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0" r:id="rId3"/>
    <p:sldId id="306" r:id="rId4"/>
    <p:sldId id="273" r:id="rId5"/>
    <p:sldId id="274" r:id="rId6"/>
    <p:sldId id="275" r:id="rId7"/>
    <p:sldId id="307" r:id="rId8"/>
    <p:sldId id="308" r:id="rId9"/>
    <p:sldId id="309" r:id="rId10"/>
    <p:sldId id="304" r:id="rId11"/>
    <p:sldId id="27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B5E7"/>
    <a:srgbClr val="03A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6400" autoAdjust="0"/>
  </p:normalViewPr>
  <p:slideViewPr>
    <p:cSldViewPr snapToGrid="0">
      <p:cViewPr varScale="1">
        <p:scale>
          <a:sx n="59" d="100"/>
          <a:sy n="59" d="100"/>
        </p:scale>
        <p:origin x="102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B3C7B79-0FE7-4102-A74F-B89EDBB1A2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987F33-59AE-4335-954F-76E271AF8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5CCD-3BEF-406D-A712-8D5DC93D3A86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D73100-C26E-4F1D-B55E-8EEB2C72F1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178A1E-39E0-4758-B80C-BA74208BD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A96A0-E233-4C88-9DAE-5733B50D17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850EC-5632-41A4-87BD-89EED6E6341F}" type="datetimeFigureOut">
              <a:rPr lang="ru-RU" smtClean="0"/>
              <a:t>16.04.2021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7AF76-DAFA-4B26-87DE-FF1F87B90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8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97C78-1994-4108-8416-946D8E56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0F3F9A-7D74-4734-A33F-B83DA8D54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1D33D1-24B3-4B32-B01F-6D903823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0C9A-C20E-4369-857A-018C4B8B7AFF}" type="datetime1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F8DD6-5538-4CA6-AF92-566DC8EF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F24CD4-B22E-457E-B1A0-64C3B875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4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F6DF5-9ED8-490F-BE90-22B002B0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319A4C-0B25-4C62-A99C-2BEBEF6B4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DCDFF-4899-41BE-96A7-896C60F9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F0CE-8BFD-4752-B99E-8957F9B94981}" type="datetime1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7CB72D-6847-480E-8214-40AF59DD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1A123-DE9B-4E71-A413-5EF910F4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0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8AFC0-D478-4256-A67B-0071B606F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3EB2EB-43DA-44CD-90B5-B69C1AF4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30A3B8-249C-447F-A486-0CE43116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C63F-9BAD-46B4-8ABC-003597D4CFCC}" type="datetime1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8DDA7-A2BD-4D10-BF62-EB14DB26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9AA05-DA76-4130-A0D8-FFD4F5AB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7BD03-234C-4699-8766-D0AB8A91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9EB3C-F100-4387-9DB1-337A30F9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BC59A6-1515-4CCA-B70E-979E6675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5652-C013-4F6B-8932-CAB7890F1D29}" type="datetime1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872652-FF35-4E7E-AD9F-54AE5B39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FB3F9-DEFA-4348-ACF9-4488DC02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1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1CDAC-9B30-44EB-BDA1-500635B8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E59EDE-83A7-4CB0-9B0D-3F4E09ABC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32C168-9877-4743-9A89-97C640D7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E414-7924-4975-9E8C-744F2DC59D39}" type="datetime1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085BA-66DF-415C-8735-E6EBE25E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EC7EF-FA58-4CB8-A288-FC27FFEF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5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B8E8A-4843-41AE-ABC5-952B5B62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0625E-A9B5-4B9E-AADC-F66621B04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7EB838-8054-422A-B6AA-5617EEBC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49939-4B9F-453D-AC0E-4A6C8FB2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8CB-B772-469E-A4F8-38A61972A38E}" type="datetime1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DF1EDD-7A60-4E7F-995E-506A74BD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63028-B556-45A8-8777-C186B146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6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CDB45-C956-4FEB-8C42-5B8F2276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CC7509-40D4-467C-B93B-FDFFED6F0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36AE4D-858C-454E-ADFF-02B4FDB1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CB6C98-1A54-41B5-9F3E-DF64650F1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431D50-1B50-48EC-9DCA-C4F514521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05C1E0-CE76-4D13-B971-F06616A4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2F51-4D5C-4175-BAD5-56BCB41D3ED4}" type="datetime1">
              <a:rPr lang="ru-RU" smtClean="0"/>
              <a:t>16.04.2021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6247BA-A288-460F-82DD-039C157A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E50F89-7B00-48AB-B21B-AEEBF3B0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9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CD34D-78F1-40BF-8566-2FC24730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36F2EA-5C4B-4CDC-A954-A70EFFFC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C6C-D72C-4198-B53B-4CBF90968606}" type="datetime1">
              <a:rPr lang="ru-RU" smtClean="0"/>
              <a:t>16.04.2021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C58BB4-4911-472F-A0F8-B2867EDF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21EA48-A3EE-4E63-B76F-BB6D8489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7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4474A9-D890-42A3-9802-8E9D8969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2CA4-ED26-4C30-B455-97CA65DC4A52}" type="datetime1">
              <a:rPr lang="ru-RU" smtClean="0"/>
              <a:t>16.04.2021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DA2AA7-DBC0-458F-882F-B1A78F87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FAED70-B737-4F81-825A-3718F5C1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4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DBD3E-ECDA-45D1-ACFA-5EF7F093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33B48-DE6B-49CC-8CA9-8CD7DF8C3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4A483E-3850-4739-8146-06F0B9DC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4D669A-E0EC-4C44-84A0-B3D309F7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8D78-5084-4AAC-8C44-2D34E204854D}" type="datetime1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887F26-C98D-4052-83D6-C4627CF7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254B5-DE7F-414A-8940-02CA508B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29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3B5CB-9B9C-4B2E-B4A1-F4AD3DAB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6A443-F8B3-4047-803F-331082C64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6ABBF4-C7F3-43F8-A930-0DF5330F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802CAC-98FD-4E13-9A81-85F823F7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E41-D6CD-4D8B-9733-9B4AD2B1B738}" type="datetime1">
              <a:rPr lang="ru-RU" smtClean="0"/>
              <a:t>16.04.2021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5C7656-3D48-43F2-927C-3AB5DAC1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FFA7B-ED16-42B7-9C32-DBB4D84E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79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814F0-3491-4DD7-AA37-B1DC6D15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1AF771-E2D4-444A-8371-FC6BA8F37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D578EA-90F5-4484-AEAD-F31D61079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9D6D-C505-481C-BC7A-3B827B64128C}" type="datetime1">
              <a:rPr lang="ru-RU" smtClean="0"/>
              <a:t>16.04.2021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C81D9-E3D3-4EF1-9861-C33335B74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F85CA6-F295-4D2B-BE22-75F51E7CF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50B7-DDB5-4A6D-88C9-1DA471BA4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80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tmess/data_fusion_goodsification" TargetMode="External"/><Relationship Id="rId2" Type="http://schemas.openxmlformats.org/officeDocument/2006/relationships/hyperlink" Target="https://github.com/aptmess/diploma-paper/tree/main/03.%20conference%20(17.04.21)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sters.pro/championship/data_fusion/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векторного представления текста для решения задачи определения категории товара.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E2D5D-F439-4472-B569-6C1530D072D7}"/>
              </a:ext>
            </a:extLst>
          </p:cNvPr>
          <p:cNvSpPr txBox="1"/>
          <p:nvPr/>
        </p:nvSpPr>
        <p:spPr>
          <a:xfrm>
            <a:off x="1524001" y="4871794"/>
            <a:ext cx="2977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002060"/>
                </a:solidFill>
                <a:latin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C93E0-1ABB-4ECD-9DF5-01BD9BDFC60F}"/>
              </a:ext>
            </a:extLst>
          </p:cNvPr>
          <p:cNvSpPr txBox="1"/>
          <p:nvPr/>
        </p:nvSpPr>
        <p:spPr>
          <a:xfrm>
            <a:off x="1524001" y="5302681"/>
            <a:ext cx="2977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002060"/>
                </a:solidFill>
                <a:latin typeface="Segoe UI" panose="020B0502040204020203" pitchFamily="34" charset="0"/>
              </a:rPr>
              <a:t>ПМ-1701</a:t>
            </a:r>
          </a:p>
        </p:txBody>
      </p:sp>
    </p:spTree>
    <p:extLst>
      <p:ext uri="{BB962C8B-B14F-4D97-AF65-F5344CB8AC3E}">
        <p14:creationId xmlns:p14="http://schemas.microsoft.com/office/powerpoint/2010/main" val="9277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791458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Выводы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15BD0-6E9B-4610-BCF3-28AC5D851394}"/>
              </a:ext>
            </a:extLst>
          </p:cNvPr>
          <p:cNvSpPr txBox="1"/>
          <p:nvPr/>
        </p:nvSpPr>
        <p:spPr>
          <a:xfrm>
            <a:off x="966787" y="2830854"/>
            <a:ext cx="10258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Перед обучением текстовых моделей весьма желательно тщательно обработать  текст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3-е место среди публичных решений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бронзовая медалька на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boosters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D99A7-FDEF-4E86-9715-1BE846027023}"/>
              </a:ext>
            </a:extLst>
          </p:cNvPr>
          <p:cNvSpPr txBox="1"/>
          <p:nvPr/>
        </p:nvSpPr>
        <p:spPr>
          <a:xfrm>
            <a:off x="952500" y="489335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Источники</a:t>
            </a:r>
            <a:r>
              <a:rPr lang="en-US" sz="1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сравнение результатов предобработки текста</a:t>
            </a:r>
            <a:endParaRPr lang="ru-RU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решение соревнования с описанием методов</a:t>
            </a:r>
            <a:endParaRPr lang="en-US" sz="18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4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7D5ED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B3736D9-7BDA-46B1-B0C1-4D726AF9DA1D}"/>
              </a:ext>
            </a:extLst>
          </p:cNvPr>
          <p:cNvSpPr txBox="1">
            <a:spLocks/>
          </p:cNvSpPr>
          <p:nvPr/>
        </p:nvSpPr>
        <p:spPr>
          <a:xfrm>
            <a:off x="6013570" y="38782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github.com/aptmess</a:t>
            </a:r>
            <a:endParaRPr lang="ru-RU" sz="20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0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Задачи обработки текстов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5B667-BC63-45CF-84BB-40F1ACC1CC57}"/>
              </a:ext>
            </a:extLst>
          </p:cNvPr>
          <p:cNvSpPr txBox="1"/>
          <p:nvPr/>
        </p:nvSpPr>
        <p:spPr>
          <a:xfrm>
            <a:off x="952500" y="1717555"/>
            <a:ext cx="106965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Информационный поиск (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Informational retrieval</a:t>
            </a: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): найти релевантные документы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Анализ тональности (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Sentiment analysis</a:t>
            </a: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): определить позитивное или негативное отношение несёт текст;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Языковые модели (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Language models</a:t>
            </a: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): по заданному отрывку текста предсказать следующее слово или символ;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Распознавание именованных сущностей (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Named entity recognition</a:t>
            </a: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): имена, географические объекты и.т.д;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Морфологическая сегментация (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Morphological segmentation</a:t>
            </a: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 - разделить слова на морфемы (приставки, суффиксы);</a:t>
            </a:r>
            <a:endParaRPr lang="en-US" sz="2000" dirty="0">
              <a:solidFill>
                <a:srgbClr val="00206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1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Предобработка текста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5B667-BC63-45CF-84BB-40F1ACC1CC57}"/>
              </a:ext>
            </a:extLst>
          </p:cNvPr>
          <p:cNvSpPr txBox="1"/>
          <p:nvPr/>
        </p:nvSpPr>
        <p:spPr>
          <a:xfrm>
            <a:off x="952500" y="2498605"/>
            <a:ext cx="61297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Токенизация</a:t>
            </a:r>
            <a:endParaRPr lang="en-US" sz="2000" dirty="0">
              <a:solidFill>
                <a:srgbClr val="00206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Удаление лишних символов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большие буквы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слова-архаизмы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Удаление стоп-слов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“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будто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”, “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наконец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”, ...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Лемматизация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&gt;&gt;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стали</a:t>
            </a: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–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 [</a:t>
            </a: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стать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0.97),</a:t>
            </a:r>
            <a:endParaRPr lang="ru-RU" sz="2000" dirty="0">
              <a:solidFill>
                <a:srgbClr val="00206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lvl="1"/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		   (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сталь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0.</a:t>
            </a: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03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)]</a:t>
            </a:r>
            <a:endParaRPr lang="ru-RU" sz="2000" dirty="0">
              <a:solidFill>
                <a:srgbClr val="00206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Стэмминг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&gt;&gt;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просвещения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-&gt; 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просвещён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A833E00-7954-41DA-9A57-466F7BC9C901}"/>
              </a:ext>
            </a:extLst>
          </p:cNvPr>
          <p:cNvSpPr txBox="1">
            <a:spLocks/>
          </p:cNvSpPr>
          <p:nvPr/>
        </p:nvSpPr>
        <p:spPr>
          <a:xfrm>
            <a:off x="952500" y="1417284"/>
            <a:ext cx="2480813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Первичная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1661A2E-7BD3-45BD-AA08-39F97C6C5C1C}"/>
              </a:ext>
            </a:extLst>
          </p:cNvPr>
          <p:cNvSpPr txBox="1">
            <a:spLocks/>
          </p:cNvSpPr>
          <p:nvPr/>
        </p:nvSpPr>
        <p:spPr>
          <a:xfrm>
            <a:off x="6789707" y="1417284"/>
            <a:ext cx="3490820" cy="81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Интеллектуальная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A637C-0338-42A9-B16D-BF38D1CA5208}"/>
              </a:ext>
            </a:extLst>
          </p:cNvPr>
          <p:cNvSpPr txBox="1"/>
          <p:nvPr/>
        </p:nvSpPr>
        <p:spPr>
          <a:xfrm>
            <a:off x="6789707" y="2523078"/>
            <a:ext cx="5891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Разбиение слова на сегменты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Исправление опечаток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Исправление сокращений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Исправление одинаково звучащих слов</a:t>
            </a:r>
            <a:endParaRPr lang="en-US" sz="2000" dirty="0">
              <a:solidFill>
                <a:srgbClr val="00206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4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Разбиение слова на сегменты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0A782-7ECC-4FF4-974C-12C5BBAE7BC0}"/>
              </a:ext>
            </a:extLst>
          </p:cNvPr>
          <p:cNvSpPr txBox="1"/>
          <p:nvPr/>
        </p:nvSpPr>
        <p:spPr>
          <a:xfrm>
            <a:off x="952500" y="1508005"/>
            <a:ext cx="106035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Алгоритм максимального соответствия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&gt;&gt; input: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новаявеличинарусскойпоэтическойреальности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&gt;&gt; output: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новая величина русской поэтической реальности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lvl="1"/>
            <a:endParaRPr lang="ru-RU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Алгоритм обратного максимального соответствия</a:t>
            </a:r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&gt;&gt; input: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новаявеличинарусскойпоэтическойреальности</a:t>
            </a:r>
          </a:p>
          <a:p>
            <a:pPr lvl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&gt;&gt; output: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новая величина русской по эти чес кой реальности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endParaRPr lang="ru-RU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Двунаправленный алгоритм максимального соответствия</a:t>
            </a:r>
          </a:p>
          <a:p>
            <a:endParaRPr lang="en-US" sz="2000" dirty="0">
              <a:solidFill>
                <a:srgbClr val="00206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Рекуррентная максимизация вероятности первого слова</a:t>
            </a:r>
          </a:p>
          <a:p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Реализация алгоритма выбора наиболее вероятной подпоследовательности с помощью перемножения вероятностей биграмм</a:t>
            </a:r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4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275306"/>
            <a:ext cx="11239500" cy="81922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Исправление опечаток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85AB-CED0-4553-9F29-A52AA90BA67E}"/>
                  </a:ext>
                </a:extLst>
              </p:cNvPr>
              <p:cNvSpPr txBox="1"/>
              <p:nvPr/>
            </p:nvSpPr>
            <p:spPr>
              <a:xfrm>
                <a:off x="952500" y="1311832"/>
                <a:ext cx="106035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Алгоритм </a:t>
                </a:r>
                <a:r>
                  <a:rPr lang="ru-RU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Питера Норвига </a:t>
                </a: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+ </a:t>
                </a:r>
                <a:r>
                  <a:rPr lang="en-US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N-gram</a:t>
                </a: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модель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Для слова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необходимо найти наиболее вероятную правку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𝑐𝑜𝑟𝑟𝑒𝑐𝑡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Находим всех кандидатов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которые </a:t>
                </a:r>
                <a:r>
                  <a:rPr lang="ru-RU" dirty="0">
                    <a:solidFill>
                      <a:schemeClr val="accent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достаточно близки </a:t>
                </a: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endParaRPr lang="en-US" b="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Выбираем </a:t>
                </a:r>
                <a:r>
                  <a:rPr lang="ru-RU" i="1" dirty="0">
                    <a:solidFill>
                      <a:schemeClr val="accent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наиболее вероятный </a:t>
                </a: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из них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ru-RU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Расстояние Левенштейна</a:t>
                </a: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минимальное необходимое количество удалений</a:t>
                </a:r>
                <a:r>
                  <a:rPr lang="en-US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перестановок</a:t>
                </a:r>
                <a:r>
                  <a:rPr lang="en-US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вставок и замен символов</a:t>
                </a:r>
                <a:r>
                  <a:rPr lang="en-US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необходимых</a:t>
                </a:r>
                <a:r>
                  <a:rPr lang="en-US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чтобы одно слово превратить в другое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85AB-CED0-4553-9F29-A52AA90B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311832"/>
                <a:ext cx="10603527" cy="2031325"/>
              </a:xfrm>
              <a:prstGeom prst="rect">
                <a:avLst/>
              </a:prstGeom>
              <a:blipFill>
                <a:blip r:embed="rId2"/>
                <a:stretch>
                  <a:fillRect l="-345" t="-1201" b="-42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4F0DFF1-6776-4C88-838C-646B85B54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619" y="3443564"/>
            <a:ext cx="8042762" cy="18957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DF62F8-E893-42D1-A3B2-4080F4B51E36}"/>
              </a:ext>
            </a:extLst>
          </p:cNvPr>
          <p:cNvSpPr txBox="1"/>
          <p:nvPr/>
        </p:nvSpPr>
        <p:spPr>
          <a:xfrm>
            <a:off x="513249" y="5490764"/>
            <a:ext cx="11165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&gt;&gt; input: </a:t>
            </a:r>
            <a:r>
              <a:rPr lang="ru-RU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Я бы не </a:t>
            </a:r>
            <a:r>
              <a:rPr lang="ru-RU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хоетл</a:t>
            </a:r>
            <a:r>
              <a:rPr lang="ru-RU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задаваться </a:t>
            </a:r>
            <a:r>
              <a:rPr lang="ru-RU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вопрсом</a:t>
            </a:r>
            <a:r>
              <a:rPr lang="ru-RU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 </a:t>
            </a:r>
            <a:r>
              <a:rPr lang="ru-RU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Чот</a:t>
            </a:r>
            <a:r>
              <a:rPr lang="ru-RU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ты </a:t>
            </a:r>
            <a:r>
              <a:rPr lang="ru-RU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здес</a:t>
            </a:r>
            <a:r>
              <a:rPr lang="ru-RU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длаешь</a:t>
            </a:r>
            <a:r>
              <a:rPr lang="ru-RU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&gt;&gt; output: </a:t>
            </a:r>
            <a:r>
              <a:rPr lang="ru-RU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Я бы не хотел задаваться вопросом. Что ты здесь делаешь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5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33400"/>
            <a:ext cx="11239500" cy="116205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Исправление сокращений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EC635-373E-42B2-B8C2-19CB9FAC4816}"/>
              </a:ext>
            </a:extLst>
          </p:cNvPr>
          <p:cNvSpPr txBox="1"/>
          <p:nvPr/>
        </p:nvSpPr>
        <p:spPr>
          <a:xfrm>
            <a:off x="553542" y="3957493"/>
            <a:ext cx="1003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&gt;&gt; input: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Подуш"Шоко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ZAVR"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молоч. Шок240гр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&gt;&gt; output: </a:t>
            </a:r>
            <a:r>
              <a:rPr lang="ru-RU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подушка шоколад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ZAVR</a:t>
            </a:r>
            <a:r>
              <a:rPr lang="ru-RU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молочный шоколад 240 грамм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9F332-FA6D-4DC4-AABD-16A72A73FCB2}"/>
              </a:ext>
            </a:extLst>
          </p:cNvPr>
          <p:cNvSpPr txBox="1"/>
          <p:nvPr/>
        </p:nvSpPr>
        <p:spPr>
          <a:xfrm>
            <a:off x="952500" y="1867397"/>
            <a:ext cx="10603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Алгоритм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Найдём словаре (либо префиксном дереве)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N-</a:t>
            </a: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граммы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начинающиеся с данного сокращения слова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Возьмём наиболее вероятную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7875F-DC41-4EE3-A3C4-FD69B12728F3}"/>
              </a:ext>
            </a:extLst>
          </p:cNvPr>
          <p:cNvSpPr txBox="1"/>
          <p:nvPr/>
        </p:nvSpPr>
        <p:spPr>
          <a:xfrm>
            <a:off x="553542" y="3234589"/>
            <a:ext cx="1003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&gt;&gt; input: </a:t>
            </a:r>
            <a:r>
              <a:rPr lang="ru-RU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салфетки бумажные в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</a:t>
            </a:r>
            <a:r>
              <a:rPr lang="ru-RU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уп</a:t>
            </a:r>
            <a:r>
              <a:rPr lang="ru-RU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5 шт.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&gt;&gt; output: </a:t>
            </a:r>
            <a:r>
              <a:rPr lang="ru-RU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салфетки бумажные (вакуумная упаковка) 5 штук </a:t>
            </a:r>
          </a:p>
        </p:txBody>
      </p:sp>
    </p:spTree>
    <p:extLst>
      <p:ext uri="{BB962C8B-B14F-4D97-AF65-F5344CB8AC3E}">
        <p14:creationId xmlns:p14="http://schemas.microsoft.com/office/powerpoint/2010/main" val="194098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200025"/>
            <a:ext cx="11239500" cy="116205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Fusion Contest</a:t>
            </a:r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Goodsification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45539-F491-4C50-8701-BD2224ECA3AB}"/>
              </a:ext>
            </a:extLst>
          </p:cNvPr>
          <p:cNvSpPr txBox="1"/>
          <p:nvPr/>
        </p:nvSpPr>
        <p:spPr>
          <a:xfrm>
            <a:off x="794237" y="1971802"/>
            <a:ext cx="39873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 текстовому описанию чека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определить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категорию</a:t>
            </a: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товара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Исходные данные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Более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 </a:t>
            </a: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миллионов уникальных чеков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96 категорий товара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Метрика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WEIGHTED F1-SCORE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1CA414C-570C-408C-9346-1427899C5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03" y="1691930"/>
            <a:ext cx="5963997" cy="3805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163E45-E5EF-4EE2-9CB3-CE0336D9DBAC}"/>
              </a:ext>
            </a:extLst>
          </p:cNvPr>
          <p:cNvSpPr txBox="1"/>
          <p:nvPr/>
        </p:nvSpPr>
        <p:spPr>
          <a:xfrm>
            <a:off x="191938" y="641454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Boosters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8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97235"/>
            <a:ext cx="11239500" cy="116205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Векторное представление текста</a:t>
            </a:r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подходы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62B85-7106-4CA2-A3A7-24AE54C51A4E}"/>
              </a:ext>
            </a:extLst>
          </p:cNvPr>
          <p:cNvSpPr txBox="1"/>
          <p:nvPr/>
        </p:nvSpPr>
        <p:spPr>
          <a:xfrm>
            <a:off x="952500" y="2151727"/>
            <a:ext cx="1074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TF-IDF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</a:t>
            </a:r>
            <a:endParaRPr lang="ru-RU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чем чаще слово встречается в документе, тем оно важнее;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чем реже слово встречается в других документах, тем оно важнее;</a:t>
            </a:r>
            <a:endParaRPr lang="en-US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Word2Vec + KNN</a:t>
            </a:r>
            <a:endParaRPr lang="ru-RU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Получение эмбеддингов слова – векторного представления слова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Каждый чек – среднее эмбеддингов слов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него входящих</a:t>
            </a:r>
            <a:endParaRPr lang="en-US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FastText + KNN</a:t>
            </a:r>
            <a:endParaRPr lang="ru-RU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Попытка выучить не эмбединги слов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 эмбединги предложения</a:t>
            </a:r>
            <a:endParaRPr lang="en-US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9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57ACD-E0A7-4E0D-9CE7-2BEF8A77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-150465"/>
            <a:ext cx="11239500" cy="116205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Сравнение результатов с предобработкой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AE3B2-415E-49D5-A59C-63D15FD9E79D}"/>
              </a:ext>
            </a:extLst>
          </p:cNvPr>
          <p:cNvSpPr/>
          <p:nvPr/>
        </p:nvSpPr>
        <p:spPr>
          <a:xfrm>
            <a:off x="0" y="6340415"/>
            <a:ext cx="12192000" cy="5175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E60-C73B-41B5-988A-5C6C917D72CE}"/>
              </a:ext>
            </a:extLst>
          </p:cNvPr>
          <p:cNvSpPr txBox="1"/>
          <p:nvPr/>
        </p:nvSpPr>
        <p:spPr>
          <a:xfrm>
            <a:off x="9385540" y="6418748"/>
            <a:ext cx="240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Александр Широков</a:t>
            </a:r>
            <a:endParaRPr lang="ru-RU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ED372-367E-4FCB-A99A-98FA8AE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027" y="6418748"/>
            <a:ext cx="509767" cy="404292"/>
          </a:xfrm>
        </p:spPr>
        <p:txBody>
          <a:bodyPr/>
          <a:lstStyle/>
          <a:p>
            <a:fld id="{5D5550B7-DDB5-4A6D-88C9-1DA471BA4BAF}" type="slidenum">
              <a:rPr lang="ru-RU" sz="160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endParaRPr lang="ru-RU" sz="16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30C17-F23E-41EF-8B7B-EAAE8D019C25}"/>
              </a:ext>
            </a:extLst>
          </p:cNvPr>
          <p:cNvSpPr txBox="1"/>
          <p:nvPr/>
        </p:nvSpPr>
        <p:spPr>
          <a:xfrm>
            <a:off x="952500" y="1364430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Исходный словарь встречаемости слов – обучен на миллионе статей 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Wikipedia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054E9CA3-817E-4445-8C1D-68D68E918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86773"/>
              </p:ext>
            </p:extLst>
          </p:nvPr>
        </p:nvGraphicFramePr>
        <p:xfrm>
          <a:off x="1736724" y="2273760"/>
          <a:ext cx="9388480" cy="330653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5601">
                  <a:extLst>
                    <a:ext uri="{9D8B030D-6E8A-4147-A177-3AD203B41FA5}">
                      <a16:colId xmlns:a16="http://schemas.microsoft.com/office/drawing/2014/main" val="140168396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503966217"/>
                    </a:ext>
                  </a:extLst>
                </a:gridCol>
                <a:gridCol w="2355535">
                  <a:extLst>
                    <a:ext uri="{9D8B030D-6E8A-4147-A177-3AD203B41FA5}">
                      <a16:colId xmlns:a16="http://schemas.microsoft.com/office/drawing/2014/main" val="1792229591"/>
                    </a:ext>
                  </a:extLst>
                </a:gridCol>
                <a:gridCol w="2816544">
                  <a:extLst>
                    <a:ext uri="{9D8B030D-6E8A-4147-A177-3AD203B41FA5}">
                      <a16:colId xmlns:a16="http://schemas.microsoft.com/office/drawing/2014/main" val="3861941294"/>
                    </a:ext>
                  </a:extLst>
                </a:gridCol>
              </a:tblGrid>
              <a:tr h="59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002060"/>
                          </a:solidFill>
                        </a:rPr>
                        <a:t>F1 - SCORE</a:t>
                      </a:r>
                      <a:endParaRPr lang="ru-RU" sz="20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TF-IDF + SVM Classifier</a:t>
                      </a: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Word2Vec + k-Nearest Neighbors</a:t>
                      </a: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FastText + k-Nearest Neighbors</a:t>
                      </a:r>
                      <a:endParaRPr lang="ru-RU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318536"/>
                  </a:ext>
                </a:extLst>
              </a:tr>
              <a:tr h="593817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Без предобработки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.817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0.778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0.834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343903"/>
                  </a:ext>
                </a:extLst>
              </a:tr>
              <a:tr h="466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Разбиение на сегменты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.824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0.811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0.8455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856207"/>
                  </a:ext>
                </a:extLst>
              </a:tr>
              <a:tr h="466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Исправление опечаток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.834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0.815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0.8478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513058"/>
                  </a:ext>
                </a:extLst>
              </a:tr>
              <a:tr h="466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Поиск сокращений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0.825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0.808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0.8433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548655"/>
                  </a:ext>
                </a:extLst>
              </a:tr>
              <a:tr h="466587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Полная предобработка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0.844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0.8203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0.8501</a:t>
                      </a:r>
                      <a:endParaRPr lang="ru-RU" sz="2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490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3835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582</Words>
  <Application>Microsoft Office PowerPoint</Application>
  <PresentationFormat>Широкоэкранный</PresentationFormat>
  <Paragraphs>128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Segoe UI</vt:lpstr>
      <vt:lpstr>Wingdings</vt:lpstr>
      <vt:lpstr>Тема Office</vt:lpstr>
      <vt:lpstr>Использование векторного представления текста для решения задачи определения категории товара.</vt:lpstr>
      <vt:lpstr>Задачи обработки текстов</vt:lpstr>
      <vt:lpstr>Предобработка текста</vt:lpstr>
      <vt:lpstr>Разбиение слова на сегменты</vt:lpstr>
      <vt:lpstr>Исправление опечаток</vt:lpstr>
      <vt:lpstr>Исправление сокращений</vt:lpstr>
      <vt:lpstr>Data Fusion Contest - Goodsification</vt:lpstr>
      <vt:lpstr>Векторное представление текста: подходы</vt:lpstr>
      <vt:lpstr>Сравнение результатов с предобработкой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Широков</dc:creator>
  <cp:lastModifiedBy>Александр Широков</cp:lastModifiedBy>
  <cp:revision>175</cp:revision>
  <dcterms:created xsi:type="dcterms:W3CDTF">2020-07-20T09:29:19Z</dcterms:created>
  <dcterms:modified xsi:type="dcterms:W3CDTF">2021-04-16T10:52:17Z</dcterms:modified>
</cp:coreProperties>
</file>