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76" r:id="rId3"/>
    <p:sldId id="257" r:id="rId4"/>
    <p:sldId id="277" r:id="rId5"/>
    <p:sldId id="278" r:id="rId6"/>
    <p:sldId id="258" r:id="rId7"/>
    <p:sldId id="268" r:id="rId8"/>
    <p:sldId id="269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D607284-71DE-4F2B-9046-F09CBF11D69E}">
          <p14:sldIdLst>
            <p14:sldId id="256"/>
          </p14:sldIdLst>
        </p14:section>
        <p14:section name="Раздел оглавления" id="{16800E0B-2887-4E42-B920-8BE3C833B083}">
          <p14:sldIdLst>
            <p14:sldId id="276"/>
          </p14:sldIdLst>
        </p14:section>
        <p14:section name="Построение задачи оптимизации" id="{017F8BF3-DAD0-4E75-8D7C-FD61BCB26764}">
          <p14:sldIdLst>
            <p14:sldId id="257"/>
            <p14:sldId id="277"/>
            <p14:sldId id="278"/>
          </p14:sldIdLst>
        </p14:section>
        <p14:section name="Переход к безусловной оптимизации" id="{6D3478D9-2D28-4D07-8D3F-134F4F95B63D}">
          <p14:sldIdLst>
            <p14:sldId id="258"/>
            <p14:sldId id="268"/>
            <p14:sldId id="269"/>
            <p14:sldId id="271"/>
            <p14:sldId id="272"/>
            <p14:sldId id="273"/>
            <p14:sldId id="274"/>
          </p14:sldIdLst>
        </p14:section>
        <p14:section name="SVR в scikit-learn" id="{CC239D0E-DB90-4C17-A9F5-F49DEDA03B6F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Цыплов Алексей Михайлович" initials="ЦАМ" lastIdx="1" clrIdx="0">
    <p:extLst>
      <p:ext uri="{19B8F6BF-5375-455C-9EA6-DF929625EA0E}">
        <p15:presenceInfo xmlns:p15="http://schemas.microsoft.com/office/powerpoint/2012/main" userId="S::am.tsyiplov@live.unecon.ru::406c3f31-eb19-4dbd-8c8e-ee08e842bd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2E58D-9B0A-4356-BE22-9AB2D85CC3A3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954F3-7D0A-42ED-8424-E5C6B62AA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046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1DFE7-DB0E-4A45-8D6A-AD77A35C4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F07F60-2E37-4D4E-80DB-A65BEA02A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5397B2-9A9D-49B0-B924-7D0F416F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27A49B-5588-49EF-871B-04B0AE50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ru-RU" sz="2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C6A9DEA2-C9BD-496E-BDCC-535503A77531}" type="slidenum">
              <a:rPr lang="ru-RU" smtClean="0"/>
              <a:pPr/>
              <a:t>‹#›</a:t>
            </a:fld>
            <a:endParaRPr lang="ru-RU" sz="24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41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2A557-6FA8-4AA0-8398-1695907B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94ABB4-C71B-446B-A3F0-FA84BA25B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DF0A5D-2BB4-4C59-AF9C-7B179656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B27821-26AB-4F68-9D1B-6BD6E720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DEA2-C9BD-496E-BDCC-535503A77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72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773273B-9459-48C3-BA72-ABDAFA90F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29901"/>
            <a:ext cx="2628900" cy="5147061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6AD3FE-3D5A-4C7A-B233-35D252F97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29903"/>
            <a:ext cx="7734300" cy="5147060"/>
          </a:xfrm>
        </p:spPr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29F406-8B30-445C-B4DD-F584B90E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CE82A5-7F4D-4CF4-9BCE-F99CADC6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DEA2-C9BD-496E-BDCC-535503A77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61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4EDE3-47D0-4B7D-81F6-B272564F4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3C2BBB-5F0A-474D-BF9E-A36CC6BA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E934D9-3B4B-4698-8503-C0ABAB58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444DFF-75EE-4B49-B6DE-8C52EAD6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AEFD3F-C9E3-4374-B7C6-B3B1D5D6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DEA2-C9BD-496E-BDCC-535503A77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89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90068-1CBF-4521-817B-65C9680B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4E38AF-836D-428E-BD45-706A8E93B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C19C59-3581-4FB7-89C9-9CDEA0E5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345474-A967-4E6A-8767-AA21F659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DEA2-C9BD-496E-BDCC-535503A77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94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7F25A-53B1-4464-B6A7-BF2126CA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E2021B-4806-4E96-B3BB-187DA2C6C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ACFF93-7EAC-440D-830C-CB9E94FA7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B85BFD-C80D-4BEF-989A-3BB33409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F25880-CCC2-426F-B132-37C111E2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DEA2-C9BD-496E-BDCC-535503A77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53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1F40C-3581-4CD7-BD0D-452BEF06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57" y="196366"/>
            <a:ext cx="10515600" cy="65515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B91E79-1FB4-49B5-B914-B3F97A88A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1D372A-C173-45EF-8FB8-0DCF7A1F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05E746-5AB7-4757-984D-F8282360D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D2E9D0C-B6D4-4840-A30A-CA15CBDA1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ECB049-BC3F-467F-82A6-9E72CD88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B3DF54-4758-4F12-B794-31EE1603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DEA2-C9BD-496E-BDCC-535503A77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77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09B657-E992-41E7-AEB3-37D0BA13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A5A306C-915D-4428-A1CD-6E873F3B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8D0A9F-D098-4AAB-9409-76835B4A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DEA2-C9BD-496E-BDCC-535503A77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52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7D5D093-2A3A-4391-9E21-9B8B5599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ECC877-1840-4789-ADF2-872A4AFE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DEA2-C9BD-496E-BDCC-535503A77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9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FA21C-C1EE-4CC5-8374-7E8E7D35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D96471-3B11-47BA-86BD-35CCA48FB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EFD4C5-C263-4FEF-A094-2D6733B07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568D69-8276-40AB-A957-CCD70813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AA7EEE-51D1-4D48-893A-508F95E3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DEA2-C9BD-496E-BDCC-535503A77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08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F15D0-C34B-4A50-AD1E-C5397E40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460A1E-896D-4286-9FB2-709E922E6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30FD65-34AB-492B-B49F-E15D74E7E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FD2486-3BED-484A-9220-7E975BCF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2F72A2-752A-464B-A022-1F8ADCBB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DEA2-C9BD-496E-BDCC-535503A77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66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1790D4-4495-45ED-9E07-9ABBBC83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57" y="220747"/>
            <a:ext cx="10515600" cy="732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7871C6-D970-4CEE-8544-423B0EDAA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057" y="1049154"/>
            <a:ext cx="11799770" cy="5127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76CC51-66AB-4D94-AD21-F1AC9BF1D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4057" y="6454690"/>
            <a:ext cx="100287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ru-RU" sz="24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9AB2C-BE85-4A4A-8415-2D6416967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56783" y="6450193"/>
            <a:ext cx="16170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240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C6A9DEA2-C9BD-496E-BDCC-535503A77531}" type="slidenum">
              <a:rPr lang="ru-RU" smtClean="0"/>
              <a:pPr/>
              <a:t>‹#›</a:t>
            </a:fld>
            <a:endParaRPr lang="ru-RU" sz="24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7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.png"/><Relationship Id="rId7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3.xml"/><Relationship Id="rId10" Type="http://schemas.openxmlformats.org/officeDocument/2006/relationships/image" Target="../media/image4.png"/><Relationship Id="rId4" Type="http://schemas.openxmlformats.org/officeDocument/2006/relationships/image" Target="../media/image4.png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16096B1-4845-4FEA-851F-AA0C0D70A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Метод опорных векторов для задачи регрессии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8831838F-E2C1-4EA9-A86F-CAE87F412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/>
              <a:t>Подготовили: </a:t>
            </a:r>
            <a:r>
              <a:rPr lang="ru-RU" dirty="0" err="1"/>
              <a:t>Дец</a:t>
            </a:r>
            <a:r>
              <a:rPr lang="ru-RU" dirty="0"/>
              <a:t>, Дудник, Карпова, </a:t>
            </a:r>
          </a:p>
          <a:p>
            <a:pPr algn="r"/>
            <a:r>
              <a:rPr lang="ru-RU" dirty="0"/>
              <a:t>Сафонов, Смирнова, Цыплов, </a:t>
            </a:r>
          </a:p>
          <a:p>
            <a:pPr algn="r"/>
            <a:r>
              <a:rPr lang="ru-RU" dirty="0" err="1"/>
              <a:t>Чухванцев</a:t>
            </a:r>
            <a:r>
              <a:rPr lang="ru-RU" dirty="0"/>
              <a:t>, Широков</a:t>
            </a:r>
          </a:p>
        </p:txBody>
      </p:sp>
    </p:spTree>
    <p:extLst>
      <p:ext uri="{BB962C8B-B14F-4D97-AF65-F5344CB8AC3E}">
        <p14:creationId xmlns:p14="http://schemas.microsoft.com/office/powerpoint/2010/main" val="185852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A572F-A8D3-43F9-9AAA-F747B85B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Дополняющая </a:t>
            </a:r>
            <a:r>
              <a:rPr lang="ru-RU" dirty="0" err="1"/>
              <a:t>нежёсткость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7D9E74-0591-4354-B467-251BD6DF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DEA2-C9BD-496E-BDCC-535503A77531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5">
                <a:extLst>
                  <a:ext uri="{FF2B5EF4-FFF2-40B4-BE49-F238E27FC236}">
                    <a16:creationId xmlns:a16="http://schemas.microsoft.com/office/drawing/2014/main" id="{71145235-0792-485B-8ABF-20037A483DC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88120532"/>
                  </p:ext>
                </p:extLst>
              </p:nvPr>
            </p:nvGraphicFramePr>
            <p:xfrm>
              <a:off x="174625" y="1049337"/>
              <a:ext cx="11799202" cy="44454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99202">
                      <a:extLst>
                        <a:ext uri="{9D8B030D-6E8A-4147-A177-3AD203B41FA5}">
                          <a16:colId xmlns:a16="http://schemas.microsoft.com/office/drawing/2014/main" val="2617275824"/>
                        </a:ext>
                      </a:extLst>
                    </a:gridCol>
                  </a:tblGrid>
                  <a:tr h="111136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ξ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ru-RU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1859303"/>
                      </a:ext>
                    </a:extLst>
                  </a:tr>
                  <a:tr h="111136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ru-RU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ξ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ru-RU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7349032"/>
                      </a:ext>
                    </a:extLst>
                  </a:tr>
                  <a:tr h="111136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ru-RU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6904106"/>
                      </a:ext>
                    </a:extLst>
                  </a:tr>
                  <a:tr h="111136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ru-RU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7930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5">
                <a:extLst>
                  <a:ext uri="{FF2B5EF4-FFF2-40B4-BE49-F238E27FC236}">
                    <a16:creationId xmlns:a16="http://schemas.microsoft.com/office/drawing/2014/main" id="{71145235-0792-485B-8ABF-20037A483DC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88120532"/>
                  </p:ext>
                </p:extLst>
              </p:nvPr>
            </p:nvGraphicFramePr>
            <p:xfrm>
              <a:off x="174625" y="1049337"/>
              <a:ext cx="11799202" cy="44454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99202">
                      <a:extLst>
                        <a:ext uri="{9D8B030D-6E8A-4147-A177-3AD203B41FA5}">
                          <a16:colId xmlns:a16="http://schemas.microsoft.com/office/drawing/2014/main" val="2617275824"/>
                        </a:ext>
                      </a:extLst>
                    </a:gridCol>
                  </a:tblGrid>
                  <a:tr h="111136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b="-2989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1859303"/>
                      </a:ext>
                    </a:extLst>
                  </a:tr>
                  <a:tr h="111136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0549" b="-2005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7349032"/>
                      </a:ext>
                    </a:extLst>
                  </a:tr>
                  <a:tr h="111136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99454" b="-994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6904106"/>
                      </a:ext>
                    </a:extLst>
                  </a:tr>
                  <a:tr h="111136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1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7930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DFDF3B-22EA-4BD9-AD21-DFE1F9A8EFC0}"/>
                  </a:ext>
                </a:extLst>
              </p:cNvPr>
              <p:cNvSpPr txBox="1"/>
              <p:nvPr/>
            </p:nvSpPr>
            <p:spPr>
              <a:xfrm>
                <a:off x="174057" y="5696125"/>
                <a:ext cx="117997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ru-RU" sz="2800" dirty="0"/>
                  <a:t>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sz="2800" b="0" dirty="0">
                    <a:solidFill>
                      <a:schemeClr val="tx1"/>
                    </a:solidFill>
                  </a:rPr>
                  <a:t>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ru-RU" sz="2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выражены из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—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(4). 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DFDF3B-22EA-4BD9-AD21-DFE1F9A8E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57" y="5696125"/>
                <a:ext cx="11799770" cy="523220"/>
              </a:xfrm>
              <a:prstGeom prst="rect">
                <a:avLst/>
              </a:prstGeom>
              <a:blipFill>
                <a:blip r:embed="rId3"/>
                <a:stretch>
                  <a:fillRect l="-1085" t="-12791" b="-302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64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0A043-AE48-4D8B-9912-86FC2B75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Двойственная 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D87E3DC-09AA-4B4C-B453-94B8E9EBE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Используя информацию о равенстве производных нулю и ограничения дополняющей </a:t>
                </a:r>
                <a:r>
                  <a:rPr lang="ru-RU" dirty="0" err="1"/>
                  <a:t>нежёсткости</a:t>
                </a:r>
                <a:r>
                  <a:rPr lang="ru-RU" dirty="0"/>
                  <a:t> можно избавиться от переменных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dirty="0"/>
                  <a:t> в лагранжиане и построить двойственную задачу оптимизации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D87E3DC-09AA-4B4C-B453-94B8E9EBE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20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8B0FEC-E025-470F-8D64-15097A6B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DEA2-C9BD-496E-BDCC-535503A7753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5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84F28-BDB5-4F7D-B8F1-114883D7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Нахождение весов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0E1EBDA-0CAA-4DB8-B804-A7791D0596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057" y="1497965"/>
                <a:ext cx="11799770" cy="21554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Когда двойственная задача решена, необходимо найти исходные веса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dirty="0"/>
                  <a:t>Смещение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можно найти из неравенств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ru-RU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0E1EBDA-0CAA-4DB8-B804-A7791D0596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057" y="1497965"/>
                <a:ext cx="11799770" cy="2155440"/>
              </a:xfrm>
              <a:blipFill>
                <a:blip r:embed="rId2"/>
                <a:stretch>
                  <a:fillRect l="-1085" t="-5099" b="-6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147534-B24A-478E-BA24-D219F235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DEA2-C9BD-496E-BDCC-535503A77531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3129B96C-F9B3-441B-A737-9892109EE6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5712749"/>
                  </p:ext>
                </p:extLst>
              </p:nvPr>
            </p:nvGraphicFramePr>
            <p:xfrm>
              <a:off x="2032000" y="3789193"/>
              <a:ext cx="8128000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20756976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ru-RU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max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|"/>
                                        <m:ctrlPr>
                                          <a:rPr lang="ru-RU" sz="28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ε</m:t>
                                        </m:r>
                                        <m:r>
                                          <a:rPr lang="ru-RU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8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y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a:rPr lang="ru-RU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〈"/>
                                            <m:endChr m:val="〉"/>
                                            <m:ctrlPr>
                                              <a:rPr lang="ru-RU" sz="28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θ</m:t>
                                            </m:r>
                                            <m:r>
                                              <a:rPr lang="ru-RU" sz="2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ru-RU" sz="28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8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x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8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i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</m:func>
                                <m:sSub>
                                  <m:sSubPr>
                                    <m:ctrlPr>
                                      <a:rPr lang="ru-RU" sz="28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sz="2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C</m:t>
                                </m:r>
                                <m:r>
                                  <a:rPr lang="en-US" sz="2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∨</m:t>
                                </m:r>
                                <m:sSubSup>
                                  <m:sSubSupPr>
                                    <m:ctrlPr>
                                      <a:rPr lang="ru-RU" sz="28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i</m:t>
                                    </m:r>
                                  </m:sub>
                                  <m:sup>
                                    <m: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2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&gt;0}≤</m:t>
                                </m:r>
                                <m:sSub>
                                  <m:sSubPr>
                                    <m:ctrlPr>
                                      <a:rPr lang="ru-RU" sz="28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65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≤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min</m:t>
                                </m:r>
                                <m:r>
                                  <a:rPr lang="en-US" sz="2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ru-RU" sz="28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ε</m:t>
                                    </m:r>
                                    <m:r>
                                      <a:rPr lang="ru-RU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ru-RU" sz="28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ru-RU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〈"/>
                                        <m:endChr m:val="〉"/>
                                        <m:ctrlPr>
                                          <a:rPr lang="ru-RU" sz="28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θ</m:t>
                                        </m:r>
                                        <m:r>
                                          <a:rPr lang="ru-RU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8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ru-RU" sz="28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sz="2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&gt;0 ∨</m:t>
                                </m:r>
                                <m:sSubSup>
                                  <m:sSubSupPr>
                                    <m:ctrlPr>
                                      <a:rPr lang="ru-RU" sz="28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i</m:t>
                                    </m:r>
                                  </m:sub>
                                  <m:sup>
                                    <m: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2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C</m:t>
                                </m:r>
                                <m:r>
                                  <a:rPr lang="en-US" sz="2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ru-RU" sz="2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5278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3129B96C-F9B3-441B-A737-9892109EE6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5712749"/>
                  </p:ext>
                </p:extLst>
              </p:nvPr>
            </p:nvGraphicFramePr>
            <p:xfrm>
              <a:off x="2032000" y="3789193"/>
              <a:ext cx="8128000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207569763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98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6563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52787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9267A0-9DF8-4414-BBCB-7ADA47DB2C99}"/>
                  </a:ext>
                </a:extLst>
              </p:cNvPr>
              <p:cNvSpPr txBox="1"/>
              <p:nvPr/>
            </p:nvSpPr>
            <p:spPr>
              <a:xfrm>
                <a:off x="196115" y="4961301"/>
                <a:ext cx="117997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Times New Roman" panose="02020603050405020304" pitchFamily="18" charset="0"/>
                  </a:rPr>
                  <a:t>Т.е., если оценки в неравенствах равны,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800" dirty="0">
                    <a:latin typeface="Times New Roman" panose="02020603050405020304" pitchFamily="18" charset="0"/>
                  </a:rPr>
                  <a:t> равно этой оценке.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9267A0-9DF8-4414-BBCB-7ADA47DB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15" y="4961301"/>
                <a:ext cx="11799770" cy="523220"/>
              </a:xfrm>
              <a:prstGeom prst="rect">
                <a:avLst/>
              </a:prstGeom>
              <a:blipFill>
                <a:blip r:embed="rId4"/>
                <a:stretch>
                  <a:fillRect l="-1033" t="-12791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58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32DFE1B-F729-47BD-ADD9-6A246344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SVR </a:t>
            </a:r>
            <a:r>
              <a:rPr lang="ru-RU" dirty="0"/>
              <a:t>в </a:t>
            </a:r>
            <a:r>
              <a:rPr lang="en-US" dirty="0"/>
              <a:t>scikit-learn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4BC424D-C8E5-43B4-9484-5A6E3B8FF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SVR </a:t>
            </a:r>
            <a:r>
              <a:rPr lang="ru-RU" dirty="0"/>
              <a:t>и </a:t>
            </a:r>
            <a:r>
              <a:rPr lang="en-US" dirty="0" err="1"/>
              <a:t>LinearSVR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49C819-BD64-40FF-AF4B-5CA41AC7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DEA2-C9BD-496E-BDCC-535503A7753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2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348241-C1EA-4FBC-9CA7-4E7EEEBD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07B41B-04F0-437C-8F4B-5994B156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DEA2-C9BD-496E-BDCC-535503A77531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>
        <mc:Choice xmlns="" xmlns:psuz="http://schemas.microsoft.com/office/powerpoint/2016/summaryzoom" Requires="psuz">
          <p:graphicFrame>
            <p:nvGraphicFramePr>
              <p:cNvPr id="6" name="Интерактивное оглавление 5">
                <a:extLst>
                  <a:ext uri="{FF2B5EF4-FFF2-40B4-BE49-F238E27FC236}">
                    <a16:creationId xmlns:a16="http://schemas.microsoft.com/office/drawing/2014/main" id="{419CF363-138A-4952-B2EA-1E47E07B2F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9170979"/>
                  </p:ext>
                </p:extLst>
              </p:nvPr>
            </p:nvGraphicFramePr>
            <p:xfrm>
              <a:off x="196056" y="1650796"/>
              <a:ext cx="11799888" cy="4101502"/>
            </p:xfrm>
            <a:graphic>
              <a:graphicData uri="http://schemas.microsoft.com/office/powerpoint/2016/summaryzoom">
                <psuz:summaryZm>
                  <psuz:summaryZmObj sectionId="{017F8BF3-DAD0-4E75-8D7C-FD61BCB26764}">
                    <psuz:zmPr id="{92280458-C082-40A6-B426-E364AED091FA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57246" y="1055135"/>
                          <a:ext cx="3539966" cy="199123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D3478D9-2D28-4D07-8D3F-134F4F95B63D}">
                    <psuz:zmPr id="{B1F7B3B5-D8FD-4754-80D7-36F11B4417FF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129961" y="1055135"/>
                          <a:ext cx="3539966" cy="199123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C239D0E-DB90-4C17-A9F5-F49DEDA03B6F}">
                    <psuz:zmPr id="{F36F9374-7511-4487-AAC3-920C26FFCC6B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802676" y="1055135"/>
                          <a:ext cx="3539966" cy="199123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6" name="Интерактивное оглавление 5">
                <a:extLst>
                  <a:ext uri="{FF2B5EF4-FFF2-40B4-BE49-F238E27FC236}">
                    <a16:creationId xmlns:a16="http://schemas.microsoft.com/office/drawing/2014/main" id="{419CF363-138A-4952-B2EA-1E47E07B2F74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96056" y="1650796"/>
                <a:ext cx="11799888" cy="4101502"/>
                <a:chOff x="196056" y="1650796"/>
                <a:chExt cx="11799888" cy="4101502"/>
              </a:xfrm>
            </p:grpSpPr>
            <p:pic>
              <p:nvPicPr>
                <p:cNvPr id="7" name="Рисунок 7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3302" y="2705931"/>
                  <a:ext cx="3539966" cy="199123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Рисунок 8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26017" y="2705931"/>
                  <a:ext cx="3539966" cy="199123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Рисунок 9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98732" y="2705931"/>
                  <a:ext cx="3539966" cy="199123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38341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5BBE6-732F-48C0-BE84-6F904E42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задачи оптимизации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ECDEE6-655E-4AC5-BE0A-AAA646D59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Смысл ограничений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E4956A-2A63-450C-88D4-1A1A0F10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DEA2-C9BD-496E-BDCC-535503A7753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47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DEA2-C9BD-496E-BDCC-535503A77531}" type="slidenum">
              <a:rPr lang="ru-RU" smtClean="0"/>
              <a:t>4</a:t>
            </a:fld>
            <a:endParaRPr lang="ru-RU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74057" y="220747"/>
            <a:ext cx="10515600" cy="732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ru-RU" dirty="0"/>
              <a:t>Построение задачи оптимизации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84540" y="1807402"/>
                <a:ext cx="2545825" cy="921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ru-RU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40" y="1807402"/>
                <a:ext cx="2545825" cy="9219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/>
              <p:cNvSpPr/>
              <p:nvPr/>
            </p:nvSpPr>
            <p:spPr>
              <a:xfrm>
                <a:off x="174057" y="3595230"/>
                <a:ext cx="3990323" cy="1190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57" y="3595230"/>
                <a:ext cx="3990323" cy="1190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194852" y="1011915"/>
                <a:ext cx="327397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ru-RU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852" y="1011915"/>
                <a:ext cx="3273973" cy="492443"/>
              </a:xfrm>
              <a:prstGeom prst="rect">
                <a:avLst/>
              </a:prstGeom>
              <a:blipFill>
                <a:blip r:embed="rId4"/>
                <a:stretch>
                  <a:fillRect l="-186" t="-25926" b="-48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355256" y="1011915"/>
                <a:ext cx="240642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ru-RU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ru-RU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ru-RU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256" y="1011915"/>
                <a:ext cx="240642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594" y="1952368"/>
            <a:ext cx="4941234" cy="436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6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DEA2-C9BD-496E-BDCC-535503A77531}" type="slidenum">
              <a:rPr lang="ru-RU" smtClean="0"/>
              <a:t>5</a:t>
            </a:fld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74057" y="220747"/>
            <a:ext cx="10515600" cy="732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ru-RU" dirty="0"/>
              <a:t>Построение задачи оптимизации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594" y="1952368"/>
            <a:ext cx="4941233" cy="43678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56745" y="1834032"/>
                <a:ext cx="5433667" cy="1394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ru-RU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sz="3200" dirty="0" smtClean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45" y="1834032"/>
                <a:ext cx="5433667" cy="13946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89302" y="3805040"/>
                <a:ext cx="5368552" cy="18234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ru-RU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 smtClean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02" y="3805040"/>
                <a:ext cx="5368552" cy="18234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194852" y="1011915"/>
                <a:ext cx="327397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ru-RU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852" y="1011915"/>
                <a:ext cx="3273973" cy="492443"/>
              </a:xfrm>
              <a:prstGeom prst="rect">
                <a:avLst/>
              </a:prstGeom>
              <a:blipFill>
                <a:blip r:embed="rId5"/>
                <a:stretch>
                  <a:fillRect l="-186" t="-25926" b="-48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355256" y="1011915"/>
                <a:ext cx="240642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ru-RU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ru-RU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ru-RU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256" y="1011915"/>
                <a:ext cx="240642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48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D468C-F844-49BB-A4AE-BE0E3765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Переход к безусловной оптимизации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E8F2C6-720F-4E6B-A364-F434E202D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Лагранжиан, условия </a:t>
            </a:r>
            <a:r>
              <a:rPr lang="ru-RU" dirty="0" err="1"/>
              <a:t>Каруша</a:t>
            </a:r>
            <a:r>
              <a:rPr lang="ru-RU" dirty="0"/>
              <a:t>-Куна-Такера, двойственная задача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BE0CF6-0FD0-4A16-A0F2-BEB50ADF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DEA2-C9BD-496E-BDCC-535503A7753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4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BA17F-1D53-4131-A490-752EA074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Двойственные переменные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D0096F-5FC4-4E25-A531-CC3E9E37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DEA2-C9BD-496E-BDCC-535503A77531}" type="slidenum">
              <a:rPr lang="ru-RU" smtClean="0"/>
              <a:t>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5">
                <a:extLst>
                  <a:ext uri="{FF2B5EF4-FFF2-40B4-BE49-F238E27FC236}">
                    <a16:creationId xmlns:a16="http://schemas.microsoft.com/office/drawing/2014/main" id="{2B41A159-16CD-4A0E-BDB0-A444EECA6D5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59719105"/>
                  </p:ext>
                </p:extLst>
              </p:nvPr>
            </p:nvGraphicFramePr>
            <p:xfrm>
              <a:off x="196056" y="1921249"/>
              <a:ext cx="11799888" cy="35605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61089">
                      <a:extLst>
                        <a:ext uri="{9D8B030D-6E8A-4147-A177-3AD203B41FA5}">
                          <a16:colId xmlns:a16="http://schemas.microsoft.com/office/drawing/2014/main" val="2617275824"/>
                        </a:ext>
                      </a:extLst>
                    </a:gridCol>
                    <a:gridCol w="4638799">
                      <a:extLst>
                        <a:ext uri="{9D8B030D-6E8A-4147-A177-3AD203B41FA5}">
                          <a16:colId xmlns:a16="http://schemas.microsoft.com/office/drawing/2014/main" val="2102056307"/>
                        </a:ext>
                      </a:extLst>
                    </a:gridCol>
                  </a:tblGrid>
                  <a:tr h="712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</a:rPr>
                            <a:t>Ограничение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</a:rPr>
                            <a:t>Двойственная переменная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0845255"/>
                      </a:ext>
                    </a:extLst>
                  </a:tr>
                  <a:tr h="7121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ξ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1859303"/>
                      </a:ext>
                    </a:extLst>
                  </a:tr>
                  <a:tr h="7121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ξ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7349032"/>
                      </a:ext>
                    </a:extLst>
                  </a:tr>
                  <a:tr h="7121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6904106"/>
                      </a:ext>
                    </a:extLst>
                  </a:tr>
                  <a:tr h="7121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7930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5">
                <a:extLst>
                  <a:ext uri="{FF2B5EF4-FFF2-40B4-BE49-F238E27FC236}">
                    <a16:creationId xmlns:a16="http://schemas.microsoft.com/office/drawing/2014/main" id="{2B41A159-16CD-4A0E-BDB0-A444EECA6D5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59719105"/>
                  </p:ext>
                </p:extLst>
              </p:nvPr>
            </p:nvGraphicFramePr>
            <p:xfrm>
              <a:off x="196056" y="1921249"/>
              <a:ext cx="11799888" cy="35605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61089">
                      <a:extLst>
                        <a:ext uri="{9D8B030D-6E8A-4147-A177-3AD203B41FA5}">
                          <a16:colId xmlns:a16="http://schemas.microsoft.com/office/drawing/2014/main" val="2617275824"/>
                        </a:ext>
                      </a:extLst>
                    </a:gridCol>
                    <a:gridCol w="4638799">
                      <a:extLst>
                        <a:ext uri="{9D8B030D-6E8A-4147-A177-3AD203B41FA5}">
                          <a16:colId xmlns:a16="http://schemas.microsoft.com/office/drawing/2014/main" val="2102056307"/>
                        </a:ext>
                      </a:extLst>
                    </a:gridCol>
                  </a:tblGrid>
                  <a:tr h="712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</a:rPr>
                            <a:t>Ограничение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</a:rPr>
                            <a:t>Двойственная переменная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0845255"/>
                      </a:ext>
                    </a:extLst>
                  </a:tr>
                  <a:tr h="71211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5" t="-100855" r="-64936" b="-3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4534" t="-100855" r="-263" b="-30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1859303"/>
                      </a:ext>
                    </a:extLst>
                  </a:tr>
                  <a:tr h="71211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5" t="-200855" r="-64936" b="-2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4534" t="-200855" r="-263" b="-20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7349032"/>
                      </a:ext>
                    </a:extLst>
                  </a:tr>
                  <a:tr h="71211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5" t="-300855" r="-64936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4534" t="-300855" r="-263" b="-10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6904106"/>
                      </a:ext>
                    </a:extLst>
                  </a:tr>
                  <a:tr h="71211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5" t="-400855" r="-64936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4534" t="-400855" r="-263" b="-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79306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8261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927444-3C2A-41D0-8AB7-81C154F7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Лагранжиан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5D7141-B2B0-4428-8844-64849091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DEA2-C9BD-496E-BDCC-535503A77531}" type="slidenum">
              <a:rPr lang="ru-RU" smtClean="0"/>
              <a:t>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77EA1072-4EB5-474C-B4AB-3983BCC122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057" y="5234731"/>
                <a:ext cx="11799770" cy="8887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где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77EA1072-4EB5-474C-B4AB-3983BCC12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057" y="5234731"/>
                <a:ext cx="11799770" cy="888778"/>
              </a:xfrm>
              <a:blipFill>
                <a:blip r:embed="rId2"/>
                <a:stretch>
                  <a:fillRect l="-1085" t="-12329" b="-27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FAC3C9-7C74-4B63-BAE1-7B11AB687C47}"/>
                  </a:ext>
                </a:extLst>
              </p:cNvPr>
              <p:cNvSpPr txBox="1"/>
              <p:nvPr/>
            </p:nvSpPr>
            <p:spPr>
              <a:xfrm>
                <a:off x="1260181" y="1226131"/>
                <a:ext cx="9671637" cy="34861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7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667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667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  <m:sup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667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67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ru-RU" sz="2667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67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667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d>
                            <m:d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667" i="1">
                                      <a:latin typeface="Cambria Math" panose="02040503050406030204" pitchFamily="18" charset="0"/>
                                    </a:rPr>
                                    <m:t>ξ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667" i="1">
                                      <a:latin typeface="Cambria Math" panose="02040503050406030204" pitchFamily="18" charset="0"/>
                                    </a:rPr>
                                    <m:t>ξ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667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67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d>
                            <m:d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667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667" i="1">
                                      <a:latin typeface="Cambria Math" panose="02040503050406030204" pitchFamily="18" charset="0"/>
                                    </a:rPr>
                                    <m:t>ξ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sz="2667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667" i="1">
                                      <a:latin typeface="Cambria Math" panose="02040503050406030204" pitchFamily="18" charset="0"/>
                                    </a:rPr>
                                    <m:t>ξ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667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667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7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67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67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667" i="1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667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667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67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  <m:oMath xmlns:m="http://schemas.openxmlformats.org/officeDocument/2006/math">
                      <m:r>
                        <a:rPr lang="ru-RU" sz="2667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67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67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d>
                        <m:d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67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sz="2667" i="1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667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667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667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FAC3C9-7C74-4B63-BAE1-7B11AB687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181" y="1226131"/>
                <a:ext cx="9671637" cy="3486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64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CAF4D-8DCC-406A-8D1A-1D62E63F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Частные производные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6">
                <a:extLst>
                  <a:ext uri="{FF2B5EF4-FFF2-40B4-BE49-F238E27FC236}">
                    <a16:creationId xmlns:a16="http://schemas.microsoft.com/office/drawing/2014/main" id="{EC07B4F8-7BA8-427F-840F-466BFDFD6A4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07588915"/>
                  </p:ext>
                </p:extLst>
              </p:nvPr>
            </p:nvGraphicFramePr>
            <p:xfrm>
              <a:off x="343949" y="1438536"/>
              <a:ext cx="11641928" cy="41946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53455">
                      <a:extLst>
                        <a:ext uri="{9D8B030D-6E8A-4147-A177-3AD203B41FA5}">
                          <a16:colId xmlns:a16="http://schemas.microsoft.com/office/drawing/2014/main" val="2003549360"/>
                        </a:ext>
                      </a:extLst>
                    </a:gridCol>
                    <a:gridCol w="541655">
                      <a:extLst>
                        <a:ext uri="{9D8B030D-6E8A-4147-A177-3AD203B41FA5}">
                          <a16:colId xmlns:a16="http://schemas.microsoft.com/office/drawing/2014/main" val="2264745994"/>
                        </a:ext>
                      </a:extLst>
                    </a:gridCol>
                    <a:gridCol w="6076627">
                      <a:extLst>
                        <a:ext uri="{9D8B030D-6E8A-4147-A177-3AD203B41FA5}">
                          <a16:colId xmlns:a16="http://schemas.microsoft.com/office/drawing/2014/main" val="1119186443"/>
                        </a:ext>
                      </a:extLst>
                    </a:gridCol>
                    <a:gridCol w="570191">
                      <a:extLst>
                        <a:ext uri="{9D8B030D-6E8A-4147-A177-3AD203B41FA5}">
                          <a16:colId xmlns:a16="http://schemas.microsoft.com/office/drawing/2014/main" val="2865872049"/>
                        </a:ext>
                      </a:extLst>
                    </a:gridCol>
                  </a:tblGrid>
                  <a:tr h="13633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ru-R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ξ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2000" b="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(4)</a:t>
                          </a:r>
                          <a:endParaRPr lang="ru-RU" sz="2000" b="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7204471"/>
                      </a:ext>
                    </a:extLst>
                  </a:tr>
                  <a:tr h="196018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  <m:r>
                                          <a:rPr lang="ru-R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(2)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ξ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2000" b="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(5)</a:t>
                          </a:r>
                          <a:endParaRPr lang="ru-RU" sz="2000" b="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818502"/>
                      </a:ext>
                    </a:extLst>
                  </a:tr>
                  <a:tr h="7831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(3)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ξ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(6)</a:t>
                          </a:r>
                          <a:endParaRPr lang="ru-RU" sz="2000" b="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7190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6">
                <a:extLst>
                  <a:ext uri="{FF2B5EF4-FFF2-40B4-BE49-F238E27FC236}">
                    <a16:creationId xmlns:a16="http://schemas.microsoft.com/office/drawing/2014/main" id="{EC07B4F8-7BA8-427F-840F-466BFDFD6A4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07588915"/>
                  </p:ext>
                </p:extLst>
              </p:nvPr>
            </p:nvGraphicFramePr>
            <p:xfrm>
              <a:off x="343949" y="1438536"/>
              <a:ext cx="11641928" cy="41946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53455">
                      <a:extLst>
                        <a:ext uri="{9D8B030D-6E8A-4147-A177-3AD203B41FA5}">
                          <a16:colId xmlns:a16="http://schemas.microsoft.com/office/drawing/2014/main" val="2003549360"/>
                        </a:ext>
                      </a:extLst>
                    </a:gridCol>
                    <a:gridCol w="541655">
                      <a:extLst>
                        <a:ext uri="{9D8B030D-6E8A-4147-A177-3AD203B41FA5}">
                          <a16:colId xmlns:a16="http://schemas.microsoft.com/office/drawing/2014/main" val="2264745994"/>
                        </a:ext>
                      </a:extLst>
                    </a:gridCol>
                    <a:gridCol w="6076627">
                      <a:extLst>
                        <a:ext uri="{9D8B030D-6E8A-4147-A177-3AD203B41FA5}">
                          <a16:colId xmlns:a16="http://schemas.microsoft.com/office/drawing/2014/main" val="1119186443"/>
                        </a:ext>
                      </a:extLst>
                    </a:gridCol>
                    <a:gridCol w="570191">
                      <a:extLst>
                        <a:ext uri="{9D8B030D-6E8A-4147-A177-3AD203B41FA5}">
                          <a16:colId xmlns:a16="http://schemas.microsoft.com/office/drawing/2014/main" val="2865872049"/>
                        </a:ext>
                      </a:extLst>
                    </a:gridCol>
                  </a:tblGrid>
                  <a:tr h="136338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161423" b="-2080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2247" r="-9428" b="-2080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2000" b="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(4)</a:t>
                          </a:r>
                          <a:endParaRPr lang="ru-RU" sz="2000" b="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7204471"/>
                      </a:ext>
                    </a:extLst>
                  </a:tr>
                  <a:tr h="196018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69350" r="-161423" b="-442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(2)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2247" t="-69350" r="-9428" b="-442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2000" b="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(5)</a:t>
                          </a:r>
                          <a:endParaRPr lang="ru-RU" sz="2000" b="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818502"/>
                      </a:ext>
                    </a:extLst>
                  </a:tr>
                  <a:tr h="8710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82517" r="-1614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(3)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2247" t="-382517" r="-94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(6)</a:t>
                          </a:r>
                          <a:endParaRPr lang="ru-RU" sz="2000" b="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71905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A68C43-9072-4EA6-8400-0CF0EA1C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DEA2-C9BD-496E-BDCC-535503A7753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7574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185</Words>
  <Application>Microsoft Office PowerPoint</Application>
  <PresentationFormat>Широкоэкранный</PresentationFormat>
  <Paragraphs>80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</vt:lpstr>
      <vt:lpstr>Cambria Math</vt:lpstr>
      <vt:lpstr>Times New Roman</vt:lpstr>
      <vt:lpstr>Тема Office</vt:lpstr>
      <vt:lpstr>Метод опорных векторов для задачи регрессии</vt:lpstr>
      <vt:lpstr>Оглавление</vt:lpstr>
      <vt:lpstr>Построение задачи оптимизации</vt:lpstr>
      <vt:lpstr>Презентация PowerPoint</vt:lpstr>
      <vt:lpstr>Презентация PowerPoint</vt:lpstr>
      <vt:lpstr>Переход к безусловной оптимизации</vt:lpstr>
      <vt:lpstr>Двойственные переменные</vt:lpstr>
      <vt:lpstr>Лагранжиан</vt:lpstr>
      <vt:lpstr>Частные производные</vt:lpstr>
      <vt:lpstr>Дополняющая нежёсткость</vt:lpstr>
      <vt:lpstr>Двойственная задача</vt:lpstr>
      <vt:lpstr>Нахождение весов</vt:lpstr>
      <vt:lpstr>SVR в scikit-learn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Цыплов Алексей Михайлович</dc:creator>
  <cp:lastModifiedBy>Oleg</cp:lastModifiedBy>
  <cp:revision>71</cp:revision>
  <dcterms:created xsi:type="dcterms:W3CDTF">2020-10-10T11:07:23Z</dcterms:created>
  <dcterms:modified xsi:type="dcterms:W3CDTF">2020-10-15T10:01:08Z</dcterms:modified>
</cp:coreProperties>
</file>