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6155-5E73-4C07-880A-8DC1CA005678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A405-967A-44CC-8AE3-3D5984F3E8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98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40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79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2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7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80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0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769D-67E9-437A-A880-0280665CB85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C687-DAC8-444F-9E22-1FCDE7ED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Прогнозирование РСА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Прогноз РСА с учетом набора переменных.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Прогноз </a:t>
            </a:r>
            <a:r>
              <a:rPr lang="en-US" dirty="0" smtClean="0"/>
              <a:t>SSA  </a:t>
            </a:r>
            <a:r>
              <a:rPr lang="ru-RU" dirty="0" smtClean="0"/>
              <a:t>без учета </a:t>
            </a:r>
            <a:r>
              <a:rPr lang="ru-RU" smtClean="0"/>
              <a:t>других 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1"/>
          <p:cNvSpPr txBox="1"/>
          <p:nvPr/>
        </p:nvSpPr>
        <p:spPr>
          <a:xfrm>
            <a:off x="807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algn="r">
                <a:buClr>
                  <a:schemeClr val="dk1"/>
                </a:buClr>
                <a:buSzPts val="1400"/>
              </a:pPr>
              <a:t>2</a:t>
            </a:fld>
            <a:endParaRPr/>
          </a:p>
        </p:txBody>
      </p:sp>
      <p:sp>
        <p:nvSpPr>
          <p:cNvPr id="626" name="Google Shape;626;p31"/>
          <p:cNvSpPr txBox="1"/>
          <p:nvPr/>
        </p:nvSpPr>
        <p:spPr>
          <a:xfrm>
            <a:off x="1608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>
              <a:buClr>
                <a:schemeClr val="lt1"/>
              </a:buClr>
              <a:buSzPts val="2600"/>
            </a:pPr>
            <a:fld id="{00000000-1234-1234-1234-123412341234}" type="slidenum"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ts val="2600"/>
              </a:pPr>
              <a:t>2</a:t>
            </a:fld>
            <a:endParaRPr/>
          </a:p>
        </p:txBody>
      </p:sp>
      <p:sp>
        <p:nvSpPr>
          <p:cNvPr id="627" name="Google Shape;627;p31"/>
          <p:cNvSpPr txBox="1"/>
          <p:nvPr/>
        </p:nvSpPr>
        <p:spPr>
          <a:xfrm>
            <a:off x="1992313" y="981075"/>
            <a:ext cx="8423275" cy="592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333300"/>
              </a:buClr>
              <a:buSzPts val="3200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рынок акций описывается набором признаков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 доллара (USD)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 евро (EURO)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Индекс РТС (RTC)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Цена на нефть Юралс (OIL)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Доходность ГКО-ОФЗ, % (GKO)</a:t>
            </a:r>
            <a:endParaRPr/>
          </a:p>
          <a:p>
            <a:pPr indent="-203200">
              <a:spcBef>
                <a:spcPts val="1600"/>
              </a:spcBef>
              <a:buClr>
                <a:srgbClr val="333300"/>
              </a:buClr>
              <a:buSzPts val="3200"/>
              <a:buFont typeface="Verdana"/>
              <a:buAutoNum type="arabicPeriod"/>
            </a:pPr>
            <a:r>
              <a:rPr lang="en-US" sz="32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Межбанковская ставка, % (MB)</a:t>
            </a:r>
            <a:endParaRPr/>
          </a:p>
          <a:p>
            <a:pPr>
              <a:spcBef>
                <a:spcPts val="900"/>
              </a:spcBef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31"/>
          <p:cNvSpPr/>
          <p:nvPr/>
        </p:nvSpPr>
        <p:spPr>
          <a:xfrm>
            <a:off x="2135187" y="0"/>
            <a:ext cx="7886700" cy="8683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i="1">
                <a:solidFill>
                  <a:srgbClr val="000000">
                    <a:alpha val="49803"/>
                  </a:srgbClr>
                </a:solidFill>
                <a:latin typeface="Bookman Old Style"/>
              </a:rPr>
              <a:t>Анализ курса акций </a:t>
            </a:r>
          </a:p>
        </p:txBody>
      </p:sp>
    </p:spTree>
    <p:extLst>
      <p:ext uri="{BB962C8B-B14F-4D97-AF65-F5344CB8AC3E}">
        <p14:creationId xmlns:p14="http://schemas.microsoft.com/office/powerpoint/2010/main" val="15291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7"/>
          <p:cNvSpPr txBox="1"/>
          <p:nvPr/>
        </p:nvSpPr>
        <p:spPr>
          <a:xfrm>
            <a:off x="807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algn="r">
                <a:buClr>
                  <a:schemeClr val="dk1"/>
                </a:buClr>
                <a:buSzPts val="1400"/>
              </a:pPr>
              <a:t>3</a:t>
            </a:fld>
            <a:endParaRPr/>
          </a:p>
        </p:txBody>
      </p:sp>
      <p:sp>
        <p:nvSpPr>
          <p:cNvPr id="1003" name="Google Shape;1003;p47"/>
          <p:cNvSpPr txBox="1"/>
          <p:nvPr/>
        </p:nvSpPr>
        <p:spPr>
          <a:xfrm>
            <a:off x="1608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>
              <a:buClr>
                <a:schemeClr val="lt1"/>
              </a:buClr>
              <a:buSzPts val="2600"/>
            </a:pPr>
            <a:fld id="{00000000-1234-1234-1234-123412341234}" type="slidenum"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ts val="2600"/>
              </a:pPr>
              <a:t>3</a:t>
            </a:fld>
            <a:endParaRPr/>
          </a:p>
        </p:txBody>
      </p:sp>
      <p:sp>
        <p:nvSpPr>
          <p:cNvPr id="1004" name="Google Shape;1004;p47"/>
          <p:cNvSpPr txBox="1"/>
          <p:nvPr/>
        </p:nvSpPr>
        <p:spPr>
          <a:xfrm>
            <a:off x="1847851" y="908050"/>
            <a:ext cx="858043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333300"/>
              </a:buClr>
              <a:buSzPts val="2800"/>
            </a:pPr>
            <a:r>
              <a:rPr lang="en-US" sz="2800">
                <a:solidFill>
                  <a:srgbClr val="33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Рассматривается задача прогнозирование курсов валют. В качестве независимых переменных используются курс китайского юаня, курс доллара США, курс Евро, цена на нефть. </a:t>
            </a:r>
            <a:endParaRPr/>
          </a:p>
        </p:txBody>
      </p:sp>
      <p:sp>
        <p:nvSpPr>
          <p:cNvPr id="1005" name="Google Shape;1005;p47"/>
          <p:cNvSpPr txBox="1"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6" name="Google Shape;1006;p47"/>
          <p:cNvSpPr/>
          <p:nvPr/>
        </p:nvSpPr>
        <p:spPr>
          <a:xfrm>
            <a:off x="2135187" y="0"/>
            <a:ext cx="7886700" cy="8683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i="1">
                <a:solidFill>
                  <a:srgbClr val="000000">
                    <a:alpha val="49803"/>
                  </a:srgbClr>
                </a:solidFill>
                <a:latin typeface="Bookman Old Style"/>
              </a:rPr>
              <a:t>Прогнозирование курсов валют </a:t>
            </a:r>
          </a:p>
        </p:txBody>
      </p:sp>
      <p:pic>
        <p:nvPicPr>
          <p:cNvPr id="1007" name="Google Shape;100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4826" y="3068637"/>
            <a:ext cx="8353425" cy="3128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2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Исходные данные</a:t>
            </a:r>
          </a:p>
          <a:p>
            <a:r>
              <a:rPr lang="en-US" dirty="0" smtClean="0"/>
              <a:t>Z-</a:t>
            </a:r>
            <a:r>
              <a:rPr lang="ru-RU" dirty="0" smtClean="0"/>
              <a:t>стандартизация</a:t>
            </a:r>
          </a:p>
          <a:p>
            <a:r>
              <a:rPr lang="ru-RU" dirty="0" smtClean="0"/>
              <a:t>Обучающая и тестовая выборка</a:t>
            </a:r>
          </a:p>
          <a:p>
            <a:r>
              <a:rPr lang="ru-RU" dirty="0" smtClean="0"/>
              <a:t>Главные компоненты (факторы – нормированные главные компоненты)   </a:t>
            </a:r>
            <a:r>
              <a:rPr lang="en-US" dirty="0" err="1" smtClean="0"/>
              <a:t>Z</a:t>
            </a:r>
            <a:r>
              <a:rPr lang="en-US" dirty="0" err="1"/>
              <a:t>j</a:t>
            </a:r>
            <a:r>
              <a:rPr lang="ru-RU" dirty="0" smtClean="0"/>
              <a:t>   (</a:t>
            </a:r>
            <a:r>
              <a:rPr lang="en-US" dirty="0"/>
              <a:t>j</a:t>
            </a:r>
            <a:r>
              <a:rPr lang="en-US" dirty="0" smtClean="0"/>
              <a:t> – </a:t>
            </a:r>
            <a:r>
              <a:rPr lang="ru-RU" dirty="0" smtClean="0"/>
              <a:t>количество признаков)</a:t>
            </a:r>
            <a:endParaRPr lang="ru-RU" dirty="0" smtClean="0"/>
          </a:p>
          <a:p>
            <a:r>
              <a:rPr lang="ru-RU" dirty="0" smtClean="0"/>
              <a:t>Матрица факторных нагрузок</a:t>
            </a:r>
            <a:r>
              <a:rPr lang="en-US" dirty="0" smtClean="0"/>
              <a:t> ,   </a:t>
            </a:r>
            <a:r>
              <a:rPr lang="en-US" dirty="0" err="1" smtClean="0"/>
              <a:t>Fij</a:t>
            </a:r>
            <a:r>
              <a:rPr lang="en-US" dirty="0" smtClean="0"/>
              <a:t> </a:t>
            </a:r>
          </a:p>
          <a:p>
            <a:r>
              <a:rPr lang="ru-RU" dirty="0" smtClean="0"/>
              <a:t>Восстановление переменных по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 panose="05050102010706020507" pitchFamily="18" charset="2"/>
              </a:rPr>
              <a:t>j</a:t>
            </a:r>
            <a:r>
              <a:rPr lang="en-US" dirty="0" smtClean="0">
                <a:sym typeface="Symbol" panose="05050102010706020507" pitchFamily="18" charset="2"/>
              </a:rPr>
              <a:t>  </a:t>
            </a:r>
            <a:r>
              <a:rPr lang="ru-RU" dirty="0" smtClean="0"/>
              <a:t>главны</a:t>
            </a:r>
            <a:r>
              <a:rPr lang="ru-RU" dirty="0"/>
              <a:t>м</a:t>
            </a:r>
            <a:r>
              <a:rPr lang="ru-RU" dirty="0" smtClean="0"/>
              <a:t> компонентам  (*) (обучающих и тестовых)</a:t>
            </a:r>
          </a:p>
          <a:p>
            <a:r>
              <a:rPr lang="ru-RU" dirty="0" smtClean="0"/>
              <a:t>Оценка прогноза</a:t>
            </a:r>
            <a:r>
              <a:rPr lang="en-US" dirty="0" smtClean="0"/>
              <a:t>: </a:t>
            </a:r>
            <a:r>
              <a:rPr lang="ru-RU" dirty="0" smtClean="0"/>
              <a:t>по тестовой выборке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36029"/>
              </p:ext>
            </p:extLst>
          </p:nvPr>
        </p:nvGraphicFramePr>
        <p:xfrm>
          <a:off x="4722813" y="693738"/>
          <a:ext cx="5780087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3" imgW="1663560" imgH="444240" progId="Equation.3">
                  <p:embed/>
                </p:oleObj>
              </mc:Choice>
              <mc:Fallback>
                <p:oleObj name="Формула" r:id="rId3" imgW="1663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2813" y="693738"/>
                        <a:ext cx="5780087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73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5"/>
          <p:cNvSpPr txBox="1"/>
          <p:nvPr/>
        </p:nvSpPr>
        <p:spPr>
          <a:xfrm>
            <a:off x="807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algn="r">
                <a:buClr>
                  <a:schemeClr val="dk1"/>
                </a:buClr>
                <a:buSzPts val="1400"/>
              </a:pPr>
              <a:t>5</a:t>
            </a:fld>
            <a:endParaRPr/>
          </a:p>
        </p:txBody>
      </p:sp>
      <p:sp>
        <p:nvSpPr>
          <p:cNvPr id="957" name="Google Shape;957;p45"/>
          <p:cNvSpPr txBox="1"/>
          <p:nvPr/>
        </p:nvSpPr>
        <p:spPr>
          <a:xfrm>
            <a:off x="1608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>
              <a:buClr>
                <a:schemeClr val="lt1"/>
              </a:buClr>
              <a:buSzPts val="2600"/>
            </a:pPr>
            <a:fld id="{00000000-1234-1234-1234-123412341234}" type="slidenum"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ts val="2600"/>
              </a:pPr>
              <a:t>5</a:t>
            </a:fld>
            <a:endParaRPr/>
          </a:p>
        </p:txBody>
      </p:sp>
      <p:sp>
        <p:nvSpPr>
          <p:cNvPr id="958" name="Google Shape;958;p45"/>
          <p:cNvSpPr txBox="1"/>
          <p:nvPr/>
        </p:nvSpPr>
        <p:spPr>
          <a:xfrm>
            <a:off x="1954213" y="1052512"/>
            <a:ext cx="8713787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Среднеквадратическая ошибка (Mean Squared Error,</a:t>
            </a: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959" name="Google Shape;959;p45"/>
          <p:cNvSpPr txBox="1"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0" name="Google Shape;960;p45"/>
          <p:cNvSpPr txBox="1"/>
          <p:nvPr/>
        </p:nvSpPr>
        <p:spPr>
          <a:xfrm>
            <a:off x="1631951" y="404813"/>
            <a:ext cx="8785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FF0000"/>
              </a:buClr>
              <a:buSzPts val="3200"/>
            </a:pPr>
            <a:r>
              <a:rPr lang="en-US" sz="3200" b="1" dirty="0" err="1">
                <a:latin typeface="Verdana"/>
                <a:ea typeface="Verdana"/>
                <a:cs typeface="Verdana"/>
                <a:sym typeface="Verdana"/>
              </a:rPr>
              <a:t>Оценка</a:t>
            </a:r>
            <a:r>
              <a:rPr lang="en-US" sz="32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1" dirty="0" err="1">
                <a:latin typeface="Verdana"/>
                <a:ea typeface="Verdana"/>
                <a:cs typeface="Verdana"/>
                <a:sym typeface="Verdana"/>
              </a:rPr>
              <a:t>ошибок</a:t>
            </a:r>
            <a:r>
              <a:rPr lang="en-US" sz="32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1" dirty="0" err="1">
                <a:latin typeface="Verdana"/>
                <a:ea typeface="Verdana"/>
                <a:cs typeface="Verdana"/>
                <a:sym typeface="Verdana"/>
              </a:rPr>
              <a:t>прогноза</a:t>
            </a:r>
            <a:endParaRPr dirty="0"/>
          </a:p>
        </p:txBody>
      </p:sp>
      <p:sp>
        <p:nvSpPr>
          <p:cNvPr id="961" name="Google Shape;961;p45"/>
          <p:cNvSpPr txBox="1"/>
          <p:nvPr/>
        </p:nvSpPr>
        <p:spPr>
          <a:xfrm>
            <a:off x="152400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2" name="Google Shape;962;p45"/>
          <p:cNvSpPr txBox="1"/>
          <p:nvPr/>
        </p:nvSpPr>
        <p:spPr>
          <a:xfrm>
            <a:off x="152400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3" name="Google Shape;963;p45"/>
          <p:cNvSpPr txBox="1"/>
          <p:nvPr/>
        </p:nvSpPr>
        <p:spPr>
          <a:xfrm>
            <a:off x="1847850" y="3429000"/>
            <a:ext cx="8424862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Средняя абсолютная ошибка в процентах (Mean Absolute Percentage Error, </a:t>
            </a: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МАРЕ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964" name="Google Shape;964;p45"/>
          <p:cNvSpPr txBox="1"/>
          <p:nvPr/>
        </p:nvSpPr>
        <p:spPr>
          <a:xfrm>
            <a:off x="152400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Google Shape;965;p45"/>
          <p:cNvSpPr txBox="1"/>
          <p:nvPr/>
        </p:nvSpPr>
        <p:spPr>
          <a:xfrm>
            <a:off x="152400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p45"/>
          <p:cNvSpPr txBox="1"/>
          <p:nvPr/>
        </p:nvSpPr>
        <p:spPr>
          <a:xfrm>
            <a:off x="1524000" y="3295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p45"/>
          <p:cNvSpPr txBox="1"/>
          <p:nvPr/>
        </p:nvSpPr>
        <p:spPr>
          <a:xfrm>
            <a:off x="1524000" y="3233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8" name="Google Shape;968;p45"/>
          <p:cNvSpPr txBox="1"/>
          <p:nvPr/>
        </p:nvSpPr>
        <p:spPr>
          <a:xfrm>
            <a:off x="1524000" y="3348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p45"/>
          <p:cNvSpPr txBox="1"/>
          <p:nvPr/>
        </p:nvSpPr>
        <p:spPr>
          <a:xfrm>
            <a:off x="152400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0" name="Google Shape;970;p45"/>
          <p:cNvSpPr txBox="1"/>
          <p:nvPr/>
        </p:nvSpPr>
        <p:spPr>
          <a:xfrm>
            <a:off x="1524000" y="3233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1" name="Google Shape;971;p45"/>
          <p:cNvSpPr txBox="1"/>
          <p:nvPr/>
        </p:nvSpPr>
        <p:spPr>
          <a:xfrm>
            <a:off x="1524000" y="3233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2" name="Google Shape;97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437" y="1916113"/>
            <a:ext cx="4464050" cy="13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5"/>
          <p:cNvSpPr txBox="1"/>
          <p:nvPr/>
        </p:nvSpPr>
        <p:spPr>
          <a:xfrm>
            <a:off x="1524000" y="3224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4" name="Google Shape;97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175" y="4797425"/>
            <a:ext cx="4679950" cy="1624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173</Words>
  <Application>Microsoft Office PowerPoint</Application>
  <PresentationFormat>Широкоэкранный</PresentationFormat>
  <Paragraphs>35</Paragraphs>
  <Slides>5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Symbol</vt:lpstr>
      <vt:lpstr>Times New Roman</vt:lpstr>
      <vt:lpstr>Verdana</vt:lpstr>
      <vt:lpstr>Тема Office</vt:lpstr>
      <vt:lpstr>Microsoft Equation 3.0</vt:lpstr>
      <vt:lpstr>Прогнозирование РСА</vt:lpstr>
      <vt:lpstr>Презентация PowerPoint</vt:lpstr>
      <vt:lpstr>Презентация PowerPoint</vt:lpstr>
      <vt:lpstr>Метод РСА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РСА</dc:title>
  <dc:creator>admin</dc:creator>
  <cp:lastModifiedBy>admin</cp:lastModifiedBy>
  <cp:revision>4</cp:revision>
  <dcterms:created xsi:type="dcterms:W3CDTF">2020-12-10T12:25:00Z</dcterms:created>
  <dcterms:modified xsi:type="dcterms:W3CDTF">2020-12-10T12:52:15Z</dcterms:modified>
</cp:coreProperties>
</file>