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7"/>
  </p:notesMasterIdLst>
  <p:sldIdLst>
    <p:sldId id="257" r:id="rId3"/>
    <p:sldId id="418" r:id="rId4"/>
    <p:sldId id="421" r:id="rId5"/>
    <p:sldId id="422" r:id="rId6"/>
    <p:sldId id="424" r:id="rId7"/>
    <p:sldId id="423" r:id="rId8"/>
    <p:sldId id="426" r:id="rId9"/>
    <p:sldId id="427" r:id="rId10"/>
    <p:sldId id="428" r:id="rId11"/>
    <p:sldId id="430" r:id="rId12"/>
    <p:sldId id="431" r:id="rId13"/>
    <p:sldId id="420" r:id="rId14"/>
    <p:sldId id="432" r:id="rId15"/>
    <p:sldId id="3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447827-7A23-47AD-96DE-9BD951B0A94C}">
          <p14:sldIdLst>
            <p14:sldId id="257"/>
            <p14:sldId id="418"/>
            <p14:sldId id="421"/>
            <p14:sldId id="422"/>
            <p14:sldId id="424"/>
            <p14:sldId id="423"/>
            <p14:sldId id="426"/>
            <p14:sldId id="427"/>
            <p14:sldId id="428"/>
            <p14:sldId id="430"/>
            <p14:sldId id="431"/>
            <p14:sldId id="420"/>
            <p14:sldId id="43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烨" initials="戴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A62AD"/>
    <a:srgbClr val="0D56B7"/>
    <a:srgbClr val="546F9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3" autoAdjust="0"/>
    <p:restoredTop sz="75323" autoAdjust="0"/>
  </p:normalViewPr>
  <p:slideViewPr>
    <p:cSldViewPr snapToGrid="0">
      <p:cViewPr varScale="1">
        <p:scale>
          <a:sx n="86" d="100"/>
          <a:sy n="86" d="100"/>
        </p:scale>
        <p:origin x="17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66AE-07C4-48FE-BC77-DC1345ECD3E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AA3F-A46F-46E3-BB16-F13C7A703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8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3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4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5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0611ECFE-4471-4ABC-B9B9-A548CC5F23AD}" type="slidenum">
              <a:rPr lang="en-US" altLang="zh-CN" sz="1200" b="0" smtClean="0">
                <a:solidFill>
                  <a:prstClr val="black"/>
                </a:solidFill>
              </a:rPr>
              <a:t>14</a:t>
            </a:fld>
            <a:endParaRPr lang="en-US" altLang="zh-CN" sz="1200" b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1CD7-19AB-4D93-85A8-0EEEF776EB24}" type="slidenum">
              <a:rPr lang="en-US" altLang="zh-CN" smtClean="0">
                <a:solidFill>
                  <a:prstClr val="black"/>
                </a:solidFill>
              </a:r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2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3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0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4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6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03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47553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7" tIns="34289" rIns="68577" bIns="34289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1580" dirty="0">
              <a:solidFill>
                <a:srgbClr val="FFFFFF"/>
              </a:solidFill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142" y="6035042"/>
            <a:ext cx="2005846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50" y="285597"/>
            <a:ext cx="3534605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transition spd="slow" advClick="0"/>
  <p:hf hdr="0" ft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image" Target="../media/image220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82490" y="1772913"/>
            <a:ext cx="9027019" cy="26941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2022</a:t>
            </a:r>
            <a:r>
              <a:rPr lang="zh-CN" altLang="en-US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科大讯飞</a:t>
            </a:r>
            <a:r>
              <a:rPr lang="en-US" altLang="zh-CN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A.I.</a:t>
            </a:r>
            <a:r>
              <a:rPr lang="zh-CN" altLang="en-US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开发者大赛</a:t>
            </a:r>
            <a:endParaRPr lang="en-US" altLang="zh-CN" sz="3600" b="1" dirty="0">
              <a:solidFill>
                <a:srgbClr val="0C4BA1"/>
              </a:solidFill>
              <a:latin typeface="Palatino Linotype" panose="02040502050505030304" pitchFamily="18" charset="0"/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考虑时空依赖及全局要素的城市道路</a:t>
            </a:r>
            <a:endParaRPr lang="en-US" altLang="zh-CN" sz="3600" b="1" dirty="0">
              <a:solidFill>
                <a:srgbClr val="0C4BA1"/>
              </a:solidFill>
              <a:latin typeface="Palatino Linotype" panose="02040502050505030304" pitchFamily="18" charset="0"/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交通流量预测挑战赛</a:t>
            </a:r>
            <a:endParaRPr lang="en-US" altLang="zh-CN" sz="3600" b="1" dirty="0">
              <a:solidFill>
                <a:srgbClr val="0C4BA1"/>
              </a:solidFill>
              <a:latin typeface="Palatino Linotype" panose="02040502050505030304" pitchFamily="18" charset="0"/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决赛答辩</a:t>
            </a:r>
            <a:endParaRPr lang="en-US" altLang="zh-CN" sz="3600" b="1" dirty="0">
              <a:solidFill>
                <a:srgbClr val="0C4BA1"/>
              </a:solidFill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19613" y="5085087"/>
            <a:ext cx="1952779" cy="4876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团队：</a:t>
            </a:r>
            <a:r>
              <a:rPr lang="en-US" altLang="zh-CN" sz="2300" b="1" dirty="0">
                <a:solidFill>
                  <a:srgbClr val="0C4BA1"/>
                </a:solidFill>
                <a:latin typeface="Palatino Linotype" panose="02040502050505030304" pitchFamily="18" charset="0"/>
                <a:cs typeface="+mn-ea"/>
                <a:sym typeface="+mn-lt"/>
              </a:rPr>
              <a:t>BUAA</a:t>
            </a:r>
            <a:endParaRPr lang="zh-CN" altLang="en-US" sz="3160" b="1" dirty="0">
              <a:solidFill>
                <a:srgbClr val="0C4BA1"/>
              </a:solidFill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61" y="998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344881" y="1095056"/>
            <a:ext cx="4430176" cy="1215520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循环神经网络部分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选用门控循环单元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GRU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网络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64AC1A-42A3-4D45-A815-B0816ACDD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8" y="2749402"/>
            <a:ext cx="4839211" cy="2716655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A04EA19-922D-48F1-B337-BBF8ED74DA30}"/>
              </a:ext>
            </a:extLst>
          </p:cNvPr>
          <p:cNvSpPr txBox="1">
            <a:spLocks/>
          </p:cNvSpPr>
          <p:nvPr/>
        </p:nvSpPr>
        <p:spPr>
          <a:xfrm>
            <a:off x="5307756" y="4885794"/>
            <a:ext cx="6597600" cy="1659212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时空模块融合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将上述图卷积模块嵌入到循环神经网络的计算中，替换其中的若干全连接层。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50D469-A58A-4E70-82BE-986E9EDF11D9}"/>
              </a:ext>
            </a:extLst>
          </p:cNvPr>
          <p:cNvGrpSpPr/>
          <p:nvPr/>
        </p:nvGrpSpPr>
        <p:grpSpPr>
          <a:xfrm>
            <a:off x="5090235" y="1853576"/>
            <a:ext cx="6982433" cy="2701166"/>
            <a:chOff x="5134153" y="1924076"/>
            <a:chExt cx="6982433" cy="270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8B4B86D-55BD-4DE2-8868-707DED9E0ABA}"/>
                    </a:ext>
                  </a:extLst>
                </p:cNvPr>
                <p:cNvSpPr/>
                <p:nvPr/>
              </p:nvSpPr>
              <p:spPr>
                <a:xfrm>
                  <a:off x="5134153" y="1924076"/>
                  <a:ext cx="479510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latin typeface="Palatino Linotype" panose="02040502050505030304" pitchFamily="18" charset="0"/>
                    </a:rPr>
                    <a:t>当前时间步输入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​</a:t>
                  </a:r>
                  <a:r>
                    <a:rPr lang="zh-CN" altLang="en-US" dirty="0">
                      <a:latin typeface="Palatino Linotype" panose="02040502050505030304" pitchFamily="18" charset="0"/>
                    </a:rPr>
                    <a:t>，上一时间步隐藏状态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8B4B86D-55BD-4DE2-8868-707DED9E0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153" y="1924076"/>
                  <a:ext cx="479510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1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C96600-AEE5-442F-BD8E-FC028DB0C0D6}"/>
                </a:ext>
              </a:extLst>
            </p:cNvPr>
            <p:cNvSpPr/>
            <p:nvPr/>
          </p:nvSpPr>
          <p:spPr>
            <a:xfrm>
              <a:off x="5134154" y="2465496"/>
              <a:ext cx="892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Palatino Linotype" panose="02040502050505030304" pitchFamily="18" charset="0"/>
                </a:rPr>
                <a:t>重置门：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3B381E-57C4-422C-B0D6-23ED6569D95D}"/>
                </a:ext>
              </a:extLst>
            </p:cNvPr>
            <p:cNvSpPr/>
            <p:nvPr/>
          </p:nvSpPr>
          <p:spPr>
            <a:xfrm>
              <a:off x="5140283" y="2989306"/>
              <a:ext cx="892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Palatino Linotype" panose="02040502050505030304" pitchFamily="18" charset="0"/>
                </a:rPr>
                <a:t>更新门：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3CD05B-2126-4319-9EEF-009AE721763D}"/>
                </a:ext>
              </a:extLst>
            </p:cNvPr>
            <p:cNvSpPr/>
            <p:nvPr/>
          </p:nvSpPr>
          <p:spPr>
            <a:xfrm>
              <a:off x="5134153" y="3612892"/>
              <a:ext cx="17034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Palatino Linotype" panose="02040502050505030304" pitchFamily="18" charset="0"/>
                </a:rPr>
                <a:t>候选隐藏状态：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A91BCC1-007D-4EEF-A635-DAF30577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5478" y="3487385"/>
              <a:ext cx="5141108" cy="62034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0578AB9-528D-41B0-BE7A-01F833077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7574" y="4107730"/>
              <a:ext cx="4223567" cy="5175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4F34FE1-E3FB-4480-9B3A-C5DAA7F35D32}"/>
                    </a:ext>
                  </a:extLst>
                </p:cNvPr>
                <p:cNvSpPr/>
                <p:nvPr/>
              </p:nvSpPr>
              <p:spPr>
                <a:xfrm>
                  <a:off x="5134153" y="4181820"/>
                  <a:ext cx="170342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>
                      <a:latin typeface="Palatino Linotype" panose="02040502050505030304" pitchFamily="18" charset="0"/>
                    </a:rPr>
                    <a:t>时刻隐藏状态：</a:t>
                  </a: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4F34FE1-E3FB-4480-9B3A-C5DAA7F35D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153" y="4181820"/>
                  <a:ext cx="170342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r="-1648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8708807-C380-462F-B875-7901F290C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8987" y="2397812"/>
              <a:ext cx="4914286" cy="1047619"/>
            </a:xfrm>
            <a:prstGeom prst="rect">
              <a:avLst/>
            </a:prstGeom>
          </p:spPr>
        </p:pic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818E844-CC07-4B1F-A041-E0F7ADDCFCC1}"/>
              </a:ext>
            </a:extLst>
          </p:cNvPr>
          <p:cNvSpPr/>
          <p:nvPr/>
        </p:nvSpPr>
        <p:spPr>
          <a:xfrm>
            <a:off x="8579598" y="3516373"/>
            <a:ext cx="596675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8ABEC3-04B4-4016-8ED5-7FB8D3254CDC}"/>
              </a:ext>
            </a:extLst>
          </p:cNvPr>
          <p:cNvSpPr/>
          <p:nvPr/>
        </p:nvSpPr>
        <p:spPr>
          <a:xfrm>
            <a:off x="10725095" y="3531546"/>
            <a:ext cx="596675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4F9136-D996-453F-AB9C-6171949B3B58}"/>
              </a:ext>
            </a:extLst>
          </p:cNvPr>
          <p:cNvSpPr/>
          <p:nvPr/>
        </p:nvSpPr>
        <p:spPr>
          <a:xfrm>
            <a:off x="7647241" y="2381221"/>
            <a:ext cx="664102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6DE9F6-DD05-4682-9E33-1BC40346EB17}"/>
              </a:ext>
            </a:extLst>
          </p:cNvPr>
          <p:cNvSpPr/>
          <p:nvPr/>
        </p:nvSpPr>
        <p:spPr>
          <a:xfrm>
            <a:off x="9349109" y="2381221"/>
            <a:ext cx="664102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B628A9-6C33-4373-B63F-C52CA9D5539B}"/>
              </a:ext>
            </a:extLst>
          </p:cNvPr>
          <p:cNvSpPr/>
          <p:nvPr/>
        </p:nvSpPr>
        <p:spPr>
          <a:xfrm>
            <a:off x="7656668" y="2901538"/>
            <a:ext cx="664102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A4788B5-A560-4575-8B3F-FFF828DA227D}"/>
              </a:ext>
            </a:extLst>
          </p:cNvPr>
          <p:cNvSpPr/>
          <p:nvPr/>
        </p:nvSpPr>
        <p:spPr>
          <a:xfrm>
            <a:off x="9352284" y="2901538"/>
            <a:ext cx="664102" cy="452486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AD252D4-BB73-4C19-A331-70D81AD723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2004" y="2291279"/>
            <a:ext cx="7010664" cy="2204546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E7D50B6-D884-433E-8DD9-8263023F775D}"/>
              </a:ext>
            </a:extLst>
          </p:cNvPr>
          <p:cNvSpPr/>
          <p:nvPr/>
        </p:nvSpPr>
        <p:spPr>
          <a:xfrm>
            <a:off x="6716672" y="2348414"/>
            <a:ext cx="858452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8D0363-3686-40C9-9F76-8F3425DC090C}"/>
              </a:ext>
            </a:extLst>
          </p:cNvPr>
          <p:cNvSpPr/>
          <p:nvPr/>
        </p:nvSpPr>
        <p:spPr>
          <a:xfrm>
            <a:off x="6716672" y="2914400"/>
            <a:ext cx="858452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0FAB39-4AE3-4E5E-BEA3-135EC770BB58}"/>
              </a:ext>
            </a:extLst>
          </p:cNvPr>
          <p:cNvSpPr/>
          <p:nvPr/>
        </p:nvSpPr>
        <p:spPr>
          <a:xfrm>
            <a:off x="7152886" y="3471965"/>
            <a:ext cx="858452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158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239999" y="1066775"/>
            <a:ext cx="11712001" cy="5428292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模型训练与融合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预测模块：直接进行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12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步的预测，获取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12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步结果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训练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Loss: MSE</a:t>
            </a: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十折交叉训练：数据划分成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10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份，每次选择一份作为验证集，其他作为训练集，进行训练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模型融合：根据模型在验证集上的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loss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的倒数做权重，对不同模型的预测结果进行融合（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loss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越大，融合权重越小），得到最终预测结果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253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下阶段优化思路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D4EA10-3D78-4A99-9985-29DC5DA34C13}"/>
              </a:ext>
            </a:extLst>
          </p:cNvPr>
          <p:cNvSpPr txBox="1">
            <a:spLocks/>
          </p:cNvSpPr>
          <p:nvPr/>
        </p:nvSpPr>
        <p:spPr>
          <a:xfrm>
            <a:off x="542843" y="1132763"/>
            <a:ext cx="11080405" cy="5352878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神经网络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自适应图学习部分学习到的图在不同时间步长是相同的，可以改成随着时间而动态变化的，更加符合交通预测这个多步时间序列预测的任务。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梯度提升树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尝试树模型在交通预测上的应用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尝试模型融合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5422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参考文献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D4EA10-3D78-4A99-9985-29DC5DA34C13}"/>
              </a:ext>
            </a:extLst>
          </p:cNvPr>
          <p:cNvSpPr txBox="1">
            <a:spLocks/>
          </p:cNvSpPr>
          <p:nvPr/>
        </p:nvSpPr>
        <p:spPr>
          <a:xfrm>
            <a:off x="542843" y="1132763"/>
            <a:ext cx="11080405" cy="5352878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 dirty="0">
                <a:latin typeface="Palatino Linotype" panose="02040502050505030304" pitchFamily="18" charset="0"/>
                <a:cs typeface="+mn-ea"/>
              </a:rPr>
              <a:t>Bai L, Yao L, Li C, et al. Adaptive graph convolutional recurrent network for traffic forecasting[J]. Advances in neural information processing systems, 2020, 33: 17804-17815.</a:t>
            </a:r>
          </a:p>
          <a:p>
            <a:pPr>
              <a:lnSpc>
                <a:spcPct val="200000"/>
              </a:lnSpc>
            </a:pP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Wang J, Jiang J, Jiang W, et al. </a:t>
            </a:r>
            <a:r>
              <a:rPr lang="en-US" altLang="zh-CN" kern="0" dirty="0" err="1">
                <a:latin typeface="Palatino Linotype" panose="02040502050505030304" pitchFamily="18" charset="0"/>
                <a:cs typeface="+mn-ea"/>
                <a:sym typeface="+mn-lt"/>
              </a:rPr>
              <a:t>Libcity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: An open library for traffic prediction[C]//Proceedings of the 29th International Conference on Advances in Geographic Information Systems. 2021: 145-148.</a:t>
            </a:r>
          </a:p>
          <a:p>
            <a:pPr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8738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24025" y="2615886"/>
            <a:ext cx="6943950" cy="119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C4BA1"/>
                </a:solidFill>
                <a:cs typeface="+mn-ea"/>
                <a:sym typeface="+mn-lt"/>
              </a:rPr>
              <a:t>交流与讨论</a:t>
            </a:r>
            <a:endParaRPr lang="en-US" altLang="zh-CN" sz="5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21" y="490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258118" y="2897857"/>
            <a:ext cx="6096000" cy="910647"/>
            <a:chOff x="5087938" y="5164138"/>
            <a:chExt cx="5580062" cy="1001712"/>
          </a:xfrm>
        </p:grpSpPr>
        <p:sp>
          <p:nvSpPr>
            <p:cNvPr id="17" name="Freeform 12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算法方案解析</a:t>
              </a:r>
            </a:p>
          </p:txBody>
        </p:sp>
        <p:sp>
          <p:nvSpPr>
            <p:cNvPr id="26" name="文本框 17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二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58118" y="1798236"/>
            <a:ext cx="6096000" cy="910647"/>
            <a:chOff x="5087938" y="5164138"/>
            <a:chExt cx="5580062" cy="1001712"/>
          </a:xfrm>
        </p:grpSpPr>
        <p:sp>
          <p:nvSpPr>
            <p:cNvPr id="18" name="Freeform 12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团队介绍</a:t>
              </a:r>
            </a:p>
          </p:txBody>
        </p:sp>
        <p:sp>
          <p:nvSpPr>
            <p:cNvPr id="22" name="文本框 17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一</a:t>
              </a:r>
            </a:p>
          </p:txBody>
        </p:sp>
      </p:grpSp>
      <p:sp>
        <p:nvSpPr>
          <p:cNvPr id="12" name="文本框 31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744" y="939493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3" name="文本框 17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8309" y="2031099"/>
            <a:ext cx="720725" cy="266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BCBCBC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dirty="0">
              <a:solidFill>
                <a:srgbClr val="BCBCB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7638" y="3997478"/>
            <a:ext cx="6096000" cy="910647"/>
            <a:chOff x="5087938" y="5164138"/>
            <a:chExt cx="5580062" cy="1001712"/>
          </a:xfrm>
        </p:grpSpPr>
        <p:sp>
          <p:nvSpPr>
            <p:cNvPr id="11" name="Freeform 127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下阶段优化思路</a:t>
              </a:r>
            </a:p>
          </p:txBody>
        </p:sp>
        <p:sp>
          <p:nvSpPr>
            <p:cNvPr id="14" name="文本框 17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三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955" y="1222638"/>
                <a:ext cx="10268089" cy="22377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交通预测：</a:t>
                </a:r>
                <a:r>
                  <a:rPr lang="zh-CN" altLang="en-US" b="1" kern="0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带有时空附加属性</a:t>
                </a:r>
                <a:r>
                  <a:rPr lang="zh-CN" altLang="en-US" b="1" kern="0" dirty="0">
                    <a:latin typeface="Palatino Linotype" panose="02040502050505030304" pitchFamily="18" charset="0"/>
                  </a:rPr>
                  <a:t>的</a:t>
                </a:r>
                <a:r>
                  <a:rPr lang="zh-CN" altLang="en-US" b="1" kern="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时间序列预测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：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</m:oMath>
                </a14:m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时刻的交通时空数据，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kern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i="1" kern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：预测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</m:oMath>
                </a14:m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时刻交通系统的某一状态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1" algn="just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zh-CN" altLang="en-US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：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输入因素序列的长度，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p>
                      <m:sSup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e>
                      <m:sup>
                        <m: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：预测序列的长度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55" y="1222638"/>
                <a:ext cx="10268089" cy="2237770"/>
              </a:xfrm>
              <a:prstGeom prst="rect">
                <a:avLst/>
              </a:prstGeom>
              <a:blipFill>
                <a:blip r:embed="rId4"/>
                <a:stretch>
                  <a:fillRect l="-1128" t="-2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9A0D367-EAAD-41B8-BD24-4416FC908840}"/>
              </a:ext>
            </a:extLst>
          </p:cNvPr>
          <p:cNvGrpSpPr/>
          <p:nvPr/>
        </p:nvGrpSpPr>
        <p:grpSpPr>
          <a:xfrm>
            <a:off x="1066716" y="3497141"/>
            <a:ext cx="3600348" cy="1970948"/>
            <a:chOff x="1470311" y="4290830"/>
            <a:chExt cx="2765015" cy="167212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CA71696-2054-452C-BD91-E497DB31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311" y="4290830"/>
              <a:ext cx="1669100" cy="16721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F92D383-6AAE-4ED6-AE86-BAC40809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290" y="4290830"/>
              <a:ext cx="1669100" cy="167212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1207FBE-5588-43C9-87B1-767582D9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69" y="4290830"/>
              <a:ext cx="1669100" cy="167212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77913E-F873-41F5-9BF0-CDDF2301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248" y="4290830"/>
              <a:ext cx="1669100" cy="16721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610C06F-F080-42F8-8455-FDA36CBCC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226" y="4290830"/>
              <a:ext cx="1669100" cy="16721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D3B250-587A-4161-ADEC-81AE58CA2628}"/>
                  </a:ext>
                </a:extLst>
              </p:cNvPr>
              <p:cNvSpPr txBox="1"/>
              <p:nvPr/>
            </p:nvSpPr>
            <p:spPr>
              <a:xfrm>
                <a:off x="961955" y="5893652"/>
                <a:ext cx="3891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历史交通时空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数据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D3B250-587A-4161-ADEC-81AE58CA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55" y="5893652"/>
                <a:ext cx="3891835" cy="276999"/>
              </a:xfrm>
              <a:prstGeom prst="rect">
                <a:avLst/>
              </a:prstGeom>
              <a:blipFill>
                <a:blip r:embed="rId6"/>
                <a:stretch>
                  <a:fillRect l="-3762" t="-31111" r="-157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50B192-F41A-4D72-A31C-975039FA1873}"/>
              </a:ext>
            </a:extLst>
          </p:cNvPr>
          <p:cNvGrpSpPr/>
          <p:nvPr/>
        </p:nvGrpSpPr>
        <p:grpSpPr>
          <a:xfrm>
            <a:off x="5323014" y="3497142"/>
            <a:ext cx="5909211" cy="2686391"/>
            <a:chOff x="5323015" y="3788243"/>
            <a:chExt cx="5161629" cy="2183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04168EE-3F59-40C4-876F-393567B0F339}"/>
                    </a:ext>
                  </a:extLst>
                </p:cNvPr>
                <p:cNvSpPr txBox="1"/>
                <p:nvPr/>
              </p:nvSpPr>
              <p:spPr>
                <a:xfrm>
                  <a:off x="7557880" y="5652173"/>
                  <a:ext cx="2926764" cy="319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2060"/>
                      </a:solidFill>
                      <a:latin typeface="Palatino Linotype" panose="02040502050505030304" pitchFamily="18" charset="0"/>
                    </a:rPr>
                    <a:t>未来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交通</m:t>
                      </m:r>
                      <m:r>
                        <a:rPr lang="zh-CN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状态</m:t>
                      </m:r>
                      <m:r>
                        <a:rPr lang="en-US" altLang="zh-C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a14:m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04168EE-3F59-40C4-876F-393567B0F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880" y="5652173"/>
                  <a:ext cx="2926764" cy="319705"/>
                </a:xfrm>
                <a:prstGeom prst="rect">
                  <a:avLst/>
                </a:prstGeom>
                <a:blipFill>
                  <a:blip r:embed="rId7"/>
                  <a:stretch>
                    <a:fillRect l="-1636" t="-9375" b="-23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A756388-BD0E-4887-8298-26A854C436AE}"/>
                </a:ext>
              </a:extLst>
            </p:cNvPr>
            <p:cNvGrpSpPr/>
            <p:nvPr/>
          </p:nvGrpSpPr>
          <p:grpSpPr>
            <a:xfrm>
              <a:off x="5323015" y="4254014"/>
              <a:ext cx="1775404" cy="394741"/>
              <a:chOff x="5240638" y="4636571"/>
              <a:chExt cx="1775404" cy="39474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F181AE8-A3A1-46BE-86FB-5261372B5188}"/>
                  </a:ext>
                </a:extLst>
              </p:cNvPr>
              <p:cNvCxnSpPr/>
              <p:nvPr/>
            </p:nvCxnSpPr>
            <p:spPr>
              <a:xfrm>
                <a:off x="5240638" y="5031312"/>
                <a:ext cx="17754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6DFFB1F-3138-496E-937D-AE0E9C79F6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298" y="4636571"/>
                    <a:ext cx="912084" cy="3002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2060"/>
                      </a:solidFill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6DFFB1F-3138-496E-937D-AE0E9C79F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298" y="4636571"/>
                    <a:ext cx="912084" cy="30021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3E45C0E-8D09-47CF-9685-74816AF47F2D}"/>
                </a:ext>
              </a:extLst>
            </p:cNvPr>
            <p:cNvGrpSpPr/>
            <p:nvPr/>
          </p:nvGrpSpPr>
          <p:grpSpPr>
            <a:xfrm>
              <a:off x="7704320" y="3788243"/>
              <a:ext cx="2765015" cy="1672129"/>
              <a:chOff x="1470311" y="4290830"/>
              <a:chExt cx="2765015" cy="1672129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9DA185F3-9433-4B62-A083-0EB6A312D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0311" y="4290830"/>
                <a:ext cx="1669100" cy="1672129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90540C0-162B-46EA-8FE6-DA4641190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6226" y="4290830"/>
                <a:ext cx="1669100" cy="1672129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042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622591" y="1075193"/>
            <a:ext cx="10268089" cy="2975417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时空神经网络（</a:t>
            </a:r>
            <a:r>
              <a:rPr lang="en-US" altLang="zh-CN" b="1" kern="0" dirty="0" err="1">
                <a:latin typeface="Palatino Linotype" panose="02040502050505030304" pitchFamily="18" charset="0"/>
                <a:cs typeface="+mn-ea"/>
                <a:sym typeface="+mn-lt"/>
              </a:rPr>
              <a:t>Spatio</a:t>
            </a:r>
            <a:r>
              <a:rPr lang="en-US" altLang="zh-CN" b="1" kern="0" dirty="0">
                <a:latin typeface="Palatino Linotype" panose="02040502050505030304" pitchFamily="18" charset="0"/>
                <a:cs typeface="+mn-ea"/>
                <a:sym typeface="+mn-lt"/>
              </a:rPr>
              <a:t>-Temporal Graph Neural Networks</a:t>
            </a: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）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时间相关性的建模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时间序列的邻近性、趋势性和周期性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空间相关性的建模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道路节点在路网上的邻接关系（如：上下游的影响）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29" name="Picture 12" descr="éè·¯äº¤éç³»ç»-âä¸æµ·é¢é-ä¸æ¹ç½">
            <a:extLst>
              <a:ext uri="{FF2B5EF4-FFF2-40B4-BE49-F238E27FC236}">
                <a16:creationId xmlns:a16="http://schemas.microsoft.com/office/drawing/2014/main" id="{6F5B1761-E50D-4277-9A2B-8B115622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01" y="4477732"/>
            <a:ext cx="2501337" cy="19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328C85E-EC57-42C8-BB58-1D9A81265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21" y="4258538"/>
            <a:ext cx="3540776" cy="2192494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4BD93622-647A-4A04-853A-73E6AD9A5C14}"/>
              </a:ext>
            </a:extLst>
          </p:cNvPr>
          <p:cNvSpPr/>
          <p:nvPr/>
        </p:nvSpPr>
        <p:spPr>
          <a:xfrm>
            <a:off x="7918515" y="2138695"/>
            <a:ext cx="914400" cy="424206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B2F7F0C3-768B-4FA8-AA28-BAF79EDB42B5}"/>
              </a:ext>
            </a:extLst>
          </p:cNvPr>
          <p:cNvSpPr/>
          <p:nvPr/>
        </p:nvSpPr>
        <p:spPr>
          <a:xfrm>
            <a:off x="7918515" y="3180874"/>
            <a:ext cx="914400" cy="424206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9A1F55-1A0A-406E-BFB0-2A989FF08CBB}"/>
              </a:ext>
            </a:extLst>
          </p:cNvPr>
          <p:cNvSpPr txBox="1"/>
          <p:nvPr/>
        </p:nvSpPr>
        <p:spPr bwMode="auto">
          <a:xfrm>
            <a:off x="9087438" y="189359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2000" dirty="0">
                <a:latin typeface="Palatino Linotype" panose="02040502050505030304" pitchFamily="18" charset="0"/>
                <a:ea typeface="黑体" panose="02010609060101010101" charset="-122"/>
                <a:cs typeface="黑体" panose="02010609060101010101" charset="-122"/>
              </a:rPr>
              <a:t>循环神经网络</a:t>
            </a:r>
            <a:r>
              <a:rPr lang="en-US" altLang="zh-CN" sz="2000" dirty="0">
                <a:latin typeface="Palatino Linotype" panose="02040502050505030304" pitchFamily="18" charset="0"/>
                <a:ea typeface="黑体" panose="02010609060101010101" charset="-122"/>
                <a:cs typeface="黑体" panose="02010609060101010101" charset="-122"/>
              </a:rPr>
              <a:t>GRU</a:t>
            </a:r>
            <a:endParaRPr lang="zh-CN" altLang="en-US" sz="2000" dirty="0">
              <a:latin typeface="Palatino Linotype" panose="02040502050505030304" pitchFamily="18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99AF02-F3EA-4E15-84BE-CEF30C7A4A54}"/>
              </a:ext>
            </a:extLst>
          </p:cNvPr>
          <p:cNvSpPr txBox="1"/>
          <p:nvPr/>
        </p:nvSpPr>
        <p:spPr bwMode="auto">
          <a:xfrm>
            <a:off x="9087438" y="293577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2000" dirty="0">
                <a:latin typeface="Palatino Linotype" panose="02040502050505030304" pitchFamily="18" charset="0"/>
                <a:ea typeface="黑体" panose="02010609060101010101" charset="-122"/>
                <a:cs typeface="黑体" panose="02010609060101010101" charset="-122"/>
              </a:rPr>
              <a:t>图卷积神经网络</a:t>
            </a:r>
            <a:r>
              <a:rPr lang="en-US" altLang="zh-CN" sz="2000" dirty="0">
                <a:latin typeface="Palatino Linotype" panose="02040502050505030304" pitchFamily="18" charset="0"/>
                <a:ea typeface="黑体" panose="02010609060101010101" charset="-122"/>
                <a:cs typeface="黑体" panose="02010609060101010101" charset="-122"/>
              </a:rPr>
              <a:t>GCN</a:t>
            </a:r>
            <a:endParaRPr lang="zh-CN" altLang="en-US" sz="2000" dirty="0">
              <a:latin typeface="Palatino Linotype" panose="02040502050505030304" pitchFamily="18" charset="0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06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386921" y="990549"/>
            <a:ext cx="11569409" cy="1281508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模型总体结构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将扩展后的自适应图卷积模块嵌入到循环神经网络的计算中，共同捕获时空相关性。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CD7E4F-CE3B-4782-9DF7-44CA85EB4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6" y="2395341"/>
            <a:ext cx="8047417" cy="44626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2B37025-22E6-47FC-A535-4D9914AAD2B1}"/>
              </a:ext>
            </a:extLst>
          </p:cNvPr>
          <p:cNvSpPr/>
          <p:nvPr/>
        </p:nvSpPr>
        <p:spPr>
          <a:xfrm>
            <a:off x="5794228" y="2272056"/>
            <a:ext cx="4122770" cy="345001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838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91" y="1075193"/>
                <a:ext cx="10268089" cy="56593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图卷积部分</a:t>
                </a:r>
                <a:endParaRPr lang="en-US" altLang="zh-CN" b="1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地理距离图</a:t>
                </a:r>
                <a:endParaRPr lang="en-US" altLang="zh-CN" b="1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路网节点之间的相对地理位置关系，如上游与下游的关系，对交通节点的流量有很大影响。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根据数据中的节点的相对距离，构造了一个地理距离邻接矩阵。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𝑔𝑒𝑜</m:t>
                        </m:r>
                      </m:sup>
                    </m:sSub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表示节点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和节点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之间的距离，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𝜎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是所有距离的标准差，</a:t>
                </a:r>
                <a14:m>
                  <m:oMath xmlns:m="http://schemas.openxmlformats.org/officeDocument/2006/math">
                    <m:r>
                      <a:rPr lang="zh-CN" altLang="en-US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𝜖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=0.1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是控制图的稀疏程度的参数。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1" y="1075193"/>
                <a:ext cx="10268089" cy="5659388"/>
              </a:xfrm>
              <a:prstGeom prst="rect">
                <a:avLst/>
              </a:prstGeom>
              <a:blipFill>
                <a:blip r:embed="rId4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12" descr="éè·¯äº¤éç³»ç»-âä¸æµ·é¢é-ä¸æ¹ç½">
            <a:extLst>
              <a:ext uri="{FF2B5EF4-FFF2-40B4-BE49-F238E27FC236}">
                <a16:creationId xmlns:a16="http://schemas.microsoft.com/office/drawing/2014/main" id="{6F5B1761-E50D-4277-9A2B-8B115622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43" y="123419"/>
            <a:ext cx="2501337" cy="19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E5D713-ECF1-4226-893E-6EBA74F51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152" y="3904885"/>
            <a:ext cx="4295238" cy="16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6235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622591" y="1075193"/>
            <a:ext cx="11066646" cy="1206289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图卷积部分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标准图卷积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5A633B-75D3-4DD3-ABAD-423929E11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226" y="1527349"/>
            <a:ext cx="5374791" cy="754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349A5D-F619-430F-B588-EBEE14A7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951" y="5569974"/>
            <a:ext cx="6066667" cy="6285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986E59-3581-4A3C-B2E0-B5D58C887B78}"/>
              </a:ext>
            </a:extLst>
          </p:cNvPr>
          <p:cNvSpPr/>
          <p:nvPr/>
        </p:nvSpPr>
        <p:spPr>
          <a:xfrm>
            <a:off x="9196576" y="5576511"/>
            <a:ext cx="716437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36788C-0F8F-47B4-B23E-7445CFE89A19}"/>
              </a:ext>
            </a:extLst>
          </p:cNvPr>
          <p:cNvSpPr/>
          <p:nvPr/>
        </p:nvSpPr>
        <p:spPr>
          <a:xfrm>
            <a:off x="10186181" y="5576511"/>
            <a:ext cx="716437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799682-7B13-4BEC-9B2E-F08086107060}"/>
              </a:ext>
            </a:extLst>
          </p:cNvPr>
          <p:cNvSpPr/>
          <p:nvPr/>
        </p:nvSpPr>
        <p:spPr>
          <a:xfrm>
            <a:off x="7870461" y="1661254"/>
            <a:ext cx="293152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A949CB-6C94-4711-9DF9-E60DA5CA4B72}"/>
              </a:ext>
            </a:extLst>
          </p:cNvPr>
          <p:cNvSpPr/>
          <p:nvPr/>
        </p:nvSpPr>
        <p:spPr>
          <a:xfrm>
            <a:off x="8503632" y="1662823"/>
            <a:ext cx="293152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DE63961-7893-4221-8A84-B563D5BE2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98" y="2262351"/>
                <a:ext cx="11066646" cy="1102196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𝑔𝑒𝑜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是图的邻接矩阵，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𝐷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是度矩阵，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</m:t>
                        </m:r>
                      </m:sub>
                    </m:sSub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和</a:t>
                </a:r>
                <a14:m>
                  <m:oMath xmlns:m="http://schemas.openxmlformats.org/officeDocument/2006/math">
                    <m:r>
                      <a:rPr lang="en-US" altLang="zh-CN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𝒁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是图卷积的输入和输出。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l-GR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𝜣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𝒃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分别为可学习的权重和偏置。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DE63961-7893-4221-8A84-B563D5BE2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8" y="2262351"/>
                <a:ext cx="11066646" cy="1102196"/>
              </a:xfrm>
              <a:prstGeom prst="rect">
                <a:avLst/>
              </a:prstGeom>
              <a:blipFill>
                <a:blip r:embed="rId6"/>
                <a:stretch>
                  <a:fillRect b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39B337A-8845-4E67-8B35-80F77F92B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98" y="3331951"/>
                <a:ext cx="11066646" cy="6034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存在的问题：</a:t>
                </a:r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𝜣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𝒃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是所有图节点共享的！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39B337A-8845-4E67-8B35-80F77F92B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8" y="3331951"/>
                <a:ext cx="11066646" cy="603452"/>
              </a:xfrm>
              <a:prstGeom prst="rect">
                <a:avLst/>
              </a:prstGeom>
              <a:blipFill>
                <a:blip r:embed="rId7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67D064CF-7024-44C5-B7DB-B22FD00B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98" y="3941940"/>
                <a:ext cx="11066646" cy="158230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Palatino Linotype" panose="02040502050505030304" pitchFamily="18" charset="0"/>
                  </a:rPr>
                  <a:t>为了学习特定于节点的模式，即</a:t>
                </a:r>
                <a14:m>
                  <m:oMath xmlns:m="http://schemas.openxmlformats.org/officeDocument/2006/math">
                    <m:r>
                      <a:rPr lang="el-GR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𝜣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𝒃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，考虑到参数太多，通过矩阵分解的方法，引入一个节点嵌入矩阵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𝑬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，参数矩阵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𝑾</m:t>
                        </m:r>
                      </m:e>
                    </m:acc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𝒅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，参数矩阵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𝒃</m:t>
                        </m:r>
                      </m:e>
                    </m:acc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𝒅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𝑑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≪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zh-CN" altLang="en-US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。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这样即得到</a:t>
                </a:r>
                <a14:m>
                  <m:oMath xmlns:m="http://schemas.openxmlformats.org/officeDocument/2006/math">
                    <m:r>
                      <a:rPr lang="el-GR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𝜣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𝑬</m:t>
                    </m:r>
                    <m:acc>
                      <m:accPr>
                        <m:chr m:val="̃"/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，</a:t>
                </a:r>
                <a:r>
                  <a:rPr lang="en-US" altLang="zh-CN" b="1" kern="0" dirty="0">
                    <a:latin typeface="Palatino Linotype" panose="02040502050505030304" pitchFamily="18" charset="0"/>
                    <a:ea typeface="Cambria Math" panose="020405030504060302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𝒃</m:t>
                    </m:r>
                  </m:oMath>
                </a14:m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=</a:t>
                </a:r>
                <a:r>
                  <a:rPr lang="en-US" altLang="zh-CN" b="1" kern="0" dirty="0">
                    <a:latin typeface="Palatino Linotype" panose="02040502050505030304" pitchFamily="18" charset="0"/>
                    <a:ea typeface="Cambria Math" panose="020405030504060302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𝑬</m:t>
                    </m:r>
                    <m:acc>
                      <m:accPr>
                        <m:chr m:val="̃"/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𝒃</m:t>
                        </m:r>
                      </m:e>
                    </m:acc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。减少了参数数量。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2000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67D064CF-7024-44C5-B7DB-B22FD00B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8" y="3941940"/>
                <a:ext cx="11066646" cy="1582302"/>
              </a:xfrm>
              <a:prstGeom prst="rect">
                <a:avLst/>
              </a:prstGeom>
              <a:blipFill>
                <a:blip r:embed="rId8"/>
                <a:stretch>
                  <a:fillRect r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E40A13-10C2-47D1-A860-32722799F353}"/>
              </a:ext>
            </a:extLst>
          </p:cNvPr>
          <p:cNvSpPr txBox="1">
            <a:spLocks/>
          </p:cNvSpPr>
          <p:nvPr/>
        </p:nvSpPr>
        <p:spPr>
          <a:xfrm>
            <a:off x="660298" y="5622244"/>
            <a:ext cx="4175653" cy="524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节点自适应参数学习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GCN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：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87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91" y="1075193"/>
                <a:ext cx="11066646" cy="17905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图卷积部分</a:t>
                </a:r>
                <a:endParaRPr lang="en-US" altLang="zh-CN" b="1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节点自适应参数学习</a:t>
                </a:r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GCN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：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存在的问题：空间关系的学习依赖于静态的预定义的空间邻接矩阵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𝑔𝑒𝑜</m:t>
                        </m:r>
                      </m:sup>
                    </m:sSup>
                    <m:r>
                      <a:rPr lang="en-US" altLang="zh-CN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582334-1A24-4CA1-A7F4-36A8FE3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1" y="1075193"/>
                <a:ext cx="11066646" cy="1790555"/>
              </a:xfrm>
              <a:prstGeom prst="rect">
                <a:avLst/>
              </a:prstGeom>
              <a:blipFill>
                <a:blip r:embed="rId4"/>
                <a:stretch>
                  <a:fillRect l="-1046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C54D911-8CB3-4268-9ED3-65FC7E6AF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926" y="1712679"/>
            <a:ext cx="6066667" cy="6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159A296C-90B4-4A92-85CF-895A22937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91" y="2813937"/>
                <a:ext cx="11066646" cy="158230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4800" indent="-304800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1pPr>
                <a:lvl2pPr marL="662305" indent="-2533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175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2pPr>
                <a:lvl3pPr marL="1017905" indent="-20129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1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3pPr>
                <a:lvl4pPr marL="1426210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4pPr>
                <a:lvl5pPr marL="1834515" indent="-202565" algn="l" defTabSz="81407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charset="-122"/>
                  </a:defRPr>
                </a:lvl5pPr>
                <a:lvl6pPr marL="222758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18105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0863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99790" indent="-205105" algn="l" defTabSz="81661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Palatino Linotype" panose="02040502050505030304" pitchFamily="18" charset="0"/>
                  </a:rPr>
                  <a:t>为了自适应的学习节点对之间的空间依赖关系，使用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节点嵌入矩阵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𝑬</m:t>
                    </m:r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 </a:t>
                </a:r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与转置矩阵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𝑬</m:t>
                        </m:r>
                      </m:e>
                      <m:sup>
                        <m:r>
                          <a:rPr lang="zh-CN" altLang="en-US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𝚻</m:t>
                        </m:r>
                      </m:sup>
                    </m:sSup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的乘积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𝑬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𝑬</m:t>
                        </m:r>
                      </m:e>
                      <m:sup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𝚻</m:t>
                        </m:r>
                      </m:sup>
                    </m:sSup>
                    <m:r>
                      <a:rPr lang="en-US" altLang="zh-CN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sSup>
                      <m:sSupPr>
                        <m:ctrlP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e>
                      <m:sup>
                        <m:r>
                          <a:rPr lang="en-US" altLang="zh-CN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kern="0" dirty="0">
                    <a:latin typeface="Palatino Linotype" panose="02040502050505030304" pitchFamily="18" charset="0"/>
                    <a:cs typeface="+mn-ea"/>
                    <a:sym typeface="+mn-lt"/>
                  </a:rPr>
                  <a:t>来模拟节点间的关系，这样一来这个空间关系矩阵是可以在模型训练过程中自我学习的。</a:t>
                </a:r>
                <a:endParaRPr lang="en-US" altLang="zh-CN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2000" kern="0" dirty="0">
                  <a:latin typeface="Palatino Linotype" panose="020405020505050303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159A296C-90B4-4A92-85CF-895A2293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1" y="2813937"/>
                <a:ext cx="11066646" cy="1582302"/>
              </a:xfrm>
              <a:prstGeom prst="rect">
                <a:avLst/>
              </a:prstGeom>
              <a:blipFill>
                <a:blip r:embed="rId6"/>
                <a:stretch>
                  <a:fillRect b="-3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EBA3CA5-5C70-4657-9561-68A696575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333" y="5068521"/>
            <a:ext cx="10133333" cy="714286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C2FAA15-32C0-4E81-B6B1-2D863A1FACF6}"/>
              </a:ext>
            </a:extLst>
          </p:cNvPr>
          <p:cNvSpPr txBox="1">
            <a:spLocks/>
          </p:cNvSpPr>
          <p:nvPr/>
        </p:nvSpPr>
        <p:spPr>
          <a:xfrm>
            <a:off x="622591" y="4448516"/>
            <a:ext cx="7069681" cy="524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节点自适应参数学习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+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数据自适应图生成</a:t>
            </a:r>
            <a:r>
              <a:rPr lang="en-US" altLang="zh-CN" kern="0" dirty="0">
                <a:latin typeface="Palatino Linotype" panose="02040502050505030304" pitchFamily="18" charset="0"/>
                <a:cs typeface="+mn-ea"/>
                <a:sym typeface="+mn-lt"/>
              </a:rPr>
              <a:t>GCN</a:t>
            </a: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：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5393EA-9A44-4F9D-9DC4-014A8D135911}"/>
              </a:ext>
            </a:extLst>
          </p:cNvPr>
          <p:cNvSpPr/>
          <p:nvPr/>
        </p:nvSpPr>
        <p:spPr>
          <a:xfrm>
            <a:off x="2815358" y="5173075"/>
            <a:ext cx="3679709" cy="52403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4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6644" y="226888"/>
            <a:ext cx="5388291" cy="640377"/>
          </a:xfrm>
        </p:spPr>
        <p:txBody>
          <a:bodyPr/>
          <a:lstStyle/>
          <a:p>
            <a:r>
              <a:rPr lang="zh-CN" altLang="en-US" sz="2400" dirty="0">
                <a:latin typeface="Palatino Linotype" panose="02040502050505030304" pitchFamily="18" charset="0"/>
              </a:rPr>
              <a:t>算法方案解析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82334-1A24-4CA1-A7F4-36A8FE3F99E4}"/>
              </a:ext>
            </a:extLst>
          </p:cNvPr>
          <p:cNvSpPr txBox="1">
            <a:spLocks/>
          </p:cNvSpPr>
          <p:nvPr/>
        </p:nvSpPr>
        <p:spPr>
          <a:xfrm>
            <a:off x="386921" y="990549"/>
            <a:ext cx="11569409" cy="1281508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304800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662305" indent="-2533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017905" indent="-20129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426210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34515" indent="-202565" algn="l" defTabSz="81407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22758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0863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399790" indent="-205105" algn="l" defTabSz="816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>
                <a:latin typeface="Palatino Linotype" panose="02040502050505030304" pitchFamily="18" charset="0"/>
                <a:cs typeface="+mn-ea"/>
                <a:sym typeface="+mn-lt"/>
              </a:rPr>
              <a:t>模型总体结构</a:t>
            </a:r>
            <a:endParaRPr lang="en-US" altLang="zh-CN" b="1" kern="0" dirty="0">
              <a:latin typeface="Palatino Linotype" panose="02040502050505030304" pitchFamily="18" charset="0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Palatino Linotype" panose="02040502050505030304" pitchFamily="18" charset="0"/>
                <a:cs typeface="+mn-ea"/>
                <a:sym typeface="+mn-lt"/>
              </a:rPr>
              <a:t>将扩展后的自适应图卷积模块嵌入到循环神经网络的计算中，共同捕获时空相关性。</a:t>
            </a:r>
            <a:endParaRPr lang="en-US" altLang="zh-CN" kern="0" dirty="0">
              <a:latin typeface="Palatino Linotype" panose="02040502050505030304" pitchFamily="18" charset="0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CD7E4F-CE3B-4782-9DF7-44CA85EB4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6" y="2395341"/>
            <a:ext cx="8047417" cy="44626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2B37025-22E6-47FC-A535-4D9914AAD2B1}"/>
              </a:ext>
            </a:extLst>
          </p:cNvPr>
          <p:cNvSpPr/>
          <p:nvPr/>
        </p:nvSpPr>
        <p:spPr>
          <a:xfrm>
            <a:off x="1647969" y="2272057"/>
            <a:ext cx="4253210" cy="4025048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36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31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heme/theme1.xml><?xml version="1.0" encoding="utf-8"?>
<a:theme xmlns:a="http://schemas.openxmlformats.org/drawingml/2006/main" name="iFlytek_蓝色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anchor="ctr" anchorCtr="0" compatLnSpc="1">
        <a:noAutofit/>
      </a:bodyPr>
      <a:lstStyle>
        <a:defPPr>
          <a:defRPr sz="2000" dirty="0" smtClean="0">
            <a:latin typeface="黑体" panose="02010609060101010101" charset="-122"/>
            <a:ea typeface="黑体" panose="02010609060101010101" charset="-122"/>
            <a:cs typeface="黑体" panose="02010609060101010101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852</Words>
  <Application>Microsoft Office PowerPoint</Application>
  <PresentationFormat>宽屏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方正大黑简体</vt:lpstr>
      <vt:lpstr>黑体</vt:lpstr>
      <vt:lpstr>宋体</vt:lpstr>
      <vt:lpstr>Microsoft YaHei</vt:lpstr>
      <vt:lpstr>Microsoft YaHei</vt:lpstr>
      <vt:lpstr>Arial</vt:lpstr>
      <vt:lpstr>Calibri</vt:lpstr>
      <vt:lpstr>Cambria Math</vt:lpstr>
      <vt:lpstr>Palatino Linotype</vt:lpstr>
      <vt:lpstr>Times New Roman</vt:lpstr>
      <vt:lpstr>Verdana</vt:lpstr>
      <vt:lpstr>Wingdings</vt:lpstr>
      <vt:lpstr>Wingdings 2</vt:lpstr>
      <vt:lpstr>iFlytek_蓝色2016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xllu2</dc:creator>
  <cp:lastModifiedBy>姜佳伟</cp:lastModifiedBy>
  <cp:revision>1186</cp:revision>
  <dcterms:created xsi:type="dcterms:W3CDTF">2022-10-09T08:56:51Z</dcterms:created>
  <dcterms:modified xsi:type="dcterms:W3CDTF">2022-11-16T15:27:33Z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C37ED6EBAD90F4F4D38C426337DCDD5F</vt:lpwstr>
  </property>
</Properties>
</file>