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1"/>
  </p:notesMasterIdLst>
  <p:sldIdLst>
    <p:sldId id="263" r:id="rId2"/>
    <p:sldId id="264" r:id="rId3"/>
    <p:sldId id="269" r:id="rId4"/>
    <p:sldId id="270" r:id="rId5"/>
    <p:sldId id="265" r:id="rId6"/>
    <p:sldId id="271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94669" autoAdjust="0"/>
  </p:normalViewPr>
  <p:slideViewPr>
    <p:cSldViewPr snapToGrid="0">
      <p:cViewPr varScale="1">
        <p:scale>
          <a:sx n="78" d="100"/>
          <a:sy n="78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25833-7EE7-4A5E-A1F8-5B1CB34D9BB9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F6372-5221-457E-A0EF-36F85F374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F6372-5221-457E-A0EF-36F85F374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49896" y="6409453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5460" y="6409452"/>
            <a:ext cx="1066800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14C4B3A-3BFE-425B-848E-63314BCC01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0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hyperlink" Target="http://developer.android.com/reference/android/content/BroadcastReceiv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guide/components/tasks-and-back-stack.html" TargetMode="External"/><Relationship Id="rId4" Type="http://schemas.openxmlformats.org/officeDocument/2006/relationships/hyperlink" Target="http://developer.android.com/reference/android/support/v4/content/LocalBroadcastManag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Broadcast Receivers are one of four components of an App (other three are Activity, Services and Content Providers</a:t>
            </a:r>
            <a:r>
              <a:rPr lang="en-US" dirty="0" smtClean="0"/>
              <a:t>).</a:t>
            </a:r>
          </a:p>
          <a:p>
            <a:r>
              <a:rPr lang="en-US" dirty="0"/>
              <a:t>Respond to system wide announcements. Announcements can be generated by the Android system or other apps.</a:t>
            </a:r>
          </a:p>
          <a:p>
            <a:r>
              <a:rPr lang="en-US" dirty="0"/>
              <a:t>Examples of system generated announcements:  Screen turned off, battery is low, picture captured etc.</a:t>
            </a:r>
          </a:p>
          <a:p>
            <a:r>
              <a:rPr lang="en-US" dirty="0"/>
              <a:t>Apps can also generate custom broadcasts by calling </a:t>
            </a:r>
            <a:r>
              <a:rPr lang="en-US" dirty="0" err="1"/>
              <a:t>Context.sendBroadcast</a:t>
            </a:r>
            <a:r>
              <a:rPr lang="en-US" dirty="0"/>
              <a:t>() method and passing an intent as a parameter. </a:t>
            </a:r>
          </a:p>
          <a:p>
            <a:r>
              <a:rPr lang="en-US" dirty="0"/>
              <a:t>To listen to broadcasts we need to register a receiver. This can be done: </a:t>
            </a:r>
          </a:p>
          <a:p>
            <a:pPr lvl="1"/>
            <a:r>
              <a:rPr lang="en-US" dirty="0"/>
              <a:t>statically by declaring in the manifest file.</a:t>
            </a:r>
          </a:p>
          <a:p>
            <a:pPr lvl="1"/>
            <a:r>
              <a:rPr lang="en-US" dirty="0"/>
              <a:t>dynamically using method Context.registerReceiver() and passing an instance of class </a:t>
            </a:r>
            <a:r>
              <a:rPr lang="en-US" dirty="0" smtClean="0"/>
              <a:t>that extends BroadcastReceiver </a:t>
            </a:r>
            <a:r>
              <a:rPr lang="en-US" dirty="0"/>
              <a:t>class.</a:t>
            </a:r>
          </a:p>
          <a:p>
            <a:r>
              <a:rPr lang="en-US" dirty="0" err="1"/>
              <a:t>BroadcastReceiver.onReceive</a:t>
            </a:r>
            <a:r>
              <a:rPr lang="en-US" dirty="0"/>
              <a:t>() method is invoked whenever a broadcast with intent matches our receiver’s filter.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49896" y="6409453"/>
            <a:ext cx="4114800" cy="365125"/>
          </a:xfrm>
        </p:spPr>
        <p:txBody>
          <a:bodyPr/>
          <a:lstStyle/>
          <a:p>
            <a:r>
              <a:rPr lang="en-US" dirty="0" smtClean="0"/>
              <a:t>/ 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r>
              <a:rPr lang="en-US" dirty="0"/>
              <a:t>The app instantiates a class which extends </a:t>
            </a:r>
            <a:r>
              <a:rPr lang="en-US" dirty="0" err="1"/>
              <a:t>BroadcastReciever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private final </a:t>
            </a: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 err="1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</a:t>
            </a:r>
            <a:r>
              <a:rPr lang="en-GB" sz="1100" kern="0" dirty="0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{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</a:t>
            </a:r>
            <a:r>
              <a:rPr lang="en-GB" sz="1100" b="1" kern="0" dirty="0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@Override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>
                <a:solidFill>
                  <a:srgbClr val="7F9FB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public void </a:t>
            </a:r>
            <a:r>
              <a:rPr lang="en-GB" sz="1100" kern="0" dirty="0" err="1">
                <a:solidFill>
                  <a:srgbClr val="17059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onReceive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Context </a:t>
            </a:r>
            <a:r>
              <a:rPr lang="en-GB" sz="1100" i="1" kern="0" dirty="0" err="1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context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 </a:t>
            </a:r>
            <a:r>
              <a:rPr lang="en-GB" sz="1100" i="1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 {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//Code to execute when broadcast is received.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smtClean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}</a:t>
            </a:r>
            <a:r>
              <a:rPr lang="en-GB" sz="1100" kern="0" dirty="0" smtClean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  <a:endParaRPr lang="en-US" sz="1100" dirty="0" smtClean="0"/>
          </a:p>
          <a:p>
            <a:r>
              <a:rPr lang="en-US" dirty="0" smtClean="0"/>
              <a:t>Register </a:t>
            </a:r>
            <a:r>
              <a:rPr lang="en-US" dirty="0"/>
              <a:t>receiver in </a:t>
            </a:r>
            <a:r>
              <a:rPr lang="en-US" dirty="0" err="1"/>
              <a:t>onResume</a:t>
            </a:r>
            <a:r>
              <a:rPr lang="en-US" dirty="0"/>
              <a:t>() callback method</a:t>
            </a:r>
            <a:r>
              <a:rPr lang="en-US" dirty="0" smtClean="0"/>
              <a:t>.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</a:t>
            </a: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intentFilterWiFi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       // Instantiate new 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Class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intentFilterWiFi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addAction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b="1" kern="0" dirty="0" err="1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WifiManager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</a:t>
            </a:r>
            <a:r>
              <a:rPr lang="en-GB" sz="1100" b="1" kern="0" dirty="0" err="1">
                <a:solidFill>
                  <a:srgbClr val="05314D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WIFI_STATE_CHANGED_ACTION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// Specify the type of broadcast to listen</a:t>
            </a: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registerReceiver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 err="1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broadcastReceiverWiFi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,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intentFilterWiFi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// Register the receiver. </a:t>
            </a:r>
            <a:endParaRPr lang="en-GB" sz="1100" kern="0" dirty="0" smtClean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endParaRPr lang="en-GB" sz="1100" kern="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r>
              <a:rPr lang="en-US" dirty="0" smtClean="0"/>
              <a:t>Unregister </a:t>
            </a:r>
            <a:r>
              <a:rPr lang="en-US" dirty="0"/>
              <a:t>the receiver in </a:t>
            </a:r>
            <a:r>
              <a:rPr lang="en-US" dirty="0" err="1"/>
              <a:t>onPause</a:t>
            </a:r>
            <a:r>
              <a:rPr lang="en-US" dirty="0"/>
              <a:t>() callback method to conserve resources</a:t>
            </a:r>
            <a:r>
              <a:rPr lang="en-US" dirty="0" smtClean="0"/>
              <a:t>.</a:t>
            </a:r>
          </a:p>
          <a:p>
            <a:pPr marL="0" lvl="0" indent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prstClr val="black"/>
              </a:buClr>
              <a:buSzPct val="110000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unregisterReceiver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 err="1">
                <a:solidFill>
                  <a:srgbClr val="566874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broadcastReceiverWiFi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</a:t>
            </a:r>
          </a:p>
          <a:p>
            <a:r>
              <a:rPr lang="en-US" dirty="0" smtClean="0"/>
              <a:t>Send custom </a:t>
            </a:r>
            <a:r>
              <a:rPr lang="en-US" dirty="0"/>
              <a:t>broadcast in our app</a:t>
            </a:r>
            <a:r>
              <a:rPr lang="en-US" dirty="0" smtClean="0"/>
              <a:t>.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b="1" kern="0" dirty="0">
                <a:solidFill>
                  <a:srgbClr val="3E7EFF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 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= </a:t>
            </a:r>
            <a:r>
              <a:rPr lang="en-GB" sz="1100" b="1" kern="0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new 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                           //Instantiate Intent Class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.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setAction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getPackageName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+ </a:t>
            </a:r>
            <a:r>
              <a:rPr lang="en-GB" sz="1100" b="1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".</a:t>
            </a:r>
            <a:r>
              <a:rPr lang="en-GB" sz="1100" b="1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uniqueIntentCustom</a:t>
            </a:r>
            <a:r>
              <a:rPr lang="en-GB" sz="1100" b="1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"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//Specify the intent action that other apps 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                                                                         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//should use to receive this broadcast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Clr>
                <a:prstClr val="black"/>
              </a:buClr>
              <a:buSzPct val="122222"/>
              <a:buNone/>
            </a:pPr>
            <a:r>
              <a:rPr lang="en-GB" sz="1100" kern="0" dirty="0" err="1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sendBroadcast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</a:t>
            </a:r>
            <a:r>
              <a:rPr lang="en-GB" sz="1100" kern="0" dirty="0">
                <a:solidFill>
                  <a:prstClr val="black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intent</a:t>
            </a:r>
            <a:r>
              <a:rPr lang="en-GB" sz="1100" kern="0" dirty="0">
                <a:solidFill>
                  <a:srgbClr val="000066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)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;                                                   //Broadcast using </a:t>
            </a:r>
            <a:r>
              <a:rPr lang="en-GB" sz="1100" kern="0" dirty="0" err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sendBroadcast</a:t>
            </a:r>
            <a:r>
              <a:rPr lang="en-GB" sz="1100" kern="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() method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app also registers Power connected/disconnected receiver statically in the AndroidManifest.xml file. This allows the </a:t>
            </a:r>
            <a:r>
              <a:rPr lang="en-US" dirty="0" err="1"/>
              <a:t>onReceive</a:t>
            </a:r>
            <a:r>
              <a:rPr lang="en-US" dirty="0"/>
              <a:t>() method to be invoked automatically when ever power is connected or removed even when the app is not running</a:t>
            </a:r>
            <a:r>
              <a:rPr lang="en-US" dirty="0" smtClean="0"/>
              <a:t>. </a:t>
            </a:r>
          </a:p>
          <a:p>
            <a:pPr marL="457200" lvl="1" indent="0">
              <a:buNone/>
            </a:pPr>
            <a:endParaRPr lang="en-US" altLang="en-US" sz="1100" dirty="0" smtClean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1100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</a:t>
            </a:r>
            <a:r>
              <a:rPr lang="en-US" altLang="en-US" sz="1100" i="1" dirty="0" err="1">
                <a:solidFill>
                  <a:srgbClr val="566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100" i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100" i="1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en-US" altLang="en-US" sz="11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PowerConnBroadcastReceiver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altLang="en-US" sz="1100" i="1" dirty="0" err="1">
                <a:solidFill>
                  <a:srgbClr val="566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100" i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100" i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android.intent.action.ACTION_POWER_DISCONNECTED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lang="en-US" altLang="en-US" sz="1100" i="1" dirty="0" err="1">
                <a:solidFill>
                  <a:srgbClr val="5668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sz="1100" i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sz="1100" i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android.intent.action.ACTION_POWER_CONNECTED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altLang="en-US" sz="1100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endParaRPr lang="en-US" altLang="en-US" sz="1100" dirty="0">
              <a:latin typeface="Arial" panose="020B0604020202020204" pitchFamily="34" charset="0"/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onReceive</a:t>
            </a:r>
            <a:r>
              <a:rPr lang="en-US" dirty="0" smtClean="0"/>
              <a:t>() method of the receiver invokes the main activity. This has the effect that when ever power is connected or disconnected, the </a:t>
            </a:r>
            <a:r>
              <a:rPr lang="en-US" dirty="0" err="1" smtClean="0"/>
              <a:t>MainActivity.class</a:t>
            </a:r>
            <a:r>
              <a:rPr lang="en-US" dirty="0" smtClean="0"/>
              <a:t> is invoked.</a:t>
            </a:r>
          </a:p>
          <a:p>
            <a:pPr marL="457200" lvl="1" indent="0">
              <a:buNone/>
            </a:pPr>
            <a:endParaRPr lang="en-US" altLang="en-US" sz="11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 err="1">
                <a:solidFill>
                  <a:srgbClr val="1705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onReceive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3E7E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altLang="en-US" sz="1100" i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>
                <a:solidFill>
                  <a:srgbClr val="3E7E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100" i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>
                <a:solidFill>
                  <a:srgbClr val="3E7E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intentNewActivity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100" b="1" dirty="0" err="1">
                <a:solidFill>
                  <a:srgbClr val="3E7E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altLang="en-US" sz="11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intentNewActivity</a:t>
            </a:r>
            <a:r>
              <a:rPr lang="en-US" altLang="en-US" sz="11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setFlags</a:t>
            </a:r>
            <a:r>
              <a:rPr lang="en-US" altLang="en-US" sz="1100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 err="1" smtClean="0">
                <a:solidFill>
                  <a:srgbClr val="3E7E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altLang="en-US" sz="1100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 smtClean="0">
                <a:solidFill>
                  <a:srgbClr val="0531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FLAG_ACTIVITY_NEW_TASK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addFlags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altLang="en-US" sz="11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b="1" dirty="0" err="1">
                <a:solidFill>
                  <a:srgbClr val="0531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FLAG_ACTIVITY_SINGLE_TOP</a:t>
            </a:r>
            <a:r>
              <a:rPr lang="en-US" altLang="en-US" sz="1100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i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altLang="en-US" sz="11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startActivity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intentNewActivity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/>
          </a:bodyPr>
          <a:lstStyle/>
          <a:p>
            <a:r>
              <a:rPr lang="en-US" dirty="0" smtClean="0"/>
              <a:t>Flags used (in </a:t>
            </a:r>
            <a:r>
              <a:rPr lang="en-US" dirty="0" err="1" smtClean="0"/>
              <a:t>onReceive</a:t>
            </a:r>
            <a:r>
              <a:rPr lang="en-US" dirty="0" smtClean="0"/>
              <a:t>() callback method): </a:t>
            </a:r>
          </a:p>
          <a:p>
            <a:pPr lvl="1"/>
            <a:r>
              <a:rPr lang="en-US" dirty="0" smtClean="0"/>
              <a:t>FLAG_ACTIVITY_NEW_TASK: </a:t>
            </a:r>
          </a:p>
          <a:p>
            <a:pPr lvl="2"/>
            <a:r>
              <a:rPr lang="en-US" dirty="0" smtClean="0"/>
              <a:t>Start the activity in a new task. If task is already running with the activity, invoke this instance and pass intent to </a:t>
            </a:r>
            <a:r>
              <a:rPr lang="en-US" dirty="0" err="1" smtClean="0"/>
              <a:t>onNewIntent</a:t>
            </a:r>
            <a:r>
              <a:rPr lang="en-US" dirty="0" smtClean="0"/>
              <a:t>() callback method.</a:t>
            </a:r>
          </a:p>
          <a:p>
            <a:pPr lvl="2"/>
            <a:r>
              <a:rPr lang="en-US" dirty="0" smtClean="0"/>
              <a:t>Same as setting </a:t>
            </a:r>
            <a:r>
              <a:rPr lang="en-US" dirty="0" err="1" smtClean="0"/>
              <a:t>launchMode</a:t>
            </a:r>
            <a:r>
              <a:rPr lang="en-US" dirty="0" smtClean="0"/>
              <a:t> attribute with value of </a:t>
            </a:r>
            <a:r>
              <a:rPr lang="en-US" dirty="0" err="1" smtClean="0"/>
              <a:t>singleTask</a:t>
            </a:r>
            <a:r>
              <a:rPr lang="en-US" dirty="0" smtClean="0"/>
              <a:t> in AndroidManifest.xml.</a:t>
            </a:r>
          </a:p>
          <a:p>
            <a:pPr lvl="1"/>
            <a:r>
              <a:rPr lang="en-US" dirty="0" smtClean="0"/>
              <a:t>FLAG_ACTIVITY_SINGLE_TOP: </a:t>
            </a:r>
          </a:p>
          <a:p>
            <a:pPr lvl="2"/>
            <a:r>
              <a:rPr lang="en-US" dirty="0" smtClean="0"/>
              <a:t>If activity is currently on top of back stack, it is invoked instead of creating new instances of activity. </a:t>
            </a:r>
            <a:r>
              <a:rPr lang="en-US" dirty="0" err="1"/>
              <a:t>onNewIntent</a:t>
            </a:r>
            <a:r>
              <a:rPr lang="en-US" dirty="0"/>
              <a:t>() callback </a:t>
            </a:r>
            <a:r>
              <a:rPr lang="en-US" dirty="0" smtClean="0"/>
              <a:t>method is invoked. </a:t>
            </a:r>
          </a:p>
          <a:p>
            <a:pPr lvl="2"/>
            <a:r>
              <a:rPr lang="en-US" dirty="0"/>
              <a:t>Same as setting </a:t>
            </a:r>
            <a:r>
              <a:rPr lang="en-US" dirty="0" err="1"/>
              <a:t>launchMode</a:t>
            </a:r>
            <a:r>
              <a:rPr lang="en-US" dirty="0"/>
              <a:t> attribute with value of </a:t>
            </a:r>
            <a:r>
              <a:rPr lang="en-US" dirty="0" err="1" smtClean="0"/>
              <a:t>singleTop</a:t>
            </a:r>
            <a:r>
              <a:rPr lang="en-US" dirty="0"/>
              <a:t> in AndroidManifest.xml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onNewIntent</a:t>
            </a:r>
            <a:r>
              <a:rPr lang="en-US" dirty="0" smtClean="0"/>
              <a:t>() callback method in invoked when the parent activity is relaunched if the </a:t>
            </a:r>
            <a:r>
              <a:rPr lang="en-US" dirty="0"/>
              <a:t>"</a:t>
            </a:r>
            <a:r>
              <a:rPr lang="en-US" dirty="0" smtClean="0"/>
              <a:t>FLAG_ACTIVITY_SINGLE_TOP“ flag is set on the intent used to start new activity. </a:t>
            </a:r>
          </a:p>
          <a:p>
            <a:pPr marL="457200" lvl="1" indent="0">
              <a:buNone/>
            </a:pPr>
            <a:endParaRPr lang="en-US" altLang="en-US" sz="1100" b="1" dirty="0" smtClean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1100" b="1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en-US" sz="11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100" dirty="0" err="1">
                <a:solidFill>
                  <a:srgbClr val="1705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onNewIntent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b="1" dirty="0">
                <a:solidFill>
                  <a:srgbClr val="3E7E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altLang="en-US" sz="1100" i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b="1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1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onNewIntent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100" i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to execute once activity is re-launched</a:t>
            </a:r>
            <a: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100" dirty="0" smtClean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75" y="365126"/>
            <a:ext cx="10515600" cy="5811838"/>
          </a:xfrm>
        </p:spPr>
        <p:txBody>
          <a:bodyPr/>
          <a:lstStyle/>
          <a:p>
            <a:r>
              <a:rPr lang="en-US" dirty="0" smtClean="0"/>
              <a:t>The app sends and receives one custom broadcast (click button) and receives two system broadcasts(BT and Wi-Fi).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3364" y="6492875"/>
            <a:ext cx="4114800" cy="365125"/>
          </a:xfrm>
        </p:spPr>
        <p:txBody>
          <a:bodyPr/>
          <a:lstStyle/>
          <a:p>
            <a:r>
              <a:rPr lang="en-US" dirty="0" smtClean="0"/>
              <a:t>/  9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Shape 65"/>
          <p:cNvSpPr txBox="1"/>
          <p:nvPr/>
        </p:nvSpPr>
        <p:spPr>
          <a:xfrm>
            <a:off x="607701" y="2200551"/>
            <a:ext cx="1901100" cy="5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App start screen</a:t>
            </a:r>
          </a:p>
        </p:txBody>
      </p:sp>
      <p:sp>
        <p:nvSpPr>
          <p:cNvPr id="11" name="Shape 66"/>
          <p:cNvSpPr txBox="1"/>
          <p:nvPr/>
        </p:nvSpPr>
        <p:spPr>
          <a:xfrm>
            <a:off x="3444035" y="2126301"/>
            <a:ext cx="1886457" cy="6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dirty="0">
                <a:solidFill>
                  <a:schemeClr val="dk2"/>
                </a:solidFill>
              </a:rPr>
              <a:t>After </a:t>
            </a:r>
            <a:r>
              <a:rPr lang="en-GB" dirty="0" smtClean="0">
                <a:solidFill>
                  <a:schemeClr val="dk2"/>
                </a:solidFill>
              </a:rPr>
              <a:t>toggling   Wi-Fi</a:t>
            </a:r>
            <a:endParaRPr lang="en-GB" dirty="0">
              <a:solidFill>
                <a:schemeClr val="dk2"/>
              </a:solidFill>
            </a:endParaRPr>
          </a:p>
        </p:txBody>
      </p:sp>
      <p:sp>
        <p:nvSpPr>
          <p:cNvPr id="17" name="Shape 67"/>
          <p:cNvSpPr txBox="1"/>
          <p:nvPr/>
        </p:nvSpPr>
        <p:spPr>
          <a:xfrm>
            <a:off x="9251001" y="2052051"/>
            <a:ext cx="1892595" cy="6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78571"/>
            </a:pPr>
            <a:r>
              <a:rPr lang="en-GB" dirty="0">
                <a:solidFill>
                  <a:schemeClr val="dk2"/>
                </a:solidFill>
              </a:rPr>
              <a:t>After sending custom broadcast</a:t>
            </a:r>
          </a:p>
        </p:txBody>
      </p:sp>
      <p:sp>
        <p:nvSpPr>
          <p:cNvPr id="19" name="Shape 67"/>
          <p:cNvSpPr txBox="1"/>
          <p:nvPr/>
        </p:nvSpPr>
        <p:spPr>
          <a:xfrm>
            <a:off x="6265726" y="2126301"/>
            <a:ext cx="1889733" cy="6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78571"/>
            </a:pPr>
            <a:r>
              <a:rPr lang="en-GB" dirty="0">
                <a:solidFill>
                  <a:schemeClr val="dk2"/>
                </a:solidFill>
              </a:rPr>
              <a:t>After </a:t>
            </a:r>
            <a:r>
              <a:rPr lang="en-GB" dirty="0" smtClean="0">
                <a:solidFill>
                  <a:schemeClr val="dk2"/>
                </a:solidFill>
              </a:rPr>
              <a:t>toggling Bluetooth</a:t>
            </a:r>
            <a:endParaRPr lang="en-GB" dirty="0">
              <a:solidFill>
                <a:schemeClr val="dk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26" y="3054120"/>
            <a:ext cx="1887374" cy="33553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4" y="3054120"/>
            <a:ext cx="1887374" cy="33553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35" y="3054120"/>
            <a:ext cx="1892595" cy="33646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001" y="3057381"/>
            <a:ext cx="1890761" cy="33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75" y="365126"/>
            <a:ext cx="10515600" cy="58118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3364" y="6492875"/>
            <a:ext cx="4114800" cy="365125"/>
          </a:xfrm>
        </p:spPr>
        <p:txBody>
          <a:bodyPr/>
          <a:lstStyle/>
          <a:p>
            <a:r>
              <a:rPr lang="en-US" dirty="0" smtClean="0"/>
              <a:t>/  9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Shape 67"/>
          <p:cNvSpPr txBox="1"/>
          <p:nvPr/>
        </p:nvSpPr>
        <p:spPr>
          <a:xfrm>
            <a:off x="6943214" y="717905"/>
            <a:ext cx="1975123" cy="1559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78571"/>
            </a:pPr>
            <a:r>
              <a:rPr lang="en-GB" dirty="0" smtClean="0">
                <a:solidFill>
                  <a:schemeClr val="dk2"/>
                </a:solidFill>
              </a:rPr>
              <a:t>Activity started automatically after disconnecting </a:t>
            </a:r>
            <a:r>
              <a:rPr lang="en-GB" dirty="0">
                <a:solidFill>
                  <a:schemeClr val="dk2"/>
                </a:solidFill>
              </a:rPr>
              <a:t>power</a:t>
            </a:r>
          </a:p>
        </p:txBody>
      </p:sp>
      <p:sp>
        <p:nvSpPr>
          <p:cNvPr id="14" name="Shape 67"/>
          <p:cNvSpPr txBox="1"/>
          <p:nvPr/>
        </p:nvSpPr>
        <p:spPr>
          <a:xfrm>
            <a:off x="2738048" y="717905"/>
            <a:ext cx="1897028" cy="15595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 dirty="0" smtClean="0">
                <a:solidFill>
                  <a:schemeClr val="dk2"/>
                </a:solidFill>
              </a:rPr>
              <a:t>Activity started automatically after connecting power </a:t>
            </a:r>
            <a:endParaRPr lang="en-GB" dirty="0">
              <a:solidFill>
                <a:schemeClr val="dk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02" y="2509909"/>
            <a:ext cx="1887374" cy="33553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78" y="2500628"/>
            <a:ext cx="1892595" cy="33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/>
          </a:bodyPr>
          <a:lstStyle/>
          <a:p>
            <a:r>
              <a:rPr lang="en-US" dirty="0"/>
              <a:t>Two major classes of broadcasts.</a:t>
            </a:r>
          </a:p>
          <a:p>
            <a:pPr lvl="1"/>
            <a:r>
              <a:rPr lang="en-US" dirty="0"/>
              <a:t>Normal Broadcasts: use </a:t>
            </a:r>
            <a:r>
              <a:rPr lang="en-US" dirty="0" err="1"/>
              <a:t>Context.sendBroadcast</a:t>
            </a:r>
            <a:r>
              <a:rPr lang="en-US" dirty="0"/>
              <a:t>() method.</a:t>
            </a:r>
          </a:p>
          <a:p>
            <a:pPr lvl="2"/>
            <a:r>
              <a:rPr lang="en-US" dirty="0"/>
              <a:t>Asynchronous.</a:t>
            </a:r>
          </a:p>
          <a:p>
            <a:pPr lvl="2"/>
            <a:r>
              <a:rPr lang="en-US" dirty="0"/>
              <a:t>All the receivers of this broadcast are executed in undefined order. </a:t>
            </a:r>
          </a:p>
          <a:p>
            <a:pPr lvl="2"/>
            <a:r>
              <a:rPr lang="en-US" dirty="0"/>
              <a:t>Receivers cannot use result or abort the broadcast. </a:t>
            </a:r>
          </a:p>
          <a:p>
            <a:pPr lvl="2"/>
            <a:r>
              <a:rPr lang="en-US" dirty="0"/>
              <a:t>Advantages: Efficient, simple to use.</a:t>
            </a:r>
          </a:p>
          <a:p>
            <a:pPr lvl="1"/>
            <a:r>
              <a:rPr lang="en-US" dirty="0"/>
              <a:t>Ordered Broadcasts: use </a:t>
            </a:r>
            <a:r>
              <a:rPr lang="en-US" dirty="0" err="1"/>
              <a:t>Context.sendOrderedBroadcast</a:t>
            </a:r>
            <a:r>
              <a:rPr lang="en-US" dirty="0"/>
              <a:t>() method.</a:t>
            </a:r>
          </a:p>
          <a:p>
            <a:pPr lvl="2"/>
            <a:r>
              <a:rPr lang="en-US" dirty="0"/>
              <a:t>Broadcast are delivered one at a time based on priority. </a:t>
            </a:r>
          </a:p>
          <a:p>
            <a:pPr lvl="2"/>
            <a:r>
              <a:rPr lang="en-US" dirty="0"/>
              <a:t>Each receiver can propagate result to next receiver.</a:t>
            </a:r>
          </a:p>
          <a:p>
            <a:pPr lvl="2"/>
            <a:r>
              <a:rPr lang="en-US" dirty="0"/>
              <a:t>Receivers can abort the broadcast and prevent next receiver from receiving.</a:t>
            </a:r>
          </a:p>
          <a:p>
            <a:r>
              <a:rPr lang="en-US" dirty="0"/>
              <a:t>LocalBroadcastManager - Used to send intents to local objects within the app process.</a:t>
            </a:r>
          </a:p>
          <a:p>
            <a:pPr lvl="1"/>
            <a:r>
              <a:rPr lang="en-US" dirty="0"/>
              <a:t>We know the data we are sending within our app.</a:t>
            </a:r>
          </a:p>
          <a:p>
            <a:pPr lvl="1"/>
            <a:r>
              <a:rPr lang="en-US" dirty="0"/>
              <a:t>Other apps cannot broadcast to our app.</a:t>
            </a:r>
          </a:p>
          <a:p>
            <a:pPr lvl="1"/>
            <a:r>
              <a:rPr lang="en-US" dirty="0"/>
              <a:t>More efficient and secure compared to system wide broadcast.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</a:t>
            </a:r>
            <a:r>
              <a:rPr lang="en-US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hlinkClick r:id="rId2"/>
              </a:rPr>
              <a:t>BroadcastReceivers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Intents </a:t>
            </a:r>
            <a:r>
              <a:rPr lang="en-GB" dirty="0">
                <a:hlinkClick r:id="rId3"/>
              </a:rPr>
              <a:t>and Intent-Filters</a:t>
            </a:r>
          </a:p>
          <a:p>
            <a:r>
              <a:rPr lang="en-GB" dirty="0" err="1" smtClean="0">
                <a:hlinkClick r:id="rId4"/>
              </a:rPr>
              <a:t>LocalBroadcastManager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Task and Back Stack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7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GB" dirty="0"/>
              <a:t>Exercise:</a:t>
            </a:r>
          </a:p>
          <a:p>
            <a:pPr>
              <a:spcBef>
                <a:spcPts val="0"/>
              </a:spcBef>
              <a:buNone/>
            </a:pPr>
            <a:r>
              <a:rPr lang="en-GB" dirty="0"/>
              <a:t>Nothing to do!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android/receiver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3DE859D7-EA71-4054-92DB-CFFB6FB13000}" vid="{6841A595-80E1-4478-9C1C-5BE5D8487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(1)</Template>
  <TotalTime>162</TotalTime>
  <Words>563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androidSlides</vt:lpstr>
      <vt:lpstr>Broadcast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Broadcast Receiver</dc:title>
  <dc:creator>Syed Khureshi</dc:creator>
  <cp:lastModifiedBy>Syed Khureshi</cp:lastModifiedBy>
  <cp:revision>22</cp:revision>
  <dcterms:created xsi:type="dcterms:W3CDTF">2015-09-13T05:08:00Z</dcterms:created>
  <dcterms:modified xsi:type="dcterms:W3CDTF">2015-09-17T04:35:22Z</dcterms:modified>
</cp:coreProperties>
</file>