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medium.com/square-corner-blog/advocating-against-android-fragments-81fd0b462c9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bluelinelabs/Conduc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edium.com/square-corner-blog/advocating-against-android-fragments-81fd0b462c97" TargetMode="External"/><Relationship Id="rId4" Type="http://schemas.openxmlformats.org/officeDocument/2006/relationships/hyperlink" Target="https://github.com/bluelinelabs/Conducto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Android - Conductor</a:t>
            </a:r>
            <a:endParaRPr/>
          </a:p>
        </p:txBody>
      </p:sp>
      <p:sp>
        <p:nvSpPr>
          <p:cNvPr id="55" name="Shape 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Char char="●"/>
            </a:pPr>
            <a:r>
              <a:rPr lang="en" sz="1400">
                <a:solidFill>
                  <a:srgbClr val="000000"/>
                </a:solidFill>
              </a:rPr>
              <a:t>Conductor is a view-handling framework which serves as an alternative to Fragments.</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History</a:t>
            </a:r>
            <a:endParaRPr sz="1400">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Developed by Square because of difficulty working with Fragments.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Square programmers complained that Fragments:</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had complicated lifecycles.</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were difficult to test and debug.</a:t>
            </a:r>
            <a:endParaRPr>
              <a:solidFill>
                <a:srgbClr val="000000"/>
              </a:solidFill>
            </a:endParaRPr>
          </a:p>
          <a:p>
            <a:pPr indent="-317500" lvl="2" marL="1371600" rtl="0">
              <a:spcBef>
                <a:spcPts val="0"/>
              </a:spcBef>
              <a:spcAft>
                <a:spcPts val="0"/>
              </a:spcAft>
              <a:buClr>
                <a:srgbClr val="000000"/>
              </a:buClr>
              <a:buSzPts val="1400"/>
              <a:buChar char="■"/>
            </a:pPr>
            <a:r>
              <a:rPr lang="en">
                <a:solidFill>
                  <a:srgbClr val="000000"/>
                </a:solidFill>
              </a:rPr>
              <a:t>were error-prone due to asynchronous transactions.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Read </a:t>
            </a:r>
            <a:r>
              <a:rPr lang="en" u="sng">
                <a:solidFill>
                  <a:schemeClr val="hlink"/>
                </a:solidFill>
                <a:hlinkClick r:id="rId3"/>
              </a:rPr>
              <a:t>Advocating Against Android Fragments</a:t>
            </a:r>
            <a:r>
              <a:rPr lang="en">
                <a:solidFill>
                  <a:srgbClr val="000000"/>
                </a:solidFill>
              </a:rPr>
              <a:t>, written by Square programmers.</a:t>
            </a:r>
            <a:endParaRPr>
              <a:solidFill>
                <a:srgbClr val="000000"/>
              </a:solidFill>
            </a:endParaRPr>
          </a:p>
          <a:p>
            <a:pPr indent="-317500" lvl="1" marL="914400" rtl="0">
              <a:spcBef>
                <a:spcPts val="0"/>
              </a:spcBef>
              <a:spcAft>
                <a:spcPts val="0"/>
              </a:spcAft>
              <a:buClr>
                <a:srgbClr val="000000"/>
              </a:buClr>
              <a:buSzPts val="1400"/>
              <a:buChar char="○"/>
            </a:pPr>
            <a:r>
              <a:rPr lang="en">
                <a:solidFill>
                  <a:srgbClr val="000000"/>
                </a:solidFill>
              </a:rPr>
              <a:t>In response, they developed Conductor, which includes features such as simpler lifecycles, easy integration, simple backstack handling, and built-in transition handling.</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idx="1" type="body"/>
          </p:nvPr>
        </p:nvSpPr>
        <p:spPr>
          <a:xfrm>
            <a:off x="311700" y="480375"/>
            <a:ext cx="8520600" cy="4088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Conductor’s main components:</a:t>
            </a:r>
            <a:endParaRPr>
              <a:solidFill>
                <a:srgbClr val="000000"/>
              </a:solidFill>
            </a:endParaRPr>
          </a:p>
          <a:p>
            <a:pPr indent="-317500" lvl="1" marL="914400" rtl="0">
              <a:spcBef>
                <a:spcPts val="0"/>
              </a:spcBef>
              <a:spcAft>
                <a:spcPts val="0"/>
              </a:spcAft>
              <a:buClr>
                <a:srgbClr val="000000"/>
              </a:buClr>
              <a:buSzPts val="1400"/>
              <a:buChar char="○"/>
            </a:pPr>
            <a:r>
              <a:rPr b="1" lang="en">
                <a:solidFill>
                  <a:srgbClr val="000000"/>
                </a:solidFill>
              </a:rPr>
              <a:t>Controller</a:t>
            </a:r>
            <a:r>
              <a:rPr lang="en">
                <a:solidFill>
                  <a:srgbClr val="000000"/>
                </a:solidFill>
              </a:rPr>
              <a:t>: Their job is equivalent to that of Fragments, except they feature simpler lifecycles. They are View-wrapper classes that make a layout visible to the user.</a:t>
            </a:r>
            <a:endParaRPr>
              <a:solidFill>
                <a:srgbClr val="000000"/>
              </a:solidFill>
            </a:endParaRPr>
          </a:p>
          <a:p>
            <a:pPr indent="-317500" lvl="1" marL="914400" rtl="0">
              <a:spcBef>
                <a:spcPts val="0"/>
              </a:spcBef>
              <a:spcAft>
                <a:spcPts val="0"/>
              </a:spcAft>
              <a:buClr>
                <a:srgbClr val="000000"/>
              </a:buClr>
              <a:buSzPts val="1400"/>
              <a:buChar char="○"/>
            </a:pPr>
            <a:r>
              <a:rPr b="1" lang="en">
                <a:solidFill>
                  <a:srgbClr val="000000"/>
                </a:solidFill>
              </a:rPr>
              <a:t>Router</a:t>
            </a:r>
            <a:r>
              <a:rPr lang="en">
                <a:solidFill>
                  <a:srgbClr val="000000"/>
                </a:solidFill>
              </a:rPr>
              <a:t>: It is responsible for handling the Controller transactions, or in other words, it initiates the process that brings forward new Controllers so that the user can interact with new layouts. The Router also handles the backstack.</a:t>
            </a:r>
            <a:endParaRPr>
              <a:solidFill>
                <a:srgbClr val="000000"/>
              </a:solidFill>
            </a:endParaRPr>
          </a:p>
          <a:p>
            <a:pPr indent="-317500" lvl="1" marL="914400" rtl="0">
              <a:spcBef>
                <a:spcPts val="0"/>
              </a:spcBef>
              <a:spcAft>
                <a:spcPts val="0"/>
              </a:spcAft>
              <a:buClr>
                <a:srgbClr val="000000"/>
              </a:buClr>
              <a:buSzPts val="1400"/>
              <a:buChar char="○"/>
            </a:pPr>
            <a:r>
              <a:rPr b="1" lang="en">
                <a:solidFill>
                  <a:srgbClr val="000000"/>
                </a:solidFill>
              </a:rPr>
              <a:t>ControllerChangeHandler</a:t>
            </a:r>
            <a:r>
              <a:rPr lang="en">
                <a:solidFill>
                  <a:srgbClr val="000000"/>
                </a:solidFill>
              </a:rPr>
              <a:t>: This is responsible for the actual switching of Controllers. When a Router completes a transaction, it delegates the job of bringing the Controller to the foreground to the ControllerChangeHandler component. This component can be customized to have different animations during the transition.</a:t>
            </a:r>
            <a:endParaRPr>
              <a:solidFill>
                <a:srgbClr val="000000"/>
              </a:solidFill>
            </a:endParaRPr>
          </a:p>
          <a:p>
            <a:pPr indent="-317500" lvl="1" marL="914400" rtl="0">
              <a:spcBef>
                <a:spcPts val="0"/>
              </a:spcBef>
              <a:spcAft>
                <a:spcPts val="0"/>
              </a:spcAft>
              <a:buClr>
                <a:srgbClr val="000000"/>
              </a:buClr>
              <a:buSzPts val="1400"/>
              <a:buChar char="○"/>
            </a:pPr>
            <a:r>
              <a:rPr b="1" lang="en">
                <a:solidFill>
                  <a:srgbClr val="000000"/>
                </a:solidFill>
              </a:rPr>
              <a:t>ControllerTransaction</a:t>
            </a:r>
            <a:r>
              <a:rPr lang="en">
                <a:solidFill>
                  <a:srgbClr val="000000"/>
                </a:solidFill>
              </a:rPr>
              <a:t>: This defines data about the transaction.</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For simple implementations, only a Router and a Controller are necessary to take advantage of this framework, which will be demonstrated in this tutorial.</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use Conductor (as seen in the example)</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Clr>
                <a:srgbClr val="000000"/>
              </a:buClr>
              <a:buSzPts val="1400"/>
              <a:buChar char="●"/>
            </a:pPr>
            <a:r>
              <a:rPr lang="en" sz="1400">
                <a:solidFill>
                  <a:srgbClr val="000000"/>
                </a:solidFill>
              </a:rPr>
              <a:t>The example code makes use of only a Router and two Controllers.</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In install, insert the Conductor dependency in your app’s </a:t>
            </a:r>
            <a:r>
              <a:rPr b="1" lang="en" sz="1400">
                <a:solidFill>
                  <a:srgbClr val="000000"/>
                </a:solidFill>
              </a:rPr>
              <a:t>build.gradle </a:t>
            </a:r>
            <a:r>
              <a:rPr lang="en" sz="1400">
                <a:solidFill>
                  <a:srgbClr val="000000"/>
                </a:solidFill>
              </a:rPr>
              <a:t>file. </a:t>
            </a:r>
            <a:r>
              <a:rPr lang="en" sz="1400" u="sng">
                <a:solidFill>
                  <a:schemeClr val="hlink"/>
                </a:solidFill>
                <a:hlinkClick r:id="rId3"/>
              </a:rPr>
              <a:t>Use the version specified on this page</a:t>
            </a:r>
            <a:r>
              <a:rPr lang="en" sz="1400">
                <a:solidFill>
                  <a:srgbClr val="000000"/>
                </a:solidFill>
              </a:rPr>
              <a:t>.</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To initialize the router, we call </a:t>
            </a:r>
            <a:r>
              <a:rPr lang="en" sz="1400">
                <a:solidFill>
                  <a:srgbClr val="000000"/>
                </a:solidFill>
                <a:latin typeface="Courier New"/>
                <a:ea typeface="Courier New"/>
                <a:cs typeface="Courier New"/>
                <a:sym typeface="Courier New"/>
              </a:rPr>
              <a:t>Conductor.attachRouter()</a:t>
            </a:r>
            <a:r>
              <a:rPr lang="en" sz="1400">
                <a:solidFill>
                  <a:srgbClr val="000000"/>
                </a:solidFill>
              </a:rPr>
              <a:t>, in </a:t>
            </a:r>
            <a:r>
              <a:rPr lang="en" sz="1400">
                <a:solidFill>
                  <a:srgbClr val="000000"/>
                </a:solidFill>
              </a:rPr>
              <a:t>MainActivity’s</a:t>
            </a:r>
            <a:r>
              <a:rPr lang="en" sz="1400">
                <a:solidFill>
                  <a:srgbClr val="000000"/>
                </a:solidFill>
              </a:rPr>
              <a:t> </a:t>
            </a:r>
            <a:r>
              <a:rPr lang="en" sz="1400">
                <a:solidFill>
                  <a:srgbClr val="000000"/>
                </a:solidFill>
                <a:latin typeface="Courier New"/>
                <a:ea typeface="Courier New"/>
                <a:cs typeface="Courier New"/>
                <a:sym typeface="Courier New"/>
              </a:rPr>
              <a:t>onCreate()</a:t>
            </a:r>
            <a:r>
              <a:rPr lang="en" sz="1400">
                <a:solidFill>
                  <a:srgbClr val="000000"/>
                </a:solidFill>
              </a:rPr>
              <a:t> callback.</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For each layout, we’ll need a subclass of Controller to expand that layout. In the example code, we use </a:t>
            </a:r>
            <a:r>
              <a:rPr b="1" lang="en" sz="1400">
                <a:solidFill>
                  <a:srgbClr val="000000"/>
                </a:solidFill>
              </a:rPr>
              <a:t>Layout1Controller</a:t>
            </a:r>
            <a:r>
              <a:rPr lang="en" sz="1400">
                <a:solidFill>
                  <a:srgbClr val="000000"/>
                </a:solidFill>
              </a:rPr>
              <a:t> and </a:t>
            </a:r>
            <a:r>
              <a:rPr b="1" lang="en" sz="1400">
                <a:solidFill>
                  <a:srgbClr val="000000"/>
                </a:solidFill>
              </a:rPr>
              <a:t>Layout2Controller</a:t>
            </a:r>
            <a:r>
              <a:rPr lang="en" sz="1400">
                <a:solidFill>
                  <a:srgbClr val="000000"/>
                </a:solidFill>
              </a:rPr>
              <a:t> to expand </a:t>
            </a:r>
            <a:r>
              <a:rPr b="1" lang="en" sz="1400">
                <a:solidFill>
                  <a:srgbClr val="000000"/>
                </a:solidFill>
              </a:rPr>
              <a:t>controller_1_layout.xml </a:t>
            </a:r>
            <a:r>
              <a:rPr lang="en" sz="1400">
                <a:solidFill>
                  <a:srgbClr val="000000"/>
                </a:solidFill>
              </a:rPr>
              <a:t>and </a:t>
            </a:r>
            <a:r>
              <a:rPr b="1" lang="en" sz="1400">
                <a:solidFill>
                  <a:srgbClr val="000000"/>
                </a:solidFill>
              </a:rPr>
              <a:t>controller_2_layout.xml</a:t>
            </a:r>
            <a:r>
              <a:rPr lang="en" sz="1400">
                <a:solidFill>
                  <a:srgbClr val="000000"/>
                </a:solidFill>
              </a:rPr>
              <a:t> respectively</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We initialize the Router object and then call </a:t>
            </a:r>
            <a:r>
              <a:rPr lang="en" sz="1400">
                <a:solidFill>
                  <a:srgbClr val="000000"/>
                </a:solidFill>
                <a:latin typeface="Courier New"/>
                <a:ea typeface="Courier New"/>
                <a:cs typeface="Courier New"/>
                <a:sym typeface="Courier New"/>
              </a:rPr>
              <a:t>setRoot()</a:t>
            </a:r>
            <a:r>
              <a:rPr lang="en" sz="1400">
                <a:solidFill>
                  <a:srgbClr val="000000"/>
                </a:solidFill>
              </a:rPr>
              <a:t>, an instance method of Router, in MainActivity’s </a:t>
            </a:r>
            <a:r>
              <a:rPr lang="en" sz="1400">
                <a:solidFill>
                  <a:srgbClr val="000000"/>
                </a:solidFill>
                <a:latin typeface="Courier New"/>
                <a:ea typeface="Courier New"/>
                <a:cs typeface="Courier New"/>
                <a:sym typeface="Courier New"/>
              </a:rPr>
              <a:t>onCreate() </a:t>
            </a:r>
            <a:r>
              <a:rPr lang="en" sz="1400">
                <a:solidFill>
                  <a:srgbClr val="000000"/>
                </a:solidFill>
              </a:rPr>
              <a:t>callback to push the first Controller to the Router.</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To push any sequential Controllers while adding onto the backstack, we call </a:t>
            </a:r>
            <a:r>
              <a:rPr lang="en" sz="1400">
                <a:solidFill>
                  <a:srgbClr val="000000"/>
                </a:solidFill>
                <a:latin typeface="Courier New"/>
                <a:ea typeface="Courier New"/>
                <a:cs typeface="Courier New"/>
                <a:sym typeface="Courier New"/>
              </a:rPr>
              <a:t>pushController()</a:t>
            </a:r>
            <a:r>
              <a:rPr lang="en" sz="1400">
                <a:solidFill>
                  <a:srgbClr val="000000"/>
                </a:solidFill>
              </a:rPr>
              <a:t>, an instance method of Router.</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We override MainActivity’s onBackPressed() callback to ignore the default action when the back button is pressed if the Router object has a backstack available to it.</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Shape 71"/>
          <p:cNvPicPr preferRelativeResize="0"/>
          <p:nvPr/>
        </p:nvPicPr>
        <p:blipFill>
          <a:blip r:embed="rId3">
            <a:alphaModFix/>
          </a:blip>
          <a:stretch>
            <a:fillRect/>
          </a:stretch>
        </p:blipFill>
        <p:spPr>
          <a:xfrm>
            <a:off x="1477000" y="461725"/>
            <a:ext cx="2293500" cy="3669600"/>
          </a:xfrm>
          <a:prstGeom prst="rect">
            <a:avLst/>
          </a:prstGeom>
          <a:noFill/>
          <a:ln>
            <a:noFill/>
          </a:ln>
        </p:spPr>
      </p:pic>
      <p:pic>
        <p:nvPicPr>
          <p:cNvPr id="72" name="Shape 72"/>
          <p:cNvPicPr preferRelativeResize="0"/>
          <p:nvPr/>
        </p:nvPicPr>
        <p:blipFill>
          <a:blip r:embed="rId4">
            <a:alphaModFix/>
          </a:blip>
          <a:stretch>
            <a:fillRect/>
          </a:stretch>
        </p:blipFill>
        <p:spPr>
          <a:xfrm>
            <a:off x="5426825" y="461725"/>
            <a:ext cx="2293500" cy="3669610"/>
          </a:xfrm>
          <a:prstGeom prst="rect">
            <a:avLst/>
          </a:prstGeom>
          <a:noFill/>
          <a:ln>
            <a:noFill/>
          </a:ln>
        </p:spPr>
      </p:pic>
      <p:sp>
        <p:nvSpPr>
          <p:cNvPr id="73" name="Shape 73"/>
          <p:cNvSpPr txBox="1"/>
          <p:nvPr/>
        </p:nvSpPr>
        <p:spPr>
          <a:xfrm>
            <a:off x="1312000" y="4403800"/>
            <a:ext cx="2623500" cy="567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200"/>
              <a:t>Pressing </a:t>
            </a:r>
            <a:r>
              <a:rPr b="1" lang="en" sz="1200"/>
              <a:t>Layout 1 </a:t>
            </a:r>
            <a:r>
              <a:rPr lang="en" sz="1200"/>
              <a:t>button pushes Layout1Controller to the router</a:t>
            </a:r>
            <a:endParaRPr sz="1200"/>
          </a:p>
        </p:txBody>
      </p:sp>
      <p:sp>
        <p:nvSpPr>
          <p:cNvPr id="74" name="Shape 74"/>
          <p:cNvSpPr txBox="1"/>
          <p:nvPr/>
        </p:nvSpPr>
        <p:spPr>
          <a:xfrm>
            <a:off x="5230625" y="4403800"/>
            <a:ext cx="2685900" cy="56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Pressing </a:t>
            </a:r>
            <a:r>
              <a:rPr b="1" lang="en" sz="1200"/>
              <a:t>Layout 2 </a:t>
            </a:r>
            <a:r>
              <a:rPr lang="en" sz="1200"/>
              <a:t>button pushes Layout2Controller to the router</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u="sng">
                <a:solidFill>
                  <a:schemeClr val="hlink"/>
                </a:solidFill>
                <a:hlinkClick r:id="rId3"/>
              </a:rPr>
              <a:t>Advocating Against Android Fragments</a:t>
            </a:r>
            <a:endParaRPr>
              <a:solidFill>
                <a:srgbClr val="000000"/>
              </a:solidFill>
            </a:endParaRPr>
          </a:p>
          <a:p>
            <a:pPr indent="-342900" lvl="0" marL="457200" rtl="0">
              <a:spcBef>
                <a:spcPts val="0"/>
              </a:spcBef>
              <a:spcAft>
                <a:spcPts val="0"/>
              </a:spcAft>
              <a:buClr>
                <a:srgbClr val="000000"/>
              </a:buClr>
              <a:buSzPts val="1800"/>
              <a:buChar char="●"/>
            </a:pPr>
            <a:r>
              <a:rPr lang="en" u="sng">
                <a:solidFill>
                  <a:schemeClr val="hlink"/>
                </a:solidFill>
                <a:hlinkClick r:id="rId4"/>
              </a:rPr>
              <a:t>Conductor github</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Exercise</a:t>
            </a:r>
            <a:endParaRPr/>
          </a:p>
        </p:txBody>
      </p:sp>
      <p:sp>
        <p:nvSpPr>
          <p:cNvPr id="86" name="Shape 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Add a button that makes a third layout appear.</a:t>
            </a:r>
            <a:endParaRPr>
              <a:solidFill>
                <a:srgbClr val="000000"/>
              </a:solidFill>
            </a:endParaRPr>
          </a:p>
          <a:p>
            <a:pPr indent="0" lvl="0" marL="0">
              <a:spcBef>
                <a:spcPts val="1600"/>
              </a:spcBef>
              <a:spcAft>
                <a:spcPts val="1600"/>
              </a:spcAft>
              <a:buNone/>
            </a:pPr>
            <a:r>
              <a:rPr lang="en">
                <a:solidFill>
                  <a:srgbClr val="000000"/>
                </a:solidFill>
              </a:rPr>
              <a:t>Fill that layout with any content you would like.</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