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Lst>
  <p:sldSz cy="5143500" cx="9144000"/>
  <p:notesSz cx="6858000" cy="9144000"/>
  <p:embeddedFontLst>
    <p:embeddedFont>
      <p:font typeface="Roboto"/>
      <p:regular r:id="rId10"/>
      <p:bold r:id="rId11"/>
      <p:italic r:id="rId12"/>
      <p:boldItalic r:id="rId13"/>
    </p:embeddedFont>
    <p:embeddedFont>
      <p:font typeface="Merriweather"/>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Merriweather-bold.fntdata"/><Relationship Id="rId14" Type="http://schemas.openxmlformats.org/officeDocument/2006/relationships/font" Target="fonts/Merriweather-regular.fntdata"/><Relationship Id="rId17" Type="http://schemas.openxmlformats.org/officeDocument/2006/relationships/font" Target="fonts/Merriweather-boldItalic.fntdata"/><Relationship Id="rId16" Type="http://schemas.openxmlformats.org/officeDocument/2006/relationships/font" Target="fonts/Merriweather-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Basic relational database structure and relationships with primary/foreign keys.</a:t>
            </a:r>
            <a:endParaRPr/>
          </a:p>
          <a:p>
            <a:pPr indent="0" lvl="0" marL="0" rtl="0">
              <a:spcBef>
                <a:spcPts val="0"/>
              </a:spcBef>
              <a:spcAft>
                <a:spcPts val="0"/>
              </a:spcAft>
              <a:buNone/>
            </a:pPr>
            <a:r>
              <a:rPr lang="en"/>
              <a:t>DAOs with SQL queries mapped to functions, checked at compile time.</a:t>
            </a:r>
            <a:endParaRPr/>
          </a:p>
          <a:p>
            <a:pPr indent="0" lvl="0" marL="0" rtl="0">
              <a:spcBef>
                <a:spcPts val="0"/>
              </a:spcBef>
              <a:spcAft>
                <a:spcPts val="0"/>
              </a:spcAft>
              <a:buNone/>
            </a:pPr>
            <a:r>
              <a:rPr lang="en"/>
              <a:t>Repository adds another layer of abstraction so I could group queries together and run queries asynchronously so as to not run Room db actions on the UI thread.</a:t>
            </a:r>
            <a:endParaRPr/>
          </a:p>
          <a:p>
            <a:pPr indent="0" lvl="0" marL="0" rtl="0">
              <a:spcBef>
                <a:spcPts val="0"/>
              </a:spcBef>
              <a:spcAft>
                <a:spcPts val="0"/>
              </a:spcAft>
              <a:buNone/>
            </a:pPr>
            <a:r>
              <a:rPr lang="en"/>
              <a:t>ViewModel data survives configuration changes. I was not able to get this working properly in my app. This allows data to be separate from the UI, but still already processed for the UI.</a:t>
            </a:r>
            <a:endParaRPr/>
          </a:p>
          <a:p>
            <a:pPr indent="0" lvl="0" marL="0" rtl="0">
              <a:spcBef>
                <a:spcPts val="0"/>
              </a:spcBef>
              <a:spcAft>
                <a:spcPts val="0"/>
              </a:spcAft>
              <a:buNone/>
            </a:pPr>
            <a:r>
              <a:rPr lang="en"/>
              <a:t>Observer on the UI’s LiveData allows for automatic updates to the UI. Room comes with all the code already to handle the LiveData updates, which makes it very easy to use.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Shape 55"/>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56" name="Shape 56"/>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7" name="Shape 57"/>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59" name="Shape 59"/>
        <p:cNvGrpSpPr/>
        <p:nvPr/>
      </p:nvGrpSpPr>
      <p:grpSpPr>
        <a:xfrm>
          <a:off x="0" y="0"/>
          <a:ext cx="0" cy="0"/>
          <a:chOff x="0" y="0"/>
          <a:chExt cx="0" cy="0"/>
        </a:xfrm>
      </p:grpSpPr>
      <p:sp>
        <p:nvSpPr>
          <p:cNvPr id="60" name="Shape 60"/>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61" name="Shape 61"/>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2" name="Shape 62"/>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3" name="Shape 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sp>
        <p:nvSpPr>
          <p:cNvPr id="65" name="Shape 65"/>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7" name="Shape 67"/>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68" name="Shape 68"/>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9" name="Shape 69"/>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0" name="Shape 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Shape 72"/>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4" name="Shape 74"/>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5" name="Shape 7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7" name="Shape 77"/>
        <p:cNvGrpSpPr/>
        <p:nvPr/>
      </p:nvGrpSpPr>
      <p:grpSpPr>
        <a:xfrm>
          <a:off x="0" y="0"/>
          <a:ext cx="0" cy="0"/>
          <a:chOff x="0" y="0"/>
          <a:chExt cx="0" cy="0"/>
        </a:xfrm>
      </p:grpSpPr>
      <p:sp>
        <p:nvSpPr>
          <p:cNvPr id="78" name="Shape 7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0" name="Shape 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1" name="Shape 81"/>
        <p:cNvGrpSpPr/>
        <p:nvPr/>
      </p:nvGrpSpPr>
      <p:grpSpPr>
        <a:xfrm>
          <a:off x="0" y="0"/>
          <a:ext cx="0" cy="0"/>
          <a:chOff x="0" y="0"/>
          <a:chExt cx="0" cy="0"/>
        </a:xfrm>
      </p:grpSpPr>
      <p:sp>
        <p:nvSpPr>
          <p:cNvPr id="82" name="Shape 82"/>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4" name="Shape 84"/>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9" name="Shape 89"/>
        <p:cNvGrpSpPr/>
        <p:nvPr/>
      </p:nvGrpSpPr>
      <p:grpSpPr>
        <a:xfrm>
          <a:off x="0" y="0"/>
          <a:ext cx="0" cy="0"/>
          <a:chOff x="0" y="0"/>
          <a:chExt cx="0" cy="0"/>
        </a:xfrm>
      </p:grpSpPr>
      <p:sp>
        <p:nvSpPr>
          <p:cNvPr id="90" name="Shape 90"/>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2" name="Shape 92"/>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3" name="Shape 93"/>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5" name="Shape 95"/>
        <p:cNvGrpSpPr/>
        <p:nvPr/>
      </p:nvGrpSpPr>
      <p:grpSpPr>
        <a:xfrm>
          <a:off x="0" y="0"/>
          <a:ext cx="0" cy="0"/>
          <a:chOff x="0" y="0"/>
          <a:chExt cx="0" cy="0"/>
        </a:xfrm>
      </p:grpSpPr>
      <p:sp>
        <p:nvSpPr>
          <p:cNvPr id="96" name="Shape 96"/>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99" name="Shape 99"/>
        <p:cNvGrpSpPr/>
        <p:nvPr/>
      </p:nvGrpSpPr>
      <p:grpSpPr>
        <a:xfrm>
          <a:off x="0" y="0"/>
          <a:ext cx="0" cy="0"/>
          <a:chOff x="0" y="0"/>
          <a:chExt cx="0" cy="0"/>
        </a:xfrm>
      </p:grpSpPr>
      <p:sp>
        <p:nvSpPr>
          <p:cNvPr id="100" name="Shape 100"/>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1" name="Shape 10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102" name="Shape 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3" name="Shape 103"/>
        <p:cNvGrpSpPr/>
        <p:nvPr/>
      </p:nvGrpSpPr>
      <p:grpSpPr>
        <a:xfrm>
          <a:off x="0" y="0"/>
          <a:ext cx="0" cy="0"/>
          <a:chOff x="0" y="0"/>
          <a:chExt cx="0" cy="0"/>
        </a:xfrm>
      </p:grpSpPr>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odelabs.developers.google.com/codelabs/android-room-with-a-view/#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ctrTitle"/>
          </p:nvPr>
        </p:nvSpPr>
        <p:spPr>
          <a:xfrm>
            <a:off x="311700" y="115275"/>
            <a:ext cx="8520600" cy="5973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sz="3600"/>
              <a:t>Room Persistence Library</a:t>
            </a:r>
            <a:endParaRPr sz="3600"/>
          </a:p>
        </p:txBody>
      </p:sp>
      <p:sp>
        <p:nvSpPr>
          <p:cNvPr id="110" name="Shape 110"/>
          <p:cNvSpPr txBox="1"/>
          <p:nvPr/>
        </p:nvSpPr>
        <p:spPr>
          <a:xfrm>
            <a:off x="269750" y="712575"/>
            <a:ext cx="8707200" cy="427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1800"/>
              <a:t>Entity:</a:t>
            </a:r>
            <a:r>
              <a:rPr lang="en" sz="1800"/>
              <a:t> When working with Architecture Components, this is an annotated class that describes a database table.</a:t>
            </a:r>
            <a:endParaRPr sz="1800"/>
          </a:p>
          <a:p>
            <a:pPr indent="0" lvl="0" marL="0">
              <a:spcBef>
                <a:spcPts val="0"/>
              </a:spcBef>
              <a:spcAft>
                <a:spcPts val="0"/>
              </a:spcAft>
              <a:buClr>
                <a:schemeClr val="dk1"/>
              </a:buClr>
              <a:buSzPts val="1100"/>
              <a:buFont typeface="Arial"/>
              <a:buNone/>
            </a:pPr>
            <a:r>
              <a:t/>
            </a:r>
            <a:endParaRPr sz="1800"/>
          </a:p>
          <a:p>
            <a:pPr indent="0" lvl="0" marL="0">
              <a:spcBef>
                <a:spcPts val="0"/>
              </a:spcBef>
              <a:spcAft>
                <a:spcPts val="0"/>
              </a:spcAft>
              <a:buClr>
                <a:schemeClr val="dk1"/>
              </a:buClr>
              <a:buSzPts val="1100"/>
              <a:buFont typeface="Arial"/>
              <a:buNone/>
            </a:pPr>
            <a:r>
              <a:rPr b="1" lang="en" sz="1800"/>
              <a:t>SQLite database:</a:t>
            </a:r>
            <a:r>
              <a:rPr lang="en" sz="1800"/>
              <a:t> On the device, data is stored in an SQLite database. For simplicity, additional storage options, such as a web server, are omitted. The Room persistence library creates and maintains this database for you.</a:t>
            </a:r>
            <a:endParaRPr sz="1800"/>
          </a:p>
          <a:p>
            <a:pPr indent="0" lvl="0" marL="0">
              <a:spcBef>
                <a:spcPts val="0"/>
              </a:spcBef>
              <a:spcAft>
                <a:spcPts val="0"/>
              </a:spcAft>
              <a:buClr>
                <a:schemeClr val="dk1"/>
              </a:buClr>
              <a:buSzPts val="1100"/>
              <a:buFont typeface="Arial"/>
              <a:buNone/>
            </a:pPr>
            <a:r>
              <a:t/>
            </a:r>
            <a:endParaRPr sz="1800"/>
          </a:p>
          <a:p>
            <a:pPr indent="0" lvl="0" marL="0">
              <a:spcBef>
                <a:spcPts val="0"/>
              </a:spcBef>
              <a:spcAft>
                <a:spcPts val="0"/>
              </a:spcAft>
              <a:buClr>
                <a:schemeClr val="dk1"/>
              </a:buClr>
              <a:buSzPts val="1100"/>
              <a:buFont typeface="Arial"/>
              <a:buNone/>
            </a:pPr>
            <a:r>
              <a:rPr b="1" lang="en" sz="1800"/>
              <a:t>DAO:</a:t>
            </a:r>
            <a:r>
              <a:rPr lang="en" sz="1800"/>
              <a:t> Data access object. A mapping of SQL queries to functions. You used to have to define these painstakingly in your SQLiteOpenHelper class. When you use a DAO, you call the methods, and Room takes care of the rest.</a:t>
            </a:r>
            <a:endParaRPr sz="1800"/>
          </a:p>
          <a:p>
            <a:pPr indent="0" lvl="0" marL="0">
              <a:spcBef>
                <a:spcPts val="0"/>
              </a:spcBef>
              <a:spcAft>
                <a:spcPts val="0"/>
              </a:spcAft>
              <a:buClr>
                <a:schemeClr val="dk1"/>
              </a:buClr>
              <a:buSzPts val="1100"/>
              <a:buFont typeface="Arial"/>
              <a:buNone/>
            </a:pPr>
            <a:r>
              <a:t/>
            </a:r>
            <a:endParaRPr sz="1800"/>
          </a:p>
          <a:p>
            <a:pPr indent="0" lvl="0" marL="0">
              <a:spcBef>
                <a:spcPts val="0"/>
              </a:spcBef>
              <a:spcAft>
                <a:spcPts val="0"/>
              </a:spcAft>
              <a:buNone/>
            </a:pPr>
            <a:r>
              <a:rPr b="1" lang="en" sz="1800"/>
              <a:t>Room database:</a:t>
            </a:r>
            <a:r>
              <a:rPr lang="en" sz="1800"/>
              <a:t> Database layer on top of SQLite database that takes care of mundane tasks that you used to handle with an SQLiteOpenHelper. Database holder that serves as an access point to the underlying SQLite database. The Room database uses the DAO to issue queries to the SQLite database.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Abstraction Layers</a:t>
            </a:r>
            <a:endParaRPr/>
          </a:p>
        </p:txBody>
      </p:sp>
      <p:sp>
        <p:nvSpPr>
          <p:cNvPr id="116" name="Shape 116"/>
          <p:cNvSpPr txBox="1"/>
          <p:nvPr>
            <p:ph idx="1" type="body"/>
          </p:nvPr>
        </p:nvSpPr>
        <p:spPr>
          <a:xfrm>
            <a:off x="311700" y="1152475"/>
            <a:ext cx="8520600" cy="3939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en">
                <a:solidFill>
                  <a:schemeClr val="dk1"/>
                </a:solidFill>
              </a:rPr>
              <a:t>Repository:</a:t>
            </a:r>
            <a:r>
              <a:rPr lang="en">
                <a:solidFill>
                  <a:schemeClr val="dk1"/>
                </a:solidFill>
              </a:rPr>
              <a:t> A class that you create, for example using the WordRepository class. You use the Repository for managing multiple data sources.</a:t>
            </a:r>
            <a:endParaRPr>
              <a:solidFill>
                <a:schemeClr val="dk1"/>
              </a:solidFill>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nSpc>
                <a:spcPct val="100000"/>
              </a:lnSpc>
              <a:spcBef>
                <a:spcPts val="0"/>
              </a:spcBef>
              <a:spcAft>
                <a:spcPts val="0"/>
              </a:spcAft>
              <a:buClr>
                <a:schemeClr val="dk1"/>
              </a:buClr>
              <a:buSzPts val="1100"/>
              <a:buFont typeface="Arial"/>
              <a:buNone/>
            </a:pPr>
            <a:r>
              <a:rPr b="1" lang="en">
                <a:solidFill>
                  <a:schemeClr val="dk1"/>
                </a:solidFill>
              </a:rPr>
              <a:t>ViewModel:</a:t>
            </a:r>
            <a:r>
              <a:rPr lang="en">
                <a:solidFill>
                  <a:schemeClr val="dk1"/>
                </a:solidFill>
              </a:rPr>
              <a:t> Provides data to the UI. Acts as a communication center between the Repository and the UI. Hides where the data originates from the UI. ViewModel instances survive configuration changes.</a:t>
            </a:r>
            <a:endParaRPr>
              <a:solidFill>
                <a:schemeClr val="dk1"/>
              </a:solidFill>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nSpc>
                <a:spcPct val="100000"/>
              </a:lnSpc>
              <a:spcBef>
                <a:spcPts val="0"/>
              </a:spcBef>
              <a:spcAft>
                <a:spcPts val="0"/>
              </a:spcAft>
              <a:buNone/>
            </a:pPr>
            <a:r>
              <a:rPr b="1" lang="en">
                <a:solidFill>
                  <a:schemeClr val="dk1"/>
                </a:solidFill>
              </a:rPr>
              <a:t>LiveData:</a:t>
            </a:r>
            <a:r>
              <a:rPr lang="en">
                <a:solidFill>
                  <a:schemeClr val="dk1"/>
                </a:solidFill>
              </a:rPr>
              <a:t> A data holder class that can be observed. Always holds/caches latest version of data. Notifies its observers when the data has changed. LiveData is lifecycle aware. UI components just observe relevant data and don't stop or resume observation. LiveData automatically manages all of this since it's aware of the relevant lifecycle status changes while observing.</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Clr>
                <a:schemeClr val="dk1"/>
              </a:buClr>
              <a:buSzPts val="1100"/>
              <a:buFont typeface="Arial"/>
              <a:buNone/>
            </a:pPr>
            <a:r>
              <a:rPr lang="en" u="sng">
                <a:solidFill>
                  <a:schemeClr val="hlink"/>
                </a:solidFill>
                <a:hlinkClick r:id="rId3"/>
              </a:rPr>
              <a:t>https://codelabs.developers.google.com/codelabs/android-room-with-a-view/#0</a:t>
            </a:r>
            <a:r>
              <a:rPr lang="en">
                <a:solidFill>
                  <a:schemeClr val="dk1"/>
                </a:solidFill>
              </a:rPr>
              <a:t>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Architecture Components with Room</a:t>
            </a:r>
            <a:endParaRPr/>
          </a:p>
        </p:txBody>
      </p:sp>
      <p:sp>
        <p:nvSpPr>
          <p:cNvPr id="122" name="Shape 122"/>
          <p:cNvSpPr txBox="1"/>
          <p:nvPr>
            <p:ph idx="1" type="body"/>
          </p:nvPr>
        </p:nvSpPr>
        <p:spPr>
          <a:xfrm>
            <a:off x="311700" y="1505700"/>
            <a:ext cx="4136400" cy="970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u="sng"/>
              <a:t>Room Database Entities</a:t>
            </a:r>
            <a:endParaRPr sz="1800" u="sng"/>
          </a:p>
          <a:p>
            <a:pPr indent="0" lvl="0" marL="0" rtl="0" algn="ctr">
              <a:lnSpc>
                <a:spcPct val="100000"/>
              </a:lnSpc>
              <a:spcBef>
                <a:spcPts val="0"/>
              </a:spcBef>
              <a:spcAft>
                <a:spcPts val="0"/>
              </a:spcAft>
              <a:buNone/>
            </a:pPr>
            <a:r>
              <a:t/>
            </a:r>
            <a:endParaRPr sz="1800" u="sng"/>
          </a:p>
          <a:p>
            <a:pPr indent="0" lvl="0" marL="0" rtl="0">
              <a:spcBef>
                <a:spcPts val="0"/>
              </a:spcBef>
              <a:spcAft>
                <a:spcPts val="0"/>
              </a:spcAft>
              <a:buNone/>
            </a:pPr>
            <a:r>
              <a:rPr b="1" lang="en" sz="1800"/>
              <a:t>Messages</a:t>
            </a:r>
            <a:endParaRPr b="1" sz="1800"/>
          </a:p>
          <a:p>
            <a:pPr indent="0" lvl="0" marL="0" rtl="0">
              <a:spcBef>
                <a:spcPts val="1600"/>
              </a:spcBef>
              <a:spcAft>
                <a:spcPts val="0"/>
              </a:spcAft>
              <a:buNone/>
            </a:pPr>
            <a:r>
              <a:t/>
            </a:r>
            <a:endParaRPr b="1" sz="1800"/>
          </a:p>
          <a:p>
            <a:pPr indent="0" lvl="0" marL="0" rtl="0">
              <a:spcBef>
                <a:spcPts val="1600"/>
              </a:spcBef>
              <a:spcAft>
                <a:spcPts val="1600"/>
              </a:spcAft>
              <a:buNone/>
            </a:pPr>
            <a:r>
              <a:t/>
            </a:r>
            <a:endParaRPr b="1" sz="1800"/>
          </a:p>
        </p:txBody>
      </p:sp>
      <p:sp>
        <p:nvSpPr>
          <p:cNvPr id="123" name="Shape 123"/>
          <p:cNvSpPr/>
          <p:nvPr/>
        </p:nvSpPr>
        <p:spPr>
          <a:xfrm>
            <a:off x="311756" y="2476150"/>
            <a:ext cx="3999900" cy="800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a:t>
            </a:r>
            <a:r>
              <a:rPr lang="en"/>
              <a:t>d		getId() 		setId()</a:t>
            </a:r>
            <a:endParaRPr/>
          </a:p>
          <a:p>
            <a:pPr indent="0" lvl="0" marL="0" rtl="0">
              <a:spcBef>
                <a:spcPts val="0"/>
              </a:spcBef>
              <a:spcAft>
                <a:spcPts val="0"/>
              </a:spcAft>
              <a:buNone/>
            </a:pPr>
            <a:r>
              <a:rPr lang="en"/>
              <a:t>Title 		getTitle() 		setTitle()	</a:t>
            </a:r>
            <a:endParaRPr/>
          </a:p>
          <a:p>
            <a:pPr indent="0" lvl="0" marL="0" rtl="0">
              <a:spcBef>
                <a:spcPts val="0"/>
              </a:spcBef>
              <a:spcAft>
                <a:spcPts val="0"/>
              </a:spcAft>
              <a:buNone/>
            </a:pPr>
            <a:r>
              <a:rPr lang="en"/>
              <a:t>Body 		getBody() 		setBody() ...</a:t>
            </a:r>
            <a:endParaRPr/>
          </a:p>
        </p:txBody>
      </p:sp>
      <p:sp>
        <p:nvSpPr>
          <p:cNvPr id="124" name="Shape 124"/>
          <p:cNvSpPr txBox="1"/>
          <p:nvPr/>
        </p:nvSpPr>
        <p:spPr>
          <a:xfrm>
            <a:off x="310125" y="3446725"/>
            <a:ext cx="3999900" cy="38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latin typeface="Roboto"/>
                <a:ea typeface="Roboto"/>
                <a:cs typeface="Roboto"/>
                <a:sym typeface="Roboto"/>
              </a:rPr>
              <a:t>DAOs for each</a:t>
            </a:r>
            <a:r>
              <a:rPr lang="en">
                <a:latin typeface="Roboto"/>
                <a:ea typeface="Roboto"/>
                <a:cs typeface="Roboto"/>
                <a:sym typeface="Roboto"/>
              </a:rPr>
              <a:t> (SELECT id, title FROM…)</a:t>
            </a:r>
            <a:endParaRPr>
              <a:latin typeface="Roboto"/>
              <a:ea typeface="Roboto"/>
              <a:cs typeface="Roboto"/>
              <a:sym typeface="Roboto"/>
            </a:endParaRPr>
          </a:p>
        </p:txBody>
      </p:sp>
      <p:sp>
        <p:nvSpPr>
          <p:cNvPr id="125" name="Shape 125"/>
          <p:cNvSpPr/>
          <p:nvPr/>
        </p:nvSpPr>
        <p:spPr>
          <a:xfrm>
            <a:off x="310225" y="4288475"/>
            <a:ext cx="3999900" cy="855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Data Repository API</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getAllMessages(), insertAll(</a:t>
            </a:r>
            <a:r>
              <a:rPr i="1" lang="en" sz="1200">
                <a:latin typeface="Roboto"/>
                <a:ea typeface="Roboto"/>
                <a:cs typeface="Roboto"/>
                <a:sym typeface="Roboto"/>
              </a:rPr>
              <a:t>Message</a:t>
            </a:r>
            <a:r>
              <a:rPr lang="en">
                <a:latin typeface="Roboto"/>
                <a:ea typeface="Roboto"/>
                <a:cs typeface="Roboto"/>
                <a:sym typeface="Roboto"/>
              </a:rPr>
              <a:t>)</a:t>
            </a:r>
            <a:endParaRPr>
              <a:latin typeface="Roboto"/>
              <a:ea typeface="Roboto"/>
              <a:cs typeface="Roboto"/>
              <a:sym typeface="Roboto"/>
            </a:endParaRPr>
          </a:p>
        </p:txBody>
      </p:sp>
      <p:cxnSp>
        <p:nvCxnSpPr>
          <p:cNvPr id="126" name="Shape 126"/>
          <p:cNvCxnSpPr>
            <a:stCxn id="125" idx="0"/>
          </p:cNvCxnSpPr>
          <p:nvPr/>
        </p:nvCxnSpPr>
        <p:spPr>
          <a:xfrm rot="10800000">
            <a:off x="806275" y="3845375"/>
            <a:ext cx="1503900" cy="443100"/>
          </a:xfrm>
          <a:prstGeom prst="straightConnector1">
            <a:avLst/>
          </a:prstGeom>
          <a:noFill/>
          <a:ln cap="flat" cmpd="sng" w="19050">
            <a:solidFill>
              <a:schemeClr val="dk2"/>
            </a:solidFill>
            <a:prstDash val="solid"/>
            <a:round/>
            <a:headEnd len="med" w="med" type="none"/>
            <a:tailEnd len="med" w="med" type="none"/>
          </a:ln>
        </p:spPr>
      </p:cxnSp>
      <p:cxnSp>
        <p:nvCxnSpPr>
          <p:cNvPr id="127" name="Shape 127"/>
          <p:cNvCxnSpPr>
            <a:stCxn id="125" idx="0"/>
            <a:endCxn id="124" idx="2"/>
          </p:cNvCxnSpPr>
          <p:nvPr/>
        </p:nvCxnSpPr>
        <p:spPr>
          <a:xfrm rot="10800000">
            <a:off x="2310175" y="3836375"/>
            <a:ext cx="0" cy="452100"/>
          </a:xfrm>
          <a:prstGeom prst="straightConnector1">
            <a:avLst/>
          </a:prstGeom>
          <a:noFill/>
          <a:ln cap="flat" cmpd="sng" w="19050">
            <a:solidFill>
              <a:schemeClr val="dk2"/>
            </a:solidFill>
            <a:prstDash val="solid"/>
            <a:round/>
            <a:headEnd len="med" w="med" type="none"/>
            <a:tailEnd len="med" w="med" type="none"/>
          </a:ln>
        </p:spPr>
      </p:cxnSp>
      <p:cxnSp>
        <p:nvCxnSpPr>
          <p:cNvPr id="128" name="Shape 128"/>
          <p:cNvCxnSpPr>
            <a:stCxn id="125" idx="0"/>
          </p:cNvCxnSpPr>
          <p:nvPr/>
        </p:nvCxnSpPr>
        <p:spPr>
          <a:xfrm flipH="1" rot="10800000">
            <a:off x="2310175" y="3818975"/>
            <a:ext cx="1499700" cy="469500"/>
          </a:xfrm>
          <a:prstGeom prst="straightConnector1">
            <a:avLst/>
          </a:prstGeom>
          <a:noFill/>
          <a:ln cap="flat" cmpd="sng" w="19050">
            <a:solidFill>
              <a:schemeClr val="dk2"/>
            </a:solidFill>
            <a:prstDash val="solid"/>
            <a:round/>
            <a:headEnd len="med" w="med" type="none"/>
            <a:tailEnd len="med" w="med" type="none"/>
          </a:ln>
        </p:spPr>
      </p:cxnSp>
      <p:cxnSp>
        <p:nvCxnSpPr>
          <p:cNvPr id="129" name="Shape 129"/>
          <p:cNvCxnSpPr>
            <a:stCxn id="125" idx="3"/>
          </p:cNvCxnSpPr>
          <p:nvPr/>
        </p:nvCxnSpPr>
        <p:spPr>
          <a:xfrm flipH="1" rot="10800000">
            <a:off x="4310125" y="4714175"/>
            <a:ext cx="270600" cy="1800"/>
          </a:xfrm>
          <a:prstGeom prst="straightConnector1">
            <a:avLst/>
          </a:prstGeom>
          <a:noFill/>
          <a:ln cap="flat" cmpd="sng" w="38100">
            <a:solidFill>
              <a:schemeClr val="dk2"/>
            </a:solidFill>
            <a:prstDash val="solid"/>
            <a:round/>
            <a:headEnd len="med" w="med" type="none"/>
            <a:tailEnd len="med" w="med" type="none"/>
          </a:ln>
        </p:spPr>
      </p:cxnSp>
      <p:cxnSp>
        <p:nvCxnSpPr>
          <p:cNvPr id="130" name="Shape 130"/>
          <p:cNvCxnSpPr/>
          <p:nvPr/>
        </p:nvCxnSpPr>
        <p:spPr>
          <a:xfrm rot="10800000">
            <a:off x="4589575" y="1719000"/>
            <a:ext cx="9000" cy="2985900"/>
          </a:xfrm>
          <a:prstGeom prst="straightConnector1">
            <a:avLst/>
          </a:prstGeom>
          <a:noFill/>
          <a:ln cap="flat" cmpd="sng" w="38100">
            <a:solidFill>
              <a:schemeClr val="dk2"/>
            </a:solidFill>
            <a:prstDash val="solid"/>
            <a:round/>
            <a:headEnd len="med" w="med" type="none"/>
            <a:tailEnd len="med" w="med" type="none"/>
          </a:ln>
        </p:spPr>
      </p:cxnSp>
      <p:cxnSp>
        <p:nvCxnSpPr>
          <p:cNvPr id="131" name="Shape 131"/>
          <p:cNvCxnSpPr/>
          <p:nvPr/>
        </p:nvCxnSpPr>
        <p:spPr>
          <a:xfrm>
            <a:off x="4598575" y="1727800"/>
            <a:ext cx="558300" cy="0"/>
          </a:xfrm>
          <a:prstGeom prst="straightConnector1">
            <a:avLst/>
          </a:prstGeom>
          <a:noFill/>
          <a:ln cap="flat" cmpd="sng" w="38100">
            <a:solidFill>
              <a:schemeClr val="dk2"/>
            </a:solidFill>
            <a:prstDash val="solid"/>
            <a:round/>
            <a:headEnd len="med" w="med" type="none"/>
            <a:tailEnd len="med" w="med" type="triangle"/>
          </a:ln>
        </p:spPr>
      </p:cxnSp>
      <p:sp>
        <p:nvSpPr>
          <p:cNvPr id="132" name="Shape 132"/>
          <p:cNvSpPr/>
          <p:nvPr/>
        </p:nvSpPr>
        <p:spPr>
          <a:xfrm>
            <a:off x="5511200" y="1444250"/>
            <a:ext cx="3030300" cy="16038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latin typeface="Roboto"/>
                <a:ea typeface="Roboto"/>
                <a:cs typeface="Roboto"/>
                <a:sym typeface="Roboto"/>
              </a:rPr>
              <a:t>Message</a:t>
            </a:r>
            <a:r>
              <a:rPr lang="en" u="sng">
                <a:latin typeface="Roboto"/>
                <a:ea typeface="Roboto"/>
                <a:cs typeface="Roboto"/>
                <a:sym typeface="Roboto"/>
              </a:rPr>
              <a:t>ViewModel</a:t>
            </a:r>
            <a:endParaRPr u="sng">
              <a:latin typeface="Roboto"/>
              <a:ea typeface="Roboto"/>
              <a:cs typeface="Roboto"/>
              <a:sym typeface="Roboto"/>
            </a:endParaRPr>
          </a:p>
          <a:p>
            <a:pPr indent="0" lvl="0" marL="0" rtl="0" algn="ctr">
              <a:spcBef>
                <a:spcPts val="0"/>
              </a:spcBef>
              <a:spcAft>
                <a:spcPts val="0"/>
              </a:spcAft>
              <a:buNone/>
            </a:pPr>
            <a:r>
              <a:t/>
            </a:r>
            <a:endParaRPr u="sng"/>
          </a:p>
          <a:p>
            <a:pPr indent="0" lvl="0" marL="0" rtl="0" algn="ctr">
              <a:spcBef>
                <a:spcPts val="0"/>
              </a:spcBef>
              <a:spcAft>
                <a:spcPts val="0"/>
              </a:spcAft>
              <a:buNone/>
            </a:pPr>
            <a:r>
              <a:t/>
            </a:r>
            <a:endParaRPr u="sng"/>
          </a:p>
          <a:p>
            <a:pPr indent="0" lvl="0" marL="0" rtl="0" algn="ctr">
              <a:spcBef>
                <a:spcPts val="0"/>
              </a:spcBef>
              <a:spcAft>
                <a:spcPts val="0"/>
              </a:spcAft>
              <a:buNone/>
            </a:pPr>
            <a:r>
              <a:t/>
            </a:r>
            <a:endParaRPr u="sng"/>
          </a:p>
          <a:p>
            <a:pPr indent="0" lvl="0" marL="0" rtl="0" algn="ctr">
              <a:spcBef>
                <a:spcPts val="0"/>
              </a:spcBef>
              <a:spcAft>
                <a:spcPts val="0"/>
              </a:spcAft>
              <a:buNone/>
            </a:pPr>
            <a:r>
              <a:t/>
            </a:r>
            <a:endParaRPr u="sng"/>
          </a:p>
          <a:p>
            <a:pPr indent="0" lvl="0" marL="0" rtl="0" algn="ctr">
              <a:spcBef>
                <a:spcPts val="0"/>
              </a:spcBef>
              <a:spcAft>
                <a:spcPts val="0"/>
              </a:spcAft>
              <a:buNone/>
            </a:pPr>
            <a:r>
              <a:t/>
            </a:r>
            <a:endParaRPr u="sng"/>
          </a:p>
        </p:txBody>
      </p:sp>
      <p:sp>
        <p:nvSpPr>
          <p:cNvPr id="133" name="Shape 133"/>
          <p:cNvSpPr/>
          <p:nvPr/>
        </p:nvSpPr>
        <p:spPr>
          <a:xfrm>
            <a:off x="5688425" y="2286000"/>
            <a:ext cx="1338000" cy="700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t>MessageList</a:t>
            </a:r>
            <a:endParaRPr sz="1000"/>
          </a:p>
        </p:txBody>
      </p:sp>
      <p:sp>
        <p:nvSpPr>
          <p:cNvPr id="134" name="Shape 134"/>
          <p:cNvSpPr/>
          <p:nvPr/>
        </p:nvSpPr>
        <p:spPr>
          <a:xfrm>
            <a:off x="7107875" y="2286000"/>
            <a:ext cx="1213800" cy="7002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t>Recipients 1-5</a:t>
            </a:r>
            <a:endParaRPr sz="1000"/>
          </a:p>
        </p:txBody>
      </p:sp>
      <p:sp>
        <p:nvSpPr>
          <p:cNvPr id="135" name="Shape 135"/>
          <p:cNvSpPr/>
          <p:nvPr/>
        </p:nvSpPr>
        <p:spPr>
          <a:xfrm>
            <a:off x="7180525" y="2286000"/>
            <a:ext cx="1213800" cy="7002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t>Recipients 1-5</a:t>
            </a:r>
            <a:endParaRPr sz="1000"/>
          </a:p>
        </p:txBody>
      </p:sp>
      <p:sp>
        <p:nvSpPr>
          <p:cNvPr id="136" name="Shape 136"/>
          <p:cNvSpPr/>
          <p:nvPr/>
        </p:nvSpPr>
        <p:spPr>
          <a:xfrm>
            <a:off x="7327700" y="2286000"/>
            <a:ext cx="1213800" cy="7002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t>Messages</a:t>
            </a:r>
            <a:r>
              <a:rPr lang="en" sz="1000"/>
              <a:t> 1-5</a:t>
            </a:r>
            <a:endParaRPr sz="1000"/>
          </a:p>
        </p:txBody>
      </p:sp>
      <p:sp>
        <p:nvSpPr>
          <p:cNvPr id="137" name="Shape 137"/>
          <p:cNvSpPr txBox="1"/>
          <p:nvPr/>
        </p:nvSpPr>
        <p:spPr>
          <a:xfrm>
            <a:off x="5732725" y="3234075"/>
            <a:ext cx="2489700" cy="38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LiveData Activity Instances</a:t>
            </a:r>
            <a:endParaRPr>
              <a:latin typeface="Roboto"/>
              <a:ea typeface="Roboto"/>
              <a:cs typeface="Roboto"/>
              <a:sym typeface="Roboto"/>
            </a:endParaRPr>
          </a:p>
        </p:txBody>
      </p:sp>
      <p:cxnSp>
        <p:nvCxnSpPr>
          <p:cNvPr id="138" name="Shape 138"/>
          <p:cNvCxnSpPr>
            <a:stCxn id="133" idx="4"/>
            <a:endCxn id="137" idx="0"/>
          </p:cNvCxnSpPr>
          <p:nvPr/>
        </p:nvCxnSpPr>
        <p:spPr>
          <a:xfrm>
            <a:off x="6357425" y="2986200"/>
            <a:ext cx="620100" cy="247800"/>
          </a:xfrm>
          <a:prstGeom prst="straightConnector1">
            <a:avLst/>
          </a:prstGeom>
          <a:noFill/>
          <a:ln cap="flat" cmpd="sng" w="9525">
            <a:solidFill>
              <a:schemeClr val="dk2"/>
            </a:solidFill>
            <a:prstDash val="solid"/>
            <a:round/>
            <a:headEnd len="med" w="med" type="none"/>
            <a:tailEnd len="med" w="med" type="none"/>
          </a:ln>
        </p:spPr>
      </p:cxnSp>
      <p:cxnSp>
        <p:nvCxnSpPr>
          <p:cNvPr id="139" name="Shape 139"/>
          <p:cNvCxnSpPr>
            <a:stCxn id="137" idx="0"/>
            <a:endCxn id="136" idx="4"/>
          </p:cNvCxnSpPr>
          <p:nvPr/>
        </p:nvCxnSpPr>
        <p:spPr>
          <a:xfrm flipH="1" rot="10800000">
            <a:off x="6977575" y="2986275"/>
            <a:ext cx="957000" cy="247800"/>
          </a:xfrm>
          <a:prstGeom prst="straightConnector1">
            <a:avLst/>
          </a:prstGeom>
          <a:noFill/>
          <a:ln cap="flat" cmpd="sng" w="9525">
            <a:solidFill>
              <a:schemeClr val="dk2"/>
            </a:solidFill>
            <a:prstDash val="solid"/>
            <a:round/>
            <a:headEnd len="med" w="med" type="none"/>
            <a:tailEnd len="med" w="med" type="none"/>
          </a:ln>
        </p:spPr>
      </p:cxnSp>
      <p:sp>
        <p:nvSpPr>
          <p:cNvPr id="140" name="Shape 140"/>
          <p:cNvSpPr/>
          <p:nvPr/>
        </p:nvSpPr>
        <p:spPr>
          <a:xfrm>
            <a:off x="4869425" y="3526475"/>
            <a:ext cx="859500" cy="762000"/>
          </a:xfrm>
          <a:prstGeom prst="smileyFace">
            <a:avLst>
              <a:gd fmla="val 4653" name="adj"/>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txBox="1"/>
          <p:nvPr/>
        </p:nvSpPr>
        <p:spPr>
          <a:xfrm>
            <a:off x="5732725" y="4253025"/>
            <a:ext cx="2808900" cy="762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latin typeface="Roboto"/>
                <a:ea typeface="Roboto"/>
                <a:cs typeface="Roboto"/>
                <a:sym typeface="Roboto"/>
              </a:rPr>
              <a:t>Observer:</a:t>
            </a:r>
            <a:r>
              <a:rPr lang="en">
                <a:latin typeface="Roboto"/>
                <a:ea typeface="Roboto"/>
                <a:cs typeface="Roboto"/>
                <a:sym typeface="Roboto"/>
              </a:rPr>
              <a:t> Update the UI when data changes</a:t>
            </a:r>
            <a:endParaRPr>
              <a:latin typeface="Roboto"/>
              <a:ea typeface="Roboto"/>
              <a:cs typeface="Roboto"/>
              <a:sym typeface="Roboto"/>
            </a:endParaRPr>
          </a:p>
        </p:txBody>
      </p:sp>
      <p:cxnSp>
        <p:nvCxnSpPr>
          <p:cNvPr id="142" name="Shape 142"/>
          <p:cNvCxnSpPr>
            <a:stCxn id="141" idx="1"/>
            <a:endCxn id="140" idx="5"/>
          </p:cNvCxnSpPr>
          <p:nvPr/>
        </p:nvCxnSpPr>
        <p:spPr>
          <a:xfrm rot="10800000">
            <a:off x="5603125" y="4176825"/>
            <a:ext cx="129600" cy="457200"/>
          </a:xfrm>
          <a:prstGeom prst="straightConnector1">
            <a:avLst/>
          </a:prstGeom>
          <a:noFill/>
          <a:ln cap="flat" cmpd="sng" w="9525">
            <a:solidFill>
              <a:schemeClr val="dk2"/>
            </a:solidFill>
            <a:prstDash val="solid"/>
            <a:round/>
            <a:headEnd len="med" w="med" type="none"/>
            <a:tailEnd len="med" w="med" type="none"/>
          </a:ln>
        </p:spPr>
      </p:cxnSp>
      <p:cxnSp>
        <p:nvCxnSpPr>
          <p:cNvPr id="143" name="Shape 143"/>
          <p:cNvCxnSpPr>
            <a:stCxn id="140" idx="4"/>
          </p:cNvCxnSpPr>
          <p:nvPr/>
        </p:nvCxnSpPr>
        <p:spPr>
          <a:xfrm rot="5400000">
            <a:off x="4545725" y="4093325"/>
            <a:ext cx="558300" cy="948600"/>
          </a:xfrm>
          <a:prstGeom prst="curvedConnector2">
            <a:avLst/>
          </a:prstGeom>
          <a:noFill/>
          <a:ln cap="flat" cmpd="sng" w="9525">
            <a:solidFill>
              <a:schemeClr val="dk2"/>
            </a:solidFill>
            <a:prstDash val="solid"/>
            <a:round/>
            <a:headEnd len="med" w="med" type="none"/>
            <a:tailEnd len="med" w="med" type="none"/>
          </a:ln>
        </p:spPr>
      </p:cxnSp>
      <p:cxnSp>
        <p:nvCxnSpPr>
          <p:cNvPr id="144" name="Shape 144"/>
          <p:cNvCxnSpPr>
            <a:stCxn id="140" idx="0"/>
            <a:endCxn id="132" idx="1"/>
          </p:cNvCxnSpPr>
          <p:nvPr/>
        </p:nvCxnSpPr>
        <p:spPr>
          <a:xfrm rot="-5400000">
            <a:off x="4765025" y="2780225"/>
            <a:ext cx="1280400" cy="212100"/>
          </a:xfrm>
          <a:prstGeom prst="curved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