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20104100" cy="1185545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87" d="100"/>
          <a:sy n="87" d="100"/>
        </p:scale>
        <p:origin x="1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4C4D4C"/>
                </a:solidFill>
                <a:latin typeface="Arial" panose="020B0604020202020204"/>
              </a:rPr>
              <a:t>Click to move the slide</a:t>
            </a:r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 panose="020B0604020202020204"/>
              </a:rPr>
              <a:t>Click to edit the notes format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 panose="02020603050405020304"/>
              </a:rPr>
              <a:t>&lt;header&gt;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 panose="02020603050405020304"/>
              </a:rPr>
              <a:t>&lt;date/time&gt;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 panose="02020603050405020304"/>
              </a:defRPr>
            </a:lvl1pPr>
          </a:lstStyle>
          <a:p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r">
              <a:buNone/>
            </a:pPr>
            <a:fld id="{FA8E5F20-5958-4E83-BFD9-C94A491CBB65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sldNum" idx="8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099266-7FF2-447E-B534-148B719903AE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10000" y="857160"/>
            <a:ext cx="3924000" cy="231408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sldNum" idx="9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EAA350-65B8-4C57-8011-51CE2A241C67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10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65895D-45D3-4F53-9728-9DB31F3C0D74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sldNum" idx="11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1F79B3-86D5-4961-994D-F950C62AFCA9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sldNum" idx="12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016AE4-E2C2-476C-A520-6A6CD0871C27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13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12D60B-AEE0-49AB-AB05-1907CB7AF5D4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4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1E2FD7-8BAE-4D5C-A4DD-4567434F1525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609850" y="857250"/>
            <a:ext cx="3924300" cy="2314575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5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latin typeface="Times New Roman" panose="020206030504050203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0C12B9-0FE6-44B7-AB21-7010EA5FF62D}" type="slidenum">
              <a:rPr lang="en-US" sz="1200" b="0" strike="noStrike" spc="-1">
                <a:latin typeface="Times New Roman" panose="02020603050405020304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BD7CA16-A783-4D8C-9059-A6C0A7216C97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1733940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1382040" y="7085160"/>
            <a:ext cx="1733940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5D9868C-E2DB-48E9-96FA-54C8E24EEECB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1382040" y="708516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10266840" y="708516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B598187-1F73-4901-9727-50130D363055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7244280" y="315612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13106880" y="315612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1382040" y="708516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/>
          </p:nvPr>
        </p:nvSpPr>
        <p:spPr>
          <a:xfrm>
            <a:off x="7244280" y="708516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/>
          </p:nvPr>
        </p:nvSpPr>
        <p:spPr>
          <a:xfrm>
            <a:off x="13106880" y="7085160"/>
            <a:ext cx="558288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0AFC936-E884-4A81-B237-A478828C1C9D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1382040" y="3156120"/>
            <a:ext cx="1733940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DAD6BD-9C8B-4D6D-92C3-2D79257F10E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1733940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ABB40A5-4034-452B-98AE-B0E84C3C539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B7C58-4DFB-4612-B8DA-A580A1594ED2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2560477-A416-4D38-9525-D7E565EA34CE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1382040" y="631080"/>
            <a:ext cx="17339400" cy="10621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1DFA36-F8CE-4B37-8DC8-01E4D516077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1382040" y="708516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2FE087E-4301-4FB9-B38D-561AD8E7B494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7521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0266840" y="708516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E8EF0-33C3-4533-9FDF-7E53F0CE236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3820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10266840" y="3156120"/>
            <a:ext cx="846144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1382040" y="7085160"/>
            <a:ext cx="17339400" cy="358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5"/>
              </a:spcBef>
              <a:buNone/>
            </a:pP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038AABF-9D69-4BB1-A04F-7CE8D9BFE68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82040" y="631080"/>
            <a:ext cx="17339400" cy="22910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ES" sz="7250" b="0" strike="noStrike" spc="-1">
                <a:solidFill>
                  <a:srgbClr val="4C4D4C"/>
                </a:solidFill>
                <a:latin typeface="Arial" panose="020B0604020202020204"/>
              </a:rPr>
              <a:t>Haga clic para modificar el estilo de título del patrón</a:t>
            </a:r>
            <a:endParaRPr lang="en-US" sz="725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382040" y="3156120"/>
            <a:ext cx="17339400" cy="7521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77190" indent="-377190">
              <a:lnSpc>
                <a:spcPct val="90000"/>
              </a:lnSpc>
              <a:spcBef>
                <a:spcPts val="1650"/>
              </a:spcBef>
              <a:buClr>
                <a:srgbClr val="4C4D4C"/>
              </a:buClr>
              <a:buFont typeface="Arial" panose="020B0604020202020204"/>
              <a:buChar char="•"/>
            </a:pPr>
            <a:r>
              <a:rPr lang="es-ES" sz="4610" b="0" strike="noStrike" spc="-1">
                <a:solidFill>
                  <a:srgbClr val="4C4D4C"/>
                </a:solidFill>
                <a:latin typeface="Arial" panose="020B0604020202020204"/>
              </a:rPr>
              <a:t>Haga clic para modificar los estilos de texto del patrón</a:t>
            </a:r>
            <a:endParaRPr lang="en-US" sz="4610" b="0" strike="noStrike" spc="-1">
              <a:solidFill>
                <a:srgbClr val="4C4D4C"/>
              </a:solidFill>
              <a:latin typeface="Arial" panose="020B0604020202020204"/>
            </a:endParaRPr>
          </a:p>
          <a:p>
            <a:pPr marL="1130935" lvl="1" indent="-377190">
              <a:lnSpc>
                <a:spcPct val="90000"/>
              </a:lnSpc>
              <a:spcBef>
                <a:spcPts val="825"/>
              </a:spcBef>
              <a:buClr>
                <a:srgbClr val="4C4D4C"/>
              </a:buClr>
              <a:buFont typeface="Arial" panose="020B0604020202020204"/>
              <a:buChar char="•"/>
            </a:pPr>
            <a:r>
              <a:rPr lang="es-ES" sz="3960" b="0" strike="noStrike" spc="-1">
                <a:solidFill>
                  <a:srgbClr val="4C4D4C"/>
                </a:solidFill>
                <a:latin typeface="Arial" panose="020B0604020202020204"/>
              </a:rPr>
              <a:t>Segundo nivel</a:t>
            </a:r>
            <a:endParaRPr lang="en-US" sz="3960" b="0" strike="noStrike" spc="-1">
              <a:solidFill>
                <a:srgbClr val="4C4D4C"/>
              </a:solidFill>
              <a:latin typeface="Arial" panose="020B0604020202020204"/>
            </a:endParaRPr>
          </a:p>
          <a:p>
            <a:pPr marL="1884680" lvl="2" indent="-377190">
              <a:lnSpc>
                <a:spcPct val="90000"/>
              </a:lnSpc>
              <a:spcBef>
                <a:spcPts val="825"/>
              </a:spcBef>
              <a:buClr>
                <a:srgbClr val="4C4D4C"/>
              </a:buClr>
              <a:buFont typeface="Arial" panose="020B0604020202020204"/>
              <a:buChar char="•"/>
            </a:pPr>
            <a:r>
              <a:rPr lang="es-ES" sz="3300" b="0" strike="noStrike" spc="-1">
                <a:solidFill>
                  <a:srgbClr val="4C4D4C"/>
                </a:solidFill>
                <a:latin typeface="Arial" panose="020B0604020202020204"/>
              </a:rPr>
              <a:t>Tercer nivel</a:t>
            </a:r>
            <a:endParaRPr lang="en-US" sz="3300" b="0" strike="noStrike" spc="-1">
              <a:solidFill>
                <a:srgbClr val="4C4D4C"/>
              </a:solidFill>
              <a:latin typeface="Arial" panose="020B0604020202020204"/>
            </a:endParaRPr>
          </a:p>
          <a:p>
            <a:pPr marL="2639060" lvl="3" indent="-377190">
              <a:lnSpc>
                <a:spcPct val="90000"/>
              </a:lnSpc>
              <a:spcBef>
                <a:spcPts val="825"/>
              </a:spcBef>
              <a:buClr>
                <a:srgbClr val="4C4D4C"/>
              </a:buClr>
              <a:buFont typeface="Arial" panose="020B0604020202020204"/>
              <a:buChar char="•"/>
            </a:pPr>
            <a:r>
              <a:rPr lang="es-ES" sz="2970" b="0" strike="noStrike" spc="-1">
                <a:solidFill>
                  <a:srgbClr val="4C4D4C"/>
                </a:solidFill>
                <a:latin typeface="Arial" panose="020B0604020202020204"/>
              </a:rPr>
              <a:t>Cuarto nivel</a:t>
            </a:r>
            <a:endParaRPr lang="en-US" sz="2970" b="0" strike="noStrike" spc="-1">
              <a:solidFill>
                <a:srgbClr val="4C4D4C"/>
              </a:solidFill>
              <a:latin typeface="Arial" panose="020B0604020202020204"/>
            </a:endParaRPr>
          </a:p>
          <a:p>
            <a:pPr marL="3392805" lvl="4" indent="-377190">
              <a:lnSpc>
                <a:spcPct val="90000"/>
              </a:lnSpc>
              <a:spcBef>
                <a:spcPts val="825"/>
              </a:spcBef>
              <a:buClr>
                <a:srgbClr val="4C4D4C"/>
              </a:buClr>
              <a:buFont typeface="Arial" panose="020B0604020202020204"/>
              <a:buChar char="•"/>
            </a:pPr>
            <a:r>
              <a:rPr lang="es-ES" sz="2970" b="0" strike="noStrike" spc="-1">
                <a:solidFill>
                  <a:srgbClr val="4C4D4C"/>
                </a:solidFill>
                <a:latin typeface="Arial" panose="020B0604020202020204"/>
              </a:rPr>
              <a:t>Quinto nivel</a:t>
            </a:r>
            <a:endParaRPr lang="en-US" sz="2970" b="0" strike="noStrike" spc="-1">
              <a:solidFill>
                <a:srgbClr val="4C4D4C"/>
              </a:solidFill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1"/>
          </p:nvPr>
        </p:nvSpPr>
        <p:spPr>
          <a:xfrm>
            <a:off x="1382040" y="10988280"/>
            <a:ext cx="4523040" cy="63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es-CO" sz="1980" b="0" strike="noStrike" spc="-1">
                <a:solidFill>
                  <a:srgbClr val="969696"/>
                </a:solidFill>
                <a:latin typeface="Arial" panose="020B0604020202020204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s-CO" sz="1980" b="0" strike="noStrike" spc="-1">
                <a:solidFill>
                  <a:srgbClr val="969696"/>
                </a:solidFill>
                <a:latin typeface="Arial" panose="020B0604020202020204"/>
              </a:rPr>
              <a:t>&lt;date/time&gt;</a:t>
            </a:r>
            <a:endParaRPr lang="en-US" sz="1980" b="0" strike="noStrike" spc="-1">
              <a:latin typeface="Times New Roman" panose="020206030504050203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ftr" idx="2"/>
          </p:nvPr>
        </p:nvSpPr>
        <p:spPr>
          <a:xfrm>
            <a:off x="6659640" y="10988280"/>
            <a:ext cx="6784920" cy="63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 panose="02020603050405020304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 panose="02020603050405020304"/>
              </a:rPr>
              <a:t>&lt;footer&gt;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 idx="3"/>
          </p:nvPr>
        </p:nvSpPr>
        <p:spPr>
          <a:xfrm>
            <a:off x="14198400" y="10988280"/>
            <a:ext cx="4523040" cy="630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s-CO" sz="1980" b="0" strike="noStrike" spc="-1">
                <a:solidFill>
                  <a:srgbClr val="969696"/>
                </a:solidFill>
                <a:latin typeface="Arial" panose="020B0604020202020204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51C086-6789-426E-ABB3-33AFEC893E02}" type="slidenum">
              <a:rPr lang="es-CO" sz="1980" b="0" strike="noStrike" spc="-1">
                <a:solidFill>
                  <a:srgbClr val="969696"/>
                </a:solidFill>
                <a:latin typeface="Arial" panose="020B0604020202020204"/>
              </a:rPr>
            </a:fld>
            <a:endParaRPr lang="en-US" sz="198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riangle 36"/>
          <p:cNvSpPr/>
          <p:nvPr/>
        </p:nvSpPr>
        <p:spPr>
          <a:xfrm>
            <a:off x="3398760" y="0"/>
            <a:ext cx="16705080" cy="11855160"/>
          </a:xfrm>
          <a:prstGeom prst="triangle">
            <a:avLst>
              <a:gd name="adj" fmla="val 99615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8" name="TextBox 50"/>
          <p:cNvSpPr/>
          <p:nvPr/>
        </p:nvSpPr>
        <p:spPr>
          <a:xfrm>
            <a:off x="8275680" y="8708400"/>
            <a:ext cx="11213280" cy="228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EFAFA"/>
                </a:solidFill>
                <a:latin typeface="Arial" panose="020B0604020202020204"/>
              </a:rPr>
              <a:t>Objetivo:</a:t>
            </a: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endParaRPr lang="en-US" sz="36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FEFAFA"/>
                </a:solidFill>
                <a:latin typeface="Arial" panose="020B0604020202020204"/>
              </a:rPr>
              <a:t>Identificar restricciones de negocio, restricciones de tecnología y objetivos </a:t>
            </a:r>
            <a:endParaRPr lang="en-US" sz="3600" b="0" strike="noStrike" spc="-1">
              <a:latin typeface="Arial" panose="020B0604020202020204"/>
            </a:endParaRPr>
          </a:p>
        </p:txBody>
      </p:sp>
      <p:sp>
        <p:nvSpPr>
          <p:cNvPr id="129" name="TextBox 12"/>
          <p:cNvSpPr/>
          <p:nvPr/>
        </p:nvSpPr>
        <p:spPr>
          <a:xfrm>
            <a:off x="612720" y="3147120"/>
            <a:ext cx="12674880" cy="1004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6000" b="0" strike="noStrike" spc="-1">
                <a:solidFill>
                  <a:srgbClr val="252884"/>
                </a:solidFill>
                <a:latin typeface="Arial" panose="020B0604020202020204"/>
              </a:rPr>
              <a:t>Restricciones y Objetivos de negocio</a:t>
            </a:r>
            <a:endParaRPr lang="en-US" sz="6000" b="0" strike="noStrike" spc="-1">
              <a:latin typeface="Arial" panose="020B0604020202020204"/>
            </a:endParaRPr>
          </a:p>
        </p:txBody>
      </p:sp>
      <p:pic>
        <p:nvPicPr>
          <p:cNvPr id="3" name="Picture 2" descr="A close up of a logo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4304" y="5689699"/>
            <a:ext cx="5829300" cy="1968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entagon 35"/>
          <p:cNvSpPr/>
          <p:nvPr/>
        </p:nvSpPr>
        <p:spPr>
          <a:xfrm>
            <a:off x="968400" y="81972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EFAFA"/>
                </a:solidFill>
                <a:latin typeface="Arial" panose="020B0604020202020204"/>
              </a:rPr>
              <a:t>Instrucciones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31" name="TextBox 3"/>
          <p:cNvSpPr/>
          <p:nvPr/>
        </p:nvSpPr>
        <p:spPr>
          <a:xfrm>
            <a:off x="1499040" y="3078360"/>
            <a:ext cx="14270400" cy="3929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514350" indent="-51435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L</a:t>
            </a: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e</a:t>
            </a: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a de nuevo, con detenimiento, el enunciado del proyecto del curso</a:t>
            </a:r>
            <a:endParaRPr lang="en-US" sz="2800" b="0" strike="noStrike" spc="-1">
              <a:latin typeface="Arial" panose="020B0604020202020204"/>
            </a:endParaRPr>
          </a:p>
          <a:p>
            <a:pPr marL="514350" indent="-51435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En esta lectura, identifique expresiones que usted considere que reflejan</a:t>
            </a:r>
            <a:endParaRPr lang="en-US" sz="2800" b="0" strike="noStrike" spc="-1">
              <a:latin typeface="Arial" panose="020B0604020202020204"/>
            </a:endParaRPr>
          </a:p>
          <a:p>
            <a:pPr marL="971550" lvl="1" indent="-51435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Objetivos de negocio</a:t>
            </a:r>
            <a:endParaRPr lang="en-US" sz="2800" b="0" strike="noStrike" spc="-1">
              <a:latin typeface="Arial" panose="020B0604020202020204"/>
            </a:endParaRPr>
          </a:p>
          <a:p>
            <a:pPr marL="971550" lvl="1" indent="-51435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Restricciones de negocio</a:t>
            </a:r>
            <a:endParaRPr lang="en-US" sz="2800" b="0" strike="noStrike" spc="-1">
              <a:latin typeface="Arial" panose="020B0604020202020204"/>
            </a:endParaRPr>
          </a:p>
          <a:p>
            <a:pPr marL="971550" lvl="1" indent="-51435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Restricciones de tecnología</a:t>
            </a:r>
            <a:endParaRPr lang="en-US" sz="2800" b="0" strike="noStrike" spc="-1">
              <a:latin typeface="Arial" panose="020B0604020202020204"/>
            </a:endParaRPr>
          </a:p>
          <a:p>
            <a:pPr marL="514350" indent="-51435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En las siguienes hojas, encontrará un espacio para documentar objetivos y restricciones </a:t>
            </a:r>
            <a:endParaRPr lang="en-US" sz="2800" b="0" strike="noStrike" spc="-1">
              <a:latin typeface="Arial" panose="020B0604020202020204"/>
            </a:endParaRPr>
          </a:p>
          <a:p>
            <a:pPr marL="514350" indent="-514350">
              <a:lnSpc>
                <a:spcPct val="100000"/>
              </a:lnSpc>
              <a:buClr>
                <a:srgbClr val="0C0D2B"/>
              </a:buClr>
              <a:buFont typeface="StarSymbol"/>
              <a:buAutoNum type="arabicPeriod"/>
            </a:pPr>
            <a:r>
              <a:rPr lang="en-US" sz="2800" b="0" strike="noStrike" spc="-1">
                <a:solidFill>
                  <a:srgbClr val="0C0D2B"/>
                </a:solidFill>
                <a:latin typeface="Arial" panose="020B0604020202020204"/>
              </a:rPr>
              <a:t>Una vez haya terminado de documentar los objetivos y restricciones debe seguir las instrucciones dadas en la lección para enviar su trabajo</a:t>
            </a:r>
            <a:endParaRPr lang="en-US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entagon 35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EFAFA"/>
                </a:solidFill>
                <a:latin typeface="Arial" panose="020B0604020202020204"/>
              </a:rPr>
              <a:t>Objetivos de Negocio</a:t>
            </a:r>
            <a:endParaRPr lang="en-US" sz="4400" b="0" strike="noStrike" spc="-1">
              <a:latin typeface="Arial" panose="020B0604020202020204"/>
            </a:endParaRPr>
          </a:p>
        </p:txBody>
      </p:sp>
      <p:grpSp>
        <p:nvGrpSpPr>
          <p:cNvPr id="133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34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35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7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38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0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42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43" name="Table 2"/>
          <p:cNvGraphicFramePr/>
          <p:nvPr/>
        </p:nvGraphicFramePr>
        <p:xfrm>
          <a:off x="1042200" y="3091680"/>
          <a:ext cx="17640000" cy="5967240"/>
        </p:xfrm>
        <a:graphic>
          <a:graphicData uri="http://schemas.openxmlformats.org/drawingml/2006/table">
            <a:tbl>
              <a:tblPr/>
              <a:tblGrid>
                <a:gridCol w="6962400"/>
                <a:gridCol w="10677600"/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400" b="1" strike="noStrike" spc="-1">
                          <a:solidFill>
                            <a:srgbClr val="FEFAFA"/>
                          </a:solidFill>
                          <a:latin typeface="Arial" panose="020B0604020202020204"/>
                        </a:rPr>
                        <a:t>Objetivo de negocio</a:t>
                      </a:r>
                      <a:endParaRPr lang="en-US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2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 dirty="0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Descripción del objetivo</a:t>
                      </a: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desea crear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una nueva l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í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nea de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negocio que se</a:t>
                      </a:r>
                      <a:endParaRPr lang="en-US" altLang="es-ES" sz="28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llamar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 Contenido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Digital.</a:t>
                      </a:r>
                      <a:endParaRPr lang="en-US" altLang="es-E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88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Tiempo de cumplimiento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2 años</a:t>
                      </a:r>
                      <a:endParaRPr lang="en-US" sz="28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12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 dirty="0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Mejora esperada al negocio</a:t>
                      </a: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Se espera que los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ingresos obtenidos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por esta nueva l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í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nea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de negocio sean del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40% del total de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ventas</a:t>
                      </a:r>
                      <a:endParaRPr lang="en-US" altLang="es-ES" sz="28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167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Cómo considera que pueda afectar la arquitectura del sistema este objetivo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Se requerir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 una arquitectura escalable y flexible que soporte alto volumen de transacciones digitales, integraci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 con pasarelas de pago, gesti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 de derechos digitales y distribuci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 de contenidos en m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ú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ltiples formatos. Adem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s, ser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 necesario implementar mecanismos de an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lisis de datos para medir el rendimiento de ventas y asegurar que el sistema pueda crecer en capacidad conforme aumente la demanda.</a:t>
                      </a:r>
                      <a:endParaRPr lang="en-US" altLang="es-ES" sz="28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44" name="TextBox 3"/>
          <p:cNvSpPr/>
          <p:nvPr/>
        </p:nvSpPr>
        <p:spPr>
          <a:xfrm>
            <a:off x="2827080" y="2329560"/>
            <a:ext cx="18054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C0D2B"/>
                </a:solidFill>
                <a:latin typeface="Arial" panose="020B0604020202020204"/>
              </a:rPr>
              <a:t>A partir del enunciado del proyecto, identifique objetivos de negocio que puedan servir como entrada al proceso de diseño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entagon 35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EFAFA"/>
                </a:solidFill>
                <a:latin typeface="Arial" panose="020B0604020202020204"/>
              </a:rPr>
              <a:t>Objetivos de Negocio</a:t>
            </a:r>
            <a:endParaRPr lang="en-US" sz="4400" b="0" strike="noStrike" spc="-1">
              <a:latin typeface="Arial" panose="020B0604020202020204"/>
            </a:endParaRPr>
          </a:p>
        </p:txBody>
      </p:sp>
      <p:grpSp>
        <p:nvGrpSpPr>
          <p:cNvPr id="146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47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48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50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51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53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5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56" name="Table 2"/>
          <p:cNvGraphicFramePr/>
          <p:nvPr/>
        </p:nvGraphicFramePr>
        <p:xfrm>
          <a:off x="1042200" y="3091680"/>
          <a:ext cx="17640000" cy="6088320"/>
        </p:xfrm>
        <a:graphic>
          <a:graphicData uri="http://schemas.openxmlformats.org/drawingml/2006/table">
            <a:tbl>
              <a:tblPr/>
              <a:tblGrid>
                <a:gridCol w="6962400"/>
                <a:gridCol w="10677600"/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400" b="1" strike="noStrike" spc="-1">
                          <a:solidFill>
                            <a:srgbClr val="FEFAFA"/>
                          </a:solidFill>
                          <a:latin typeface="Arial" panose="020B0604020202020204"/>
                        </a:rPr>
                        <a:t>Objetivo de negocio</a:t>
                      </a:r>
                      <a:endParaRPr lang="en-US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2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Descripción del objetivo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se plantea</a:t>
                      </a:r>
                      <a:r>
                        <a:rPr lang="es-ES" altLang="en-US" sz="2800" spc="-1" dirty="0">
                          <a:latin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proveer una plataforma</a:t>
                      </a:r>
                      <a:r>
                        <a:rPr lang="es-ES" altLang="en-US" sz="2800" spc="-1" dirty="0">
                          <a:latin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tecnol</a:t>
                      </a:r>
                      <a:r>
                        <a:rPr lang="en-US" altLang="en-US" sz="2800" spc="-1" dirty="0">
                          <a:latin typeface="Arial" panose="020B0604020202020204"/>
                          <a:sym typeface="+mn-ea"/>
                        </a:rPr>
                        <a:t>ó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gica que le permita</a:t>
                      </a:r>
                      <a:r>
                        <a:rPr lang="es-ES" altLang="en-US" sz="2800" spc="-1" dirty="0">
                          <a:latin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escalar su negocio a</a:t>
                      </a:r>
                      <a:r>
                        <a:rPr lang="es-ES" altLang="en-US" sz="2800" spc="-1" dirty="0">
                          <a:latin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varios comercios y</a:t>
                      </a:r>
                      <a:r>
                        <a:rPr lang="es-ES" altLang="en-US" sz="2800" spc="-1" dirty="0">
                          <a:latin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proveedores, de tal forma</a:t>
                      </a:r>
                      <a:r>
                        <a:rPr lang="es-ES" altLang="en-US" sz="2800" spc="-1" dirty="0">
                          <a:latin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que todo funcione de</a:t>
                      </a:r>
                      <a:r>
                        <a:rPr lang="es-ES" altLang="en-US" sz="2800" spc="-1" dirty="0">
                          <a:latin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forma similar a un</a:t>
                      </a:r>
                      <a:r>
                        <a:rPr lang="es-ES" altLang="en-US" sz="2800" spc="-1" dirty="0">
                          <a:latin typeface="Arial" panose="020B0604020202020204"/>
                          <a:sym typeface="+mn-ea"/>
                        </a:rPr>
                        <a:t> 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mercado electr</a:t>
                      </a:r>
                      <a:r>
                        <a:rPr lang="en-US" altLang="en-US" sz="2800" spc="-1" dirty="0">
                          <a:latin typeface="Arial" panose="020B0604020202020204"/>
                          <a:sym typeface="+mn-ea"/>
                        </a:rPr>
                        <a:t>ó</a:t>
                      </a:r>
                      <a:r>
                        <a:rPr lang="en-US" altLang="es-ES" sz="2800" spc="-1" dirty="0">
                          <a:latin typeface="Arial" panose="020B0604020202020204"/>
                          <a:sym typeface="+mn-ea"/>
                        </a:rPr>
                        <a:t>nico</a:t>
                      </a:r>
                      <a:endParaRPr lang="en-US" altLang="es-ES" sz="280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884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Tiempo de cumplimiento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1 año</a:t>
                      </a: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1280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Mejora esperada al negocio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Esta l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í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nea de negocio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debe representar ahora el</a:t>
                      </a:r>
                      <a:r>
                        <a:rPr lang="es-ES" altLang="en-US" sz="2800" b="0" strike="noStrike" spc="-1" dirty="0">
                          <a:latin typeface="Arial" panose="020B0604020202020204"/>
                        </a:rPr>
                        <a:t> 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20%</a:t>
                      </a: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167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Cómo considera que pueda afectar la arquitectura del sistema este objetivo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El sistema deber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 dise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ñ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arse con una arquitectura modular y escalable que soporte m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ú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ltiples comercios y proveedores de forma concurrente. Ser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 necesario implementar funcionalidades de multiusuario y multitienda, pasarelas de pago seguras, gesti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 de inventarios distribuidos y alta disponibilidad. Adem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s, la arquitectura deber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 permitir integraci</a:t>
                      </a:r>
                      <a:r>
                        <a:rPr lang="en-US" altLang="en-US" sz="280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800" b="0" strike="noStrike" spc="-1" dirty="0">
                          <a:latin typeface="Arial" panose="020B0604020202020204"/>
                        </a:rPr>
                        <a:t>n con sistemas externos, lo cual incrementa la complejidad de la infraestructura y exige mayor robustez en la seguridad y el manejo de datos.</a:t>
                      </a:r>
                      <a:endParaRPr lang="en-US" sz="280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57" name="TextBox 3"/>
          <p:cNvSpPr/>
          <p:nvPr/>
        </p:nvSpPr>
        <p:spPr>
          <a:xfrm>
            <a:off x="2827080" y="2329560"/>
            <a:ext cx="1805472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C0D2B"/>
                </a:solidFill>
                <a:latin typeface="Arial" panose="020B0604020202020204"/>
              </a:rPr>
              <a:t>A partir del enunciado del proyecto, identifique objetivos de negocio que puedan servir como entrada al proceso de diseño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59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60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61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2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63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6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67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68" name="Table 2"/>
          <p:cNvGraphicFramePr/>
          <p:nvPr/>
        </p:nvGraphicFramePr>
        <p:xfrm>
          <a:off x="1042200" y="3362760"/>
          <a:ext cx="17640000" cy="6292656"/>
        </p:xfrm>
        <a:graphic>
          <a:graphicData uri="http://schemas.openxmlformats.org/drawingml/2006/table">
            <a:tbl>
              <a:tblPr/>
              <a:tblGrid>
                <a:gridCol w="6962400"/>
                <a:gridCol w="10677600"/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400" b="1" strike="noStrike" spc="-1">
                          <a:solidFill>
                            <a:srgbClr val="FEFAFA"/>
                          </a:solidFill>
                          <a:latin typeface="Arial" panose="020B0604020202020204"/>
                        </a:rPr>
                        <a:t>Restricciones  de negocio</a:t>
                      </a:r>
                      <a:endParaRPr lang="en-US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Descripción de la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El sistema debe permitir la integraci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n con m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ú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ltiples fuentes de contenido digital (Facebook, Flickr, c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maras digitales, etc.).</a:t>
                      </a:r>
                      <a:endParaRPr lang="en-US" altLang="es-E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93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Usuario que expresa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Gerente Genera</a:t>
                      </a:r>
                      <a:r>
                        <a:rPr lang="es-ES" altLang="en-US" sz="2970" b="0" strike="noStrike" spc="-1" dirty="0">
                          <a:latin typeface="Arial" panose="020B0604020202020204"/>
                        </a:rPr>
                        <a:t>l</a:t>
                      </a:r>
                      <a:endParaRPr lang="en-US" altLang="es-ES" sz="2970" b="0" strike="noStrike" spc="-1" dirty="0">
                        <a:latin typeface="Arial" panose="020B0604020202020204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Justificación para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Los clientes manejan sus fotos desde diferentes plataformas y se requiere centralizar ese contenido para poder generar productos personalizados.</a:t>
                      </a:r>
                      <a:endParaRPr lang="en-US" altLang="es-E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178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Cómo considera que pueda afectar la arquitectura del sistema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Se necesitar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 una arquitectura flexible con APIs e integraciones externas, lo que aumenta la complejidad del dise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ñ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o y demanda mayor seguridad y control de acceso a datos.</a:t>
                      </a:r>
                      <a:endParaRPr lang="en-US" altLang="es-E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69" name="Pentagon 14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EFAFA"/>
                </a:solidFill>
                <a:latin typeface="Arial" panose="020B0604020202020204"/>
              </a:rPr>
              <a:t>Restricciones de Negocio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70" name="TextBox 15"/>
          <p:cNvSpPr/>
          <p:nvPr/>
        </p:nvSpPr>
        <p:spPr>
          <a:xfrm>
            <a:off x="2827080" y="2139840"/>
            <a:ext cx="1580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C0D2B"/>
                </a:solidFill>
                <a:latin typeface="Arial" panose="020B0604020202020204"/>
              </a:rPr>
              <a:t>A partir del enunciado del proyecto, identifique restricciones de negocio que puedan servir como entrada al proceso de diseño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72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73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5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76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78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79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0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1" name="Table 2"/>
          <p:cNvGraphicFramePr/>
          <p:nvPr/>
        </p:nvGraphicFramePr>
        <p:xfrm>
          <a:off x="1042200" y="3362760"/>
          <a:ext cx="17640000" cy="6292656"/>
        </p:xfrm>
        <a:graphic>
          <a:graphicData uri="http://schemas.openxmlformats.org/drawingml/2006/table">
            <a:tbl>
              <a:tblPr/>
              <a:tblGrid>
                <a:gridCol w="6962400"/>
                <a:gridCol w="10677600"/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400" b="1" strike="noStrike" spc="-1">
                          <a:solidFill>
                            <a:srgbClr val="FEFAFA"/>
                          </a:solidFill>
                          <a:latin typeface="Arial" panose="020B0604020202020204"/>
                        </a:rPr>
                        <a:t>Restricciones  de negocio</a:t>
                      </a:r>
                      <a:endParaRPr lang="en-US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Descripción de la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El sistema debe integrarse con operadores log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í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sticos externos (FedEx, UPS, DHL, etc.) para el rastreo y entrega de productos.</a:t>
                      </a: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93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Usuario que expresa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Director de Log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í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stica.</a:t>
                      </a: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Justificación para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Se requiere informar al cliente en todo momento el estado y ubicaci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n de su producto, hasta la entrega final.</a:t>
                      </a: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178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Cómo considera que pueda afectar la arquitectura del sistema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82" name="Pentagon 14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EFAFA"/>
                </a:solidFill>
                <a:latin typeface="Arial" panose="020B0604020202020204"/>
              </a:rPr>
              <a:t>Restricciones de Negocio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83" name="TextBox 15"/>
          <p:cNvSpPr/>
          <p:nvPr/>
        </p:nvSpPr>
        <p:spPr>
          <a:xfrm>
            <a:off x="2827080" y="2139840"/>
            <a:ext cx="1580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C0D2B"/>
                </a:solidFill>
                <a:latin typeface="Arial" panose="020B0604020202020204"/>
              </a:rPr>
              <a:t>A partir del enunciado del proyecto, identifique restricciones de negocio que puedan servir como entrada al proceso de diseño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85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86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88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189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91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2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3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94" name="Table 2"/>
          <p:cNvGraphicFramePr/>
          <p:nvPr/>
        </p:nvGraphicFramePr>
        <p:xfrm>
          <a:off x="1042200" y="3362760"/>
          <a:ext cx="17640000" cy="6235200"/>
        </p:xfrm>
        <a:graphic>
          <a:graphicData uri="http://schemas.openxmlformats.org/drawingml/2006/table">
            <a:tbl>
              <a:tblPr/>
              <a:tblGrid>
                <a:gridCol w="6962400"/>
                <a:gridCol w="10677600"/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400" b="1" strike="noStrike" spc="-1">
                          <a:solidFill>
                            <a:srgbClr val="FEFAFA"/>
                          </a:solidFill>
                          <a:latin typeface="Arial" panose="020B0604020202020204"/>
                        </a:rPr>
                        <a:t>Restricciones  de tecnología</a:t>
                      </a:r>
                      <a:endParaRPr lang="en-US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Descripción de la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La tecnolog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í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a debe ser f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cil de usar para que los clientes puedan crear libros digitales (photobooks) sin necesidad de conocimientos t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é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cnicos avanzados.</a:t>
                      </a:r>
                      <a:endParaRPr lang="en-US" altLang="es-E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93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Usuario que expresa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Directora de Ventas.</a:t>
                      </a:r>
                      <a:endParaRPr lang="en-US" altLang="es-E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Justificación para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El mercado objetivo son familias, especialmente madres j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venes, que requieren herramientas intuitivas para crear productos digitales sin dificultades.</a:t>
                      </a: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178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Cómo considera que pueda afectar la arquitectura del sistema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El dise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ñ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o del sistema debe priorizar una interfaz gr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fica amigable, accesible y con flujos simplificados. Esto podr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í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a aumentar la necesidad de invertir en desarrollo de front-end interactivo y pruebas de usabilidad.</a:t>
                      </a: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195" name="Pentagon 14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EFAFA"/>
                </a:solidFill>
                <a:latin typeface="Arial" panose="020B0604020202020204"/>
              </a:rPr>
              <a:t>Restricciones de Tecnología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6" name="TextBox 15"/>
          <p:cNvSpPr/>
          <p:nvPr/>
        </p:nvSpPr>
        <p:spPr>
          <a:xfrm>
            <a:off x="2827080" y="2139840"/>
            <a:ext cx="1580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C0D2B"/>
                </a:solidFill>
                <a:latin typeface="Arial" panose="020B0604020202020204"/>
              </a:rPr>
              <a:t>A partir del enunciado del proyecto, identifique restricciones de negocio que puedan servir como entrada al proceso de diseño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roup 42"/>
          <p:cNvGrpSpPr/>
          <p:nvPr/>
        </p:nvGrpSpPr>
        <p:grpSpPr>
          <a:xfrm>
            <a:off x="1042200" y="887760"/>
            <a:ext cx="926280" cy="2342880"/>
            <a:chOff x="1042200" y="887760"/>
            <a:chExt cx="926280" cy="2342880"/>
          </a:xfrm>
        </p:grpSpPr>
        <p:grpSp>
          <p:nvGrpSpPr>
            <p:cNvPr id="198" name="Group 44"/>
            <p:cNvGrpSpPr/>
            <p:nvPr/>
          </p:nvGrpSpPr>
          <p:grpSpPr>
            <a:xfrm>
              <a:off x="1042200" y="887760"/>
              <a:ext cx="926280" cy="2342880"/>
              <a:chOff x="1042200" y="887760"/>
              <a:chExt cx="926280" cy="2342880"/>
            </a:xfrm>
          </p:grpSpPr>
          <p:sp>
            <p:nvSpPr>
              <p:cNvPr id="199" name="Oval 49"/>
              <p:cNvSpPr/>
              <p:nvPr/>
            </p:nvSpPr>
            <p:spPr>
              <a:xfrm>
                <a:off x="1207080" y="887760"/>
                <a:ext cx="596160" cy="61884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Chord 50"/>
              <p:cNvSpPr/>
              <p:nvPr/>
            </p:nvSpPr>
            <p:spPr>
              <a:xfrm rot="5572800">
                <a:off x="664560" y="1948320"/>
                <a:ext cx="1681560" cy="842760"/>
              </a:xfrm>
              <a:prstGeom prst="chord">
                <a:avLst>
                  <a:gd name="adj1" fmla="val 4722346"/>
                  <a:gd name="adj2" fmla="val 16200000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1" name="Group 57"/>
              <p:cNvGrpSpPr/>
              <p:nvPr/>
            </p:nvGrpSpPr>
            <p:grpSpPr>
              <a:xfrm>
                <a:off x="1422000" y="1515240"/>
                <a:ext cx="218520" cy="705240"/>
                <a:chOff x="1422000" y="1515240"/>
                <a:chExt cx="218520" cy="705240"/>
              </a:xfrm>
            </p:grpSpPr>
            <p:sp>
              <p:nvSpPr>
                <p:cNvPr id="202" name="Triangle 59"/>
                <p:cNvSpPr/>
                <p:nvPr/>
              </p:nvSpPr>
              <p:spPr>
                <a:xfrm rot="10582200">
                  <a:off x="1427400" y="1521360"/>
                  <a:ext cx="207360" cy="18252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Snip Diagonal Corner Rectangle 60"/>
                <p:cNvSpPr/>
                <p:nvPr/>
              </p:nvSpPr>
              <p:spPr>
                <a:xfrm>
                  <a:off x="1474560" y="1711080"/>
                  <a:ext cx="114840" cy="509400"/>
                </a:xfrm>
                <a:prstGeom prst="snip2DiagRect">
                  <a:avLst>
                    <a:gd name="adj1" fmla="val 0"/>
                    <a:gd name="adj2" fmla="val 16667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04" name="Triangle 45"/>
            <p:cNvSpPr/>
            <p:nvPr/>
          </p:nvSpPr>
          <p:spPr>
            <a:xfrm rot="9681600">
              <a:off x="1380600" y="1646640"/>
              <a:ext cx="153000" cy="72972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5" name="Triangle 46"/>
            <p:cNvSpPr/>
            <p:nvPr/>
          </p:nvSpPr>
          <p:spPr>
            <a:xfrm rot="11398800">
              <a:off x="1575720" y="1640880"/>
              <a:ext cx="115560" cy="683640"/>
            </a:xfrm>
            <a:prstGeom prst="triangl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206" name="Diagonal Stripe 48"/>
            <p:cNvSpPr/>
            <p:nvPr/>
          </p:nvSpPr>
          <p:spPr>
            <a:xfrm rot="2425800">
              <a:off x="1450080" y="1262520"/>
              <a:ext cx="174600" cy="162720"/>
            </a:xfrm>
            <a:prstGeom prst="diagStripe">
              <a:avLst>
                <a:gd name="adj" fmla="val 50000"/>
              </a:avLst>
            </a:prstGeom>
            <a:solidFill>
              <a:srgbClr val="0C0D2B"/>
            </a:solidFill>
            <a:ln>
              <a:solidFill>
                <a:srgbClr val="0809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07" name="Table 2"/>
          <p:cNvGraphicFramePr/>
          <p:nvPr/>
        </p:nvGraphicFramePr>
        <p:xfrm>
          <a:off x="1042200" y="3362760"/>
          <a:ext cx="17640000" cy="6235200"/>
        </p:xfrm>
        <a:graphic>
          <a:graphicData uri="http://schemas.openxmlformats.org/drawingml/2006/table">
            <a:tbl>
              <a:tblPr/>
              <a:tblGrid>
                <a:gridCol w="6962400"/>
                <a:gridCol w="10677600"/>
              </a:tblGrid>
              <a:tr h="783360"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2400" b="1" strike="noStrike" spc="-1">
                          <a:solidFill>
                            <a:srgbClr val="FEFAFA"/>
                          </a:solidFill>
                          <a:latin typeface="Arial" panose="020B0604020202020204"/>
                        </a:rPr>
                        <a:t>Restricciones  de tecnología</a:t>
                      </a:r>
                      <a:endParaRPr lang="en-US" sz="24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38160">
                      <a:solidFill>
                        <a:srgbClr val="FEFAFA"/>
                      </a:solidFill>
                    </a:lnB>
                    <a:solidFill>
                      <a:srgbClr val="0C0D2B"/>
                    </a:solidFill>
                  </a:tcPr>
                </a:tc>
                <a:tc hMerge="1">
                  <a:tcPr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Descripción de la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38160" cap="flat" cmpd="sng" algn="ctr">
                      <a:solidFill>
                        <a:srgbClr val="FEFAF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La plataforma tecnol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gica debe ser escalable para integrar m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ú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ltiples comercios y proveedores de contenido digital.</a:t>
                      </a:r>
                      <a:endParaRPr lang="en-US" altLang="es-E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939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Usuario que expresa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Gerente General.</a:t>
                      </a:r>
                      <a:endParaRPr lang="en-US" altLang="es-E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  <a:tr h="136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Justificación para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FotoAlpes quiere convertirse en un mercado electr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nico donde participen varios proveedores de artes gr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á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ficas, sin que estos tengan que invertir en infraestructura tecnol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gica.</a:t>
                      </a: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CCCCCD"/>
                    </a:solidFill>
                  </a:tcPr>
                </a:tc>
              </a:tr>
              <a:tr h="17866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2800" b="1" strike="noStrike" spc="-1">
                          <a:solidFill>
                            <a:srgbClr val="4C4D4C"/>
                          </a:solidFill>
                          <a:latin typeface="Arial" panose="020B0604020202020204"/>
                        </a:rPr>
                        <a:t>Cómo considera que pueda afectar la arquitectura del sistema esta restricción</a:t>
                      </a:r>
                      <a:endParaRPr lang="en-US" sz="2800" b="0" strike="noStrike" spc="-1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La arquitectura debe dise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ñ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arse con m</a:t>
                      </a:r>
                      <a:r>
                        <a:rPr lang="en-US" altLang="en-US" sz="2970" b="0" strike="noStrike" spc="-1" dirty="0">
                          <a:latin typeface="Arial" panose="020B0604020202020204"/>
                        </a:rPr>
                        <a:t>ó</a:t>
                      </a:r>
                      <a:r>
                        <a:rPr lang="en-US" altLang="es-ES" sz="2970" b="0" strike="noStrike" spc="-1" dirty="0">
                          <a:latin typeface="Arial" panose="020B0604020202020204"/>
                        </a:rPr>
                        <a:t>dulos multi-tenant (multiusuarios/proveedores) que permitan a cada comercio gestionar sus productos, inventario y ventas de manera independiente, pero dentro de la misma plataforma.</a:t>
                      </a:r>
                      <a:endParaRPr lang="en-US" sz="2970" b="0" strike="noStrike" spc="-1" dirty="0">
                        <a:latin typeface="Arial" panose="020B0604020202020204"/>
                      </a:endParaRPr>
                    </a:p>
                  </a:txBody>
                  <a:tcPr>
                    <a:lnL w="12240">
                      <a:solidFill>
                        <a:srgbClr val="FEFAFA"/>
                      </a:solidFill>
                    </a:lnL>
                    <a:lnR w="12240">
                      <a:solidFill>
                        <a:srgbClr val="FEFAFA"/>
                      </a:solidFill>
                    </a:lnR>
                    <a:lnT w="12240">
                      <a:solidFill>
                        <a:srgbClr val="FEFAFA"/>
                      </a:solidFill>
                    </a:lnT>
                    <a:lnB w="12240">
                      <a:solidFill>
                        <a:srgbClr val="FEFAFA"/>
                      </a:solidFill>
                    </a:lnB>
                    <a:solidFill>
                      <a:srgbClr val="E7E7E7"/>
                    </a:solidFill>
                  </a:tcPr>
                </a:tc>
              </a:tr>
            </a:tbl>
          </a:graphicData>
        </a:graphic>
      </p:graphicFrame>
      <p:sp>
        <p:nvSpPr>
          <p:cNvPr id="208" name="Pentagon 14"/>
          <p:cNvSpPr/>
          <p:nvPr/>
        </p:nvSpPr>
        <p:spPr>
          <a:xfrm>
            <a:off x="2827080" y="849240"/>
            <a:ext cx="15855120" cy="1292760"/>
          </a:xfrm>
          <a:prstGeom prst="homePlate">
            <a:avLst>
              <a:gd name="adj" fmla="val 50000"/>
            </a:avLst>
          </a:prstGeom>
          <a:solidFill>
            <a:schemeClr val="accent1">
              <a:lumMod val="75000"/>
              <a:lumOff val="25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EFAFA"/>
                </a:solidFill>
                <a:latin typeface="Arial" panose="020B0604020202020204"/>
              </a:rPr>
              <a:t>Restricciones de Tecnología</a:t>
            </a:r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09" name="TextBox 15"/>
          <p:cNvSpPr/>
          <p:nvPr/>
        </p:nvSpPr>
        <p:spPr>
          <a:xfrm>
            <a:off x="2827080" y="2139840"/>
            <a:ext cx="1580220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000" b="0" strike="noStrike" spc="-1">
                <a:solidFill>
                  <a:srgbClr val="0C0D2B"/>
                </a:solidFill>
                <a:latin typeface="Arial" panose="020B0604020202020204"/>
              </a:rPr>
              <a:t>A partir del enunciado del proyecto, identifique restricciones de negocio que puedan servir como entrada al proceso de diseño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504F"/>
      </a:dk2>
      <a:lt2>
        <a:srgbClr val="FFFAFA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F504F"/>
      </a:dk2>
      <a:lt2>
        <a:srgbClr val="FFFAFA"/>
      </a:lt2>
      <a:accent1>
        <a:srgbClr val="0C0D2B"/>
      </a:accent1>
      <a:accent2>
        <a:srgbClr val="332174"/>
      </a:accent2>
      <a:accent3>
        <a:srgbClr val="3AB1E3"/>
      </a:accent3>
      <a:accent4>
        <a:srgbClr val="0070BA"/>
      </a:accent4>
      <a:accent5>
        <a:srgbClr val="9AC3E2"/>
      </a:accent5>
      <a:accent6>
        <a:srgbClr val="9991BA"/>
      </a:accent6>
      <a:hlink>
        <a:srgbClr val="32AEE2"/>
      </a:hlink>
      <a:folHlink>
        <a:srgbClr val="4D9BC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MISO</Template>
  <TotalTime>0</TotalTime>
  <Words>5830</Words>
  <Application>WPS Presentation</Application>
  <PresentationFormat>Custom</PresentationFormat>
  <Paragraphs>164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Times New Roman</vt:lpstr>
      <vt:lpstr>StarSymbol</vt:lpstr>
      <vt:lpstr>Segoe Print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Felipe Arturo Bonilla Parra</dc:creator>
  <cp:lastModifiedBy>ASUS</cp:lastModifiedBy>
  <cp:revision>105</cp:revision>
  <dcterms:created xsi:type="dcterms:W3CDTF">2020-02-04T21:09:00Z</dcterms:created>
  <dcterms:modified xsi:type="dcterms:W3CDTF">2025-08-27T14:57:31Z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0x010100C3FA879870CE104FB414359600E5844F</vt:lpwstr>
  </property>
  <property fmtid="{D5CDD505-2E9C-101B-9397-08002B2CF9AE}" pid="3" name="Notes">
    <vt:i4>9</vt:i4>
  </property>
  <property fmtid="{D5CDD505-2E9C-101B-9397-08002B2CF9AE}" pid="4" name="PresentationFormat">
    <vt:lpwstr>Personalizado</vt:lpwstr>
  </property>
  <property fmtid="{D5CDD505-2E9C-101B-9397-08002B2CF9AE}" pid="5" name="Slides">
    <vt:i4>9</vt:i4>
  </property>
  <property fmtid="{D5CDD505-2E9C-101B-9397-08002B2CF9AE}" pid="6" name="ICV">
    <vt:lpwstr>9E77CC46DB164EA1B3A58BDACB8386C4_13</vt:lpwstr>
  </property>
  <property fmtid="{D5CDD505-2E9C-101B-9397-08002B2CF9AE}" pid="7" name="KSOProductBuildVer">
    <vt:lpwstr>3082-12.2.0.21931</vt:lpwstr>
  </property>
</Properties>
</file>