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7" r:id="rId7"/>
    <p:sldId id="268" r:id="rId8"/>
    <p:sldId id="277" r:id="rId9"/>
    <p:sldId id="259" r:id="rId10"/>
    <p:sldId id="260" r:id="rId11"/>
    <p:sldId id="273" r:id="rId12"/>
    <p:sldId id="261" r:id="rId13"/>
    <p:sldId id="262" r:id="rId14"/>
    <p:sldId id="263" r:id="rId15"/>
    <p:sldId id="274" r:id="rId16"/>
    <p:sldId id="275" r:id="rId17"/>
    <p:sldId id="276" r:id="rId18"/>
    <p:sldId id="278" r:id="rId19"/>
    <p:sldId id="264" r:id="rId20"/>
    <p:sldId id="265" r:id="rId21"/>
    <p:sldId id="272" r:id="rId22"/>
    <p:sldId id="271" r:id="rId23"/>
    <p:sldId id="266" r:id="rId24"/>
  </p:sldIdLst>
  <p:sldSz cx="12192000" cy="6858000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58.50.163.7:8080/afpforu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58.50.219.81:XXXXX/api/v1/registry/list" TargetMode="External"/><Relationship Id="rId2" Type="http://schemas.openxmlformats.org/officeDocument/2006/relationships/hyperlink" Target="http://158.50.210.19:8080/afpforum/api/v1/registry/li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5555/registry/list" TargetMode="External"/><Relationship Id="rId3" Type="http://schemas.openxmlformats.org/officeDocument/2006/relationships/hyperlink" Target="http://localhost:8080/afpforum/api/events?lang=en" TargetMode="External"/><Relationship Id="rId7" Type="http://schemas.openxmlformats.org/officeDocument/2006/relationships/hyperlink" Target="http://localhost:3001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64925/api/events?lang=en" TargetMode="External"/><Relationship Id="rId5" Type="http://schemas.openxmlformats.org/officeDocument/2006/relationships/hyperlink" Target="http://localhost:3000/api/user/login" TargetMode="External"/><Relationship Id="rId4" Type="http://schemas.openxmlformats.org/officeDocument/2006/relationships/hyperlink" Target="http://localhost:8080/afpforum/api/events/events-by-sequence/CUY01,CKJ50?lang=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Possède le catalogue des composants disponibles; Dispose d’une Url dynamique annoncée à tous les composants du système via l’API de service (diffusion multicast). Il existe des système d’annuaire clé en main (Cf. CONSUL) qui présentent les même </a:t>
            </a:r>
            <a:r>
              <a:rPr lang="fr-FR" dirty="0" err="1"/>
              <a:t>fonctionnaitées</a:t>
            </a:r>
            <a:r>
              <a:rPr lang="fr-FR" dirty="0"/>
              <a:t>.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Maintient à jour le catalogue des composants disponibles - </a:t>
            </a:r>
            <a:r>
              <a:rPr lang="fr-FR" sz="1800" dirty="0"/>
              <a:t>Annuaire alimenté par les composants qui se déclarent (au démarrage puis périodiquement)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Vérifie périodiquement l’état de santé des composants (API </a:t>
            </a:r>
            <a:r>
              <a:rPr lang="fr-FR" dirty="0" err="1"/>
              <a:t>Health</a:t>
            </a:r>
            <a:r>
              <a:rPr lang="fr-FR" dirty="0"/>
              <a:t>). </a:t>
            </a:r>
            <a:r>
              <a:rPr lang="fr-FR" sz="1800" dirty="0"/>
              <a:t>Implémente le pattern « Circuit breaker »</a:t>
            </a:r>
          </a:p>
          <a:p>
            <a:pPr lvl="1"/>
            <a:r>
              <a:rPr lang="fr-FR" dirty="0"/>
              <a:t>Emet une notification pour se faire repéré sur le réseau.</a:t>
            </a:r>
          </a:p>
          <a:p>
            <a:pPr lvl="1"/>
            <a:r>
              <a:rPr lang="fr-FR" dirty="0"/>
              <a:t>Emet une notification pour inviter les abonnés à se mettre à jour en cas de modification du troupeau (API Gateway).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Il reçoit les demandes de MAJ des </a:t>
            </a:r>
            <a:r>
              <a:rPr lang="fr-FR" dirty="0" err="1"/>
              <a:t>gateway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http://127.0.0.1:XXXXX/api/v1/registry/list</a:t>
            </a:r>
          </a:p>
          <a:p>
            <a:pPr marL="0" indent="0">
              <a:buNone/>
            </a:pPr>
            <a:r>
              <a:rPr lang="fr-FR" dirty="0"/>
              <a:t>[ {"type":"1","url":"http://158.50.163.7:56065","host":"158.50.163.7","port":"56065","pathname":"/api/v1/events","status":true,"cptr":6},</a:t>
            </a:r>
          </a:p>
          <a:p>
            <a:pPr marL="0" indent="0">
              <a:buNone/>
            </a:pPr>
            <a:r>
              <a:rPr lang="fr-FR" dirty="0"/>
              <a:t>    {"type":"2","url":"http://158.50.163.7:56066","host":"158.50.163.7","port":"56066","pathname":"/api/v1/selections","status":true,"cptr":5},</a:t>
            </a:r>
          </a:p>
          <a:p>
            <a:pPr marL="0" indent="0">
              <a:buNone/>
            </a:pPr>
            <a:r>
              <a:rPr lang="fr-FR" dirty="0"/>
              <a:t>    {"type":"3","url":"http://158.50.163.7:56067","host":"158.50.163.7","port":"56067","pathname":"/api/v1/user","status":true,"cptr":5}</a:t>
            </a:r>
          </a:p>
          <a:p>
            <a:pPr marL="0" indent="0">
              <a:buNone/>
            </a:pPr>
            <a:r>
              <a:rPr lang="fr-FR" dirty="0"/>
              <a:t>]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24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Réutilise l’implémentation de l’API Connect; Utilise l’annuaire LDAP et la base des utilisateurs d’AFO puis génère un jeton d’authentification temporaire.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une liste d’événements en fonction de la langue du client.</a:t>
            </a:r>
          </a:p>
          <a:p>
            <a:pPr lvl="1"/>
            <a:r>
              <a:rPr lang="fr-FR" dirty="0"/>
              <a:t>Récupérer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 proposée par l’API Connect.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  <a:p>
            <a:pPr lvl="1"/>
            <a:r>
              <a:rPr lang="fr-FR" dirty="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C887-4AB6-45EC-9774-0B56A7E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4448-C843-4AA6-B3F4-99329915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composant reçoit tous les logs émis par le système, il les filtres et les mémorises.</a:t>
            </a:r>
          </a:p>
        </p:txBody>
      </p:sp>
    </p:spTree>
    <p:extLst>
      <p:ext uri="{BB962C8B-B14F-4D97-AF65-F5344CB8AC3E}">
        <p14:creationId xmlns:p14="http://schemas.microsoft.com/office/powerpoint/2010/main" val="91663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D2C-C680-421E-92BC-617130C3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9ED1-71B8-4213-9838-D1F5A302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différentes configuration sont conservées dans différents fichiers dans un répertoire dédié à la base du site.</a:t>
            </a:r>
          </a:p>
          <a:p>
            <a:r>
              <a:rPr lang="fr-FR" dirty="0"/>
              <a:t>On y trouve les fichiers suivants:</a:t>
            </a:r>
          </a:p>
          <a:p>
            <a:pPr lvl="1"/>
            <a:r>
              <a:rPr lang="fr-FR" dirty="0" err="1"/>
              <a:t>Default.json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Development.json</a:t>
            </a:r>
            <a:endParaRPr lang="fr-FR" dirty="0"/>
          </a:p>
          <a:p>
            <a:pPr lvl="1"/>
            <a:r>
              <a:rPr lang="fr-FR" dirty="0" err="1"/>
              <a:t>Production.json</a:t>
            </a:r>
            <a:endParaRPr lang="fr-FR" dirty="0"/>
          </a:p>
          <a:p>
            <a:r>
              <a:rPr lang="fr-FR" dirty="0"/>
              <a:t>Chaque composant est responsable de la lecture de sa configuration. Il utilise une variable d’environnement pour savoir quelle configuration doit être lue Ex : NODE_ENV=production</a:t>
            </a:r>
          </a:p>
        </p:txBody>
      </p:sp>
    </p:spTree>
    <p:extLst>
      <p:ext uri="{BB962C8B-B14F-4D97-AF65-F5344CB8AC3E}">
        <p14:creationId xmlns:p14="http://schemas.microsoft.com/office/powerpoint/2010/main" val="236491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930B-409A-401C-8050-7B9CF05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metriques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9F09-27CF-4055-B954-3279A461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: </a:t>
            </a:r>
            <a:r>
              <a:rPr lang="fr-FR" dirty="0" err="1"/>
              <a:t>prometheus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7007-10EB-4885-956C-00A00EBE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des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830-38D6-4B4D-B974-CE053C41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embarque sa définition.</a:t>
            </a:r>
          </a:p>
          <a:p>
            <a:r>
              <a:rPr lang="fr-FR" dirty="0"/>
              <a:t>Elle repose sur la spécification « </a:t>
            </a:r>
            <a:r>
              <a:rPr lang="fr-FR" dirty="0" err="1"/>
              <a:t>OpenAPI</a:t>
            </a:r>
            <a:r>
              <a:rPr lang="fr-FR" dirty="0"/>
              <a:t> </a:t>
            </a:r>
            <a:r>
              <a:rPr lang="fr-FR" dirty="0" err="1"/>
              <a:t>Specification</a:t>
            </a:r>
            <a:r>
              <a:rPr lang="fr-FR" dirty="0"/>
              <a:t> ».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9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053414"/>
              <a:ext cx="997527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IRIS360</a:t>
              </a:r>
            </a:p>
            <a:p>
              <a:pPr algn="ctr"/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80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49874"/>
              <a:ext cx="1779648" cy="68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392887" y="5515079"/>
              <a:ext cx="1779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B1F85-9940-4EBC-A2C4-CC7D01784C66}"/>
              </a:ext>
            </a:extLst>
          </p:cNvPr>
          <p:cNvSpPr txBox="1"/>
          <p:nvPr/>
        </p:nvSpPr>
        <p:spPr>
          <a:xfrm>
            <a:off x="2336953" y="2531406"/>
            <a:ext cx="461665" cy="1477328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05D06-B828-4FD8-BC55-7155A98ADB76}"/>
              </a:ext>
            </a:extLst>
          </p:cNvPr>
          <p:cNvSpPr txBox="1"/>
          <p:nvPr/>
        </p:nvSpPr>
        <p:spPr>
          <a:xfrm>
            <a:off x="2558650" y="1420996"/>
            <a:ext cx="6419095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err="1"/>
              <a:t>Orchestrator</a:t>
            </a:r>
            <a:r>
              <a:rPr lang="fr-FR" dirty="0"/>
              <a:t> (PM2)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431883-87AD-4D9E-A500-C37B10B28049}"/>
              </a:ext>
            </a:extLst>
          </p:cNvPr>
          <p:cNvSpPr txBox="1"/>
          <p:nvPr/>
        </p:nvSpPr>
        <p:spPr>
          <a:xfrm>
            <a:off x="9160859" y="2407361"/>
            <a:ext cx="461665" cy="1477328"/>
          </a:xfrm>
          <a:prstGeom prst="rect">
            <a:avLst/>
          </a:prstGeom>
          <a:solidFill>
            <a:schemeClr val="accent2"/>
          </a:solidFill>
        </p:spPr>
        <p:txBody>
          <a:bodyPr vert="vert" wrap="squar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221DE8-0E88-4BEF-8383-3837D9A9BB3A}"/>
              </a:ext>
            </a:extLst>
          </p:cNvPr>
          <p:cNvSpPr txBox="1"/>
          <p:nvPr/>
        </p:nvSpPr>
        <p:spPr>
          <a:xfrm>
            <a:off x="10324934" y="2271222"/>
            <a:ext cx="997527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API Connect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Démarrage:</a:t>
            </a:r>
          </a:p>
          <a:p>
            <a:pPr lvl="1"/>
            <a:r>
              <a:rPr lang="fr-FR" dirty="0"/>
              <a:t>Les composants sont instanciés.</a:t>
            </a:r>
          </a:p>
          <a:p>
            <a:pPr lvl="1"/>
            <a:r>
              <a:rPr lang="fr-FR" dirty="0"/>
              <a:t>Les composants attendent l’annonce des annuaires pour se faire connaitre.</a:t>
            </a:r>
          </a:p>
          <a:p>
            <a:pPr lvl="1"/>
            <a:r>
              <a:rPr lang="fr-FR" dirty="0"/>
              <a:t>Les composants s’enregistrent dans les annuaires.</a:t>
            </a:r>
          </a:p>
          <a:p>
            <a:pPr lvl="1"/>
            <a:r>
              <a:rPr lang="fr-FR" dirty="0"/>
              <a:t>L’annuaire interroge périodiquement chaque composant pour évaluer son état de santé (utilisation de l’API </a:t>
            </a:r>
            <a:r>
              <a:rPr lang="fr-FR" dirty="0" err="1"/>
              <a:t>Health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Régime de croisière:</a:t>
            </a:r>
          </a:p>
          <a:p>
            <a:pPr lvl="1"/>
            <a:r>
              <a:rPr lang="fr-FR" dirty="0"/>
              <a:t>Un client formule une requête (Utilisation d’une Url générique - </a:t>
            </a:r>
            <a:r>
              <a:rPr lang="fr-FR" dirty="0">
                <a:hlinkClick r:id="rId2"/>
              </a:rPr>
              <a:t>http://158.50.163.7:8080/afpforum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La requête est routée par le sas d’entrée de l’entreprise (Boitier F5 ou serveur NGNIX) vers l’API Manager.</a:t>
            </a:r>
          </a:p>
          <a:p>
            <a:pPr lvl="1"/>
            <a:r>
              <a:rPr lang="fr-FR" dirty="0"/>
              <a:t>L’API manager demande à un annuaire quel composant peut répondre à la requête.</a:t>
            </a:r>
          </a:p>
          <a:p>
            <a:pPr lvl="1"/>
            <a:r>
              <a:rPr lang="fr-FR" dirty="0"/>
              <a:t>L’annuaire retourne l’Url interne du composant.</a:t>
            </a:r>
          </a:p>
          <a:p>
            <a:pPr lvl="1"/>
            <a:r>
              <a:rPr lang="fr-FR" dirty="0"/>
              <a:t>L’API manager enrichie puis route la requête vers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8A2B-148A-4561-8968-99C55ED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des </a:t>
            </a:r>
            <a:r>
              <a:rPr lang="fr-FR" dirty="0" err="1"/>
              <a:t>Urls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7B19-EAED-4D16-BE68-8036437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 publique: </a:t>
            </a:r>
          </a:p>
          <a:p>
            <a:pPr lvl="1"/>
            <a:r>
              <a:rPr lang="nb-NO" dirty="0">
                <a:hlinkClick r:id="rId2"/>
              </a:rPr>
              <a:t>http://158.50.210.19:8080/afpforum/api/v1/registry/list</a:t>
            </a:r>
            <a:endParaRPr lang="nb-NO" dirty="0"/>
          </a:p>
          <a:p>
            <a:endParaRPr lang="nb-NO" dirty="0"/>
          </a:p>
          <a:p>
            <a:r>
              <a:rPr lang="nb-NO" dirty="0"/>
              <a:t>Interroger l’API gateway pour résoudre L’url publique</a:t>
            </a:r>
          </a:p>
          <a:p>
            <a:pPr lvl="1"/>
            <a:endParaRPr lang="nb-NO" dirty="0"/>
          </a:p>
          <a:p>
            <a:r>
              <a:rPr lang="nb-NO" dirty="0"/>
              <a:t>Url sur le réseau interne: </a:t>
            </a:r>
          </a:p>
          <a:p>
            <a:pPr lvl="1"/>
            <a:r>
              <a:rPr lang="nb-NO" dirty="0">
                <a:hlinkClick r:id="rId3"/>
              </a:rPr>
              <a:t>http://158.50.219.81:XXXXX/api/v1/registry/list</a:t>
            </a:r>
            <a:endParaRPr lang="nb-NO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6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D96E-EAB0-492E-A215-54479AF5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10DD-AC6B-43C6-9B44-519BDA20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API est versionnée:</a:t>
            </a:r>
          </a:p>
        </p:txBody>
      </p:sp>
    </p:spTree>
    <p:extLst>
      <p:ext uri="{BB962C8B-B14F-4D97-AF65-F5344CB8AC3E}">
        <p14:creationId xmlns:p14="http://schemas.microsoft.com/office/powerpoint/2010/main" val="283382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http://localhost:8080/afpforum/api/events?lang=en</a:t>
            </a:r>
            <a:endParaRPr lang="fr-FR" sz="2000" dirty="0"/>
          </a:p>
          <a:p>
            <a:pPr lvl="1"/>
            <a:r>
              <a:rPr lang="fr-FR" sz="2000" dirty="0">
                <a:hlinkClick r:id="rId4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sz="1900" dirty="0">
                <a:hlinkClick r:id="rId5"/>
              </a:rPr>
              <a:t>http://localhost:3000/api/user/login</a:t>
            </a:r>
            <a:endParaRPr lang="fr-FR" sz="1900" dirty="0"/>
          </a:p>
          <a:p>
            <a:pPr lvl="1"/>
            <a:r>
              <a:rPr lang="fr-FR" sz="1900" dirty="0">
                <a:hlinkClick r:id="rId6"/>
              </a:rPr>
              <a:t>http://localhost:64925/api/events?lang=en</a:t>
            </a:r>
            <a:endParaRPr lang="fr-FR" sz="1900" dirty="0"/>
          </a:p>
          <a:p>
            <a:pPr lvl="1"/>
            <a:r>
              <a:rPr lang="fr-FR" sz="2000" dirty="0">
                <a:hlinkClick r:id="rId7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8"/>
              </a:rPr>
              <a:t>http://localhost:5555/registry/list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Gestionnaire de traces</a:t>
            </a:r>
          </a:p>
          <a:p>
            <a:r>
              <a:rPr lang="fr-FR" dirty="0"/>
              <a:t>Gestionnaire de configurations</a:t>
            </a:r>
          </a:p>
          <a:p>
            <a:r>
              <a:rPr lang="fr-FR" dirty="0"/>
              <a:t>Gestion des versions des APIs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, une API de service, une API métier. </a:t>
            </a:r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interne, elle est utilisée par le système pour évaluer l’état de santé des composants.</a:t>
            </a:r>
          </a:p>
          <a:p>
            <a:r>
              <a:rPr lang="fr-FR" dirty="0"/>
              <a:t>L’API de service est destinée à un usage interne, elle est utilisée par le système pour échanger des messages de service.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A27849-3FB4-4393-9E10-DF9B4CCD1A8D}"/>
              </a:ext>
            </a:extLst>
          </p:cNvPr>
          <p:cNvGrpSpPr/>
          <p:nvPr/>
        </p:nvGrpSpPr>
        <p:grpSpPr>
          <a:xfrm>
            <a:off x="6865842" y="5038475"/>
            <a:ext cx="4905003" cy="1511921"/>
            <a:chOff x="5744610" y="4875189"/>
            <a:chExt cx="4905003" cy="1511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E9C8A2F-B8BB-4025-AAB4-FE2340558677}"/>
                </a:ext>
              </a:extLst>
            </p:cNvPr>
            <p:cNvGrpSpPr/>
            <p:nvPr/>
          </p:nvGrpSpPr>
          <p:grpSpPr>
            <a:xfrm>
              <a:off x="5744610" y="4875189"/>
              <a:ext cx="4317422" cy="1511921"/>
              <a:chOff x="3211781" y="3919949"/>
              <a:chExt cx="4317422" cy="151192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2B4D2B9-B495-4F67-831E-7DDAD1A65696}"/>
                  </a:ext>
                </a:extLst>
              </p:cNvPr>
              <p:cNvSpPr/>
              <p:nvPr/>
            </p:nvSpPr>
            <p:spPr>
              <a:xfrm>
                <a:off x="4664364" y="4424218"/>
                <a:ext cx="1958109" cy="10067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Compsant</a:t>
                </a:r>
                <a:endParaRPr lang="fr-FR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FB151FC-5E2C-4727-8F83-C4C82C9FA79E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5643418" y="3982821"/>
                <a:ext cx="1" cy="441397"/>
              </a:xfrm>
              <a:prstGeom prst="straightConnector1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84D94D5-9488-484D-98DA-40C765532DFB}"/>
                  </a:ext>
                </a:extLst>
              </p:cNvPr>
              <p:cNvCxnSpPr>
                <a:cxnSpLocks/>
                <a:stCxn id="4" idx="1"/>
              </p:cNvCxnSpPr>
              <p:nvPr/>
            </p:nvCxnSpPr>
            <p:spPr>
              <a:xfrm flipH="1">
                <a:off x="3980873" y="4927600"/>
                <a:ext cx="683491" cy="0"/>
              </a:xfrm>
              <a:prstGeom prst="straightConnector1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26FD8-57CB-4ED2-9472-ACF8095F19B8}"/>
                  </a:ext>
                </a:extLst>
              </p:cNvPr>
              <p:cNvSpPr txBox="1"/>
              <p:nvPr/>
            </p:nvSpPr>
            <p:spPr>
              <a:xfrm>
                <a:off x="5715742" y="3919949"/>
                <a:ext cx="1813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API </a:t>
                </a:r>
                <a:r>
                  <a:rPr lang="fr-FR" dirty="0" err="1"/>
                  <a:t>Health</a:t>
                </a:r>
                <a:endParaRPr lang="fr-F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47B04B-BAA4-40F0-A459-138DB73767F1}"/>
                  </a:ext>
                </a:extLst>
              </p:cNvPr>
              <p:cNvSpPr txBox="1"/>
              <p:nvPr/>
            </p:nvSpPr>
            <p:spPr>
              <a:xfrm>
                <a:off x="3211781" y="5062538"/>
                <a:ext cx="1813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API Métier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D910C9-9774-45EA-BC94-EA7F20F905C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9155302" y="5882840"/>
              <a:ext cx="699898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8868E-D934-4514-8A99-66D43B53D686}"/>
                </a:ext>
              </a:extLst>
            </p:cNvPr>
            <p:cNvSpPr txBox="1"/>
            <p:nvPr/>
          </p:nvSpPr>
          <p:spPr>
            <a:xfrm>
              <a:off x="9321556" y="5954692"/>
              <a:ext cx="132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1"/>
            <a:r>
              <a:rPr lang="fr-FR" dirty="0"/>
              <a:t>Service</a:t>
            </a:r>
          </a:p>
          <a:p>
            <a:pPr lvl="1"/>
            <a:r>
              <a:rPr lang="fr-FR" dirty="0"/>
              <a:t>Métier</a:t>
            </a:r>
          </a:p>
          <a:p>
            <a:pPr lvl="1"/>
            <a:endParaRPr lang="fr-FR" dirty="0"/>
          </a:p>
          <a:p>
            <a:r>
              <a:rPr lang="fr-FR" dirty="0"/>
              <a:t>Définition des comportements</a:t>
            </a:r>
          </a:p>
          <a:p>
            <a:pPr lvl="1"/>
            <a:r>
              <a:rPr lang="fr-FR" dirty="0"/>
              <a:t>Se mettre à l’écoute des messages de service.</a:t>
            </a:r>
          </a:p>
          <a:p>
            <a:pPr lvl="1"/>
            <a:r>
              <a:rPr lang="fr-FR" dirty="0"/>
              <a:t>Se déclarer dans les annuaires visibles.</a:t>
            </a:r>
          </a:p>
          <a:p>
            <a:pPr lvl="1"/>
            <a:r>
              <a:rPr lang="fr-FR" dirty="0"/>
              <a:t>Réutiliser le transaction ID reçu dans tous ses échanges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Chaque composant réutilise le </a:t>
            </a:r>
            <a:r>
              <a:rPr lang="fr-FR" dirty="0" err="1"/>
              <a:t>transactionID</a:t>
            </a:r>
            <a:r>
              <a:rPr lang="fr-FR" dirty="0"/>
              <a:t> qu’il à reçu lorsqu’il appelle un autre composant.</a:t>
            </a:r>
          </a:p>
          <a:p>
            <a:r>
              <a:rPr lang="fr-FR" dirty="0"/>
              <a:t>Chaque composant est à l’écoute des messages de service afin de connaître les annuaires disponibles (multicast).</a:t>
            </a:r>
          </a:p>
          <a:p>
            <a:r>
              <a:rPr lang="fr-FR" dirty="0"/>
              <a:t>Chaque composant utilise une message de service pour se faire connaître du système.</a:t>
            </a:r>
          </a:p>
          <a:p>
            <a:r>
              <a:rPr lang="fr-FR" dirty="0"/>
              <a:t>Si un annuaire ne se manifeste pas pendant un temps donné, il est considéré comme mort et ne doit plus être utilisé.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BC2799-9CA2-4810-B0D3-5D0F81E9BF05}"/>
              </a:ext>
            </a:extLst>
          </p:cNvPr>
          <p:cNvSpPr txBox="1"/>
          <p:nvPr/>
        </p:nvSpPr>
        <p:spPr>
          <a:xfrm>
            <a:off x="3481367" y="1500310"/>
            <a:ext cx="814251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Orchestrator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1C9B9F-25AB-4E62-82BA-2039A6EB561D}"/>
              </a:ext>
            </a:extLst>
          </p:cNvPr>
          <p:cNvSpPr/>
          <p:nvPr/>
        </p:nvSpPr>
        <p:spPr>
          <a:xfrm>
            <a:off x="6096000" y="5583039"/>
            <a:ext cx="1593438" cy="67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Logs Manager</a:t>
            </a:r>
          </a:p>
        </p:txBody>
      </p: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0722-209D-4C32-BE2E-3ADB2B13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Orchestrateur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7E14-8FDE-4936-8E18-41377501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 </a:t>
            </a:r>
            <a:r>
              <a:rPr lang="fr-FR" sz="1900" dirty="0"/>
              <a:t>(après analyse de l’url, du numéro de version et des composants disponibles)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Joue le rôle de proxy </a:t>
            </a:r>
            <a:r>
              <a:rPr lang="fr-FR" sz="1900" dirty="0"/>
              <a:t>(application des règles de routage vers les instances disponibles).</a:t>
            </a:r>
            <a:endParaRPr lang="fr-FR" dirty="0"/>
          </a:p>
          <a:p>
            <a:pPr lvl="1"/>
            <a:r>
              <a:rPr lang="fr-FR" dirty="0"/>
              <a:t>Joue le rôle de sas de sécurité </a:t>
            </a:r>
            <a:r>
              <a:rPr lang="fr-FR" sz="1900" dirty="0"/>
              <a:t>(application des règles de sécurité, API Public / Privée, Intranet / Internet, Anonyme / Authentifié, etc.).</a:t>
            </a:r>
            <a:endParaRPr lang="fr-FR" dirty="0"/>
          </a:p>
          <a:p>
            <a:pPr lvl="1"/>
            <a:r>
              <a:rPr lang="fr-FR" dirty="0"/>
              <a:t>Utilise le service d’Annuaire pour localiser les composants disponibles, une notification est émise par l’annuaire à chaque modification constatée (disparition ou instanciation d’un composant)</a:t>
            </a:r>
          </a:p>
          <a:p>
            <a:r>
              <a:rPr lang="fr-FR" dirty="0"/>
              <a:t>Services offerts:</a:t>
            </a:r>
          </a:p>
          <a:p>
            <a:pPr lvl="1"/>
            <a:r>
              <a:rPr lang="fr-FR" dirty="0"/>
              <a:t>Routage des requêtes vers l’instance de composant disponible sur le réseau (</a:t>
            </a:r>
            <a:r>
              <a:rPr lang="fr-FR" dirty="0" err="1"/>
              <a:t>Load</a:t>
            </a:r>
            <a:r>
              <a:rPr lang="fr-FR" dirty="0"/>
              <a:t>-Balancing).</a:t>
            </a:r>
          </a:p>
          <a:p>
            <a:pPr lvl="1"/>
            <a:r>
              <a:rPr lang="fr-FR" dirty="0"/>
              <a:t>Sécurité: applique les règles de sécurité (API Publiques : Privées), limitation des échanges (</a:t>
            </a:r>
            <a:r>
              <a:rPr lang="fr-FR" dirty="0" err="1"/>
              <a:t>throttling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Authentification: vérification de la présence des jetons d’authentification, utilisation de données fraiches ou à partir du cache.</a:t>
            </a:r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échanges; utilisation d’un transaction ID.</a:t>
            </a:r>
          </a:p>
          <a:p>
            <a:pPr lvl="1"/>
            <a:r>
              <a:rPr lang="fr-FR" dirty="0" err="1"/>
              <a:t>Aggrégation</a:t>
            </a:r>
            <a:r>
              <a:rPr lang="fr-FR" dirty="0"/>
              <a:t>: un appel d’un client peut se traduire par plusieurs échanges internes.</a:t>
            </a:r>
          </a:p>
          <a:p>
            <a:pPr lvl="1"/>
            <a:r>
              <a:rPr lang="fr-FR" dirty="0"/>
              <a:t>Transformation: …</a:t>
            </a:r>
          </a:p>
          <a:p>
            <a:pPr lvl="1"/>
            <a:endParaRPr lang="fr-FR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1445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Les composants : Parties communes</vt:lpstr>
      <vt:lpstr>Définition des composants</vt:lpstr>
      <vt:lpstr>Caractéristiques communes aux composants</vt:lpstr>
      <vt:lpstr>Architecture générale</vt:lpstr>
      <vt:lpstr>Orchestrateur ?</vt:lpstr>
      <vt:lpstr>API Gateway</vt:lpstr>
      <vt:lpstr>Annuaire</vt:lpstr>
      <vt:lpstr>Annuaire</vt:lpstr>
      <vt:lpstr>Authentification</vt:lpstr>
      <vt:lpstr>EventsMgr</vt:lpstr>
      <vt:lpstr>Paniers</vt:lpstr>
      <vt:lpstr>Logs Manager</vt:lpstr>
      <vt:lpstr>Configuration</vt:lpstr>
      <vt:lpstr>Gestion des metriques</vt:lpstr>
      <vt:lpstr>Documentation des APIs</vt:lpstr>
      <vt:lpstr>1ère implémentation:</vt:lpstr>
      <vt:lpstr>Dynamique du système:</vt:lpstr>
      <vt:lpstr>Résolution des Urls</vt:lpstr>
      <vt:lpstr>Gestion des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61</cp:revision>
  <cp:lastPrinted>2018-08-13T10:08:48Z</cp:lastPrinted>
  <dcterms:created xsi:type="dcterms:W3CDTF">2018-08-03T13:52:15Z</dcterms:created>
  <dcterms:modified xsi:type="dcterms:W3CDTF">2018-09-17T10:52:48Z</dcterms:modified>
</cp:coreProperties>
</file>