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58" r:id="rId6"/>
    <p:sldId id="267" r:id="rId7"/>
    <p:sldId id="26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E451-2BE4-468D-877A-FCC7B1051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6A1FA-4674-4622-9F51-F5077BD5C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3F67E-96F8-402F-AB60-63B26059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D47BA-EE64-4FD8-AE50-A222C1C5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A18D-6D4E-4004-AE12-4DCBA953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62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D2CC-3B96-493B-A70C-180DB78F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7BEB8-0E41-431A-A852-4B30185C4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DF3F-817A-4BAC-B55B-EF9AFB54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F20CE-D8A0-43BB-88EB-AA12E721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ECDB1-F48D-447E-B3F1-0C06010D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12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E1B24-EF28-4247-9574-409653051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F5368-8AA1-4075-8B76-ED52DD6EE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0C93A-7867-4ADC-A1E5-88BAB8CF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03256-C8EC-49D3-AE1D-8727B260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72999-016F-48E6-93D8-A67CE1E3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79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53D8-6905-40C5-9F39-DF3369E8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0EB2-B537-4DE2-9C66-DF167863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29F0-199D-43BC-8742-37A6A2DE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CA6DC-0863-42F0-83CA-115AFBCB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39218-4B09-43E1-9E0E-B01DF169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75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2FCD-9AC3-4817-86E5-99675BAD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734B9-4C3D-4B1B-AB81-002A024D0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BFE8B-9442-4F85-BFBC-25A164D2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01F42-AD64-4645-9D79-7492807D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B963D-ABA7-4707-8E21-B0CCF858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85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61A9-B933-4B75-A13E-8DB6216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74CA-CF13-4B51-BABD-4F5F653A8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351F3-EDB7-4AFB-A653-3AF5D0506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93FBB-D749-4174-9A66-C890A610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694E4-03D1-4CC5-BE6B-891F6226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5F9D2-0F92-4474-8CFD-8C02C805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54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8739-8FCF-4F1C-963F-2E9CEF53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384F3-E765-4192-B386-ACFD4A2A7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35068-651C-48A8-8593-7D9C3974A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EE5B3-00A2-4406-9B04-444C4CD31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22847-F219-4A9B-BAF4-2E534612E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EF390-8BE3-4CD7-A145-A7E16226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01822-666F-406F-82E2-571BF58D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215F9-B7CF-4D3B-B808-4B775BF6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34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4648-AE07-46CF-9037-D7F55C2A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7C75C-27F6-4A88-8F2A-48CF9082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FD8E5-7E5B-4F72-B02A-0E6B8251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328B4-1B72-4887-A9E5-DBBD04F8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27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F58CE-7AF4-4CD2-9E57-7392B550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8C5B0-531B-44F3-A7D5-24BD8E98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E4FF8-F630-4EC2-8493-7AE8FBFC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93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C571-EE75-4E0B-B6DD-C5C50908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4185-E0D4-4C6A-B4D2-465C6B05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ADA6E-8C90-45E1-9620-F1C12425D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9DD60-E5C5-489B-874F-89E42679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F67B2-2206-47B5-BC71-28BC103C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E1D86-3579-4A7B-9BA1-2B7EF2E5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88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9C7E-BC05-44EB-A59C-2B78D14C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66686-C716-4D55-ABF3-4F7AC0DCC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8BCC4-8708-4827-98D2-3046DD80E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16EF4-1006-4A75-8AD8-A08311D7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14765-A10A-4FAF-8320-32FECA01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4EC90-32CB-4A88-B131-C9FE2BB8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49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AF01A-2066-4255-8423-1CF17287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B865E-9145-4F90-B95A-37DDE7106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73AC1-F18D-4EFC-BAC9-19DF0539F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88473-FFB2-4B48-A667-AF2C4182B393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59DCC-83E0-4021-A551-FADC4E8E0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BF108-5A00-4464-A75F-A3ED8ED87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26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fpforum/api/events/events-by-sequence/CUY01,CKJ50?lang=fr" TargetMode="External"/><Relationship Id="rId2" Type="http://schemas.openxmlformats.org/officeDocument/2006/relationships/hyperlink" Target="http://localhost:8080/afpforum/api/user/log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:5555/registry/list" TargetMode="External"/><Relationship Id="rId5" Type="http://schemas.openxmlformats.org/officeDocument/2006/relationships/hyperlink" Target="http://localhost:3001/api/events/events-by-sequence/CUY01,CKJ50?lang=fr" TargetMode="External"/><Relationship Id="rId4" Type="http://schemas.openxmlformats.org/officeDocument/2006/relationships/hyperlink" Target="http://localhost:3000/api/user/log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XXX.XXX.XXX.XXX:PPPP/health/statu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2BCA-57F1-48BE-883F-BE00FC36E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Backend AFO </a:t>
            </a:r>
            <a:br>
              <a:rPr lang="fr-FR" dirty="0"/>
            </a:br>
            <a:r>
              <a:rPr lang="fr-FR" dirty="0"/>
              <a:t>nouvelle 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300CF-D7AE-4B49-A6C4-FA863C6ED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83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84C3-D6CC-4BD2-9E77-9E04169E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Authentification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41335-5AD4-4696-9936-5A6B2CC7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Utilise l’annuaire LDAP et la base des utilisateurs d’AFO</a:t>
            </a:r>
          </a:p>
          <a:p>
            <a:pPr lvl="1"/>
            <a:endParaRPr lang="fr-FR" dirty="0"/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Authentifier un client (générer un jeton d’authentification temporaire).</a:t>
            </a:r>
          </a:p>
          <a:p>
            <a:pPr lvl="1"/>
            <a:r>
              <a:rPr lang="fr-FR" dirty="0"/>
              <a:t>Fournir le profil du client (Produits d’abonnement, profils, etc…).</a:t>
            </a:r>
          </a:p>
          <a:p>
            <a:pPr lvl="1"/>
            <a:r>
              <a:rPr lang="fr-FR" dirty="0"/>
              <a:t>Vérifier la validité des jetons présentés.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55BD20-741C-4D88-82D5-13ED1D9385DF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FFDDBAA-618F-441C-940D-0A962CA69856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DCC1603-6569-4380-B255-A74CDD1AC86A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161309D-0ECD-4CE3-9CD2-26309375171A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C9A6205-B5FD-4410-9330-F4A8787B194E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467E751-DC42-438E-92EF-445BB16D01BC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758F60-BBFB-4895-BF06-53D4CC03887E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4C2D893-AF75-47DE-8575-BB8E595B543F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09AA88A-06E4-484B-A704-0AF3F85528E1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3F98C27-1B25-45D1-AF4B-9CF26AA188B0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B2831E4-6DF0-4889-BF98-929D4E9316E7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C7F612-268F-4F1D-A417-AA3B6B60430D}"/>
                </a:ext>
              </a:extLst>
            </p:cNvPr>
            <p:cNvCxnSpPr>
              <a:stCxn id="10" idx="1"/>
              <a:endCxn id="13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2775AC3-292D-4E72-80A0-ADBB034C5566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8B0C995-19EC-4879-BF7F-59F18506E843}"/>
                </a:ext>
              </a:extLst>
            </p:cNvPr>
            <p:cNvCxnSpPr>
              <a:stCxn id="11" idx="1"/>
              <a:endCxn id="13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31648D-4BA0-461F-9557-E80BC2B26969}"/>
                </a:ext>
              </a:extLst>
            </p:cNvPr>
            <p:cNvCxnSpPr>
              <a:stCxn id="12" idx="1"/>
              <a:endCxn id="9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F86001E-516D-41D3-AF13-BB03F419265B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F47B46BA-EF5E-4213-9E58-FE956C958A88}"/>
                </a:ext>
              </a:extLst>
            </p:cNvPr>
            <p:cNvCxnSpPr>
              <a:stCxn id="9" idx="1"/>
              <a:endCxn id="7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5FBA397E-233F-4A3B-ACA4-74297991A815}"/>
                </a:ext>
              </a:extLst>
            </p:cNvPr>
            <p:cNvCxnSpPr>
              <a:stCxn id="13" idx="1"/>
              <a:endCxn id="8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775EE79-B365-4FEA-B163-6B58440DCF7C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3DD10CB-50CA-4218-9376-162FF319709D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8EA3F6C-1772-4CFE-AAC4-FC2904216686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174421D8-8A61-4DCD-AC28-78FEF8B68F3F}"/>
                </a:ext>
              </a:extLst>
            </p:cNvPr>
            <p:cNvCxnSpPr>
              <a:stCxn id="13" idx="1"/>
              <a:endCxn id="7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9DFF02DA-C998-4890-BE32-6901DF065D13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43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6B5D-3A68-45EE-9EA8-80354212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EventsMgr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BB907-035D-4171-B0C0-41B2FDD8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Interroge IRIS360</a:t>
            </a:r>
          </a:p>
          <a:p>
            <a:pPr lvl="1"/>
            <a:endParaRPr lang="fr-FR" dirty="0"/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Récupérer une liste d’événements en fonction de la langue du client.</a:t>
            </a:r>
          </a:p>
          <a:p>
            <a:pPr lvl="1"/>
            <a:r>
              <a:rPr lang="fr-FR" dirty="0"/>
              <a:t>Récupérer le titre associé à un </a:t>
            </a:r>
            <a:r>
              <a:rPr lang="fr-FR" dirty="0" err="1"/>
              <a:t>eventID</a:t>
            </a:r>
            <a:endParaRPr lang="fr-F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B891C2-AE0F-47B0-95F1-7D278930A4E1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1E7AB13-66FA-44A6-AB1C-B19848FBC363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F320D62-F198-4CD0-BEAD-8D67299E84AE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14402-1490-47B3-9CE6-B1898CDAAD88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89D75B0-72AF-48D2-9EE3-877115E72258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127AE46-18C5-4572-A7FA-782B67B6D504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C7CB54E-42EE-46D8-9264-C13E7D385D92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27FEE52-9D25-4275-8845-154AF36F1446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AAC77BE-0D09-4BC8-B3BB-FC1F52B95566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B1AAF03-A1B0-4CBE-82DE-5A64FD776610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DAAA127-016C-4A56-81B3-AA085F33D623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C9143FA-2416-4218-ADBF-932D3DD46F10}"/>
                </a:ext>
              </a:extLst>
            </p:cNvPr>
            <p:cNvCxnSpPr>
              <a:stCxn id="10" idx="1"/>
              <a:endCxn id="13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B1CCB51-14D6-45F6-8DDF-E266F5E9C4B5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3F6C8AF-B42B-4955-A3AE-905FF16A7873}"/>
                </a:ext>
              </a:extLst>
            </p:cNvPr>
            <p:cNvCxnSpPr>
              <a:stCxn id="11" idx="1"/>
              <a:endCxn id="13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F13D51B-C88B-4BD3-9040-37AB58F3E05C}"/>
                </a:ext>
              </a:extLst>
            </p:cNvPr>
            <p:cNvCxnSpPr>
              <a:stCxn id="12" idx="1"/>
              <a:endCxn id="9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0289396-4F77-4B57-AF97-3868B76DF7A6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191D1981-A6EA-4075-8523-6FFB2832B97B}"/>
                </a:ext>
              </a:extLst>
            </p:cNvPr>
            <p:cNvCxnSpPr>
              <a:stCxn id="9" idx="1"/>
              <a:endCxn id="7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4EB571C2-F106-40C5-83E0-818977498A17}"/>
                </a:ext>
              </a:extLst>
            </p:cNvPr>
            <p:cNvCxnSpPr>
              <a:stCxn id="13" idx="1"/>
              <a:endCxn id="8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275ED90-D7C6-44E2-BD48-26EE8BF800AE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D2AA70D-27BC-4573-A154-4A5E55D67839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754C11D-7883-414B-80AE-531AD1B85245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389C3BEB-465E-4BC3-BC71-A568605791D0}"/>
                </a:ext>
              </a:extLst>
            </p:cNvPr>
            <p:cNvCxnSpPr>
              <a:stCxn id="13" idx="1"/>
              <a:endCxn id="7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FEBFE2E8-F637-429E-A601-254CD0A14666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69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DF9F-0E21-4754-A7B9-3DCDA74F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8957-FF8A-4307-A2B9-0CCC32DA1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Utilise la gestion des paniers d’AFO</a:t>
            </a:r>
          </a:p>
          <a:p>
            <a:pPr lvl="1"/>
            <a:endParaRPr lang="fr-FR" dirty="0"/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Récupérer la liste des paniers d’un client</a:t>
            </a:r>
          </a:p>
          <a:p>
            <a:pPr lvl="1"/>
            <a:r>
              <a:rPr lang="fr-FR" dirty="0"/>
              <a:t>Parcourir le contenu d’un panier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2DDE60-1946-4CA9-8FDE-DC5803980178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B86B17C-BB51-411D-961C-46D076FB1177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1821C1D-2102-45EC-B483-5585684FE773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91945DD-889C-46BA-8A03-9982C3C73859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DFE57CA-8A04-4F9C-B558-8E7420E6D7E7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6D88D1E-2B63-40F5-B35A-2B3A56AC18EB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D1BB29A-E02C-4689-B35E-4D9900B7BC9F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1FBAA20-89DB-4D48-904D-15250C2A402E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5783FFB-7F44-4014-A265-495D48462D7B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9E5EDB7-10B6-4837-AF6D-4EAA30F1C8E1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A72A170-F521-4078-8090-352F8A1D0062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82A6CE-8237-4BA0-9F1E-20EE1395A6A9}"/>
                </a:ext>
              </a:extLst>
            </p:cNvPr>
            <p:cNvCxnSpPr>
              <a:stCxn id="10" idx="1"/>
              <a:endCxn id="13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AC2B978-6FDA-4BC9-9395-BE3B3A43C157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AAA2967-9DE5-4188-A4B7-4E2D45619593}"/>
                </a:ext>
              </a:extLst>
            </p:cNvPr>
            <p:cNvCxnSpPr>
              <a:stCxn id="11" idx="1"/>
              <a:endCxn id="13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5A7D22-6CBD-4BBA-8D88-6AD38E1A7FDD}"/>
                </a:ext>
              </a:extLst>
            </p:cNvPr>
            <p:cNvCxnSpPr>
              <a:stCxn id="12" idx="1"/>
              <a:endCxn id="9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368898D-8232-468C-893D-69A42EADBED7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363956-DC18-499F-8BDE-22CD357A3516}"/>
                </a:ext>
              </a:extLst>
            </p:cNvPr>
            <p:cNvCxnSpPr>
              <a:stCxn id="9" idx="1"/>
              <a:endCxn id="7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17F89116-2A56-4981-8AD1-3061D80DCACD}"/>
                </a:ext>
              </a:extLst>
            </p:cNvPr>
            <p:cNvCxnSpPr>
              <a:stCxn id="13" idx="1"/>
              <a:endCxn id="8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51DE926-66EB-4783-8CB5-996760BF11EC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C829D45-851A-4FC3-908D-56C678AEA52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1B47B82-D3A4-4F8B-A0CD-3C4A54739CFF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0BDA5F73-BA64-4F9C-BA2F-0619A597F860}"/>
                </a:ext>
              </a:extLst>
            </p:cNvPr>
            <p:cNvCxnSpPr>
              <a:stCxn id="13" idx="1"/>
              <a:endCxn id="7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30513218-C7BE-48BC-89C0-D4F74AAB602B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9825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3AFD-A6A4-4D23-8736-2D33B3B2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implémentation: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BADB04-DFDF-4986-A570-39A4F1027AF6}"/>
              </a:ext>
            </a:extLst>
          </p:cNvPr>
          <p:cNvGrpSpPr/>
          <p:nvPr/>
        </p:nvGrpSpPr>
        <p:grpSpPr>
          <a:xfrm>
            <a:off x="762000" y="1420996"/>
            <a:ext cx="11042582" cy="4989840"/>
            <a:chOff x="762000" y="1420996"/>
            <a:chExt cx="11042582" cy="4989840"/>
          </a:xfrm>
        </p:grpSpPr>
        <p:sp>
          <p:nvSpPr>
            <p:cNvPr id="85" name="Flowchart: Process 84">
              <a:extLst>
                <a:ext uri="{FF2B5EF4-FFF2-40B4-BE49-F238E27FC236}">
                  <a16:creationId xmlns:a16="http://schemas.microsoft.com/office/drawing/2014/main" id="{39FE0E6D-E976-4399-90F4-17E24698CCF0}"/>
                </a:ext>
              </a:extLst>
            </p:cNvPr>
            <p:cNvSpPr/>
            <p:nvPr/>
          </p:nvSpPr>
          <p:spPr>
            <a:xfrm>
              <a:off x="9344411" y="1420996"/>
              <a:ext cx="2460171" cy="4985657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Flowchart: Process 83">
              <a:extLst>
                <a:ext uri="{FF2B5EF4-FFF2-40B4-BE49-F238E27FC236}">
                  <a16:creationId xmlns:a16="http://schemas.microsoft.com/office/drawing/2014/main" id="{A34D8EF8-A649-44B2-983F-77F7AC653BD2}"/>
                </a:ext>
              </a:extLst>
            </p:cNvPr>
            <p:cNvSpPr/>
            <p:nvPr/>
          </p:nvSpPr>
          <p:spPr>
            <a:xfrm>
              <a:off x="2558650" y="1425179"/>
              <a:ext cx="6419095" cy="4985657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B4632C-8DF2-423B-A3D2-D27FBB2244F9}"/>
                </a:ext>
              </a:extLst>
            </p:cNvPr>
            <p:cNvSpPr txBox="1"/>
            <p:nvPr/>
          </p:nvSpPr>
          <p:spPr>
            <a:xfrm>
              <a:off x="3901870" y="2739651"/>
              <a:ext cx="997527" cy="6463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API Gateway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B5C39A-EE5B-4BF3-B7CD-56D65FC0C696}"/>
                </a:ext>
              </a:extLst>
            </p:cNvPr>
            <p:cNvSpPr txBox="1"/>
            <p:nvPr/>
          </p:nvSpPr>
          <p:spPr>
            <a:xfrm>
              <a:off x="10172534" y="2118822"/>
              <a:ext cx="997527" cy="20621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r>
                <a:rPr lang="fr-FR" dirty="0"/>
                <a:t>API Connect</a:t>
              </a:r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1C8947-E36D-46CB-B301-DDB089EEF283}"/>
                </a:ext>
              </a:extLst>
            </p:cNvPr>
            <p:cNvSpPr txBox="1"/>
            <p:nvPr/>
          </p:nvSpPr>
          <p:spPr>
            <a:xfrm>
              <a:off x="7077378" y="5330413"/>
              <a:ext cx="1315509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EventsMgr</a:t>
              </a:r>
              <a:endParaRPr lang="fr-F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143C7F-0312-47F8-900F-31EF460C8FFF}"/>
                </a:ext>
              </a:extLst>
            </p:cNvPr>
            <p:cNvSpPr txBox="1"/>
            <p:nvPr/>
          </p:nvSpPr>
          <p:spPr>
            <a:xfrm>
              <a:off x="10172533" y="5053414"/>
              <a:ext cx="997527" cy="9233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dirty="0"/>
            </a:p>
            <a:p>
              <a:pPr algn="ctr"/>
              <a:r>
                <a:rPr lang="fr-FR" dirty="0"/>
                <a:t>IRIS360</a:t>
              </a:r>
            </a:p>
            <a:p>
              <a:pPr algn="ctr"/>
              <a:endParaRPr lang="fr-F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4CD944-A460-4171-8CEE-1ABFBD4A83EC}"/>
                </a:ext>
              </a:extLst>
            </p:cNvPr>
            <p:cNvSpPr txBox="1"/>
            <p:nvPr/>
          </p:nvSpPr>
          <p:spPr>
            <a:xfrm>
              <a:off x="7077378" y="2162074"/>
              <a:ext cx="1315510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Authent</a:t>
              </a:r>
              <a:endParaRPr lang="fr-F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07FDDF-94F8-4864-BD7F-EE69DD620CA1}"/>
                </a:ext>
              </a:extLst>
            </p:cNvPr>
            <p:cNvSpPr txBox="1"/>
            <p:nvPr/>
          </p:nvSpPr>
          <p:spPr>
            <a:xfrm>
              <a:off x="7077378" y="2949818"/>
              <a:ext cx="1315509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Paniers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BF6659-9663-45C5-9DE2-5111B93DFC9D}"/>
                </a:ext>
              </a:extLst>
            </p:cNvPr>
            <p:cNvSpPr txBox="1"/>
            <p:nvPr/>
          </p:nvSpPr>
          <p:spPr>
            <a:xfrm>
              <a:off x="7077378" y="3652997"/>
              <a:ext cx="1315508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…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3AEBB1-3313-4D02-80B2-18BB06D6C7D8}"/>
                </a:ext>
              </a:extLst>
            </p:cNvPr>
            <p:cNvCxnSpPr>
              <a:cxnSpLocks/>
              <a:stCxn id="10" idx="1"/>
              <a:endCxn id="55" idx="4"/>
            </p:cNvCxnSpPr>
            <p:nvPr/>
          </p:nvCxnSpPr>
          <p:spPr>
            <a:xfrm flipH="1">
              <a:off x="4993897" y="2346740"/>
              <a:ext cx="2083481" cy="3186081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A4DE9B9-FBC3-4C6E-A2FE-BFF125D0A4FB}"/>
                </a:ext>
              </a:extLst>
            </p:cNvPr>
            <p:cNvCxnSpPr>
              <a:cxnSpLocks/>
              <a:stCxn id="11" idx="1"/>
              <a:endCxn id="55" idx="4"/>
            </p:cNvCxnSpPr>
            <p:nvPr/>
          </p:nvCxnSpPr>
          <p:spPr>
            <a:xfrm flipH="1">
              <a:off x="4993897" y="3134484"/>
              <a:ext cx="2083481" cy="2398337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B9E4DE9-517A-40E9-84D4-C0C48285D7F5}"/>
                </a:ext>
              </a:extLst>
            </p:cNvPr>
            <p:cNvCxnSpPr>
              <a:cxnSpLocks/>
              <a:stCxn id="12" idx="1"/>
              <a:endCxn id="55" idx="4"/>
            </p:cNvCxnSpPr>
            <p:nvPr/>
          </p:nvCxnSpPr>
          <p:spPr>
            <a:xfrm flipH="1">
              <a:off x="4993897" y="3837663"/>
              <a:ext cx="2083481" cy="169515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075C51F-5CFB-4E01-B915-D089DA986B75}"/>
                </a:ext>
              </a:extLst>
            </p:cNvPr>
            <p:cNvCxnSpPr>
              <a:cxnSpLocks/>
              <a:stCxn id="8" idx="1"/>
              <a:endCxn id="55" idx="4"/>
            </p:cNvCxnSpPr>
            <p:nvPr/>
          </p:nvCxnSpPr>
          <p:spPr>
            <a:xfrm flipH="1">
              <a:off x="4993897" y="5515079"/>
              <a:ext cx="2083481" cy="17742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3CCB4A4-18D1-4356-BB65-5D29046A5895}"/>
                </a:ext>
              </a:extLst>
            </p:cNvPr>
            <p:cNvCxnSpPr>
              <a:cxnSpLocks/>
              <a:stCxn id="55" idx="1"/>
              <a:endCxn id="4" idx="2"/>
            </p:cNvCxnSpPr>
            <p:nvPr/>
          </p:nvCxnSpPr>
          <p:spPr>
            <a:xfrm flipV="1">
              <a:off x="4392220" y="3385982"/>
              <a:ext cx="8414" cy="1832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80DE5FA-9534-4403-BF57-77101E6A50BF}"/>
                </a:ext>
              </a:extLst>
            </p:cNvPr>
            <p:cNvSpPr txBox="1"/>
            <p:nvPr/>
          </p:nvSpPr>
          <p:spPr>
            <a:xfrm>
              <a:off x="762000" y="2552337"/>
              <a:ext cx="99752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Clients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BE147C4-873A-4CD2-A7E4-EEA6F21BEC9B}"/>
                </a:ext>
              </a:extLst>
            </p:cNvPr>
            <p:cNvCxnSpPr>
              <a:stCxn id="23" idx="3"/>
              <a:endCxn id="4" idx="1"/>
            </p:cNvCxnSpPr>
            <p:nvPr/>
          </p:nvCxnSpPr>
          <p:spPr>
            <a:xfrm>
              <a:off x="1759527" y="2737003"/>
              <a:ext cx="2142343" cy="325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B12A6D5-DC4E-4E9D-9B42-3E3FA53C21CB}"/>
                </a:ext>
              </a:extLst>
            </p:cNvPr>
            <p:cNvCxnSpPr>
              <a:stCxn id="4" idx="3"/>
              <a:endCxn id="10" idx="1"/>
            </p:cNvCxnSpPr>
            <p:nvPr/>
          </p:nvCxnSpPr>
          <p:spPr>
            <a:xfrm flipV="1">
              <a:off x="4899397" y="2346740"/>
              <a:ext cx="2177981" cy="7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1DC2E0D-63A8-4623-835B-EA865B44DB0B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>
              <a:off x="4899397" y="3062817"/>
              <a:ext cx="2177981" cy="71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C7E0137-0FC8-4539-ABBF-FBFF3AD8446E}"/>
                </a:ext>
              </a:extLst>
            </p:cNvPr>
            <p:cNvCxnSpPr>
              <a:stCxn id="4" idx="3"/>
              <a:endCxn id="12" idx="1"/>
            </p:cNvCxnSpPr>
            <p:nvPr/>
          </p:nvCxnSpPr>
          <p:spPr>
            <a:xfrm>
              <a:off x="4899397" y="3062817"/>
              <a:ext cx="2177981" cy="774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57F9B06-FD90-4DC3-B842-8E3B8FFF3523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>
              <a:off x="4899397" y="3062817"/>
              <a:ext cx="2177981" cy="2452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9CB2E32-1022-4DBD-996A-CE6296CA0D3C}"/>
                </a:ext>
              </a:extLst>
            </p:cNvPr>
            <p:cNvCxnSpPr>
              <a:cxnSpLocks/>
              <a:stCxn id="10" idx="3"/>
              <a:endCxn id="7" idx="1"/>
            </p:cNvCxnSpPr>
            <p:nvPr/>
          </p:nvCxnSpPr>
          <p:spPr>
            <a:xfrm>
              <a:off x="8392888" y="2346740"/>
              <a:ext cx="1779646" cy="803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0ABA834-2F79-4D8E-A150-D026EE27911C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8392887" y="3134484"/>
              <a:ext cx="1779647" cy="15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B4B3A7B-74AF-4306-8997-2D55E21CA9D8}"/>
                </a:ext>
              </a:extLst>
            </p:cNvPr>
            <p:cNvCxnSpPr>
              <a:cxnSpLocks/>
              <a:stCxn id="12" idx="3"/>
              <a:endCxn id="7" idx="1"/>
            </p:cNvCxnSpPr>
            <p:nvPr/>
          </p:nvCxnSpPr>
          <p:spPr>
            <a:xfrm flipV="1">
              <a:off x="8392886" y="3149874"/>
              <a:ext cx="1779648" cy="687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198DE-B348-422F-848D-6B46E217F976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8392887" y="5515079"/>
              <a:ext cx="17796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1709E23-71BE-4DDC-91FA-638A74DCF1A7}"/>
                </a:ext>
              </a:extLst>
            </p:cNvPr>
            <p:cNvSpPr txBox="1"/>
            <p:nvPr/>
          </p:nvSpPr>
          <p:spPr>
            <a:xfrm>
              <a:off x="762000" y="3157842"/>
              <a:ext cx="99752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Clients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581E24-8598-423D-8993-7D2073E5EEA2}"/>
                </a:ext>
              </a:extLst>
            </p:cNvPr>
            <p:cNvSpPr txBox="1"/>
            <p:nvPr/>
          </p:nvSpPr>
          <p:spPr>
            <a:xfrm>
              <a:off x="781131" y="3850832"/>
              <a:ext cx="99752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Clients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E341D5C-B3AB-4D21-B514-6B21F06A2E72}"/>
                </a:ext>
              </a:extLst>
            </p:cNvPr>
            <p:cNvCxnSpPr>
              <a:stCxn id="49" idx="3"/>
              <a:endCxn id="4" idx="1"/>
            </p:cNvCxnSpPr>
            <p:nvPr/>
          </p:nvCxnSpPr>
          <p:spPr>
            <a:xfrm flipV="1">
              <a:off x="1759527" y="3062817"/>
              <a:ext cx="2142343" cy="279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ED8618-3A1A-4EE6-A6BF-E174FB44EE2E}"/>
                </a:ext>
              </a:extLst>
            </p:cNvPr>
            <p:cNvCxnSpPr>
              <a:stCxn id="50" idx="3"/>
              <a:endCxn id="4" idx="1"/>
            </p:cNvCxnSpPr>
            <p:nvPr/>
          </p:nvCxnSpPr>
          <p:spPr>
            <a:xfrm flipV="1">
              <a:off x="1778658" y="3062817"/>
              <a:ext cx="2123212" cy="972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Magnetic Disk 54">
              <a:extLst>
                <a:ext uri="{FF2B5EF4-FFF2-40B4-BE49-F238E27FC236}">
                  <a16:creationId xmlns:a16="http://schemas.microsoft.com/office/drawing/2014/main" id="{978442E5-8545-4F9B-9D47-64AB6B519E30}"/>
                </a:ext>
              </a:extLst>
            </p:cNvPr>
            <p:cNvSpPr/>
            <p:nvPr/>
          </p:nvSpPr>
          <p:spPr>
            <a:xfrm>
              <a:off x="3790542" y="5218389"/>
              <a:ext cx="1203355" cy="6288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Registry</a:t>
              </a:r>
              <a:endParaRPr lang="fr-FR" dirty="0"/>
            </a:p>
          </p:txBody>
        </p:sp>
        <p:sp>
          <p:nvSpPr>
            <p:cNvPr id="34" name="Flowchart: Magnetic Disk 33">
              <a:extLst>
                <a:ext uri="{FF2B5EF4-FFF2-40B4-BE49-F238E27FC236}">
                  <a16:creationId xmlns:a16="http://schemas.microsoft.com/office/drawing/2014/main" id="{5F49EEAD-2A48-48E1-8226-3332298EB212}"/>
                </a:ext>
              </a:extLst>
            </p:cNvPr>
            <p:cNvSpPr/>
            <p:nvPr/>
          </p:nvSpPr>
          <p:spPr>
            <a:xfrm>
              <a:off x="3942942" y="5370789"/>
              <a:ext cx="1203355" cy="6288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Annuaire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470577-8B68-4BD4-8031-301AAC6E2D86}"/>
                </a:ext>
              </a:extLst>
            </p:cNvPr>
            <p:cNvSpPr txBox="1"/>
            <p:nvPr/>
          </p:nvSpPr>
          <p:spPr>
            <a:xfrm>
              <a:off x="7229778" y="2314474"/>
              <a:ext cx="1315510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Authent</a:t>
              </a:r>
              <a:endParaRPr lang="fr-FR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3D492F-1CFA-4B53-800D-ACF45F702FF3}"/>
                </a:ext>
              </a:extLst>
            </p:cNvPr>
            <p:cNvSpPr txBox="1"/>
            <p:nvPr/>
          </p:nvSpPr>
          <p:spPr>
            <a:xfrm>
              <a:off x="7229778" y="3102218"/>
              <a:ext cx="1315509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Paniers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AF0912-F1D2-4775-9E49-58E27D74175E}"/>
                </a:ext>
              </a:extLst>
            </p:cNvPr>
            <p:cNvSpPr txBox="1"/>
            <p:nvPr/>
          </p:nvSpPr>
          <p:spPr>
            <a:xfrm>
              <a:off x="7229778" y="3805397"/>
              <a:ext cx="1315508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…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D88094-5182-4249-BC6A-D212691CB925}"/>
                </a:ext>
              </a:extLst>
            </p:cNvPr>
            <p:cNvSpPr txBox="1"/>
            <p:nvPr/>
          </p:nvSpPr>
          <p:spPr>
            <a:xfrm>
              <a:off x="7229778" y="5482813"/>
              <a:ext cx="1315509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EventsMgr</a:t>
              </a:r>
              <a:endParaRPr lang="fr-FR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187FE3-67BC-4E6D-BB5A-FB70BAFE754C}"/>
                </a:ext>
              </a:extLst>
            </p:cNvPr>
            <p:cNvSpPr txBox="1"/>
            <p:nvPr/>
          </p:nvSpPr>
          <p:spPr>
            <a:xfrm>
              <a:off x="7382178" y="3957797"/>
              <a:ext cx="1315508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…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4EB9161-A912-471B-A5C6-50BB8837F9F0}"/>
                </a:ext>
              </a:extLst>
            </p:cNvPr>
            <p:cNvSpPr txBox="1"/>
            <p:nvPr/>
          </p:nvSpPr>
          <p:spPr>
            <a:xfrm>
              <a:off x="4022844" y="2566597"/>
              <a:ext cx="997527" cy="6463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API Gateway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3020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5F98-B107-4AB6-A283-7A4CE1DF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Dynamique du système: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F887-D375-4E99-BB5F-3FE31862B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Les composants sont instanciés.</a:t>
            </a:r>
          </a:p>
          <a:p>
            <a:r>
              <a:rPr lang="fr-FR" dirty="0"/>
              <a:t>Les composants attendent l’annonce des annuaires pour se faire connaitre.</a:t>
            </a:r>
          </a:p>
          <a:p>
            <a:r>
              <a:rPr lang="fr-FR" dirty="0"/>
              <a:t>Les composants s’enregistrent dans les annuaires.</a:t>
            </a:r>
          </a:p>
          <a:p>
            <a:r>
              <a:rPr lang="fr-FR" dirty="0"/>
              <a:t>L’annuaire interroge périodiquement chaque composant pour évaluer son état de santé</a:t>
            </a:r>
          </a:p>
          <a:p>
            <a:endParaRPr lang="fr-FR" dirty="0"/>
          </a:p>
          <a:p>
            <a:r>
              <a:rPr lang="fr-FR" dirty="0"/>
              <a:t>Un client formule une requête (Utilisation d’une Url générique).</a:t>
            </a:r>
          </a:p>
          <a:p>
            <a:r>
              <a:rPr lang="fr-FR" dirty="0"/>
              <a:t>La requête est routée par le sas d’entrée de l’entreprise vers l’API Manager.</a:t>
            </a:r>
          </a:p>
          <a:p>
            <a:r>
              <a:rPr lang="fr-FR" dirty="0"/>
              <a:t>L’API manager demande à un annuaire quel composant peut répondre à la requête.</a:t>
            </a:r>
          </a:p>
          <a:p>
            <a:r>
              <a:rPr lang="fr-FR" dirty="0"/>
              <a:t>L’annuaire retourne l’Url interne du composant.</a:t>
            </a:r>
          </a:p>
          <a:p>
            <a:r>
              <a:rPr lang="fr-FR" dirty="0"/>
              <a:t>L’API manager interroge le composant puis retourne la réponse.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0001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D936-43C2-4077-8A67-CCCD4FC4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06865-4239-454A-B954-78FAE9311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825625"/>
            <a:ext cx="11506199" cy="4351338"/>
          </a:xfrm>
        </p:spPr>
        <p:txBody>
          <a:bodyPr>
            <a:normAutofit lnSpcReduction="10000"/>
          </a:bodyPr>
          <a:lstStyle/>
          <a:p>
            <a:r>
              <a:rPr lang="fr-FR" sz="2400" dirty="0">
                <a:hlinkClick r:id="rId2"/>
              </a:rPr>
              <a:t>Url vues depuis l’internet:</a:t>
            </a:r>
          </a:p>
          <a:p>
            <a:pPr lvl="1"/>
            <a:r>
              <a:rPr lang="fr-FR" sz="2000" dirty="0">
                <a:hlinkClick r:id="rId2"/>
              </a:rPr>
              <a:t>http://localhost:8080/afpforum/api/user/login</a:t>
            </a:r>
            <a:endParaRPr lang="fr-FR" sz="2000" dirty="0"/>
          </a:p>
          <a:p>
            <a:pPr lvl="1"/>
            <a:r>
              <a:rPr lang="fr-FR" sz="2000" dirty="0">
                <a:hlinkClick r:id="rId3"/>
              </a:rPr>
              <a:t>http://localhost:8080/afpforum/api/events/events-by-sequence/CUY01,CKJ50?lang=fr</a:t>
            </a:r>
            <a:endParaRPr lang="fr-FR" sz="2000" dirty="0"/>
          </a:p>
          <a:p>
            <a:endParaRPr lang="fr-FR" sz="2400" dirty="0"/>
          </a:p>
          <a:p>
            <a:r>
              <a:rPr lang="fr-FR" sz="2400" dirty="0"/>
              <a:t>Url utilisées sur l’intranet:</a:t>
            </a:r>
          </a:p>
          <a:p>
            <a:pPr lvl="1"/>
            <a:r>
              <a:rPr lang="fr-FR" dirty="0">
                <a:hlinkClick r:id="rId4"/>
              </a:rPr>
              <a:t>http://localhost:3000/api/user/login</a:t>
            </a:r>
            <a:endParaRPr lang="fr-FR" dirty="0"/>
          </a:p>
          <a:p>
            <a:pPr lvl="1"/>
            <a:endParaRPr lang="fr-FR" sz="2400" dirty="0"/>
          </a:p>
          <a:p>
            <a:pPr lvl="1"/>
            <a:r>
              <a:rPr lang="fr-FR" sz="2000" dirty="0">
                <a:hlinkClick r:id="rId5"/>
              </a:rPr>
              <a:t>http://localhost:3001/api/events/events-by-sequence/CUY01,CKJ50?lang=fr</a:t>
            </a:r>
            <a:endParaRPr lang="fr-FR" sz="2000" dirty="0"/>
          </a:p>
          <a:p>
            <a:pPr lvl="2"/>
            <a:r>
              <a:rPr lang="fr-FR" sz="1000" dirty="0"/>
              <a:t>[{"sequenceId":"CUY01","title":"Sanctions force </a:t>
            </a:r>
            <a:r>
              <a:rPr lang="fr-FR" sz="1000" dirty="0" err="1"/>
              <a:t>unified</a:t>
            </a:r>
            <a:r>
              <a:rPr lang="fr-FR" sz="1000" dirty="0"/>
              <a:t> </a:t>
            </a:r>
            <a:r>
              <a:rPr lang="fr-FR" sz="1000" dirty="0" err="1"/>
              <a:t>Korea</a:t>
            </a:r>
            <a:r>
              <a:rPr lang="fr-FR" sz="1000" dirty="0"/>
              <a:t> teams to go no-brand at </a:t>
            </a:r>
            <a:r>
              <a:rPr lang="fr-FR" sz="1000" dirty="0" err="1"/>
              <a:t>Asiad</a:t>
            </a:r>
            <a:r>
              <a:rPr lang="fr-FR" sz="1000" dirty="0"/>
              <a:t>","</a:t>
            </a:r>
            <a:r>
              <a:rPr lang="fr-FR" sz="1000" dirty="0" err="1"/>
              <a:t>important":false</a:t>
            </a:r>
            <a:r>
              <a:rPr lang="fr-FR" sz="1000" dirty="0"/>
              <a:t>},</a:t>
            </a:r>
          </a:p>
          <a:p>
            <a:pPr lvl="2"/>
            <a:r>
              <a:rPr lang="fr-FR" sz="1000" dirty="0"/>
              <a:t>{"sequenceId":"CKJ50","title":"IAAF Diamond </a:t>
            </a:r>
            <a:r>
              <a:rPr lang="fr-FR" sz="1000" dirty="0" err="1"/>
              <a:t>League","important":false</a:t>
            </a:r>
            <a:r>
              <a:rPr lang="fr-FR" sz="1000" dirty="0"/>
              <a:t>}]</a:t>
            </a:r>
          </a:p>
          <a:p>
            <a:pPr lvl="2"/>
            <a:endParaRPr lang="fr-FR" sz="1000" dirty="0"/>
          </a:p>
          <a:p>
            <a:pPr lvl="1"/>
            <a:r>
              <a:rPr lang="fr-FR" sz="2000" dirty="0">
                <a:hlinkClick r:id="rId6"/>
              </a:rPr>
              <a:t>http://127.0.0.1:5555/registry/list</a:t>
            </a:r>
            <a:endParaRPr lang="fr-FR" sz="2000" dirty="0"/>
          </a:p>
          <a:p>
            <a:pPr lvl="2"/>
            <a:r>
              <a:rPr lang="fr-FR" sz="1000" dirty="0"/>
              <a:t>[{"type":"1","url":"http://158..:3001","host":"158…","port":"3001","pathname":"/api/events","status":true,"cptr":5},</a:t>
            </a:r>
          </a:p>
          <a:p>
            <a:pPr lvl="2"/>
            <a:r>
              <a:rPr lang="fr-FR" sz="1000" dirty="0"/>
              <a:t>{"type":"2","url":"http://158...:3002","host":"158...","port":"3002","pathname":"/api/selections","status":true,"cptr":5},</a:t>
            </a:r>
          </a:p>
          <a:p>
            <a:pPr lvl="2"/>
            <a:r>
              <a:rPr lang="fr-FR" sz="1000" dirty="0"/>
              <a:t>{"type":"3","url":"http://158...:3000","host":"158...","port":"3000","pathname":"/api/user","status":true,"cptr":5}]</a:t>
            </a:r>
          </a:p>
        </p:txBody>
      </p:sp>
    </p:spTree>
    <p:extLst>
      <p:ext uri="{BB962C8B-B14F-4D97-AF65-F5344CB8AC3E}">
        <p14:creationId xmlns:p14="http://schemas.microsoft.com/office/powerpoint/2010/main" val="75837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36B2-FD0B-4FE5-B7E4-8B214DBA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clés: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9AFA1-3A03-4172-A0DA-85D4C6886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resilience</a:t>
            </a:r>
            <a:r>
              <a:rPr lang="fr-FR" dirty="0"/>
              <a:t>, </a:t>
            </a:r>
            <a:r>
              <a:rPr lang="fr-FR" dirty="0" err="1"/>
              <a:t>composability</a:t>
            </a:r>
            <a:r>
              <a:rPr lang="fr-FR" dirty="0"/>
              <a:t>, </a:t>
            </a:r>
            <a:r>
              <a:rPr lang="fr-FR" dirty="0" err="1"/>
              <a:t>elasticity</a:t>
            </a:r>
            <a:endParaRPr lang="fr-FR" dirty="0"/>
          </a:p>
          <a:p>
            <a:r>
              <a:rPr lang="en-US" dirty="0"/>
              <a:t>latency, traceability, and configuration management</a:t>
            </a:r>
          </a:p>
          <a:p>
            <a:r>
              <a:rPr lang="en-US" dirty="0"/>
              <a:t>Network latency: Microservices have a distributed nature so that network latency has to be accounted for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870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8B1C-6145-4688-B312-43A4F1FE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composants disponibles: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A259-E72E-49CA-868D-59A59C0A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API Gateway</a:t>
            </a:r>
          </a:p>
          <a:p>
            <a:r>
              <a:rPr lang="fr-FR" dirty="0"/>
              <a:t>Annuaire</a:t>
            </a:r>
          </a:p>
          <a:p>
            <a:r>
              <a:rPr lang="fr-FR" dirty="0"/>
              <a:t>Authentification</a:t>
            </a:r>
          </a:p>
          <a:p>
            <a:r>
              <a:rPr lang="fr-FR" dirty="0" err="1"/>
              <a:t>EventsMgr</a:t>
            </a:r>
            <a:endParaRPr lang="fr-FR" dirty="0"/>
          </a:p>
          <a:p>
            <a:r>
              <a:rPr lang="fr-FR" dirty="0"/>
              <a:t>Paniers</a:t>
            </a:r>
          </a:p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2350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687D-23B8-4E40-AEF6-6452B80A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des composants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C1FAB-7866-4776-8F13-24FBD5CA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des interfaces (contrats)</a:t>
            </a:r>
          </a:p>
        </p:txBody>
      </p:sp>
    </p:spTree>
    <p:extLst>
      <p:ext uri="{BB962C8B-B14F-4D97-AF65-F5344CB8AC3E}">
        <p14:creationId xmlns:p14="http://schemas.microsoft.com/office/powerpoint/2010/main" val="427259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399C-8B6C-4C97-B73F-F88B33DF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composants : </a:t>
            </a:r>
            <a:r>
              <a:rPr lang="fr-FR" sz="3600" dirty="0"/>
              <a:t>Parties communes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FE3B-9BBD-4BF9-AC23-8F1196D40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Chaque composant implémente une ou plusieurs API. L’implémentation minimum prend en charge l’API </a:t>
            </a:r>
            <a:r>
              <a:rPr lang="fr-FR" dirty="0" err="1"/>
              <a:t>Health</a:t>
            </a:r>
            <a:r>
              <a:rPr lang="fr-FR" dirty="0"/>
              <a:t> plus une API métier. </a:t>
            </a:r>
          </a:p>
          <a:p>
            <a:r>
              <a:rPr lang="fr-FR" dirty="0"/>
              <a:t>Api commune à tous les composants:</a:t>
            </a:r>
          </a:p>
          <a:p>
            <a:pPr lvl="1"/>
            <a:r>
              <a:rPr lang="fr-FR" dirty="0" err="1"/>
              <a:t>Health</a:t>
            </a:r>
            <a:endParaRPr lang="fr-FR" dirty="0"/>
          </a:p>
          <a:p>
            <a:pPr lvl="2"/>
            <a:r>
              <a:rPr lang="fr-FR" dirty="0" err="1"/>
              <a:t>Status</a:t>
            </a:r>
            <a:r>
              <a:rPr lang="fr-FR" dirty="0"/>
              <a:t> (</a:t>
            </a:r>
            <a:r>
              <a:rPr lang="fr-FR" dirty="0">
                <a:hlinkClick r:id="rId2"/>
              </a:rPr>
              <a:t>http://XXX.XXX.XXX.XXX:PPPP/health/status</a:t>
            </a:r>
            <a:r>
              <a:rPr lang="fr-FR" dirty="0"/>
              <a:t>)</a:t>
            </a:r>
          </a:p>
          <a:p>
            <a:pPr lvl="2"/>
            <a:endParaRPr lang="fr-FR" dirty="0"/>
          </a:p>
          <a:p>
            <a:r>
              <a:rPr lang="fr-FR" dirty="0"/>
              <a:t>L’API </a:t>
            </a:r>
            <a:r>
              <a:rPr lang="fr-FR" dirty="0" err="1"/>
              <a:t>Health</a:t>
            </a:r>
            <a:r>
              <a:rPr lang="fr-FR" dirty="0"/>
              <a:t> est destinée à un usage interne, elle est utilisée par le système pour évaluer l’état de santé des composants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9C8A2F-B8BB-4025-AAB4-FE2340558677}"/>
              </a:ext>
            </a:extLst>
          </p:cNvPr>
          <p:cNvGrpSpPr/>
          <p:nvPr/>
        </p:nvGrpSpPr>
        <p:grpSpPr>
          <a:xfrm>
            <a:off x="7776609" y="3101811"/>
            <a:ext cx="4317422" cy="1511921"/>
            <a:chOff x="3211781" y="3919949"/>
            <a:chExt cx="4317422" cy="151192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2B4D2B9-B495-4F67-831E-7DDAD1A65696}"/>
                </a:ext>
              </a:extLst>
            </p:cNvPr>
            <p:cNvSpPr/>
            <p:nvPr/>
          </p:nvSpPr>
          <p:spPr>
            <a:xfrm>
              <a:off x="4664364" y="4424218"/>
              <a:ext cx="1958109" cy="1006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Compsant</a:t>
              </a:r>
              <a:endParaRPr lang="fr-FR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FB151FC-5E2C-4727-8F83-C4C82C9FA79E}"/>
                </a:ext>
              </a:extLst>
            </p:cNvPr>
            <p:cNvCxnSpPr>
              <a:stCxn id="4" idx="0"/>
            </p:cNvCxnSpPr>
            <p:nvPr/>
          </p:nvCxnSpPr>
          <p:spPr>
            <a:xfrm flipH="1" flipV="1">
              <a:off x="5643418" y="3982821"/>
              <a:ext cx="1" cy="441397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84D94D5-9488-484D-98DA-40C765532DFB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>
              <a:off x="3980873" y="4927600"/>
              <a:ext cx="683491" cy="0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326FD8-57CB-4ED2-9472-ACF8095F19B8}"/>
                </a:ext>
              </a:extLst>
            </p:cNvPr>
            <p:cNvSpPr txBox="1"/>
            <p:nvPr/>
          </p:nvSpPr>
          <p:spPr>
            <a:xfrm>
              <a:off x="5715742" y="3919949"/>
              <a:ext cx="181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API </a:t>
              </a:r>
              <a:r>
                <a:rPr lang="fr-FR" dirty="0" err="1"/>
                <a:t>Health</a:t>
              </a:r>
              <a:endParaRPr lang="fr-F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47B04B-BAA4-40F0-A459-138DB73767F1}"/>
                </a:ext>
              </a:extLst>
            </p:cNvPr>
            <p:cNvSpPr txBox="1"/>
            <p:nvPr/>
          </p:nvSpPr>
          <p:spPr>
            <a:xfrm>
              <a:off x="3211781" y="5062538"/>
              <a:ext cx="181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API Métier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199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90D1-6749-40BA-972D-3D173BB2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communes aux composants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FE89-66AA-49CD-B859-2A313A032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2484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Chaque composant réutilise le </a:t>
            </a:r>
            <a:r>
              <a:rPr lang="fr-FR" dirty="0" err="1"/>
              <a:t>transactionID</a:t>
            </a:r>
            <a:r>
              <a:rPr lang="fr-FR" dirty="0"/>
              <a:t> qu’il à reçu lorsqu’il appelle un autre composant.</a:t>
            </a:r>
          </a:p>
          <a:p>
            <a:r>
              <a:rPr lang="fr-FR" dirty="0"/>
              <a:t>Chaque composant est à l’écoute d’une liste de diffusion afin de connaître les annuaires disponibles.</a:t>
            </a:r>
          </a:p>
          <a:p>
            <a:r>
              <a:rPr lang="fr-FR" dirty="0"/>
              <a:t>Chaque composant utilise une liste d’annuaires pour se faire connaître du système.</a:t>
            </a:r>
          </a:p>
          <a:p>
            <a:r>
              <a:rPr lang="fr-FR" dirty="0"/>
              <a:t>Si un annuaire ne se manifeste pas pendant un temps donné, il est considéré comme mort et ne doit plus être utilisé.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D80D3A-5E09-4258-9D75-A2F64A6DC165}"/>
              </a:ext>
            </a:extLst>
          </p:cNvPr>
          <p:cNvSpPr/>
          <p:nvPr/>
        </p:nvSpPr>
        <p:spPr>
          <a:xfrm>
            <a:off x="4710546" y="5015345"/>
            <a:ext cx="1958109" cy="100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Compsant</a:t>
            </a:r>
            <a:endParaRPr lang="fr-FR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85B75-B5EC-495F-9ACC-2BBCB81A97A6}"/>
              </a:ext>
            </a:extLst>
          </p:cNvPr>
          <p:cNvSpPr/>
          <p:nvPr/>
        </p:nvSpPr>
        <p:spPr>
          <a:xfrm>
            <a:off x="8636003" y="4633046"/>
            <a:ext cx="1958109" cy="100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Annuaire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7B99F6-99F7-4E5F-90AD-81DFAB1F661E}"/>
              </a:ext>
            </a:extLst>
          </p:cNvPr>
          <p:cNvSpPr/>
          <p:nvPr/>
        </p:nvSpPr>
        <p:spPr>
          <a:xfrm>
            <a:off x="9107056" y="5329382"/>
            <a:ext cx="1958109" cy="100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Annuaire 2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7C53E39-1AF1-4756-A0D2-D2BA1E89ADB8}"/>
              </a:ext>
            </a:extLst>
          </p:cNvPr>
          <p:cNvSpPr/>
          <p:nvPr/>
        </p:nvSpPr>
        <p:spPr>
          <a:xfrm>
            <a:off x="1468583" y="5204811"/>
            <a:ext cx="803563" cy="6280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Liste des annuaires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CF825-14C3-49C1-BD1C-3232D59760A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6668655" y="5136428"/>
            <a:ext cx="1967348" cy="38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3A4F13-1E06-4474-8463-F1CBD989351A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6668655" y="5518727"/>
            <a:ext cx="2438401" cy="31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126A3E-9A59-4333-8422-73AFCA7871F9}"/>
              </a:ext>
            </a:extLst>
          </p:cNvPr>
          <p:cNvCxnSpPr>
            <a:stCxn id="4" idx="1"/>
            <a:endCxn id="7" idx="4"/>
          </p:cNvCxnSpPr>
          <p:nvPr/>
        </p:nvCxnSpPr>
        <p:spPr>
          <a:xfrm flipH="1">
            <a:off x="2272146" y="5518727"/>
            <a:ext cx="2438400" cy="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04778F-7AD4-4C5F-92D5-D0618B1C366A}"/>
              </a:ext>
            </a:extLst>
          </p:cNvPr>
          <p:cNvSpPr txBox="1"/>
          <p:nvPr/>
        </p:nvSpPr>
        <p:spPr>
          <a:xfrm>
            <a:off x="7269017" y="5338739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Diffusion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3DDB3C-657F-4458-88CD-2CEBA02924E4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16200000" flipH="1">
            <a:off x="7730838" y="3980872"/>
            <a:ext cx="314037" cy="4396510"/>
          </a:xfrm>
          <a:prstGeom prst="bentConnector3">
            <a:avLst>
              <a:gd name="adj1" fmla="val 1727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C5A5A6C-E1E7-43B1-AE13-27CADA1D02D4}"/>
              </a:ext>
            </a:extLst>
          </p:cNvPr>
          <p:cNvSpPr txBox="1"/>
          <p:nvPr/>
        </p:nvSpPr>
        <p:spPr>
          <a:xfrm>
            <a:off x="7144326" y="6224420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Déclaration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63F891-2E5D-4E77-9E18-D75AE0BFD9ED}"/>
              </a:ext>
            </a:extLst>
          </p:cNvPr>
          <p:cNvSpPr txBox="1"/>
          <p:nvPr/>
        </p:nvSpPr>
        <p:spPr>
          <a:xfrm>
            <a:off x="2660072" y="5218786"/>
            <a:ext cx="166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Mémorisation</a:t>
            </a:r>
          </a:p>
        </p:txBody>
      </p:sp>
    </p:spTree>
    <p:extLst>
      <p:ext uri="{BB962C8B-B14F-4D97-AF65-F5344CB8AC3E}">
        <p14:creationId xmlns:p14="http://schemas.microsoft.com/office/powerpoint/2010/main" val="343686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2548-DF49-4A00-8210-48C7C57C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générale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E5040C-AE38-4FDB-8C87-19661E32DCA6}"/>
              </a:ext>
            </a:extLst>
          </p:cNvPr>
          <p:cNvGrpSpPr/>
          <p:nvPr/>
        </p:nvGrpSpPr>
        <p:grpSpPr>
          <a:xfrm>
            <a:off x="759938" y="2664029"/>
            <a:ext cx="10254344" cy="2539341"/>
            <a:chOff x="836138" y="4057401"/>
            <a:chExt cx="10254344" cy="2539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7BF8744-82B5-4FBE-95A1-2F52C0C903D2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Clients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FEA3AC8-9E47-4AED-A5FD-EB995D95052E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Load</a:t>
              </a:r>
              <a:endParaRPr lang="fr-FR" dirty="0"/>
            </a:p>
            <a:p>
              <a:pPr algn="ctr"/>
              <a:r>
                <a:rPr lang="fr-FR" dirty="0"/>
                <a:t>Balancer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4AA44CD-4BF6-4DC4-9F20-46FBD3083ADE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API Gateway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8624DB5-BAC5-4323-8F15-212E7CD4A573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0F54B12-A00E-47E1-B0E9-EE046DB58A59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Annuaire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B24DB53-4289-4956-8B57-17C3F4C79185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Composant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E5E6BC2-B683-4E3C-81C2-B796CB2F035D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1E5D56E-3122-424E-A20C-D71CB06AA92D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EF377D4-8AAE-48ED-8A5A-7C39CC59B8BC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Annuaire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4E9FE43-91B6-4217-AACA-183FE42260F4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B00C040-B49E-41D5-8861-73F1650D5232}"/>
                </a:ext>
              </a:extLst>
            </p:cNvPr>
            <p:cNvCxnSpPr>
              <a:stCxn id="10" idx="1"/>
              <a:endCxn id="13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2B6DA4-EE59-40C6-9E56-5A2686720ED3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BC15C33-A8B2-46FD-8F18-FBD5C9DF9531}"/>
                </a:ext>
              </a:extLst>
            </p:cNvPr>
            <p:cNvCxnSpPr>
              <a:stCxn id="11" idx="1"/>
              <a:endCxn id="13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E98B04-A1B4-4DC3-AF76-89C16412EF2C}"/>
                </a:ext>
              </a:extLst>
            </p:cNvPr>
            <p:cNvCxnSpPr>
              <a:stCxn id="12" idx="1"/>
              <a:endCxn id="9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02CD64-15D9-4EF1-AAF2-F6CC697A2A4B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B419DB6B-4E73-4BA6-8127-85B53C89B88E}"/>
                </a:ext>
              </a:extLst>
            </p:cNvPr>
            <p:cNvCxnSpPr>
              <a:stCxn id="9" idx="1"/>
              <a:endCxn id="7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1AAB1C15-A276-4DA3-AADA-7816C9B4F131}"/>
                </a:ext>
              </a:extLst>
            </p:cNvPr>
            <p:cNvCxnSpPr>
              <a:stCxn id="13" idx="1"/>
              <a:endCxn id="8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650AE0D-6F6A-477B-8CD0-6180DE165749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08C3E46-3DF1-440C-972E-7AB8F0FFB26F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59CCA79-3560-457E-8987-1B7A428FEBB4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5E0D07FB-CBA3-4263-BF46-BA82805004F8}"/>
                </a:ext>
              </a:extLst>
            </p:cNvPr>
            <p:cNvCxnSpPr>
              <a:stCxn id="13" idx="1"/>
              <a:endCxn id="7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1772EEDC-F0A7-4F44-8108-821940091B5D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890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CA11-5E24-4E56-BBFE-F6861A59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8CEB-9B53-4196-941C-644C27ECD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Rôle:</a:t>
            </a:r>
          </a:p>
          <a:p>
            <a:pPr lvl="1"/>
            <a:r>
              <a:rPr lang="fr-FR" dirty="0"/>
              <a:t>Reçoit toutes les demandes des clients et les distribue aux composants,</a:t>
            </a:r>
          </a:p>
          <a:p>
            <a:pPr lvl="1"/>
            <a:r>
              <a:rPr lang="fr-FR" dirty="0"/>
              <a:t>Joue le rôle de sas de sécurité (application des règles de sécurité,, etc.),</a:t>
            </a:r>
          </a:p>
          <a:p>
            <a:pPr lvl="1"/>
            <a:r>
              <a:rPr lang="fr-FR" dirty="0"/>
              <a:t>Joue le rôle de proxy (routage vers les vraies implémentations)</a:t>
            </a:r>
          </a:p>
          <a:p>
            <a:pPr lvl="1"/>
            <a:r>
              <a:rPr lang="fr-FR" dirty="0"/>
              <a:t>Utilise le service d’Annuaire pour localiser les services visés (notification à chaque modification constatée)</a:t>
            </a:r>
          </a:p>
          <a:p>
            <a:r>
              <a:rPr lang="fr-FR" dirty="0"/>
              <a:t>Services:</a:t>
            </a:r>
          </a:p>
          <a:p>
            <a:pPr lvl="1"/>
            <a:r>
              <a:rPr lang="fr-FR" dirty="0"/>
              <a:t>Authentification: vérification de la présence des jetons d’authentification</a:t>
            </a:r>
          </a:p>
          <a:p>
            <a:pPr lvl="1"/>
            <a:r>
              <a:rPr lang="fr-FR" dirty="0"/>
              <a:t>Sécurité: applique les règles de sécurité (API Publiques : Privées), limitation des échanges.</a:t>
            </a:r>
          </a:p>
          <a:p>
            <a:pPr lvl="1"/>
            <a:r>
              <a:rPr lang="fr-FR" dirty="0" err="1"/>
              <a:t>Logging</a:t>
            </a:r>
            <a:r>
              <a:rPr lang="fr-FR" dirty="0"/>
              <a:t>: trace tous les échanges</a:t>
            </a:r>
          </a:p>
          <a:p>
            <a:pPr lvl="1"/>
            <a:r>
              <a:rPr lang="fr-FR" dirty="0"/>
              <a:t>Transformation: </a:t>
            </a:r>
          </a:p>
          <a:p>
            <a:pPr lvl="1"/>
            <a:r>
              <a:rPr lang="fr-FR" dirty="0" err="1"/>
              <a:t>Load</a:t>
            </a:r>
            <a:r>
              <a:rPr lang="fr-FR" dirty="0"/>
              <a:t>-Balancing: route les requêtes vers le composants le plus efficace.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2A16BD3-CE8C-4857-91B8-3786A30C2A47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544CE1E-EE55-4DE6-B5B0-32F3F4651530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0AAC261-138B-4943-8815-67AF9F917B4E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6F7A911-4B60-43C2-A041-790ECA8CB27D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BDB047D-A2E6-4CAD-909B-541AADF45EF3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B1A97B1-6589-494B-8198-892B9AEBD5E0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969B2F2-A13E-4087-AA75-1AB46583C7C3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7846F43-F46C-4FDD-80C2-8C74BEA871E9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4A9150B5-B672-4B4F-87B8-C5BF389B212E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BB84BFC-4E83-4576-913F-2BA36C7F2AB0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D1D024-3FF5-4DCD-BE7C-AD84D5A8C29D}"/>
                </a:ext>
              </a:extLst>
            </p:cNvPr>
            <p:cNvCxnSpPr>
              <a:stCxn id="54" idx="1"/>
              <a:endCxn id="53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63FEB5A-52B6-4577-ADF9-AABB47D3247F}"/>
                </a:ext>
              </a:extLst>
            </p:cNvPr>
            <p:cNvCxnSpPr>
              <a:stCxn id="54" idx="1"/>
              <a:endCxn id="57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B9956D0-9533-48DA-A393-78C83F067A46}"/>
                </a:ext>
              </a:extLst>
            </p:cNvPr>
            <p:cNvCxnSpPr>
              <a:stCxn id="55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5FA060F-6D10-43CA-B33B-29F29AF9132B}"/>
                </a:ext>
              </a:extLst>
            </p:cNvPr>
            <p:cNvCxnSpPr>
              <a:stCxn id="55" idx="1"/>
              <a:endCxn id="57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62C9DE7-F79A-4385-9BAE-5EE40AA89017}"/>
                </a:ext>
              </a:extLst>
            </p:cNvPr>
            <p:cNvCxnSpPr>
              <a:stCxn id="56" idx="1"/>
              <a:endCxn id="53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757D77-1579-477D-AF29-D163224AE92A}"/>
                </a:ext>
              </a:extLst>
            </p:cNvPr>
            <p:cNvCxnSpPr>
              <a:stCxn id="56" idx="1"/>
              <a:endCxn id="57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2682B48E-9D04-46C5-9E6F-FB087FA8381F}"/>
                </a:ext>
              </a:extLst>
            </p:cNvPr>
            <p:cNvCxnSpPr>
              <a:stCxn id="53" idx="1"/>
              <a:endCxn id="51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BA287C2E-05BC-4A27-B767-22678EEA7A96}"/>
                </a:ext>
              </a:extLst>
            </p:cNvPr>
            <p:cNvCxnSpPr>
              <a:stCxn id="57" idx="1"/>
              <a:endCxn id="52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4650743-DC17-4E4A-AF39-608E88F3FD9D}"/>
                </a:ext>
              </a:extLst>
            </p:cNvPr>
            <p:cNvCxnSpPr>
              <a:stCxn id="49" idx="3"/>
              <a:endCxn id="50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10C51F5-644F-460C-BD88-6F1A1C08BDC7}"/>
                </a:ext>
              </a:extLst>
            </p:cNvPr>
            <p:cNvCxnSpPr>
              <a:stCxn id="50" idx="3"/>
              <a:endCxn id="51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25AA556-53B0-4B78-8148-C7E91768AABA}"/>
                </a:ext>
              </a:extLst>
            </p:cNvPr>
            <p:cNvCxnSpPr>
              <a:stCxn id="50" idx="3"/>
              <a:endCxn id="52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6149EA0F-A249-4A41-B781-5E8101B787CF}"/>
                </a:ext>
              </a:extLst>
            </p:cNvPr>
            <p:cNvCxnSpPr>
              <a:stCxn id="57" idx="1"/>
              <a:endCxn id="51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6F724B7E-2DCB-4A7C-8365-0F0A08E6D6C3}"/>
                </a:ext>
              </a:extLst>
            </p:cNvPr>
            <p:cNvCxnSpPr>
              <a:stCxn id="53" idx="1"/>
              <a:endCxn id="52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794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E7C9-5674-48BF-9738-5649817C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Annuaire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AED7-73D9-4772-B3F5-AE9BB7EDF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Dispose d’une Url dynamique annoncée à tous les composants du système via une diffusion multicast</a:t>
            </a:r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Dispose du catalogue à jour des composants disponibles.</a:t>
            </a:r>
          </a:p>
          <a:p>
            <a:pPr lvl="1"/>
            <a:r>
              <a:rPr lang="fr-FR" dirty="0"/>
              <a:t>Vérifie l’état de santé des composants (API </a:t>
            </a:r>
            <a:r>
              <a:rPr lang="fr-FR" dirty="0" err="1"/>
              <a:t>Health</a:t>
            </a:r>
            <a:r>
              <a:rPr lang="fr-FR" dirty="0"/>
              <a:t>).</a:t>
            </a:r>
          </a:p>
          <a:p>
            <a:pPr lvl="1"/>
            <a:r>
              <a:rPr lang="fr-FR" dirty="0"/>
              <a:t>Annuaire alimenté par les composants qui se déclarent au démarrage puis périodiquement.</a:t>
            </a:r>
          </a:p>
          <a:p>
            <a:pPr lvl="1"/>
            <a:r>
              <a:rPr lang="fr-FR" dirty="0"/>
              <a:t>Implémente le pattern « Circuit breaker »</a:t>
            </a:r>
          </a:p>
          <a:p>
            <a:pPr lvl="1"/>
            <a:r>
              <a:rPr lang="fr-FR" dirty="0"/>
              <a:t>Emet une notification pour inviter les abonnés à se mettre à jour.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02807A-583B-4A66-AB02-7D24A98A1CC0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A8E14B3-1B33-49F1-899E-5B7265BBBC83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A9077F8-4DFC-4884-A896-488EDE78D97D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41BDE4D-67FD-40BD-A0F3-81CC36C8FABB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75CFD1F-B7B1-49E5-BCBC-491E9BF44206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8211D76-43BA-47D8-9EA8-89E31EC86CB2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C562715-0FF2-4D26-B60D-303082289B49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9EC9257-699D-4C65-A199-4782CA42CD97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763A0CC-62DD-478A-957E-487444AC9465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54FD125-AA59-4E2D-9B60-474EE27CA514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BDFD511-94AC-4E94-899A-0CC8852FA504}"/>
                </a:ext>
              </a:extLst>
            </p:cNvPr>
            <p:cNvCxnSpPr>
              <a:stCxn id="11" idx="1"/>
              <a:endCxn id="10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2A03E63-B673-4F32-980D-6F6040D386EC}"/>
                </a:ext>
              </a:extLst>
            </p:cNvPr>
            <p:cNvCxnSpPr>
              <a:stCxn id="11" idx="1"/>
              <a:endCxn id="14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75249DA-0447-4378-BC78-07606F19A7D9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D4375F4-705E-4D3C-AA56-4D7345FBD611}"/>
                </a:ext>
              </a:extLst>
            </p:cNvPr>
            <p:cNvCxnSpPr>
              <a:stCxn id="12" idx="1"/>
              <a:endCxn id="14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EFEDB3D-709F-4277-8011-B9D793EB2D99}"/>
                </a:ext>
              </a:extLst>
            </p:cNvPr>
            <p:cNvCxnSpPr>
              <a:stCxn id="13" idx="1"/>
              <a:endCxn id="10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AA9725-6F73-4DB6-A2E5-88DF6C500EB1}"/>
                </a:ext>
              </a:extLst>
            </p:cNvPr>
            <p:cNvCxnSpPr>
              <a:stCxn id="13" idx="1"/>
              <a:endCxn id="14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FBC86982-1F0D-466A-97F9-A88F9A682219}"/>
                </a:ext>
              </a:extLst>
            </p:cNvPr>
            <p:cNvCxnSpPr>
              <a:stCxn id="10" idx="1"/>
              <a:endCxn id="8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2D999758-E5C1-4341-9B9E-ADB9B76DA66E}"/>
                </a:ext>
              </a:extLst>
            </p:cNvPr>
            <p:cNvCxnSpPr>
              <a:stCxn id="14" idx="1"/>
              <a:endCxn id="9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A4E8DE4-2636-4EF5-A559-0781A6C26E4C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50C9C28-9FEA-423C-9F66-19F91F32172F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CB285B2-9773-41CA-B2BB-EF3F39A70E19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5FC8F5F8-4830-415F-B401-B959B290593A}"/>
                </a:ext>
              </a:extLst>
            </p:cNvPr>
            <p:cNvCxnSpPr>
              <a:stCxn id="14" idx="1"/>
              <a:endCxn id="8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2E65338C-F5D8-42E3-A23E-85DE3F088EAD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424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886</Words>
  <Application>Microsoft Office PowerPoint</Application>
  <PresentationFormat>Widescreen</PresentationFormat>
  <Paragraphs>189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Backend AFO  nouvelle version</vt:lpstr>
      <vt:lpstr>Points clés:</vt:lpstr>
      <vt:lpstr>Les composants disponibles:</vt:lpstr>
      <vt:lpstr>Définition des composants</vt:lpstr>
      <vt:lpstr>Les composants : Parties communes</vt:lpstr>
      <vt:lpstr>Caractéristiques communes aux composants</vt:lpstr>
      <vt:lpstr>Architecture générale</vt:lpstr>
      <vt:lpstr>API Gateway</vt:lpstr>
      <vt:lpstr>Annuaire</vt:lpstr>
      <vt:lpstr>Authentification</vt:lpstr>
      <vt:lpstr>EventsMgr</vt:lpstr>
      <vt:lpstr>Paniers</vt:lpstr>
      <vt:lpstr>1ère implémentation:</vt:lpstr>
      <vt:lpstr>Dynamique du système: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AFO nouvelle version</dc:title>
  <dc:creator>Alfredo PULCINO</dc:creator>
  <cp:lastModifiedBy>Alfredo PULCINO</cp:lastModifiedBy>
  <cp:revision>35</cp:revision>
  <dcterms:created xsi:type="dcterms:W3CDTF">2018-08-03T13:52:15Z</dcterms:created>
  <dcterms:modified xsi:type="dcterms:W3CDTF">2018-08-09T13:15:59Z</dcterms:modified>
</cp:coreProperties>
</file>