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62" r:id="rId3"/>
    <p:sldId id="261" r:id="rId4"/>
    <p:sldId id="314" r:id="rId5"/>
    <p:sldId id="317" r:id="rId6"/>
    <p:sldId id="273" r:id="rId7"/>
    <p:sldId id="270" r:id="rId8"/>
    <p:sldId id="293" r:id="rId9"/>
    <p:sldId id="318" r:id="rId10"/>
    <p:sldId id="315" r:id="rId11"/>
    <p:sldId id="316" r:id="rId12"/>
    <p:sldId id="287" r:id="rId13"/>
    <p:sldId id="302" r:id="rId14"/>
    <p:sldId id="285" r:id="rId15"/>
    <p:sldId id="295" r:id="rId16"/>
    <p:sldId id="291" r:id="rId17"/>
    <p:sldId id="294" r:id="rId18"/>
    <p:sldId id="292" r:id="rId19"/>
    <p:sldId id="319" r:id="rId20"/>
    <p:sldId id="275" r:id="rId21"/>
    <p:sldId id="266" r:id="rId22"/>
    <p:sldId id="320" r:id="rId23"/>
    <p:sldId id="29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7DE2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89744" autoAdjust="0"/>
  </p:normalViewPr>
  <p:slideViewPr>
    <p:cSldViewPr snapToGrid="0">
      <p:cViewPr varScale="1">
        <p:scale>
          <a:sx n="74" d="100"/>
          <a:sy n="74" d="100"/>
        </p:scale>
        <p:origin x="7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51089-4BA9-4B8D-A246-C0ABBEB05871}" type="datetimeFigureOut">
              <a:rPr lang="en-MY" smtClean="0"/>
              <a:t>2/9/2022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1861F-27F0-4A0F-983F-CB6C6EB47C9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1037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1861F-27F0-4A0F-983F-CB6C6EB47C98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71813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1861F-27F0-4A0F-983F-CB6C6EB47C98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75761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1861F-27F0-4A0F-983F-CB6C6EB47C98}" type="slidenum">
              <a:rPr lang="en-MY" smtClean="0"/>
              <a:t>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40078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1861F-27F0-4A0F-983F-CB6C6EB47C98}" type="slidenum">
              <a:rPr lang="en-MY" smtClean="0"/>
              <a:t>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77605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u="none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1861F-27F0-4A0F-983F-CB6C6EB47C98}" type="slidenum">
              <a:rPr lang="en-MY" smtClean="0"/>
              <a:t>10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20719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1861F-27F0-4A0F-983F-CB6C6EB47C98}" type="slidenum">
              <a:rPr lang="en-MY" smtClean="0"/>
              <a:t>12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94181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1861F-27F0-4A0F-983F-CB6C6EB47C98}" type="slidenum">
              <a:rPr lang="en-MY" smtClean="0"/>
              <a:t>13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9481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3E05E-09A8-8B2E-BF55-DB7C76221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5633A-BE44-2FB8-92E6-7DFA71F36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EEAFB-BD6F-5031-2460-E941D05DDA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MY"/>
              <a:t>29/7/2022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F5AC8-6691-28DB-5A90-A9167516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MY"/>
              <a:t>GCP- IoT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E8A3D-5220-CE19-EA09-A0C22A3B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06BF78-B448-42C9-A3C5-CCF08E17094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0928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E20C4A6-0B45-B746-B231-05D3E0C38FBC}"/>
              </a:ext>
            </a:extLst>
          </p:cNvPr>
          <p:cNvSpPr/>
          <p:nvPr/>
        </p:nvSpPr>
        <p:spPr>
          <a:xfrm>
            <a:off x="11098697" y="6314399"/>
            <a:ext cx="1093303" cy="55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B444513-A6C1-781A-A283-E7F80B10BF7E}"/>
              </a:ext>
            </a:extLst>
          </p:cNvPr>
          <p:cNvSpPr txBox="1">
            <a:spLocks/>
          </p:cNvSpPr>
          <p:nvPr/>
        </p:nvSpPr>
        <p:spPr>
          <a:xfrm>
            <a:off x="0" y="6304546"/>
            <a:ext cx="10800521" cy="553453"/>
          </a:xfrm>
          <a:prstGeom prst="rect">
            <a:avLst/>
          </a:prstGeom>
          <a:solidFill>
            <a:srgbClr val="1CADE4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MY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57C849-A3C9-7DA9-CDBB-5BE7701E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478" y="-9939"/>
            <a:ext cx="10800521" cy="1325563"/>
          </a:xfrm>
          <a:solidFill>
            <a:srgbClr val="1CADE4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9ED96-123F-0CB7-8B18-A7DAE2A9E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067" y="1730678"/>
            <a:ext cx="1060505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F1473-EC86-FB08-F477-572EFA9AB5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9873" y="6408396"/>
            <a:ext cx="2743200" cy="288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MY"/>
              <a:t>29/7/2022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DEFB8-F8A1-94C1-0155-1D30C4B2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34338" y="6408398"/>
            <a:ext cx="4114800" cy="288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MY"/>
              <a:t>GCP- IoT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0DA23-FF8E-8CF5-72D2-611BF0B9F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577" y="6435436"/>
            <a:ext cx="653542" cy="288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106BF78-B448-42C9-A3C5-CCF08E170941}" type="slidenum">
              <a:rPr lang="en-MY" smtClean="0"/>
              <a:t>‹#›</a:t>
            </a:fld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75975C-B5CB-B10D-6098-1716583B28DA}"/>
              </a:ext>
            </a:extLst>
          </p:cNvPr>
          <p:cNvSpPr/>
          <p:nvPr/>
        </p:nvSpPr>
        <p:spPr>
          <a:xfrm>
            <a:off x="1" y="0"/>
            <a:ext cx="1302026" cy="132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1019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B05AAA6-8165-21BA-12C7-7375D19A231D}"/>
              </a:ext>
            </a:extLst>
          </p:cNvPr>
          <p:cNvSpPr/>
          <p:nvPr/>
        </p:nvSpPr>
        <p:spPr>
          <a:xfrm>
            <a:off x="0" y="1679713"/>
            <a:ext cx="12192000" cy="5178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83C4E5-378E-2E8B-CF6C-7E2470AF8093}"/>
              </a:ext>
            </a:extLst>
          </p:cNvPr>
          <p:cNvSpPr/>
          <p:nvPr/>
        </p:nvSpPr>
        <p:spPr>
          <a:xfrm>
            <a:off x="1" y="1311965"/>
            <a:ext cx="934278" cy="2584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1078CD-CA27-207C-B83A-CCA5952A53FE}"/>
              </a:ext>
            </a:extLst>
          </p:cNvPr>
          <p:cNvSpPr/>
          <p:nvPr/>
        </p:nvSpPr>
        <p:spPr>
          <a:xfrm>
            <a:off x="1076961" y="1311965"/>
            <a:ext cx="11115040" cy="2584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D8BC40-5BCA-E927-F490-78251952A75F}"/>
              </a:ext>
            </a:extLst>
          </p:cNvPr>
          <p:cNvCxnSpPr>
            <a:cxnSpLocks/>
          </p:cNvCxnSpPr>
          <p:nvPr/>
        </p:nvCxnSpPr>
        <p:spPr>
          <a:xfrm flipV="1">
            <a:off x="1013349" y="1311965"/>
            <a:ext cx="0" cy="258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35CC93-348A-374C-A89C-CCF75BCAD01E}"/>
              </a:ext>
            </a:extLst>
          </p:cNvPr>
          <p:cNvCxnSpPr>
            <a:cxnSpLocks/>
          </p:cNvCxnSpPr>
          <p:nvPr/>
        </p:nvCxnSpPr>
        <p:spPr>
          <a:xfrm flipV="1">
            <a:off x="1013349" y="1907127"/>
            <a:ext cx="0" cy="201998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885FD43-28D3-03C9-6378-302C3148C541}"/>
              </a:ext>
            </a:extLst>
          </p:cNvPr>
          <p:cNvCxnSpPr>
            <a:cxnSpLocks/>
          </p:cNvCxnSpPr>
          <p:nvPr/>
        </p:nvCxnSpPr>
        <p:spPr>
          <a:xfrm flipV="1">
            <a:off x="1013349" y="4225490"/>
            <a:ext cx="0" cy="1653941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8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71FA167-9284-89D7-E1B9-AA713E57664C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A7A708-2FE1-76F2-7874-C9241E805A9E}"/>
              </a:ext>
            </a:extLst>
          </p:cNvPr>
          <p:cNvSpPr/>
          <p:nvPr/>
        </p:nvSpPr>
        <p:spPr>
          <a:xfrm>
            <a:off x="11098697" y="6303600"/>
            <a:ext cx="1093303" cy="55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7F1C020-3767-2975-769C-E61849F49024}"/>
              </a:ext>
            </a:extLst>
          </p:cNvPr>
          <p:cNvSpPr txBox="1">
            <a:spLocks/>
          </p:cNvSpPr>
          <p:nvPr/>
        </p:nvSpPr>
        <p:spPr>
          <a:xfrm>
            <a:off x="11318577" y="6435436"/>
            <a:ext cx="653542" cy="288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B360D4-31EF-4B9E-BE37-583711B926BE}" type="slidenum">
              <a:rPr lang="en-MY" smtClean="0"/>
              <a:pPr/>
              <a:t>‹#›</a:t>
            </a:fld>
            <a:endParaRPr lang="en-MY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A2AD4E-8427-27C2-CB56-F0C161F51503}"/>
              </a:ext>
            </a:extLst>
          </p:cNvPr>
          <p:cNvCxnSpPr>
            <a:cxnSpLocks/>
          </p:cNvCxnSpPr>
          <p:nvPr/>
        </p:nvCxnSpPr>
        <p:spPr>
          <a:xfrm flipV="1">
            <a:off x="5840530" y="142122"/>
            <a:ext cx="0" cy="201998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CA10FC-861E-F379-ED38-7A6BFF0DFD51}"/>
              </a:ext>
            </a:extLst>
          </p:cNvPr>
          <p:cNvCxnSpPr>
            <a:cxnSpLocks/>
          </p:cNvCxnSpPr>
          <p:nvPr/>
        </p:nvCxnSpPr>
        <p:spPr>
          <a:xfrm flipV="1">
            <a:off x="5840530" y="2460485"/>
            <a:ext cx="0" cy="1653941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83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CB600-E37A-58CC-B391-F4BBF3CA4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497" y="2416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MY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06081DA-A7C4-21ED-C62F-17FF5C41C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4497" y="210392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987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bigquery/pricin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A1CE-FD0A-BCC3-00B5-BC6E661BDE45}"/>
              </a:ext>
            </a:extLst>
          </p:cNvPr>
          <p:cNvSpPr txBox="1">
            <a:spLocks/>
          </p:cNvSpPr>
          <p:nvPr/>
        </p:nvSpPr>
        <p:spPr>
          <a:xfrm>
            <a:off x="1209040" y="2291079"/>
            <a:ext cx="10183761" cy="18399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200" dirty="0">
                <a:solidFill>
                  <a:schemeClr val="accent3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GCP – </a:t>
            </a:r>
          </a:p>
          <a:p>
            <a:r>
              <a:rPr lang="en-US" altLang="zh-TW" sz="4200" dirty="0">
                <a:solidFill>
                  <a:schemeClr val="accent3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IoT Architecture</a:t>
            </a:r>
            <a:endParaRPr lang="en-GB" sz="4200" dirty="0">
              <a:solidFill>
                <a:schemeClr val="accent3">
                  <a:lumMod val="40000"/>
                  <a:lumOff val="6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5A2FF-CA68-04D2-A0FD-962422FF353F}"/>
              </a:ext>
            </a:extLst>
          </p:cNvPr>
          <p:cNvSpPr txBox="1">
            <a:spLocks/>
          </p:cNvSpPr>
          <p:nvPr/>
        </p:nvSpPr>
        <p:spPr>
          <a:xfrm>
            <a:off x="1203960" y="4130992"/>
            <a:ext cx="8915400" cy="168722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>
                <a:solidFill>
                  <a:schemeClr val="bg1"/>
                </a:solidFill>
              </a:rPr>
              <a:t>Aggy </a:t>
            </a:r>
            <a:r>
              <a:rPr lang="en-GB" b="1" dirty="0" err="1">
                <a:solidFill>
                  <a:schemeClr val="bg1"/>
                </a:solidFill>
              </a:rPr>
              <a:t>Phang</a:t>
            </a:r>
            <a:endParaRPr lang="en-GB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1500" dirty="0">
                <a:solidFill>
                  <a:schemeClr val="bg1"/>
                </a:solidFill>
              </a:rPr>
              <a:t>Aggy.phang@apulsar.com.my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MY" altLang="zh-TW" dirty="0">
                <a:solidFill>
                  <a:schemeClr val="bg1"/>
                </a:solidFill>
              </a:rPr>
              <a:t>29 Jul 2022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8BC40A-A814-7AAA-49E2-A1DAF0F3FE2F}"/>
              </a:ext>
            </a:extLst>
          </p:cNvPr>
          <p:cNvSpPr txBox="1"/>
          <p:nvPr/>
        </p:nvSpPr>
        <p:spPr>
          <a:xfrm>
            <a:off x="375920" y="432106"/>
            <a:ext cx="714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600" dirty="0">
                <a:solidFill>
                  <a:srgbClr val="1CADE4"/>
                </a:solidFill>
                <a:latin typeface="Arial Black" panose="020B0A04020102020204" pitchFamily="34" charset="0"/>
              </a:rPr>
              <a:t>July Sharing</a:t>
            </a:r>
          </a:p>
        </p:txBody>
      </p:sp>
    </p:spTree>
    <p:extLst>
      <p:ext uri="{BB962C8B-B14F-4D97-AF65-F5344CB8AC3E}">
        <p14:creationId xmlns:p14="http://schemas.microsoft.com/office/powerpoint/2010/main" val="3073139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EB9A4-D036-E3CC-364B-2925A4ABB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Literature review related 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020A2-4C4F-306D-C8E8-F9B3B08F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MY"/>
              <a:t>29/7/2022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2301-4A8D-DA3E-3E53-BA561E7B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GCP- IoT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9A247-E936-013D-CDAD-EC6D4F92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BF78-B448-42C9-A3C5-CCF08E170941}" type="slidenum">
              <a:rPr lang="en-MY" smtClean="0"/>
              <a:t>10</a:t>
            </a:fld>
            <a:endParaRPr lang="en-MY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ECE11F-1B60-7C45-EE44-2F7F6F77FCAF}"/>
              </a:ext>
            </a:extLst>
          </p:cNvPr>
          <p:cNvSpPr txBox="1"/>
          <p:nvPr/>
        </p:nvSpPr>
        <p:spPr>
          <a:xfrm>
            <a:off x="83359" y="1445964"/>
            <a:ext cx="137968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TW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altLang="zh-TW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rgbClr val="1CAD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 </a:t>
            </a:r>
          </a:p>
          <a:p>
            <a:endParaRPr lang="en-US" altLang="zh-TW" sz="1400" dirty="0">
              <a:solidFill>
                <a:srgbClr val="1CADE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&amp; Finding</a:t>
            </a: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Proposal</a:t>
            </a:r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DEB63A76-55CA-6117-5A03-782BA8A5E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054433"/>
              </p:ext>
            </p:extLst>
          </p:nvPr>
        </p:nvGraphicFramePr>
        <p:xfrm>
          <a:off x="1466574" y="1866885"/>
          <a:ext cx="10505545" cy="37541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02704">
                  <a:extLst>
                    <a:ext uri="{9D8B030D-6E8A-4147-A177-3AD203B41FA5}">
                      <a16:colId xmlns:a16="http://schemas.microsoft.com/office/drawing/2014/main" val="2227218086"/>
                    </a:ext>
                  </a:extLst>
                </a:gridCol>
                <a:gridCol w="3356100">
                  <a:extLst>
                    <a:ext uri="{9D8B030D-6E8A-4147-A177-3AD203B41FA5}">
                      <a16:colId xmlns:a16="http://schemas.microsoft.com/office/drawing/2014/main" val="2417889707"/>
                    </a:ext>
                  </a:extLst>
                </a:gridCol>
                <a:gridCol w="4008629">
                  <a:extLst>
                    <a:ext uri="{9D8B030D-6E8A-4147-A177-3AD203B41FA5}">
                      <a16:colId xmlns:a16="http://schemas.microsoft.com/office/drawing/2014/main" val="4101037766"/>
                    </a:ext>
                  </a:extLst>
                </a:gridCol>
                <a:gridCol w="1838112">
                  <a:extLst>
                    <a:ext uri="{9D8B030D-6E8A-4147-A177-3AD203B41FA5}">
                      <a16:colId xmlns:a16="http://schemas.microsoft.com/office/drawing/2014/main" val="1601372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Aim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Finding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Key 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722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400" dirty="0" err="1"/>
                        <a:t>Kristianto</a:t>
                      </a:r>
                      <a:r>
                        <a:rPr lang="en-MY" sz="1400" dirty="0"/>
                        <a:t> et al.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Control temperature, light intensity, and humidity in the breeding site. 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Produce more eggs. 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600" dirty="0"/>
                        <a:t>Temperature, humidity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22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sz="1400" dirty="0" err="1"/>
                        <a:t>Ceccotti</a:t>
                      </a:r>
                      <a:r>
                        <a:rPr lang="en-MY" sz="1400" dirty="0"/>
                        <a:t> et al.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600" dirty="0"/>
                        <a:t>Determine whether BSG substrate are optimal for larval growth and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larvae reared on BSG + S. </a:t>
                      </a:r>
                      <a:r>
                        <a:rPr lang="en-US" sz="1600" dirty="0" err="1"/>
                        <a:t>limacinum</a:t>
                      </a:r>
                      <a:r>
                        <a:rPr lang="en-US" sz="1600" dirty="0"/>
                        <a:t> substrate reached prepupal stage earlier.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600" dirty="0"/>
                        <a:t>diet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724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sz="1400" dirty="0"/>
                        <a:t>Van et al.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600" dirty="0"/>
                        <a:t>Automated smart farming to rear BSF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600" dirty="0"/>
                        <a:t>Optimal range of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600" dirty="0"/>
                        <a:t>Temp, humidity, pH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74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400" dirty="0"/>
                        <a:t>Liu et al.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600" dirty="0"/>
                        <a:t>Compare 4 different artificial light sources on BSF mating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BSFLED light led to highest mating success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600" dirty="0"/>
                        <a:t>Light intensity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432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sz="1400" dirty="0"/>
                        <a:t>Chia et al.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600" dirty="0"/>
                        <a:t>Temperature and diet effect on development and survivor rate of BSF life stages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Rate of black soldier fly growth and development was considerably influenced by temperature and diet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600" dirty="0"/>
                        <a:t>Temperature, diet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13676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96FDBAA-A4C6-4DC2-586C-F7B6C47B4718}"/>
              </a:ext>
            </a:extLst>
          </p:cNvPr>
          <p:cNvSpPr txBox="1"/>
          <p:nvPr/>
        </p:nvSpPr>
        <p:spPr>
          <a:xfrm>
            <a:off x="1821473" y="1650687"/>
            <a:ext cx="9591736" cy="39703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MY" sz="1400" b="1" dirty="0"/>
              <a:t>Findings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BSF mating is influenced by light and temperature.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Temperatures below and above the minimum and maximum threshold of 15 °C and 40 °C, are shown to be unfavorable for the growth of BSF in all its life stages. Ideal temperature for BSF larvae to successfully nurture is in between the range of 24–30 °C.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BSF larvae develop most rapidly at 70% humidity, Weight loss increased with decreasing humidity. Optimal BSF mating is around 30% – 90%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BSF LED lamps (specially designed lamps based on BSF adult visual spectral sensitivity) provided to be the most energy-efficient light source and also produced the highest mating success rate based on inseminated females.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E2E2E"/>
                </a:solidFill>
                <a:effectLst/>
              </a:rPr>
              <a:t>pH plays a minor factor in BSF larvae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2E2E2E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E2E2E"/>
                </a:solidFill>
                <a:effectLst/>
              </a:rPr>
              <a:t>In a small-scale environment, living space is also an important criterion to ensure BSF larvae can be nurtured successfully. Sufficient spacing helps to improve life-history traits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3220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D042CC1-67A5-DF13-58D4-3EB81A8E5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10" y="2109939"/>
            <a:ext cx="4344995" cy="32282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D3F29A-A74D-4EDA-44E5-12A6BEBF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EDA (distribution)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4044A-2AE7-6AA9-3BD4-903D27F3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MY"/>
              <a:t>29/7/2022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B056E-5927-D913-815E-1B5D35E8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GCP- IoT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44A00-EC4F-4829-75C1-CFFD9D37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BF78-B448-42C9-A3C5-CCF08E170941}" type="slidenum">
              <a:rPr lang="en-MY" smtClean="0"/>
              <a:t>11</a:t>
            </a:fld>
            <a:endParaRPr lang="en-MY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2CE51E-65AA-E77A-EBEB-40FC63659E8F}"/>
              </a:ext>
            </a:extLst>
          </p:cNvPr>
          <p:cNvSpPr txBox="1"/>
          <p:nvPr/>
        </p:nvSpPr>
        <p:spPr>
          <a:xfrm>
            <a:off x="5765769" y="1343449"/>
            <a:ext cx="179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CO2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70DA83-BC59-796F-64F0-FB5914387F8D}"/>
              </a:ext>
            </a:extLst>
          </p:cNvPr>
          <p:cNvSpPr txBox="1"/>
          <p:nvPr/>
        </p:nvSpPr>
        <p:spPr>
          <a:xfrm>
            <a:off x="8313352" y="1625028"/>
            <a:ext cx="274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/>
              <a:t>Warehouse (larvae)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E6799A-1CCB-8BE0-B32D-249C2EF43667}"/>
              </a:ext>
            </a:extLst>
          </p:cNvPr>
          <p:cNvSpPr txBox="1"/>
          <p:nvPr/>
        </p:nvSpPr>
        <p:spPr>
          <a:xfrm>
            <a:off x="2917772" y="1564008"/>
            <a:ext cx="209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b="1" dirty="0"/>
              <a:t>Insectary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D8AEB4-E880-8546-F390-52ED22D3E2EA}"/>
              </a:ext>
            </a:extLst>
          </p:cNvPr>
          <p:cNvSpPr txBox="1"/>
          <p:nvPr/>
        </p:nvSpPr>
        <p:spPr>
          <a:xfrm>
            <a:off x="83359" y="1445964"/>
            <a:ext cx="137968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TW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altLang="zh-TW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 </a:t>
            </a:r>
          </a:p>
          <a:p>
            <a:endParaRPr lang="en-US" altLang="zh-TW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&amp; Finding</a:t>
            </a: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E3650B-5EF6-FA8E-E719-740C6395C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530" y="2086763"/>
            <a:ext cx="4572239" cy="31134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F3214C-D460-12FE-B245-5723D389FF11}"/>
              </a:ext>
            </a:extLst>
          </p:cNvPr>
          <p:cNvSpPr txBox="1"/>
          <p:nvPr/>
        </p:nvSpPr>
        <p:spPr>
          <a:xfrm>
            <a:off x="5913165" y="5448100"/>
            <a:ext cx="62788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b="1" dirty="0"/>
              <a:t>Insights: </a:t>
            </a:r>
            <a:r>
              <a:rPr lang="en-MY" sz="1400" dirty="0"/>
              <a:t>CO2 level is relatively low in insectary compared in warehouse.</a:t>
            </a:r>
            <a:endParaRPr lang="en-MY" sz="1400" b="1" dirty="0"/>
          </a:p>
          <a:p>
            <a:r>
              <a:rPr lang="en-MY" sz="1400" b="1" dirty="0"/>
              <a:t>Hypothesis : </a:t>
            </a:r>
            <a:r>
              <a:rPr lang="en-MY" sz="1400" dirty="0"/>
              <a:t>Composting food waste by BSF larvae emit CO2. The higher the CO2, the more nutrition composition in BSF larvae.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87671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3F29A-A74D-4EDA-44E5-12A6BEBF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EDA (distribution)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4044A-2AE7-6AA9-3BD4-903D27F3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MY"/>
              <a:t>29/7/2022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B056E-5927-D913-815E-1B5D35E8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GCP- IoT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44A00-EC4F-4829-75C1-CFFD9D37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BF78-B448-42C9-A3C5-CCF08E170941}" type="slidenum">
              <a:rPr lang="en-MY" smtClean="0"/>
              <a:t>12</a:t>
            </a:fld>
            <a:endParaRPr lang="en-MY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64C72-14E9-CD0D-AF62-5C9FBE149EF7}"/>
              </a:ext>
            </a:extLst>
          </p:cNvPr>
          <p:cNvSpPr txBox="1"/>
          <p:nvPr/>
        </p:nvSpPr>
        <p:spPr>
          <a:xfrm>
            <a:off x="8170133" y="1608825"/>
            <a:ext cx="300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b="1" dirty="0"/>
              <a:t>Warehouse (larvae)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9E616C-9BCE-516A-4FB4-37FFAABE0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509" y="2145017"/>
            <a:ext cx="4526839" cy="30509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DC5836C-64B4-BF1E-5086-27D0F409A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2799" y="2058326"/>
            <a:ext cx="3923201" cy="32595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077120-2C00-7178-31A4-50D3AE05F69D}"/>
              </a:ext>
            </a:extLst>
          </p:cNvPr>
          <p:cNvSpPr txBox="1"/>
          <p:nvPr/>
        </p:nvSpPr>
        <p:spPr>
          <a:xfrm>
            <a:off x="3087796" y="1656139"/>
            <a:ext cx="209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b="1" dirty="0"/>
              <a:t>Insectary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2CE51E-65AA-E77A-EBEB-40FC63659E8F}"/>
              </a:ext>
            </a:extLst>
          </p:cNvPr>
          <p:cNvSpPr txBox="1"/>
          <p:nvPr/>
        </p:nvSpPr>
        <p:spPr>
          <a:xfrm>
            <a:off x="5765770" y="1350690"/>
            <a:ext cx="179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err="1"/>
              <a:t>AmbientTemp</a:t>
            </a:r>
            <a:endParaRPr lang="en-M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406B8B-0DD4-5D28-E618-50E008727272}"/>
              </a:ext>
            </a:extLst>
          </p:cNvPr>
          <p:cNvSpPr txBox="1"/>
          <p:nvPr/>
        </p:nvSpPr>
        <p:spPr>
          <a:xfrm>
            <a:off x="83359" y="1445964"/>
            <a:ext cx="137968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TW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altLang="zh-TW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rgbClr val="1CAD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 </a:t>
            </a:r>
          </a:p>
          <a:p>
            <a:endParaRPr lang="en-US" altLang="zh-TW" sz="1400" dirty="0">
              <a:solidFill>
                <a:srgbClr val="1CADE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&amp; Finding</a:t>
            </a: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E53995-1527-D42D-50EB-833F423055DE}"/>
              </a:ext>
            </a:extLst>
          </p:cNvPr>
          <p:cNvSpPr txBox="1"/>
          <p:nvPr/>
        </p:nvSpPr>
        <p:spPr>
          <a:xfrm>
            <a:off x="5765770" y="5380344"/>
            <a:ext cx="57321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b="1" dirty="0"/>
              <a:t>Insights: </a:t>
            </a:r>
            <a:r>
              <a:rPr lang="en-MY" sz="1400" dirty="0"/>
              <a:t>Temperature in Insectary is sometimes lower.</a:t>
            </a:r>
          </a:p>
          <a:p>
            <a:r>
              <a:rPr lang="en-MY" sz="1400" b="1" dirty="0"/>
              <a:t>Hypothesis : </a:t>
            </a:r>
            <a:r>
              <a:rPr lang="en-MY" sz="1400" dirty="0"/>
              <a:t>Insectary and warehouse have different temperature requirement.</a:t>
            </a:r>
          </a:p>
        </p:txBody>
      </p:sp>
    </p:spTree>
    <p:extLst>
      <p:ext uri="{BB962C8B-B14F-4D97-AF65-F5344CB8AC3E}">
        <p14:creationId xmlns:p14="http://schemas.microsoft.com/office/powerpoint/2010/main" val="3821683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3F29A-A74D-4EDA-44E5-12A6BEBF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EDA (distribution)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4044A-2AE7-6AA9-3BD4-903D27F3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MY"/>
              <a:t>29/7/2022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B056E-5927-D913-815E-1B5D35E8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GCP- IoT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44A00-EC4F-4829-75C1-CFFD9D37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BF78-B448-42C9-A3C5-CCF08E170941}" type="slidenum">
              <a:rPr lang="en-MY" smtClean="0"/>
              <a:t>13</a:t>
            </a:fld>
            <a:endParaRPr lang="en-MY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2CE51E-65AA-E77A-EBEB-40FC63659E8F}"/>
              </a:ext>
            </a:extLst>
          </p:cNvPr>
          <p:cNvSpPr txBox="1"/>
          <p:nvPr/>
        </p:nvSpPr>
        <p:spPr>
          <a:xfrm>
            <a:off x="5895343" y="1372933"/>
            <a:ext cx="179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err="1"/>
              <a:t>AmbientHumid</a:t>
            </a:r>
            <a:endParaRPr lang="en-MY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70DA83-BC59-796F-64F0-FB5914387F8D}"/>
              </a:ext>
            </a:extLst>
          </p:cNvPr>
          <p:cNvSpPr txBox="1"/>
          <p:nvPr/>
        </p:nvSpPr>
        <p:spPr>
          <a:xfrm>
            <a:off x="8313352" y="1625028"/>
            <a:ext cx="209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/>
              <a:t>Warehouse (larvae)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E6799A-1CCB-8BE0-B32D-249C2EF43667}"/>
              </a:ext>
            </a:extLst>
          </p:cNvPr>
          <p:cNvSpPr txBox="1"/>
          <p:nvPr/>
        </p:nvSpPr>
        <p:spPr>
          <a:xfrm>
            <a:off x="2917772" y="1564008"/>
            <a:ext cx="209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b="1" dirty="0"/>
              <a:t>Insectary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D8AEB4-E880-8546-F390-52ED22D3E2EA}"/>
              </a:ext>
            </a:extLst>
          </p:cNvPr>
          <p:cNvSpPr txBox="1"/>
          <p:nvPr/>
        </p:nvSpPr>
        <p:spPr>
          <a:xfrm>
            <a:off x="83359" y="1445964"/>
            <a:ext cx="137968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TW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altLang="zh-TW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 </a:t>
            </a:r>
          </a:p>
          <a:p>
            <a:endParaRPr lang="en-US" altLang="zh-TW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&amp; Finding</a:t>
            </a: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DF9604-554F-100A-0CDC-715CAA9B6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410" y="2057753"/>
            <a:ext cx="4750044" cy="34736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AB85042-95E5-1F07-D6D0-5F24A30BA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306" y="1994360"/>
            <a:ext cx="4597636" cy="314976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BBC77A5-0CBB-9619-577A-2559AD07C56A}"/>
              </a:ext>
            </a:extLst>
          </p:cNvPr>
          <p:cNvSpPr txBox="1"/>
          <p:nvPr/>
        </p:nvSpPr>
        <p:spPr>
          <a:xfrm>
            <a:off x="6189626" y="5312725"/>
            <a:ext cx="59758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b="1" dirty="0"/>
              <a:t>Insights: </a:t>
            </a:r>
            <a:r>
              <a:rPr lang="en-MY" sz="1400" dirty="0"/>
              <a:t>Humidity in Insectary is lower than in Warehouse and is more spread.</a:t>
            </a:r>
          </a:p>
          <a:p>
            <a:r>
              <a:rPr lang="en-MY" sz="1400" b="1" dirty="0"/>
              <a:t>Hypothesis :</a:t>
            </a:r>
            <a:r>
              <a:rPr lang="en-MY" sz="1400" dirty="0"/>
              <a:t> </a:t>
            </a:r>
            <a:r>
              <a:rPr lang="en-US" sz="1400" dirty="0"/>
              <a:t>Insectary and warehouse have different humidity requirement.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95093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3B57-CB29-6980-04F9-341B9011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EDA (distribution)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F20E6-F3E6-DA1F-5569-8552551A6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MY"/>
              <a:t>29/7/2022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04ABD-D584-CDEB-AFB2-7C606621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GCP- IoT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82AAA-3E06-9345-64B2-407F71BA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BF78-B448-42C9-A3C5-CCF08E170941}" type="slidenum">
              <a:rPr lang="en-MY" smtClean="0"/>
              <a:t>14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0F9E78-B88A-39C6-C542-B720F922C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058" y="1857475"/>
            <a:ext cx="3669483" cy="25104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0D1C49-0E63-BAED-F4C2-4E75ACC073FD}"/>
              </a:ext>
            </a:extLst>
          </p:cNvPr>
          <p:cNvSpPr txBox="1"/>
          <p:nvPr/>
        </p:nvSpPr>
        <p:spPr>
          <a:xfrm>
            <a:off x="2226086" y="1464446"/>
            <a:ext cx="186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 err="1"/>
              <a:t>SoilEC</a:t>
            </a:r>
            <a:endParaRPr lang="en-MY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68EDDB-E72F-13EA-FA26-BB9D768FD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016" y="1833778"/>
            <a:ext cx="4012719" cy="26996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89AB96-17A0-B0CA-BFFD-19A8BCD1003E}"/>
              </a:ext>
            </a:extLst>
          </p:cNvPr>
          <p:cNvSpPr txBox="1"/>
          <p:nvPr/>
        </p:nvSpPr>
        <p:spPr>
          <a:xfrm>
            <a:off x="9022303" y="1464446"/>
            <a:ext cx="186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 err="1"/>
              <a:t>SoilMoisture</a:t>
            </a:r>
            <a:endParaRPr lang="en-MY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862CC-1D4C-12F4-CACB-0535EA4817F0}"/>
              </a:ext>
            </a:extLst>
          </p:cNvPr>
          <p:cNvSpPr txBox="1"/>
          <p:nvPr/>
        </p:nvSpPr>
        <p:spPr>
          <a:xfrm>
            <a:off x="5204489" y="1327056"/>
            <a:ext cx="248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/>
              <a:t>Warehouse (larvae)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3421153-6E5A-47B8-D6E6-0F2423CAB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941" y="3741241"/>
            <a:ext cx="3712075" cy="25104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B953BF2-3B12-1193-3508-CA87D45B288D}"/>
              </a:ext>
            </a:extLst>
          </p:cNvPr>
          <p:cNvSpPr txBox="1"/>
          <p:nvPr/>
        </p:nvSpPr>
        <p:spPr>
          <a:xfrm>
            <a:off x="5165075" y="3210497"/>
            <a:ext cx="186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 err="1"/>
              <a:t>SoilTemp</a:t>
            </a:r>
            <a:endParaRPr lang="en-MY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83B696-FC7A-D9B3-5694-958301917F5F}"/>
              </a:ext>
            </a:extLst>
          </p:cNvPr>
          <p:cNvSpPr txBox="1"/>
          <p:nvPr/>
        </p:nvSpPr>
        <p:spPr>
          <a:xfrm>
            <a:off x="83359" y="1445964"/>
            <a:ext cx="137968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TW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altLang="zh-TW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 </a:t>
            </a:r>
          </a:p>
          <a:p>
            <a:endParaRPr lang="en-US" altLang="zh-TW" sz="1400" dirty="0">
              <a:solidFill>
                <a:srgbClr val="1CADE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&amp; Finding</a:t>
            </a: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95B63D-460C-C40B-4E21-922110BF3FC9}"/>
              </a:ext>
            </a:extLst>
          </p:cNvPr>
          <p:cNvSpPr txBox="1"/>
          <p:nvPr/>
        </p:nvSpPr>
        <p:spPr>
          <a:xfrm>
            <a:off x="8234066" y="5051565"/>
            <a:ext cx="3793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b="1" dirty="0"/>
              <a:t>Insights: </a:t>
            </a:r>
            <a:r>
              <a:rPr lang="en-MY" sz="1400" dirty="0"/>
              <a:t>Soil Moisture has multimodal distribution. </a:t>
            </a:r>
            <a:endParaRPr lang="en-MY" sz="1400" b="1" dirty="0"/>
          </a:p>
          <a:p>
            <a:r>
              <a:rPr lang="en-MY" sz="1400" b="1" dirty="0"/>
              <a:t>Hypothesis: </a:t>
            </a:r>
            <a:r>
              <a:rPr lang="en-MY" sz="1400" dirty="0"/>
              <a:t>Soil moisture prevent pupae turn into fly.</a:t>
            </a:r>
            <a:r>
              <a:rPr lang="en-MY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6738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B369-BB69-16B0-12DD-5E9BE2CB8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EDA (distribution)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B5966-7CD0-F311-CC8C-35310852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MY"/>
              <a:t>29/7/2022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5C9C7-F31A-2C3F-9E4B-02D22BECC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GCP- IoT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75522-4CE3-7916-EFA7-D1A73170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BF78-B448-42C9-A3C5-CCF08E170941}" type="slidenum">
              <a:rPr lang="en-MY" smtClean="0"/>
              <a:t>15</a:t>
            </a:fld>
            <a:endParaRPr lang="en-MY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691339-FE18-3554-46B7-D985AB39F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416" y="2413944"/>
            <a:ext cx="4266322" cy="29687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DB1737-D34A-4E5A-32C7-BC194EA2E096}"/>
              </a:ext>
            </a:extLst>
          </p:cNvPr>
          <p:cNvSpPr txBox="1"/>
          <p:nvPr/>
        </p:nvSpPr>
        <p:spPr>
          <a:xfrm>
            <a:off x="5426947" y="1328541"/>
            <a:ext cx="209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b="1" dirty="0"/>
              <a:t>Insectary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03DBB2-F980-F32C-AD88-949CC201B207}"/>
              </a:ext>
            </a:extLst>
          </p:cNvPr>
          <p:cNvSpPr txBox="1"/>
          <p:nvPr/>
        </p:nvSpPr>
        <p:spPr>
          <a:xfrm>
            <a:off x="5577155" y="2061640"/>
            <a:ext cx="1792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600" dirty="0" err="1"/>
              <a:t>LightIntensity</a:t>
            </a:r>
            <a:endParaRPr lang="en-MY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6DFD67-F5E5-F38B-8DD6-78A68ABD05F1}"/>
              </a:ext>
            </a:extLst>
          </p:cNvPr>
          <p:cNvSpPr txBox="1"/>
          <p:nvPr/>
        </p:nvSpPr>
        <p:spPr>
          <a:xfrm>
            <a:off x="83359" y="1445964"/>
            <a:ext cx="137968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TW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altLang="zh-TW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 </a:t>
            </a:r>
          </a:p>
          <a:p>
            <a:endParaRPr lang="en-US" altLang="zh-TW" sz="1400" dirty="0">
              <a:solidFill>
                <a:srgbClr val="1CADE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&amp; Finding</a:t>
            </a: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Proposal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9533DC-0C63-DF81-641A-E7DA824FC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38" y="2400194"/>
            <a:ext cx="4114800" cy="30571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22861AE-355A-234B-5497-4690EB964A47}"/>
              </a:ext>
            </a:extLst>
          </p:cNvPr>
          <p:cNvSpPr txBox="1"/>
          <p:nvPr/>
        </p:nvSpPr>
        <p:spPr>
          <a:xfrm>
            <a:off x="6351407" y="5513364"/>
            <a:ext cx="53753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b="1" dirty="0"/>
              <a:t>Insight: </a:t>
            </a:r>
            <a:r>
              <a:rPr lang="en-MY" sz="1600" dirty="0"/>
              <a:t>The light intensity has many extreme values. </a:t>
            </a:r>
          </a:p>
          <a:p>
            <a:r>
              <a:rPr lang="en-MY" sz="1600" b="1" dirty="0"/>
              <a:t>Hypothesis: </a:t>
            </a:r>
            <a:r>
              <a:rPr lang="en-MY" sz="1600" dirty="0"/>
              <a:t>The light intensity can affect BSF mating.</a:t>
            </a:r>
            <a:endParaRPr lang="en-MY" sz="1600" b="1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80444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CF1B-4F92-1523-3317-CE1FE375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EDA (correlation)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7BFB3-725F-3AD6-21AA-D4E6E289C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MY"/>
              <a:t>29/7/2022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F410D-E240-BE08-E114-D947B273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GCP- IoT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F77DB-F353-D336-5F73-DCE5510F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BF78-B448-42C9-A3C5-CCF08E170941}" type="slidenum">
              <a:rPr lang="en-MY" smtClean="0"/>
              <a:t>16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D10F4E-1CC1-F574-4A15-EA7FADA16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187" y="1891823"/>
            <a:ext cx="4269197" cy="32302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B38578-8B4C-414E-362B-2155B3F94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940" y="1900124"/>
            <a:ext cx="4269197" cy="32411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7B1770-B045-1A30-A943-AE3807BBD045}"/>
              </a:ext>
            </a:extLst>
          </p:cNvPr>
          <p:cNvSpPr txBox="1"/>
          <p:nvPr/>
        </p:nvSpPr>
        <p:spPr>
          <a:xfrm>
            <a:off x="8172887" y="1526856"/>
            <a:ext cx="2495113" cy="377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/>
              <a:t>Warehouse (larvae)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5D34B4-C46D-A349-7E49-BBEFF1E7DC78}"/>
              </a:ext>
            </a:extLst>
          </p:cNvPr>
          <p:cNvSpPr txBox="1"/>
          <p:nvPr/>
        </p:nvSpPr>
        <p:spPr>
          <a:xfrm>
            <a:off x="2990733" y="1526856"/>
            <a:ext cx="209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b="1" dirty="0"/>
              <a:t>Insectary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151363-6B03-CC9A-36C1-DC0211C966F5}"/>
              </a:ext>
            </a:extLst>
          </p:cNvPr>
          <p:cNvSpPr txBox="1"/>
          <p:nvPr/>
        </p:nvSpPr>
        <p:spPr>
          <a:xfrm>
            <a:off x="5268061" y="4845224"/>
            <a:ext cx="64448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b="1" dirty="0"/>
              <a:t>Insight: </a:t>
            </a:r>
          </a:p>
          <a:p>
            <a:r>
              <a:rPr lang="en-MY" sz="1400" dirty="0"/>
              <a:t>There is relationship between temperature and light, temperature and humid, </a:t>
            </a:r>
            <a:r>
              <a:rPr lang="en-MY" sz="1400" dirty="0" err="1"/>
              <a:t>soilEC</a:t>
            </a:r>
            <a:r>
              <a:rPr lang="en-MY" sz="1400" dirty="0"/>
              <a:t> and </a:t>
            </a:r>
            <a:r>
              <a:rPr lang="en-MY" sz="1400" dirty="0" err="1"/>
              <a:t>soilMoisture</a:t>
            </a:r>
            <a:r>
              <a:rPr lang="en-MY" sz="1400" dirty="0"/>
              <a:t>. </a:t>
            </a:r>
            <a:endParaRPr lang="en-MY" sz="1400" b="1" dirty="0"/>
          </a:p>
          <a:p>
            <a:r>
              <a:rPr lang="en-MY" sz="1400" b="1" dirty="0"/>
              <a:t>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dirty="0"/>
              <a:t>Increase of light intensity can result in the increase of temperature.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dirty="0"/>
              <a:t>As ambient temperature increases, the humidity decreases.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F033A9-5456-024E-E54A-7C4A624EE8B0}"/>
              </a:ext>
            </a:extLst>
          </p:cNvPr>
          <p:cNvSpPr/>
          <p:nvPr/>
        </p:nvSpPr>
        <p:spPr>
          <a:xfrm>
            <a:off x="1652530" y="2963537"/>
            <a:ext cx="925417" cy="288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4BF616-72BD-BD4B-9EF0-EF4A5E920974}"/>
              </a:ext>
            </a:extLst>
          </p:cNvPr>
          <p:cNvSpPr/>
          <p:nvPr/>
        </p:nvSpPr>
        <p:spPr>
          <a:xfrm rot="5400000">
            <a:off x="2389186" y="4534520"/>
            <a:ext cx="925417" cy="288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C76D24-B567-93D5-3C46-02FB32B1AF46}"/>
              </a:ext>
            </a:extLst>
          </p:cNvPr>
          <p:cNvSpPr/>
          <p:nvPr/>
        </p:nvSpPr>
        <p:spPr>
          <a:xfrm>
            <a:off x="1652530" y="2099338"/>
            <a:ext cx="925417" cy="288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597038-065A-0CA7-7431-705F51AB7187}"/>
              </a:ext>
            </a:extLst>
          </p:cNvPr>
          <p:cNvSpPr/>
          <p:nvPr/>
        </p:nvSpPr>
        <p:spPr>
          <a:xfrm rot="5400000">
            <a:off x="4572893" y="4461242"/>
            <a:ext cx="774047" cy="288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9E78D-BF67-4499-573A-0C477265C43A}"/>
              </a:ext>
            </a:extLst>
          </p:cNvPr>
          <p:cNvSpPr txBox="1"/>
          <p:nvPr/>
        </p:nvSpPr>
        <p:spPr>
          <a:xfrm>
            <a:off x="83359" y="1445964"/>
            <a:ext cx="137968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TW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altLang="zh-TW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 </a:t>
            </a:r>
          </a:p>
          <a:p>
            <a:endParaRPr lang="en-US" altLang="zh-TW" sz="1400" dirty="0">
              <a:solidFill>
                <a:srgbClr val="1CADE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&amp; Finding</a:t>
            </a: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48AC24-A44D-7B17-A772-67FC503A1CC3}"/>
              </a:ext>
            </a:extLst>
          </p:cNvPr>
          <p:cNvSpPr/>
          <p:nvPr/>
        </p:nvSpPr>
        <p:spPr>
          <a:xfrm>
            <a:off x="7293166" y="3232676"/>
            <a:ext cx="556191" cy="19632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A52539-5FA0-917E-F65A-CDC683B3A49F}"/>
              </a:ext>
            </a:extLst>
          </p:cNvPr>
          <p:cNvSpPr/>
          <p:nvPr/>
        </p:nvSpPr>
        <p:spPr>
          <a:xfrm rot="5400000">
            <a:off x="9608550" y="4386558"/>
            <a:ext cx="672779" cy="29302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39815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3BEFE-312B-99E2-7A6F-DB51C78F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Clustering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30B96-9D04-A068-591B-E8C698AD1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MY"/>
              <a:t>29/7/2022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0D12F-E698-A727-DFBC-B8B291E76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GCP- IoT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A20EB-FF63-955A-8D2B-F0BFBD43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BF78-B448-42C9-A3C5-CCF08E170941}" type="slidenum">
              <a:rPr lang="en-MY" smtClean="0"/>
              <a:t>17</a:t>
            </a:fld>
            <a:endParaRPr lang="en-MY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42E93F-1AC0-348F-95D1-09825FC83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564" y="1786389"/>
            <a:ext cx="3572801" cy="24257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24A181-D6DD-D02C-4BA5-00FEE9EE9EE0}"/>
              </a:ext>
            </a:extLst>
          </p:cNvPr>
          <p:cNvSpPr txBox="1"/>
          <p:nvPr/>
        </p:nvSpPr>
        <p:spPr>
          <a:xfrm>
            <a:off x="8328325" y="1391548"/>
            <a:ext cx="248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/>
              <a:t>Warehouse (larvae)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2A592E-9CBC-34C2-BFC1-E44A12F1916A}"/>
              </a:ext>
            </a:extLst>
          </p:cNvPr>
          <p:cNvSpPr txBox="1"/>
          <p:nvPr/>
        </p:nvSpPr>
        <p:spPr>
          <a:xfrm>
            <a:off x="3037032" y="1401552"/>
            <a:ext cx="209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b="1" dirty="0"/>
              <a:t>Insectary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FDBA6C-1A8A-81A5-030D-155B47CE17E8}"/>
              </a:ext>
            </a:extLst>
          </p:cNvPr>
          <p:cNvSpPr txBox="1"/>
          <p:nvPr/>
        </p:nvSpPr>
        <p:spPr>
          <a:xfrm>
            <a:off x="83359" y="1445964"/>
            <a:ext cx="137968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TW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altLang="zh-TW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 </a:t>
            </a:r>
          </a:p>
          <a:p>
            <a:endParaRPr lang="en-US" altLang="zh-TW" sz="1400" dirty="0">
              <a:solidFill>
                <a:srgbClr val="1CADE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&amp; Finding</a:t>
            </a: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Proposal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01CB9EC-87FF-513C-3BC0-D626B972C02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529031" y="1741864"/>
            <a:ext cx="3501984" cy="24077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D447586-A893-8F31-C5DD-FA892D7A8CF6}"/>
              </a:ext>
            </a:extLst>
          </p:cNvPr>
          <p:cNvSpPr txBox="1"/>
          <p:nvPr/>
        </p:nvSpPr>
        <p:spPr>
          <a:xfrm>
            <a:off x="1384324" y="4160756"/>
            <a:ext cx="11108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MY" sz="1400" b="1" dirty="0">
                <a:effectLst/>
              </a:rPr>
              <a:t>Cluster 1</a:t>
            </a:r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8BA1ECA7-72AF-1084-2AD7-AF2BE56A9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431919"/>
              </p:ext>
            </p:extLst>
          </p:nvPr>
        </p:nvGraphicFramePr>
        <p:xfrm>
          <a:off x="1384324" y="4478272"/>
          <a:ext cx="1839220" cy="1486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2811">
                  <a:extLst>
                    <a:ext uri="{9D8B030D-6E8A-4147-A177-3AD203B41FA5}">
                      <a16:colId xmlns:a16="http://schemas.microsoft.com/office/drawing/2014/main" val="2625425214"/>
                    </a:ext>
                  </a:extLst>
                </a:gridCol>
                <a:gridCol w="656409">
                  <a:extLst>
                    <a:ext uri="{9D8B030D-6E8A-4147-A177-3AD203B41FA5}">
                      <a16:colId xmlns:a16="http://schemas.microsoft.com/office/drawing/2014/main" val="4142796109"/>
                    </a:ext>
                  </a:extLst>
                </a:gridCol>
              </a:tblGrid>
              <a:tr h="297226">
                <a:tc>
                  <a:txBody>
                    <a:bodyPr/>
                    <a:lstStyle/>
                    <a:p>
                      <a:r>
                        <a:rPr lang="en-MY" sz="1000" dirty="0" err="1">
                          <a:effectLst/>
                        </a:rPr>
                        <a:t>AmbientTemp</a:t>
                      </a:r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000" dirty="0">
                          <a:effectLst/>
                        </a:rPr>
                        <a:t> 27.3</a:t>
                      </a:r>
                      <a:endParaRPr lang="en-MY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613445"/>
                  </a:ext>
                </a:extLst>
              </a:tr>
              <a:tr h="297226">
                <a:tc>
                  <a:txBody>
                    <a:bodyPr/>
                    <a:lstStyle/>
                    <a:p>
                      <a:r>
                        <a:rPr lang="en-MY" sz="1000" dirty="0">
                          <a:effectLst/>
                        </a:rPr>
                        <a:t>CO2 </a:t>
                      </a:r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000" dirty="0">
                          <a:effectLst/>
                        </a:rPr>
                        <a:t>391.74</a:t>
                      </a:r>
                      <a:endParaRPr lang="en-MY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039110"/>
                  </a:ext>
                </a:extLst>
              </a:tr>
              <a:tr h="297226">
                <a:tc>
                  <a:txBody>
                    <a:bodyPr/>
                    <a:lstStyle/>
                    <a:p>
                      <a:r>
                        <a:rPr lang="en-MY" sz="1000" dirty="0" err="1">
                          <a:effectLst/>
                        </a:rPr>
                        <a:t>AmbientHumid</a:t>
                      </a:r>
                      <a:r>
                        <a:rPr lang="en-MY" sz="1000" dirty="0">
                          <a:effectLst/>
                        </a:rPr>
                        <a:t> </a:t>
                      </a:r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000" dirty="0">
                          <a:effectLst/>
                        </a:rPr>
                        <a:t>84.17</a:t>
                      </a:r>
                      <a:endParaRPr lang="en-MY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358255"/>
                  </a:ext>
                </a:extLst>
              </a:tr>
              <a:tr h="297226">
                <a:tc>
                  <a:txBody>
                    <a:bodyPr/>
                    <a:lstStyle/>
                    <a:p>
                      <a:r>
                        <a:rPr lang="en-MY" sz="1000" dirty="0" err="1">
                          <a:effectLst/>
                        </a:rPr>
                        <a:t>AmbientPressure</a:t>
                      </a:r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000" dirty="0">
                          <a:effectLst/>
                        </a:rPr>
                        <a:t>1007.29</a:t>
                      </a:r>
                      <a:endParaRPr lang="en-MY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345086"/>
                  </a:ext>
                </a:extLst>
              </a:tr>
              <a:tr h="297226">
                <a:tc>
                  <a:txBody>
                    <a:bodyPr/>
                    <a:lstStyle/>
                    <a:p>
                      <a:r>
                        <a:rPr lang="en-MY" sz="1000" dirty="0" err="1">
                          <a:effectLst/>
                        </a:rPr>
                        <a:t>LightIntensity</a:t>
                      </a:r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000" dirty="0">
                          <a:effectLst/>
                          <a:highlight>
                            <a:srgbClr val="FFFF00"/>
                          </a:highlight>
                        </a:rPr>
                        <a:t>169.47</a:t>
                      </a:r>
                      <a:endParaRPr lang="en-MY" sz="10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8365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126D5AD1-7E6A-457D-30C7-ADC3132E8FF8}"/>
              </a:ext>
            </a:extLst>
          </p:cNvPr>
          <p:cNvSpPr txBox="1"/>
          <p:nvPr/>
        </p:nvSpPr>
        <p:spPr>
          <a:xfrm>
            <a:off x="3270967" y="4160755"/>
            <a:ext cx="1177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MY" sz="1400" b="1" dirty="0">
                <a:effectLst/>
              </a:rPr>
              <a:t>Cluster 2</a:t>
            </a:r>
          </a:p>
        </p:txBody>
      </p:sp>
      <p:graphicFrame>
        <p:nvGraphicFramePr>
          <p:cNvPr id="24" name="Table 21">
            <a:extLst>
              <a:ext uri="{FF2B5EF4-FFF2-40B4-BE49-F238E27FC236}">
                <a16:creationId xmlns:a16="http://schemas.microsoft.com/office/drawing/2014/main" id="{701229B1-C28F-2EFC-D435-50728241A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379157"/>
              </p:ext>
            </p:extLst>
          </p:nvPr>
        </p:nvGraphicFramePr>
        <p:xfrm>
          <a:off x="3304424" y="4468533"/>
          <a:ext cx="1844177" cy="1486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7768">
                  <a:extLst>
                    <a:ext uri="{9D8B030D-6E8A-4147-A177-3AD203B41FA5}">
                      <a16:colId xmlns:a16="http://schemas.microsoft.com/office/drawing/2014/main" val="2625425214"/>
                    </a:ext>
                  </a:extLst>
                </a:gridCol>
                <a:gridCol w="656409">
                  <a:extLst>
                    <a:ext uri="{9D8B030D-6E8A-4147-A177-3AD203B41FA5}">
                      <a16:colId xmlns:a16="http://schemas.microsoft.com/office/drawing/2014/main" val="4142796109"/>
                    </a:ext>
                  </a:extLst>
                </a:gridCol>
              </a:tblGrid>
              <a:tr h="297226">
                <a:tc>
                  <a:txBody>
                    <a:bodyPr/>
                    <a:lstStyle/>
                    <a:p>
                      <a:r>
                        <a:rPr lang="en-MY" sz="1000" dirty="0" err="1">
                          <a:effectLst/>
                        </a:rPr>
                        <a:t>AmbientTemp</a:t>
                      </a:r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000" dirty="0">
                          <a:effectLst/>
                        </a:rPr>
                        <a:t> 32.5</a:t>
                      </a:r>
                      <a:endParaRPr lang="en-MY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613445"/>
                  </a:ext>
                </a:extLst>
              </a:tr>
              <a:tr h="297226">
                <a:tc>
                  <a:txBody>
                    <a:bodyPr/>
                    <a:lstStyle/>
                    <a:p>
                      <a:r>
                        <a:rPr lang="en-MY" sz="1000" dirty="0">
                          <a:effectLst/>
                        </a:rPr>
                        <a:t>CO2 </a:t>
                      </a:r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000" dirty="0">
                          <a:effectLst/>
                        </a:rPr>
                        <a:t>371.06</a:t>
                      </a:r>
                      <a:endParaRPr lang="en-MY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039110"/>
                  </a:ext>
                </a:extLst>
              </a:tr>
              <a:tr h="297226">
                <a:tc>
                  <a:txBody>
                    <a:bodyPr/>
                    <a:lstStyle/>
                    <a:p>
                      <a:r>
                        <a:rPr lang="en-MY" sz="1000" dirty="0" err="1">
                          <a:effectLst/>
                        </a:rPr>
                        <a:t>AmbientHumid</a:t>
                      </a:r>
                      <a:r>
                        <a:rPr lang="en-MY" sz="1000" dirty="0">
                          <a:effectLst/>
                        </a:rPr>
                        <a:t> </a:t>
                      </a:r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000" dirty="0">
                          <a:effectLst/>
                        </a:rPr>
                        <a:t>65.32</a:t>
                      </a:r>
                      <a:endParaRPr lang="en-MY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358255"/>
                  </a:ext>
                </a:extLst>
              </a:tr>
              <a:tr h="297226">
                <a:tc>
                  <a:txBody>
                    <a:bodyPr/>
                    <a:lstStyle/>
                    <a:p>
                      <a:r>
                        <a:rPr lang="en-MY" sz="1000" dirty="0" err="1">
                          <a:effectLst/>
                        </a:rPr>
                        <a:t>AmbientPressure</a:t>
                      </a:r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000" dirty="0">
                          <a:effectLst/>
                        </a:rPr>
                        <a:t>1007.97</a:t>
                      </a:r>
                      <a:endParaRPr lang="en-MY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345086"/>
                  </a:ext>
                </a:extLst>
              </a:tr>
              <a:tr h="297226">
                <a:tc>
                  <a:txBody>
                    <a:bodyPr/>
                    <a:lstStyle/>
                    <a:p>
                      <a:r>
                        <a:rPr lang="en-MY" sz="1000" dirty="0" err="1">
                          <a:effectLst/>
                        </a:rPr>
                        <a:t>LightIntensity</a:t>
                      </a:r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000" dirty="0">
                          <a:effectLst/>
                          <a:highlight>
                            <a:srgbClr val="FFFF00"/>
                          </a:highlight>
                        </a:rPr>
                        <a:t>2256.81</a:t>
                      </a:r>
                      <a:endParaRPr lang="en-MY" sz="10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83657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1775C8F2-DA71-0025-0474-7994DF3F2ED2}"/>
              </a:ext>
            </a:extLst>
          </p:cNvPr>
          <p:cNvSpPr txBox="1"/>
          <p:nvPr/>
        </p:nvSpPr>
        <p:spPr>
          <a:xfrm>
            <a:off x="5194480" y="4176374"/>
            <a:ext cx="1177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MY" sz="1400" b="1" dirty="0">
                <a:effectLst/>
              </a:rPr>
              <a:t>Cluster 3</a:t>
            </a:r>
          </a:p>
        </p:txBody>
      </p:sp>
      <p:graphicFrame>
        <p:nvGraphicFramePr>
          <p:cNvPr id="26" name="Table 21">
            <a:extLst>
              <a:ext uri="{FF2B5EF4-FFF2-40B4-BE49-F238E27FC236}">
                <a16:creationId xmlns:a16="http://schemas.microsoft.com/office/drawing/2014/main" id="{F144CF78-1C01-AC60-E9F3-3B897B929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314367"/>
              </p:ext>
            </p:extLst>
          </p:nvPr>
        </p:nvGraphicFramePr>
        <p:xfrm>
          <a:off x="5214892" y="4468533"/>
          <a:ext cx="1839220" cy="1486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2811">
                  <a:extLst>
                    <a:ext uri="{9D8B030D-6E8A-4147-A177-3AD203B41FA5}">
                      <a16:colId xmlns:a16="http://schemas.microsoft.com/office/drawing/2014/main" val="2625425214"/>
                    </a:ext>
                  </a:extLst>
                </a:gridCol>
                <a:gridCol w="656409">
                  <a:extLst>
                    <a:ext uri="{9D8B030D-6E8A-4147-A177-3AD203B41FA5}">
                      <a16:colId xmlns:a16="http://schemas.microsoft.com/office/drawing/2014/main" val="4142796109"/>
                    </a:ext>
                  </a:extLst>
                </a:gridCol>
              </a:tblGrid>
              <a:tr h="297226">
                <a:tc>
                  <a:txBody>
                    <a:bodyPr/>
                    <a:lstStyle/>
                    <a:p>
                      <a:r>
                        <a:rPr lang="en-MY" sz="1000" dirty="0" err="1">
                          <a:effectLst/>
                        </a:rPr>
                        <a:t>AmbientTemp</a:t>
                      </a:r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000" dirty="0">
                          <a:effectLst/>
                        </a:rPr>
                        <a:t> 33.57</a:t>
                      </a:r>
                      <a:endParaRPr lang="en-MY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613445"/>
                  </a:ext>
                </a:extLst>
              </a:tr>
              <a:tr h="297226">
                <a:tc>
                  <a:txBody>
                    <a:bodyPr/>
                    <a:lstStyle/>
                    <a:p>
                      <a:r>
                        <a:rPr lang="en-MY" sz="1000" dirty="0">
                          <a:effectLst/>
                        </a:rPr>
                        <a:t>CO2 </a:t>
                      </a:r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000" dirty="0">
                          <a:effectLst/>
                        </a:rPr>
                        <a:t>348.22</a:t>
                      </a:r>
                      <a:endParaRPr lang="en-MY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039110"/>
                  </a:ext>
                </a:extLst>
              </a:tr>
              <a:tr h="297226">
                <a:tc>
                  <a:txBody>
                    <a:bodyPr/>
                    <a:lstStyle/>
                    <a:p>
                      <a:r>
                        <a:rPr lang="en-MY" sz="1000" dirty="0" err="1">
                          <a:effectLst/>
                        </a:rPr>
                        <a:t>AmbientHumid</a:t>
                      </a:r>
                      <a:r>
                        <a:rPr lang="en-MY" sz="1000" dirty="0">
                          <a:effectLst/>
                        </a:rPr>
                        <a:t> </a:t>
                      </a:r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000" dirty="0">
                          <a:effectLst/>
                        </a:rPr>
                        <a:t>59.45</a:t>
                      </a:r>
                      <a:endParaRPr lang="en-MY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358255"/>
                  </a:ext>
                </a:extLst>
              </a:tr>
              <a:tr h="297226">
                <a:tc>
                  <a:txBody>
                    <a:bodyPr/>
                    <a:lstStyle/>
                    <a:p>
                      <a:r>
                        <a:rPr lang="en-MY" sz="1000" dirty="0" err="1">
                          <a:effectLst/>
                        </a:rPr>
                        <a:t>AmbientPressure</a:t>
                      </a:r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000" dirty="0">
                          <a:effectLst/>
                        </a:rPr>
                        <a:t>1007.81</a:t>
                      </a:r>
                      <a:endParaRPr lang="en-MY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345086"/>
                  </a:ext>
                </a:extLst>
              </a:tr>
              <a:tr h="297226">
                <a:tc>
                  <a:txBody>
                    <a:bodyPr/>
                    <a:lstStyle/>
                    <a:p>
                      <a:r>
                        <a:rPr lang="en-MY" sz="1000" dirty="0" err="1">
                          <a:effectLst/>
                        </a:rPr>
                        <a:t>LightIntensity</a:t>
                      </a:r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000" dirty="0">
                          <a:effectLst/>
                          <a:highlight>
                            <a:srgbClr val="FFFF00"/>
                          </a:highlight>
                        </a:rPr>
                        <a:t>5790.58</a:t>
                      </a:r>
                      <a:endParaRPr lang="en-MY" sz="10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8365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F2152EA-44CB-E074-9441-BEE745E5D7A3}"/>
              </a:ext>
            </a:extLst>
          </p:cNvPr>
          <p:cNvSpPr txBox="1"/>
          <p:nvPr/>
        </p:nvSpPr>
        <p:spPr>
          <a:xfrm>
            <a:off x="7563053" y="4140844"/>
            <a:ext cx="11108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MY" sz="1400" b="1" dirty="0">
                <a:effectLst/>
              </a:rPr>
              <a:t>Cluster 1</a:t>
            </a:r>
          </a:p>
        </p:txBody>
      </p:sp>
      <p:graphicFrame>
        <p:nvGraphicFramePr>
          <p:cNvPr id="28" name="Table 21">
            <a:extLst>
              <a:ext uri="{FF2B5EF4-FFF2-40B4-BE49-F238E27FC236}">
                <a16:creationId xmlns:a16="http://schemas.microsoft.com/office/drawing/2014/main" id="{651AE740-91B9-1F1C-A40C-33B0B96E4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233183"/>
              </p:ext>
            </p:extLst>
          </p:nvPr>
        </p:nvGraphicFramePr>
        <p:xfrm>
          <a:off x="7563053" y="4458360"/>
          <a:ext cx="1839220" cy="1783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2811">
                  <a:extLst>
                    <a:ext uri="{9D8B030D-6E8A-4147-A177-3AD203B41FA5}">
                      <a16:colId xmlns:a16="http://schemas.microsoft.com/office/drawing/2014/main" val="2625425214"/>
                    </a:ext>
                  </a:extLst>
                </a:gridCol>
                <a:gridCol w="656409">
                  <a:extLst>
                    <a:ext uri="{9D8B030D-6E8A-4147-A177-3AD203B41FA5}">
                      <a16:colId xmlns:a16="http://schemas.microsoft.com/office/drawing/2014/main" val="4142796109"/>
                    </a:ext>
                  </a:extLst>
                </a:gridCol>
              </a:tblGrid>
              <a:tr h="297226">
                <a:tc>
                  <a:txBody>
                    <a:bodyPr/>
                    <a:lstStyle/>
                    <a:p>
                      <a:r>
                        <a:rPr lang="en-MY" sz="1000" dirty="0" err="1">
                          <a:effectLst/>
                        </a:rPr>
                        <a:t>AmbientTemp</a:t>
                      </a:r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000" dirty="0">
                          <a:effectLst/>
                        </a:rPr>
                        <a:t> 32.36</a:t>
                      </a:r>
                      <a:endParaRPr lang="en-MY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613445"/>
                  </a:ext>
                </a:extLst>
              </a:tr>
              <a:tr h="297226">
                <a:tc>
                  <a:txBody>
                    <a:bodyPr/>
                    <a:lstStyle/>
                    <a:p>
                      <a:r>
                        <a:rPr lang="en-MY" sz="1000" dirty="0">
                          <a:effectLst/>
                        </a:rPr>
                        <a:t>CO2 </a:t>
                      </a:r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000" dirty="0">
                          <a:effectLst/>
                        </a:rPr>
                        <a:t>1524.58</a:t>
                      </a:r>
                      <a:endParaRPr lang="en-MY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039110"/>
                  </a:ext>
                </a:extLst>
              </a:tr>
              <a:tr h="297226">
                <a:tc>
                  <a:txBody>
                    <a:bodyPr/>
                    <a:lstStyle/>
                    <a:p>
                      <a:r>
                        <a:rPr lang="en-MY" sz="1000" dirty="0" err="1">
                          <a:effectLst/>
                        </a:rPr>
                        <a:t>AmbientHumid</a:t>
                      </a:r>
                      <a:r>
                        <a:rPr lang="en-MY" sz="1000" dirty="0">
                          <a:effectLst/>
                        </a:rPr>
                        <a:t> </a:t>
                      </a:r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000" dirty="0">
                          <a:effectLst/>
                        </a:rPr>
                        <a:t>90.37</a:t>
                      </a:r>
                      <a:endParaRPr lang="en-MY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358255"/>
                  </a:ext>
                </a:extLst>
              </a:tr>
              <a:tr h="297226">
                <a:tc>
                  <a:txBody>
                    <a:bodyPr/>
                    <a:lstStyle/>
                    <a:p>
                      <a:r>
                        <a:rPr lang="en-MY" sz="1000" dirty="0" err="1">
                          <a:effectLst/>
                        </a:rPr>
                        <a:t>AmbientPressure</a:t>
                      </a:r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000" dirty="0">
                          <a:effectLst/>
                        </a:rPr>
                        <a:t>1009.06</a:t>
                      </a:r>
                      <a:endParaRPr lang="en-MY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345086"/>
                  </a:ext>
                </a:extLst>
              </a:tr>
              <a:tr h="297226">
                <a:tc>
                  <a:txBody>
                    <a:bodyPr/>
                    <a:lstStyle/>
                    <a:p>
                      <a:r>
                        <a:rPr lang="en-MY" sz="1000" dirty="0" err="1">
                          <a:effectLst/>
                        </a:rPr>
                        <a:t>SoilEC</a:t>
                      </a:r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000" dirty="0">
                          <a:effectLst/>
                          <a:highlight>
                            <a:srgbClr val="FFFF00"/>
                          </a:highlight>
                        </a:rPr>
                        <a:t>5370.72</a:t>
                      </a:r>
                      <a:endParaRPr lang="en-MY" sz="10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83657"/>
                  </a:ext>
                </a:extLst>
              </a:tr>
              <a:tr h="297226">
                <a:tc>
                  <a:txBody>
                    <a:bodyPr/>
                    <a:lstStyle/>
                    <a:p>
                      <a:r>
                        <a:rPr lang="en-MY" sz="1000" dirty="0" err="1"/>
                        <a:t>SoilMoisture</a:t>
                      </a:r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000" dirty="0">
                          <a:highlight>
                            <a:srgbClr val="FFFF00"/>
                          </a:highlight>
                        </a:rPr>
                        <a:t>42.38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761898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0D49A980-2370-A81A-29E8-AD2CD402CEB7}"/>
              </a:ext>
            </a:extLst>
          </p:cNvPr>
          <p:cNvSpPr txBox="1"/>
          <p:nvPr/>
        </p:nvSpPr>
        <p:spPr>
          <a:xfrm>
            <a:off x="9485720" y="4131105"/>
            <a:ext cx="11108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MY" sz="1400" b="1" dirty="0">
                <a:effectLst/>
              </a:rPr>
              <a:t>Cluster </a:t>
            </a:r>
            <a:r>
              <a:rPr lang="en-MY" sz="1400" b="1" dirty="0"/>
              <a:t>2</a:t>
            </a:r>
            <a:endParaRPr lang="en-MY" sz="1400" b="1" dirty="0">
              <a:effectLst/>
            </a:endParaRPr>
          </a:p>
        </p:txBody>
      </p:sp>
      <p:graphicFrame>
        <p:nvGraphicFramePr>
          <p:cNvPr id="30" name="Table 21">
            <a:extLst>
              <a:ext uri="{FF2B5EF4-FFF2-40B4-BE49-F238E27FC236}">
                <a16:creationId xmlns:a16="http://schemas.microsoft.com/office/drawing/2014/main" id="{51BF0EC4-0A0A-DE07-436D-C7EEDA61D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399722"/>
              </p:ext>
            </p:extLst>
          </p:nvPr>
        </p:nvGraphicFramePr>
        <p:xfrm>
          <a:off x="9673465" y="4458360"/>
          <a:ext cx="1839220" cy="1783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2811">
                  <a:extLst>
                    <a:ext uri="{9D8B030D-6E8A-4147-A177-3AD203B41FA5}">
                      <a16:colId xmlns:a16="http://schemas.microsoft.com/office/drawing/2014/main" val="2625425214"/>
                    </a:ext>
                  </a:extLst>
                </a:gridCol>
                <a:gridCol w="656409">
                  <a:extLst>
                    <a:ext uri="{9D8B030D-6E8A-4147-A177-3AD203B41FA5}">
                      <a16:colId xmlns:a16="http://schemas.microsoft.com/office/drawing/2014/main" val="4142796109"/>
                    </a:ext>
                  </a:extLst>
                </a:gridCol>
              </a:tblGrid>
              <a:tr h="297226">
                <a:tc>
                  <a:txBody>
                    <a:bodyPr/>
                    <a:lstStyle/>
                    <a:p>
                      <a:r>
                        <a:rPr lang="en-MY" sz="1000" dirty="0" err="1">
                          <a:effectLst/>
                        </a:rPr>
                        <a:t>AmbientTemp</a:t>
                      </a:r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000" dirty="0">
                          <a:effectLst/>
                        </a:rPr>
                        <a:t> 31.98</a:t>
                      </a:r>
                      <a:endParaRPr lang="en-MY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613445"/>
                  </a:ext>
                </a:extLst>
              </a:tr>
              <a:tr h="297226">
                <a:tc>
                  <a:txBody>
                    <a:bodyPr/>
                    <a:lstStyle/>
                    <a:p>
                      <a:r>
                        <a:rPr lang="en-MY" sz="1000" dirty="0">
                          <a:effectLst/>
                        </a:rPr>
                        <a:t>CO2 </a:t>
                      </a:r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000" dirty="0">
                          <a:effectLst/>
                        </a:rPr>
                        <a:t>1376.42</a:t>
                      </a:r>
                      <a:endParaRPr lang="en-MY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039110"/>
                  </a:ext>
                </a:extLst>
              </a:tr>
              <a:tr h="297226">
                <a:tc>
                  <a:txBody>
                    <a:bodyPr/>
                    <a:lstStyle/>
                    <a:p>
                      <a:r>
                        <a:rPr lang="en-MY" sz="1000" dirty="0" err="1">
                          <a:effectLst/>
                        </a:rPr>
                        <a:t>AmbientHumid</a:t>
                      </a:r>
                      <a:r>
                        <a:rPr lang="en-MY" sz="1000" dirty="0">
                          <a:effectLst/>
                        </a:rPr>
                        <a:t> </a:t>
                      </a:r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000" dirty="0">
                          <a:effectLst/>
                        </a:rPr>
                        <a:t>90.67</a:t>
                      </a:r>
                      <a:endParaRPr lang="en-MY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358255"/>
                  </a:ext>
                </a:extLst>
              </a:tr>
              <a:tr h="297226">
                <a:tc>
                  <a:txBody>
                    <a:bodyPr/>
                    <a:lstStyle/>
                    <a:p>
                      <a:r>
                        <a:rPr lang="en-MY" sz="1000" dirty="0" err="1">
                          <a:effectLst/>
                        </a:rPr>
                        <a:t>AmbientPressure</a:t>
                      </a:r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000" dirty="0">
                          <a:effectLst/>
                        </a:rPr>
                        <a:t>1008.42</a:t>
                      </a:r>
                      <a:endParaRPr lang="en-MY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345086"/>
                  </a:ext>
                </a:extLst>
              </a:tr>
              <a:tr h="297226">
                <a:tc>
                  <a:txBody>
                    <a:bodyPr/>
                    <a:lstStyle/>
                    <a:p>
                      <a:r>
                        <a:rPr lang="en-MY" sz="1000" dirty="0" err="1">
                          <a:effectLst/>
                        </a:rPr>
                        <a:t>SoilEC</a:t>
                      </a:r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000" dirty="0">
                          <a:effectLst/>
                          <a:highlight>
                            <a:srgbClr val="FFFF00"/>
                          </a:highlight>
                        </a:rPr>
                        <a:t>310.67</a:t>
                      </a:r>
                      <a:endParaRPr lang="en-MY" sz="10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83657"/>
                  </a:ext>
                </a:extLst>
              </a:tr>
              <a:tr h="297226">
                <a:tc>
                  <a:txBody>
                    <a:bodyPr/>
                    <a:lstStyle/>
                    <a:p>
                      <a:r>
                        <a:rPr lang="en-MY" sz="1000" dirty="0" err="1"/>
                        <a:t>SoilMoisture</a:t>
                      </a:r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000" dirty="0">
                          <a:highlight>
                            <a:srgbClr val="FFFF00"/>
                          </a:highlight>
                        </a:rPr>
                        <a:t>10.63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396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91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F066-C696-2773-8EA6-64394299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Summary and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91D1E-9369-4329-EF72-179FEDBD8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067" y="1730678"/>
            <a:ext cx="10605052" cy="4331934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MY" sz="1900" b="1" dirty="0"/>
              <a:t>Research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Environment condition can cause BSF mating slows, resulting in an irregular generation of eggs.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BSF mating is influenced by light and temperature.</a:t>
            </a:r>
          </a:p>
          <a:p>
            <a:pPr lvl="1">
              <a:lnSpc>
                <a:spcPct val="120000"/>
              </a:lnSpc>
            </a:pPr>
            <a:r>
              <a:rPr lang="en-US" sz="1600" b="0" i="0" dirty="0">
                <a:effectLst/>
              </a:rPr>
              <a:t>Temperatures below and above the minimum and maximum threshold of 15 °C and 40 °C, are shown to be unfavorable for the growth of BSF in all its life stages.</a:t>
            </a:r>
          </a:p>
          <a:p>
            <a:pPr lvl="1">
              <a:lnSpc>
                <a:spcPct val="120000"/>
              </a:lnSpc>
            </a:pPr>
            <a:r>
              <a:rPr lang="en-MY" sz="1700" dirty="0"/>
              <a:t>I</a:t>
            </a:r>
            <a:r>
              <a:rPr lang="en-US" sz="1600" b="0" i="0" dirty="0">
                <a:effectLst/>
              </a:rPr>
              <a:t>deal temperature for BSF larvae to successfully nurture is in between the range of 24–30 °C</a:t>
            </a:r>
          </a:p>
          <a:p>
            <a:pPr lvl="1">
              <a:lnSpc>
                <a:spcPct val="120000"/>
              </a:lnSpc>
            </a:pPr>
            <a:r>
              <a:rPr lang="en-US" sz="1600" b="0" i="0" dirty="0">
                <a:effectLst/>
              </a:rPr>
              <a:t>BSF LED lamps (specially designed lamps based on BSF adult visual spectral sensitivity) provided to be the most energy-efficient light source and also produced the highest mating success rate based on inseminated females.</a:t>
            </a:r>
            <a:endParaRPr lang="en-MY" sz="1900" dirty="0"/>
          </a:p>
          <a:p>
            <a:pPr marL="514350" indent="-514350">
              <a:buFont typeface="+mj-lt"/>
              <a:buAutoNum type="arabicPeriod"/>
            </a:pPr>
            <a:endParaRPr lang="en-MY" sz="1900" dirty="0"/>
          </a:p>
          <a:p>
            <a:pPr marL="514350" indent="-514350">
              <a:buFont typeface="+mj-lt"/>
              <a:buAutoNum type="arabicPeriod"/>
            </a:pPr>
            <a:r>
              <a:rPr lang="en-MY" sz="1900" b="1" dirty="0"/>
              <a:t>EDA on environmental sensors data</a:t>
            </a:r>
          </a:p>
          <a:p>
            <a:pPr lvl="1"/>
            <a:r>
              <a:rPr lang="en-MY" sz="1600" dirty="0"/>
              <a:t>There are different distribution of ambient condition between insectary and warehouse.</a:t>
            </a:r>
          </a:p>
          <a:p>
            <a:pPr lvl="1"/>
            <a:r>
              <a:rPr lang="en-MY" sz="1600" dirty="0"/>
              <a:t>The CO2 in insectary is relatively low than in warehouse.</a:t>
            </a:r>
          </a:p>
          <a:p>
            <a:pPr lvl="1"/>
            <a:r>
              <a:rPr lang="en-MY" sz="1600" dirty="0"/>
              <a:t>There is relationship between temperature and light, temperature and humid, </a:t>
            </a:r>
            <a:r>
              <a:rPr lang="en-MY" sz="1600" dirty="0" err="1"/>
              <a:t>soilEC</a:t>
            </a:r>
            <a:r>
              <a:rPr lang="en-MY" sz="1600" dirty="0"/>
              <a:t> and </a:t>
            </a:r>
            <a:r>
              <a:rPr lang="en-MY" sz="1600" dirty="0" err="1"/>
              <a:t>soilMoisture</a:t>
            </a:r>
            <a:r>
              <a:rPr lang="en-MY" sz="1600" dirty="0"/>
              <a:t> </a:t>
            </a:r>
          </a:p>
          <a:p>
            <a:pPr marL="457200" lvl="1" indent="0">
              <a:buNone/>
            </a:pPr>
            <a:endParaRPr lang="en-MY" sz="1900" dirty="0"/>
          </a:p>
          <a:p>
            <a:pPr marL="514350" indent="-514350">
              <a:buFont typeface="+mj-lt"/>
              <a:buAutoNum type="arabicPeriod"/>
            </a:pPr>
            <a:r>
              <a:rPr lang="en-MY" sz="1900" b="1" dirty="0"/>
              <a:t>Clustering</a:t>
            </a:r>
          </a:p>
          <a:p>
            <a:pPr lvl="1"/>
            <a:r>
              <a:rPr lang="en-MY" sz="1600" dirty="0"/>
              <a:t>Discovered 3 groups of environmental condition in </a:t>
            </a:r>
            <a:r>
              <a:rPr lang="en-MY" sz="1600" dirty="0" err="1"/>
              <a:t>insectory</a:t>
            </a:r>
            <a:r>
              <a:rPr lang="en-MY" sz="1600" dirty="0"/>
              <a:t> which based on the light intensity. (low, medium, high).</a:t>
            </a:r>
          </a:p>
          <a:p>
            <a:pPr lvl="1"/>
            <a:r>
              <a:rPr lang="en-MY" sz="1600" dirty="0"/>
              <a:t>Discovered 2 groups of environmental condition in warehouse which based on the soil condition.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9D537-D0BB-4F7F-6065-B47586E9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MY"/>
              <a:t>29/7/2022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97490-7371-31FE-2C59-3FDD74C75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GCP- IoT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E3044-8FB4-4B27-CDC3-DEDCFC7E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BF78-B448-42C9-A3C5-CCF08E170941}" type="slidenum">
              <a:rPr lang="en-MY" smtClean="0"/>
              <a:t>18</a:t>
            </a:fld>
            <a:endParaRPr lang="en-M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BFAE96-9976-88B8-19AA-0B2FEF0446D9}"/>
              </a:ext>
            </a:extLst>
          </p:cNvPr>
          <p:cNvSpPr txBox="1"/>
          <p:nvPr/>
        </p:nvSpPr>
        <p:spPr>
          <a:xfrm>
            <a:off x="83359" y="1445964"/>
            <a:ext cx="137968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 </a:t>
            </a:r>
          </a:p>
          <a:p>
            <a:endParaRPr lang="en-US" altLang="zh-TW" sz="1400" dirty="0">
              <a:solidFill>
                <a:srgbClr val="1CADE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rgbClr val="1CAD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&amp; Finding</a:t>
            </a: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741590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EAAD-05BF-C590-158B-23D2A8B9D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Proposed 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E1470-3E83-E6F9-3EF1-DBD4A38F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MY"/>
              <a:t>29/7/2022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215BC-8F0E-AA83-313B-7AA43AE99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GCP- IoT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8DF16-FA5E-D847-8693-8480DD0E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BF78-B448-42C9-A3C5-CCF08E170941}" type="slidenum">
              <a:rPr lang="en-MY" smtClean="0"/>
              <a:t>19</a:t>
            </a:fld>
            <a:endParaRPr lang="en-MY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91116E-2D80-D225-7BE0-13847B7A0FB6}"/>
              </a:ext>
            </a:extLst>
          </p:cNvPr>
          <p:cNvSpPr txBox="1"/>
          <p:nvPr/>
        </p:nvSpPr>
        <p:spPr>
          <a:xfrm>
            <a:off x="83359" y="1445964"/>
            <a:ext cx="137968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TW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altLang="zh-TW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 </a:t>
            </a:r>
          </a:p>
          <a:p>
            <a:endParaRPr lang="en-US" altLang="zh-TW" sz="1400" dirty="0">
              <a:solidFill>
                <a:srgbClr val="1CADE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&amp; Finding</a:t>
            </a: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rgbClr val="1CAD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Proposal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EA1E39D7-D469-44A7-C455-9E7078DCA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677945"/>
              </p:ext>
            </p:extLst>
          </p:nvPr>
        </p:nvGraphicFramePr>
        <p:xfrm>
          <a:off x="1579621" y="1661408"/>
          <a:ext cx="10240098" cy="4360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2179">
                  <a:extLst>
                    <a:ext uri="{9D8B030D-6E8A-4147-A177-3AD203B41FA5}">
                      <a16:colId xmlns:a16="http://schemas.microsoft.com/office/drawing/2014/main" val="801498437"/>
                    </a:ext>
                  </a:extLst>
                </a:gridCol>
                <a:gridCol w="3767919">
                  <a:extLst>
                    <a:ext uri="{9D8B030D-6E8A-4147-A177-3AD203B41FA5}">
                      <a16:colId xmlns:a16="http://schemas.microsoft.com/office/drawing/2014/main" val="2687687655"/>
                    </a:ext>
                  </a:extLst>
                </a:gridCol>
              </a:tblGrid>
              <a:tr h="428917">
                <a:tc>
                  <a:txBody>
                    <a:bodyPr/>
                    <a:lstStyle/>
                    <a:p>
                      <a:r>
                        <a:rPr lang="en-MY" dirty="0"/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279425"/>
                  </a:ext>
                </a:extLst>
              </a:tr>
              <a:tr h="102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Automatic control and maintain the optimal level of environment condition for different BSF life stage. (mating, larvae development).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dirty="0"/>
                        <a:t>Ambient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dirty="0"/>
                        <a:t>light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dirty="0"/>
                        <a:t>Soil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dirty="0"/>
                        <a:t>optimal level of ambient and light intensity, soil moisture.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090867"/>
                  </a:ext>
                </a:extLst>
              </a:tr>
              <a:tr h="428917">
                <a:tc>
                  <a:txBody>
                    <a:bodyPr/>
                    <a:lstStyle/>
                    <a:p>
                      <a:r>
                        <a:rPr lang="en-MY" dirty="0"/>
                        <a:t>Determine whether BSF larvae obtain enough nutrition.</a:t>
                      </a:r>
                    </a:p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dirty="0"/>
                        <a:t>CO2 level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841692"/>
                  </a:ext>
                </a:extLst>
              </a:tr>
              <a:tr h="428917">
                <a:tc>
                  <a:txBody>
                    <a:bodyPr/>
                    <a:lstStyle/>
                    <a:p>
                      <a:r>
                        <a:rPr lang="en-MY" dirty="0"/>
                        <a:t>Predict metamorphosis of pupae to adult fly based on soil moisture. (Determine the optimal ratio turning into adult and use as animal feed).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dirty="0"/>
                        <a:t>Soil Moisture level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283229"/>
                  </a:ext>
                </a:extLst>
              </a:tr>
              <a:tr h="428917">
                <a:tc>
                  <a:txBody>
                    <a:bodyPr/>
                    <a:lstStyle/>
                    <a:p>
                      <a:r>
                        <a:rPr lang="en-MY" dirty="0"/>
                        <a:t>Maximize the nutrition composition of larvae based on the rearing substrate.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dirty="0"/>
                        <a:t>Type of feed/diet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dirty="0"/>
                        <a:t>Frequency of feeding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dirty="0"/>
                        <a:t>Quantity of feed/diet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680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67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F02D-36E2-8893-53B5-143DD5706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Scope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239B2-2E53-3ACA-1905-591544F7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MY" dirty="0"/>
              <a:t>29/7/2022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76D2F-48BB-686D-52E1-83D15DE05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GCP- IoT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A079B-5E4D-D29D-0059-B12A4150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BF78-B448-42C9-A3C5-CCF08E170941}" type="slidenum">
              <a:rPr lang="en-MY" smtClean="0"/>
              <a:t>2</a:t>
            </a:fld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2743D-5775-C08F-6401-16D77097DC0B}"/>
              </a:ext>
            </a:extLst>
          </p:cNvPr>
          <p:cNvSpPr/>
          <p:nvPr/>
        </p:nvSpPr>
        <p:spPr>
          <a:xfrm>
            <a:off x="3933636" y="5170019"/>
            <a:ext cx="4548505" cy="541496"/>
          </a:xfrm>
          <a:prstGeom prst="rect">
            <a:avLst/>
          </a:prstGeom>
          <a:noFill/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GCP – IoT Architecture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B7793C-0D46-CD88-7BDE-D9110AD99D3C}"/>
              </a:ext>
            </a:extLst>
          </p:cNvPr>
          <p:cNvSpPr/>
          <p:nvPr/>
        </p:nvSpPr>
        <p:spPr>
          <a:xfrm>
            <a:off x="3906865" y="3588004"/>
            <a:ext cx="4548505" cy="541496"/>
          </a:xfrm>
          <a:prstGeom prst="rect">
            <a:avLst/>
          </a:prstGeom>
          <a:noFill/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GCP – Vertex AI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7F055E-B143-240E-06C3-4B5F6477EF4E}"/>
              </a:ext>
            </a:extLst>
          </p:cNvPr>
          <p:cNvSpPr/>
          <p:nvPr/>
        </p:nvSpPr>
        <p:spPr>
          <a:xfrm>
            <a:off x="3906864" y="2112189"/>
            <a:ext cx="4548505" cy="541496"/>
          </a:xfrm>
          <a:prstGeom prst="rect">
            <a:avLst/>
          </a:prstGeom>
          <a:noFill/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GCP - Apache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1C8B69-6C0F-0085-8C13-59C52BC9EA64}"/>
              </a:ext>
            </a:extLst>
          </p:cNvPr>
          <p:cNvSpPr txBox="1"/>
          <p:nvPr/>
        </p:nvSpPr>
        <p:spPr>
          <a:xfrm>
            <a:off x="2649513" y="5270674"/>
            <a:ext cx="1087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b="1" dirty="0">
                <a:solidFill>
                  <a:srgbClr val="1CAD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B2EBC50D-76F2-A868-C063-9030447E684F}"/>
              </a:ext>
            </a:extLst>
          </p:cNvPr>
          <p:cNvSpPr/>
          <p:nvPr/>
        </p:nvSpPr>
        <p:spPr>
          <a:xfrm rot="5400000">
            <a:off x="2305304" y="5283226"/>
            <a:ext cx="272560" cy="2880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A74E06-0411-D252-4517-62E29C87F851}"/>
              </a:ext>
            </a:extLst>
          </p:cNvPr>
          <p:cNvSpPr txBox="1"/>
          <p:nvPr/>
        </p:nvSpPr>
        <p:spPr>
          <a:xfrm>
            <a:off x="2021840" y="3660545"/>
            <a:ext cx="1669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dirty="0">
                <a:latin typeface="Arial" panose="020B0604020202020204" pitchFamily="34" charset="0"/>
                <a:cs typeface="Arial" panose="020B0604020202020204" pitchFamily="34" charset="0"/>
              </a:rPr>
              <a:t>29 Aug 2022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0C5762-A7B7-7277-A3B1-EE173643C89C}"/>
              </a:ext>
            </a:extLst>
          </p:cNvPr>
          <p:cNvSpPr txBox="1"/>
          <p:nvPr/>
        </p:nvSpPr>
        <p:spPr>
          <a:xfrm>
            <a:off x="2067221" y="2139442"/>
            <a:ext cx="1669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dirty="0">
                <a:latin typeface="Arial" panose="020B0604020202020204" pitchFamily="34" charset="0"/>
                <a:cs typeface="Arial" panose="020B0604020202020204" pitchFamily="34" charset="0"/>
              </a:rPr>
              <a:t>29 Sep 2022</a:t>
            </a:r>
          </a:p>
        </p:txBody>
      </p:sp>
    </p:spTree>
    <p:extLst>
      <p:ext uri="{BB962C8B-B14F-4D97-AF65-F5344CB8AC3E}">
        <p14:creationId xmlns:p14="http://schemas.microsoft.com/office/powerpoint/2010/main" val="3507892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77F58-AE7C-C3F5-65A7-6BE8568C9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Next Sharing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B679A-7738-47E8-93F1-9B7C0239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MY"/>
              <a:t>29/7/2022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B656C-3810-5E24-BE7E-FA81C3610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GCP- IoT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69AFE-CD89-2B30-9E76-FC273192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BF78-B448-42C9-A3C5-CCF08E170941}" type="slidenum">
              <a:rPr lang="en-MY" smtClean="0"/>
              <a:t>20</a:t>
            </a:fld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9D6A00-EF81-4E07-FF02-909831C399BE}"/>
              </a:ext>
            </a:extLst>
          </p:cNvPr>
          <p:cNvSpPr/>
          <p:nvPr/>
        </p:nvSpPr>
        <p:spPr>
          <a:xfrm>
            <a:off x="4006017" y="3202413"/>
            <a:ext cx="4548505" cy="541496"/>
          </a:xfrm>
          <a:prstGeom prst="rect">
            <a:avLst/>
          </a:prstGeom>
          <a:noFill/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GCP – Vertex AI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D8EBF1-2887-D13B-2ED3-B1515BFE0D8E}"/>
              </a:ext>
            </a:extLst>
          </p:cNvPr>
          <p:cNvSpPr/>
          <p:nvPr/>
        </p:nvSpPr>
        <p:spPr>
          <a:xfrm>
            <a:off x="4006016" y="1726598"/>
            <a:ext cx="4548505" cy="541496"/>
          </a:xfrm>
          <a:prstGeom prst="rect">
            <a:avLst/>
          </a:prstGeom>
          <a:noFill/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GCP - Apache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EF132-05A8-53B0-2B50-BCB202FE2031}"/>
              </a:ext>
            </a:extLst>
          </p:cNvPr>
          <p:cNvSpPr txBox="1"/>
          <p:nvPr/>
        </p:nvSpPr>
        <p:spPr>
          <a:xfrm>
            <a:off x="2120992" y="3274954"/>
            <a:ext cx="1669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dirty="0">
                <a:latin typeface="Arial" panose="020B0604020202020204" pitchFamily="34" charset="0"/>
                <a:cs typeface="Arial" panose="020B0604020202020204" pitchFamily="34" charset="0"/>
              </a:rPr>
              <a:t>29 Aug 2022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B30B23-B799-34F4-E14A-B2A0C12FF9D0}"/>
              </a:ext>
            </a:extLst>
          </p:cNvPr>
          <p:cNvSpPr txBox="1"/>
          <p:nvPr/>
        </p:nvSpPr>
        <p:spPr>
          <a:xfrm>
            <a:off x="2166373" y="1753851"/>
            <a:ext cx="1669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dirty="0">
                <a:latin typeface="Arial" panose="020B0604020202020204" pitchFamily="34" charset="0"/>
                <a:cs typeface="Arial" panose="020B0604020202020204" pitchFamily="34" charset="0"/>
              </a:rPr>
              <a:t>29 Sep 2022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BDBBD0-EF45-4462-31C2-79C5F081EB83}"/>
              </a:ext>
            </a:extLst>
          </p:cNvPr>
          <p:cNvSpPr/>
          <p:nvPr/>
        </p:nvSpPr>
        <p:spPr>
          <a:xfrm>
            <a:off x="1927952" y="1432193"/>
            <a:ext cx="7469436" cy="1134737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ACE1F7-B93E-1436-31FB-E3468BFB5EBA}"/>
              </a:ext>
            </a:extLst>
          </p:cNvPr>
          <p:cNvSpPr txBox="1"/>
          <p:nvPr/>
        </p:nvSpPr>
        <p:spPr>
          <a:xfrm>
            <a:off x="8817229" y="3149995"/>
            <a:ext cx="3154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Predictive 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Machine learning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FBA4AD-478D-6951-307C-62B2848C3647}"/>
              </a:ext>
            </a:extLst>
          </p:cNvPr>
          <p:cNvSpPr txBox="1"/>
          <p:nvPr/>
        </p:nvSpPr>
        <p:spPr>
          <a:xfrm>
            <a:off x="55269" y="1442706"/>
            <a:ext cx="137968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Dataprep</a:t>
            </a:r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 1</a:t>
            </a: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 2</a:t>
            </a: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B07F91-1373-50BD-E678-02EF80E62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569" y="3933590"/>
            <a:ext cx="2841779" cy="122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BF27-089F-3173-7A9C-6860DFD7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FB405-70D2-A7C6-EBCD-7E4DD9AA4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1600" dirty="0" err="1">
                <a:latin typeface="+mj-lt"/>
              </a:rPr>
              <a:t>BigQuery</a:t>
            </a:r>
            <a:r>
              <a:rPr lang="en-MY" sz="1600" dirty="0">
                <a:latin typeface="+mj-lt"/>
              </a:rPr>
              <a:t> Pricing 	</a:t>
            </a:r>
            <a:r>
              <a:rPr lang="en-MY" sz="1600" dirty="0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https://cloud.google.com/bigquery/pricing</a:t>
            </a:r>
            <a:endParaRPr lang="en-MY" sz="1600" dirty="0">
              <a:latin typeface="+mj-lt"/>
            </a:endParaRPr>
          </a:p>
          <a:p>
            <a:r>
              <a:rPr lang="en-MY" sz="1600" dirty="0" err="1">
                <a:latin typeface="+mj-lt"/>
              </a:rPr>
              <a:t>Kristianto</a:t>
            </a:r>
            <a:r>
              <a:rPr lang="en-MY" sz="1600" dirty="0">
                <a:latin typeface="+mj-lt"/>
              </a:rPr>
              <a:t> et al. 2022 </a:t>
            </a:r>
            <a:r>
              <a:rPr lang="en-US" sz="1600" dirty="0">
                <a:latin typeface="+mj-lt"/>
              </a:rPr>
              <a:t>Automated IoT Device to Manipulate Environmental Condition of Black Soldier Fly</a:t>
            </a:r>
          </a:p>
          <a:p>
            <a:r>
              <a:rPr lang="en-MY" sz="1600" dirty="0">
                <a:latin typeface="+mj-lt"/>
              </a:rPr>
              <a:t>Chia SY, Tanga CM, Khamis FM, Mohamed SA, Salifu D, </a:t>
            </a:r>
            <a:r>
              <a:rPr lang="en-MY" sz="1600" dirty="0" err="1">
                <a:latin typeface="+mj-lt"/>
              </a:rPr>
              <a:t>Sevgan</a:t>
            </a:r>
            <a:r>
              <a:rPr lang="en-MY" sz="1600" dirty="0">
                <a:latin typeface="+mj-lt"/>
              </a:rPr>
              <a:t> S, et al. (2018) Threshold temperatures and thermal requirements of black soldier fly </a:t>
            </a:r>
            <a:r>
              <a:rPr lang="en-MY" sz="1600" dirty="0" err="1">
                <a:latin typeface="+mj-lt"/>
              </a:rPr>
              <a:t>Hermetia</a:t>
            </a:r>
            <a:r>
              <a:rPr lang="en-MY" sz="1600" dirty="0">
                <a:latin typeface="+mj-lt"/>
              </a:rPr>
              <a:t> </a:t>
            </a:r>
            <a:r>
              <a:rPr lang="en-MY" sz="1600" dirty="0" err="1">
                <a:latin typeface="+mj-lt"/>
              </a:rPr>
              <a:t>illucens</a:t>
            </a:r>
            <a:r>
              <a:rPr lang="en-MY" sz="1600" dirty="0">
                <a:latin typeface="+mj-lt"/>
              </a:rPr>
              <a:t>: Implications for mass production. </a:t>
            </a:r>
            <a:r>
              <a:rPr lang="en-MY" sz="1600" dirty="0" err="1">
                <a:latin typeface="+mj-lt"/>
              </a:rPr>
              <a:t>PLoS</a:t>
            </a:r>
            <a:r>
              <a:rPr lang="en-MY" sz="1600" dirty="0">
                <a:latin typeface="+mj-lt"/>
              </a:rPr>
              <a:t> ONE 13(11): e0206097</a:t>
            </a:r>
          </a:p>
          <a:p>
            <a:r>
              <a:rPr lang="en-MY" sz="1600" b="0" i="0" dirty="0" err="1">
                <a:effectLst/>
                <a:latin typeface="+mj-lt"/>
              </a:rPr>
              <a:t>Ceccotti</a:t>
            </a:r>
            <a:r>
              <a:rPr lang="en-MY" sz="1600" b="0" i="0" dirty="0">
                <a:effectLst/>
                <a:latin typeface="+mj-lt"/>
              </a:rPr>
              <a:t>, C., Bruno, D., </a:t>
            </a:r>
            <a:r>
              <a:rPr lang="en-MY" sz="1600" b="0" i="0" dirty="0" err="1">
                <a:effectLst/>
                <a:latin typeface="+mj-lt"/>
              </a:rPr>
              <a:t>Tettamanti</a:t>
            </a:r>
            <a:r>
              <a:rPr lang="en-MY" sz="1600" b="0" i="0" dirty="0">
                <a:effectLst/>
                <a:latin typeface="+mj-lt"/>
              </a:rPr>
              <a:t>, G., </a:t>
            </a:r>
            <a:r>
              <a:rPr lang="en-MY" sz="1600" b="0" i="0" dirty="0" err="1">
                <a:effectLst/>
                <a:latin typeface="+mj-lt"/>
              </a:rPr>
              <a:t>Branduardi</a:t>
            </a:r>
            <a:r>
              <a:rPr lang="en-MY" sz="1600" b="0" i="0" dirty="0">
                <a:effectLst/>
                <a:latin typeface="+mj-lt"/>
              </a:rPr>
              <a:t>, P., </a:t>
            </a:r>
            <a:r>
              <a:rPr lang="en-MY" sz="1600" b="0" i="0" dirty="0" err="1">
                <a:effectLst/>
                <a:latin typeface="+mj-lt"/>
              </a:rPr>
              <a:t>Bertacchi</a:t>
            </a:r>
            <a:r>
              <a:rPr lang="en-MY" sz="1600" b="0" i="0" dirty="0">
                <a:effectLst/>
                <a:latin typeface="+mj-lt"/>
              </a:rPr>
              <a:t>, S., Labra, M., ... &amp; </a:t>
            </a:r>
            <a:r>
              <a:rPr lang="en-MY" sz="1600" b="0" i="0" dirty="0" err="1">
                <a:effectLst/>
                <a:latin typeface="+mj-lt"/>
              </a:rPr>
              <a:t>Terova</a:t>
            </a:r>
            <a:r>
              <a:rPr lang="en-MY" sz="1600" b="0" i="0" dirty="0">
                <a:effectLst/>
                <a:latin typeface="+mj-lt"/>
              </a:rPr>
              <a:t>, G. (2022). New value from food and industrial wastes–Bioaccumulation of omega-3 fatty acids from an oleaginous microbial biomass paired with a brewery by-product using black soldier fly (</a:t>
            </a:r>
            <a:r>
              <a:rPr lang="en-MY" sz="1600" b="0" i="0" dirty="0" err="1">
                <a:effectLst/>
                <a:latin typeface="+mj-lt"/>
              </a:rPr>
              <a:t>Hermetia</a:t>
            </a:r>
            <a:r>
              <a:rPr lang="en-MY" sz="1600" b="0" i="0" dirty="0">
                <a:effectLst/>
                <a:latin typeface="+mj-lt"/>
              </a:rPr>
              <a:t> </a:t>
            </a:r>
            <a:r>
              <a:rPr lang="en-MY" sz="1600" b="0" i="0" dirty="0" err="1">
                <a:effectLst/>
                <a:latin typeface="+mj-lt"/>
              </a:rPr>
              <a:t>illucens</a:t>
            </a:r>
            <a:r>
              <a:rPr lang="en-MY" sz="1600" b="0" i="0" dirty="0">
                <a:effectLst/>
                <a:latin typeface="+mj-lt"/>
              </a:rPr>
              <a:t>) larvae. </a:t>
            </a:r>
            <a:r>
              <a:rPr lang="en-MY" sz="1600" b="0" i="1" dirty="0">
                <a:effectLst/>
                <a:latin typeface="+mj-lt"/>
              </a:rPr>
              <a:t>Waste Management</a:t>
            </a:r>
            <a:r>
              <a:rPr lang="en-MY" sz="1600" b="0" i="0" dirty="0">
                <a:effectLst/>
                <a:latin typeface="+mj-lt"/>
              </a:rPr>
              <a:t>, </a:t>
            </a:r>
            <a:r>
              <a:rPr lang="en-MY" sz="1600" b="0" i="1" dirty="0">
                <a:effectLst/>
                <a:latin typeface="+mj-lt"/>
              </a:rPr>
              <a:t>143</a:t>
            </a:r>
            <a:r>
              <a:rPr lang="en-MY" sz="1600" b="0" i="0" dirty="0">
                <a:effectLst/>
                <a:latin typeface="+mj-lt"/>
              </a:rPr>
              <a:t>, 95-104.</a:t>
            </a:r>
          </a:p>
          <a:p>
            <a:r>
              <a:rPr lang="en-MY" sz="1600" b="0" i="0" dirty="0">
                <a:effectLst/>
                <a:latin typeface="+mj-lt"/>
              </a:rPr>
              <a:t>Liu, Z., </a:t>
            </a:r>
            <a:r>
              <a:rPr lang="en-MY" sz="1600" b="0" i="0" dirty="0" err="1">
                <a:effectLst/>
                <a:latin typeface="+mj-lt"/>
              </a:rPr>
              <a:t>Najar</a:t>
            </a:r>
            <a:r>
              <a:rPr lang="en-MY" sz="1600" b="0" i="0" dirty="0">
                <a:effectLst/>
                <a:latin typeface="+mj-lt"/>
              </a:rPr>
              <a:t>-Rodriguez, A. J., Minor, M. A., </a:t>
            </a:r>
            <a:r>
              <a:rPr lang="en-MY" sz="1600" b="0" i="0" dirty="0" err="1">
                <a:effectLst/>
                <a:latin typeface="+mj-lt"/>
              </a:rPr>
              <a:t>Hedderley</a:t>
            </a:r>
            <a:r>
              <a:rPr lang="en-MY" sz="1600" b="0" i="0" dirty="0">
                <a:effectLst/>
                <a:latin typeface="+mj-lt"/>
              </a:rPr>
              <a:t>, D. I., &amp; Morel, P. C. (2020). Mating success of the black soldier fly, </a:t>
            </a:r>
            <a:r>
              <a:rPr lang="en-MY" sz="1600" b="0" i="0" dirty="0" err="1">
                <a:effectLst/>
                <a:latin typeface="+mj-lt"/>
              </a:rPr>
              <a:t>Hermetia</a:t>
            </a:r>
            <a:r>
              <a:rPr lang="en-MY" sz="1600" b="0" i="0" dirty="0">
                <a:effectLst/>
                <a:latin typeface="+mj-lt"/>
              </a:rPr>
              <a:t> </a:t>
            </a:r>
            <a:r>
              <a:rPr lang="en-MY" sz="1600" b="0" i="0" dirty="0" err="1">
                <a:effectLst/>
                <a:latin typeface="+mj-lt"/>
              </a:rPr>
              <a:t>illucens</a:t>
            </a:r>
            <a:r>
              <a:rPr lang="en-MY" sz="1600" b="0" i="0" dirty="0">
                <a:effectLst/>
                <a:latin typeface="+mj-lt"/>
              </a:rPr>
              <a:t> (Diptera: </a:t>
            </a:r>
            <a:r>
              <a:rPr lang="en-MY" sz="1600" b="0" i="0" dirty="0" err="1">
                <a:effectLst/>
                <a:latin typeface="+mj-lt"/>
              </a:rPr>
              <a:t>Stratiomyidae</a:t>
            </a:r>
            <a:r>
              <a:rPr lang="en-MY" sz="1600" b="0" i="0" dirty="0">
                <a:effectLst/>
                <a:latin typeface="+mj-lt"/>
              </a:rPr>
              <a:t>), under four artificial light sources. Journal of Photochemistry and Photobiology B: Biology, 205, 111815.</a:t>
            </a:r>
          </a:p>
          <a:p>
            <a:r>
              <a:rPr lang="en-US" sz="1600" b="0" i="0" dirty="0">
                <a:effectLst/>
                <a:latin typeface="+mj-lt"/>
              </a:rPr>
              <a:t>Van, J. C. F., </a:t>
            </a:r>
            <a:r>
              <a:rPr lang="en-US" sz="1600" b="0" i="0" dirty="0" err="1">
                <a:effectLst/>
                <a:latin typeface="+mj-lt"/>
              </a:rPr>
              <a:t>Tham</a:t>
            </a:r>
            <a:r>
              <a:rPr lang="en-US" sz="1600" b="0" i="0" dirty="0">
                <a:effectLst/>
                <a:latin typeface="+mj-lt"/>
              </a:rPr>
              <a:t>, P. E., Lim, H. R., Khoo, K. S., Chang, J. S., &amp; Show, P. L. (2022). Integration of Internet-of-Things as sustainable smart farming technology for the rearing of black soldier fly to mitigate food waste. </a:t>
            </a:r>
            <a:r>
              <a:rPr lang="en-US" sz="1600" b="0" i="1" dirty="0">
                <a:effectLst/>
                <a:latin typeface="+mj-lt"/>
              </a:rPr>
              <a:t>Journal of the Taiwan Institute of Chemical Engineers</a:t>
            </a:r>
            <a:r>
              <a:rPr lang="en-US" sz="1600" b="0" i="0" dirty="0">
                <a:effectLst/>
                <a:latin typeface="+mj-lt"/>
              </a:rPr>
              <a:t>, 104235.</a:t>
            </a:r>
            <a:endParaRPr lang="en-MY" sz="16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4C63C-E248-0CB0-86CD-C0C99A77B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MY"/>
              <a:t>29/7/2022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834C2-6EEE-439C-63E6-C0C081AB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GCP- IoT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45ED5-537D-5BE1-43E8-5ACE550C0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BF78-B448-42C9-A3C5-CCF08E170941}" type="slidenum">
              <a:rPr lang="en-MY" smtClean="0"/>
              <a:t>21</a:t>
            </a:fld>
            <a:endParaRPr lang="en-M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464410-C3AD-8651-4FA4-66E49A4AF0D8}"/>
              </a:ext>
            </a:extLst>
          </p:cNvPr>
          <p:cNvSpPr txBox="1"/>
          <p:nvPr/>
        </p:nvSpPr>
        <p:spPr>
          <a:xfrm>
            <a:off x="55269" y="1442706"/>
            <a:ext cx="137968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Dataprep</a:t>
            </a:r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 1</a:t>
            </a: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 2</a:t>
            </a: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966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CAECD3-E930-0437-3DED-59800A680DB4}"/>
              </a:ext>
            </a:extLst>
          </p:cNvPr>
          <p:cNvSpPr txBox="1"/>
          <p:nvPr/>
        </p:nvSpPr>
        <p:spPr>
          <a:xfrm>
            <a:off x="6924907" y="5296829"/>
            <a:ext cx="5531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41452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0C3CC-48FF-8BF0-2B45-05A68915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EDA (across time)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88F41-A5DD-B384-7125-2AF3D6A7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MY"/>
              <a:t>29/7/2022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BF1A0-8EBE-6C57-DDDF-38703B17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GCP- IoT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75C3-8027-44CA-5086-8A457891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BF78-B448-42C9-A3C5-CCF08E170941}" type="slidenum">
              <a:rPr lang="en-MY" smtClean="0"/>
              <a:t>23</a:t>
            </a:fld>
            <a:endParaRPr lang="en-MY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37292F-ABB2-6A42-4D0C-D99FE8994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388" y="2165098"/>
            <a:ext cx="4864350" cy="29592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90338B-CBE7-A0C8-FAA0-F66943FFB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505" y="2165098"/>
            <a:ext cx="5102136" cy="31783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23F2DB-60E6-0701-01FE-5FD85E6E6146}"/>
              </a:ext>
            </a:extLst>
          </p:cNvPr>
          <p:cNvSpPr txBox="1"/>
          <p:nvPr/>
        </p:nvSpPr>
        <p:spPr>
          <a:xfrm>
            <a:off x="83359" y="1445964"/>
            <a:ext cx="137968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TW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altLang="zh-TW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 </a:t>
            </a:r>
          </a:p>
          <a:p>
            <a:endParaRPr lang="en-US" altLang="zh-TW" sz="1400" dirty="0">
              <a:solidFill>
                <a:srgbClr val="1CADE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&amp; Finding</a:t>
            </a: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Suggestion</a:t>
            </a:r>
          </a:p>
        </p:txBody>
      </p:sp>
    </p:spTree>
    <p:extLst>
      <p:ext uri="{BB962C8B-B14F-4D97-AF65-F5344CB8AC3E}">
        <p14:creationId xmlns:p14="http://schemas.microsoft.com/office/powerpoint/2010/main" val="126556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B6E77-FF31-7ED8-482B-39D4F9B21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Today’s Outline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27A07-50D4-2558-A8F0-B281F8382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MY" dirty="0"/>
              <a:t>29/7/2022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2C25D-3D10-7B0C-4E6D-726695F42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GCP- IoT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6D1D4-79FC-CE85-64BA-A07ECA19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BF78-B448-42C9-A3C5-CCF08E170941}" type="slidenum">
              <a:rPr lang="en-MY" smtClean="0"/>
              <a:t>3</a:t>
            </a:fld>
            <a:endParaRPr lang="en-MY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D8FDFA-8D35-752A-DF90-1C3BB6555CF6}"/>
              </a:ext>
            </a:extLst>
          </p:cNvPr>
          <p:cNvGrpSpPr/>
          <p:nvPr/>
        </p:nvGrpSpPr>
        <p:grpSpPr>
          <a:xfrm>
            <a:off x="1679574" y="1478133"/>
            <a:ext cx="10292545" cy="674793"/>
            <a:chOff x="1679574" y="1478133"/>
            <a:chExt cx="10292545" cy="67479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5343E00-38DB-C3E4-7EFB-99DB28D428E1}"/>
                </a:ext>
              </a:extLst>
            </p:cNvPr>
            <p:cNvSpPr/>
            <p:nvPr/>
          </p:nvSpPr>
          <p:spPr>
            <a:xfrm>
              <a:off x="1679574" y="1478134"/>
              <a:ext cx="10292545" cy="674792"/>
            </a:xfrm>
            <a:prstGeom prst="rect">
              <a:avLst/>
            </a:prstGeom>
            <a:noFill/>
            <a:ln>
              <a:solidFill>
                <a:srgbClr val="1CAD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ight Triangle 11">
              <a:extLst>
                <a:ext uri="{FF2B5EF4-FFF2-40B4-BE49-F238E27FC236}">
                  <a16:creationId xmlns:a16="http://schemas.microsoft.com/office/drawing/2014/main" id="{A0B08144-BECB-F27F-BF44-7B531CC74547}"/>
                </a:ext>
              </a:extLst>
            </p:cNvPr>
            <p:cNvSpPr/>
            <p:nvPr/>
          </p:nvSpPr>
          <p:spPr>
            <a:xfrm rot="5400000">
              <a:off x="1729938" y="1427769"/>
              <a:ext cx="475217" cy="575946"/>
            </a:xfrm>
            <a:prstGeom prst="rtTriangle">
              <a:avLst/>
            </a:prstGeom>
            <a:solidFill>
              <a:srgbClr val="7DE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D18090-1CA3-62C0-D534-B2EA237219F6}"/>
                </a:ext>
              </a:extLst>
            </p:cNvPr>
            <p:cNvSpPr txBox="1"/>
            <p:nvPr/>
          </p:nvSpPr>
          <p:spPr>
            <a:xfrm>
              <a:off x="2606730" y="1629310"/>
              <a:ext cx="6629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latin typeface="Arial" panose="020B0604020202020204" pitchFamily="34" charset="0"/>
                  <a:cs typeface="Arial" panose="020B0604020202020204" pitchFamily="34" charset="0"/>
                </a:rPr>
                <a:t>An Overview of GCP – IoT Architecture.</a:t>
              </a:r>
              <a:endParaRPr lang="en-GB" altLang="zh-TW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BB3180B-A673-9081-3CDC-C443218876E0}"/>
              </a:ext>
            </a:extLst>
          </p:cNvPr>
          <p:cNvGrpSpPr/>
          <p:nvPr/>
        </p:nvGrpSpPr>
        <p:grpSpPr>
          <a:xfrm>
            <a:off x="1679574" y="2280562"/>
            <a:ext cx="10292545" cy="674793"/>
            <a:chOff x="1679565" y="2281732"/>
            <a:chExt cx="10292545" cy="67479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8EC8F93-D26B-41B6-CFD8-8996A4E4DFC2}"/>
                </a:ext>
              </a:extLst>
            </p:cNvPr>
            <p:cNvSpPr/>
            <p:nvPr/>
          </p:nvSpPr>
          <p:spPr>
            <a:xfrm>
              <a:off x="1679565" y="2281733"/>
              <a:ext cx="10292545" cy="674792"/>
            </a:xfrm>
            <a:prstGeom prst="rect">
              <a:avLst/>
            </a:prstGeom>
            <a:noFill/>
            <a:ln>
              <a:solidFill>
                <a:srgbClr val="1CAD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Right Triangle 23">
              <a:extLst>
                <a:ext uri="{FF2B5EF4-FFF2-40B4-BE49-F238E27FC236}">
                  <a16:creationId xmlns:a16="http://schemas.microsoft.com/office/drawing/2014/main" id="{FD550748-B3B1-D857-CB23-ECE791BB0CD5}"/>
                </a:ext>
              </a:extLst>
            </p:cNvPr>
            <p:cNvSpPr/>
            <p:nvPr/>
          </p:nvSpPr>
          <p:spPr>
            <a:xfrm rot="5400000">
              <a:off x="1729929" y="2231368"/>
              <a:ext cx="475217" cy="575946"/>
            </a:xfrm>
            <a:prstGeom prst="rtTriangle">
              <a:avLst/>
            </a:prstGeom>
            <a:solidFill>
              <a:srgbClr val="7DE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4934A71-D1D2-AB5D-BCD2-C5ABEEBD618A}"/>
                </a:ext>
              </a:extLst>
            </p:cNvPr>
            <p:cNvSpPr txBox="1"/>
            <p:nvPr/>
          </p:nvSpPr>
          <p:spPr>
            <a:xfrm>
              <a:off x="2606721" y="2432909"/>
              <a:ext cx="6629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BigQuery</a:t>
              </a:r>
              <a:endParaRPr lang="en-GB" altLang="zh-TW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C1AB181-BAE2-5BE6-E85C-0EB85932FA36}"/>
              </a:ext>
            </a:extLst>
          </p:cNvPr>
          <p:cNvGrpSpPr/>
          <p:nvPr/>
        </p:nvGrpSpPr>
        <p:grpSpPr>
          <a:xfrm>
            <a:off x="1679574" y="3082991"/>
            <a:ext cx="10292545" cy="674793"/>
            <a:chOff x="1679565" y="3109844"/>
            <a:chExt cx="10292545" cy="67479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06AE38-5FF1-9C39-636A-5D86D6ECE966}"/>
                </a:ext>
              </a:extLst>
            </p:cNvPr>
            <p:cNvSpPr/>
            <p:nvPr/>
          </p:nvSpPr>
          <p:spPr>
            <a:xfrm>
              <a:off x="1679565" y="3109845"/>
              <a:ext cx="10292545" cy="674792"/>
            </a:xfrm>
            <a:prstGeom prst="rect">
              <a:avLst/>
            </a:prstGeom>
            <a:noFill/>
            <a:ln>
              <a:solidFill>
                <a:srgbClr val="1CAD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ight Triangle 26">
              <a:extLst>
                <a:ext uri="{FF2B5EF4-FFF2-40B4-BE49-F238E27FC236}">
                  <a16:creationId xmlns:a16="http://schemas.microsoft.com/office/drawing/2014/main" id="{8C79D16C-5799-924B-C8CB-A61D9686E268}"/>
                </a:ext>
              </a:extLst>
            </p:cNvPr>
            <p:cNvSpPr/>
            <p:nvPr/>
          </p:nvSpPr>
          <p:spPr>
            <a:xfrm rot="5400000">
              <a:off x="1729929" y="3059480"/>
              <a:ext cx="475217" cy="575946"/>
            </a:xfrm>
            <a:prstGeom prst="rtTriangle">
              <a:avLst/>
            </a:prstGeom>
            <a:solidFill>
              <a:srgbClr val="7DE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51D2F2B-5B7B-4A0F-68F6-534B14DD4FD4}"/>
                </a:ext>
              </a:extLst>
            </p:cNvPr>
            <p:cNvSpPr txBox="1"/>
            <p:nvPr/>
          </p:nvSpPr>
          <p:spPr>
            <a:xfrm>
              <a:off x="2606720" y="3261021"/>
              <a:ext cx="86194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TW" sz="2000" dirty="0">
                  <a:latin typeface="Arial" panose="020B0604020202020204" pitchFamily="34" charset="0"/>
                  <a:cs typeface="Arial" panose="020B0604020202020204" pitchFamily="34" charset="0"/>
                </a:rPr>
                <a:t>Comparison of different methods to perform analysis in GCP.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1606116-6490-BADB-51A2-78F09BD7B1B7}"/>
              </a:ext>
            </a:extLst>
          </p:cNvPr>
          <p:cNvGrpSpPr/>
          <p:nvPr/>
        </p:nvGrpSpPr>
        <p:grpSpPr>
          <a:xfrm>
            <a:off x="1679574" y="3885420"/>
            <a:ext cx="10292545" cy="674793"/>
            <a:chOff x="1679565" y="3890143"/>
            <a:chExt cx="10292545" cy="67479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CD47080-5DB2-5013-B7F0-CFCACE82D5A2}"/>
                </a:ext>
              </a:extLst>
            </p:cNvPr>
            <p:cNvSpPr/>
            <p:nvPr/>
          </p:nvSpPr>
          <p:spPr>
            <a:xfrm>
              <a:off x="1679565" y="3890144"/>
              <a:ext cx="10292545" cy="674792"/>
            </a:xfrm>
            <a:prstGeom prst="rect">
              <a:avLst/>
            </a:prstGeom>
            <a:noFill/>
            <a:ln>
              <a:solidFill>
                <a:srgbClr val="1CAD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ight Triangle 29">
              <a:extLst>
                <a:ext uri="{FF2B5EF4-FFF2-40B4-BE49-F238E27FC236}">
                  <a16:creationId xmlns:a16="http://schemas.microsoft.com/office/drawing/2014/main" id="{950F2C84-0A51-E846-B2BE-13315BE8D034}"/>
                </a:ext>
              </a:extLst>
            </p:cNvPr>
            <p:cNvSpPr/>
            <p:nvPr/>
          </p:nvSpPr>
          <p:spPr>
            <a:xfrm rot="5400000">
              <a:off x="1729929" y="3839779"/>
              <a:ext cx="475217" cy="575946"/>
            </a:xfrm>
            <a:prstGeom prst="rtTriangle">
              <a:avLst/>
            </a:prstGeom>
            <a:solidFill>
              <a:srgbClr val="7DE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2958C16-71D3-FC5F-5150-7D93C59163C0}"/>
                </a:ext>
              </a:extLst>
            </p:cNvPr>
            <p:cNvSpPr txBox="1"/>
            <p:nvPr/>
          </p:nvSpPr>
          <p:spPr>
            <a:xfrm>
              <a:off x="2606721" y="4041320"/>
              <a:ext cx="6629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altLang="zh-TW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7C99BDA-279C-7283-3831-23F5398C6754}"/>
              </a:ext>
            </a:extLst>
          </p:cNvPr>
          <p:cNvGrpSpPr/>
          <p:nvPr/>
        </p:nvGrpSpPr>
        <p:grpSpPr>
          <a:xfrm>
            <a:off x="1679574" y="5490276"/>
            <a:ext cx="10292545" cy="859063"/>
            <a:chOff x="1679565" y="5490276"/>
            <a:chExt cx="10292545" cy="85906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1D67701-5B20-9F84-6EF7-D2D34DD237C7}"/>
                </a:ext>
              </a:extLst>
            </p:cNvPr>
            <p:cNvSpPr/>
            <p:nvPr/>
          </p:nvSpPr>
          <p:spPr>
            <a:xfrm>
              <a:off x="1679565" y="5490277"/>
              <a:ext cx="10292545" cy="674792"/>
            </a:xfrm>
            <a:prstGeom prst="rect">
              <a:avLst/>
            </a:prstGeom>
            <a:noFill/>
            <a:ln>
              <a:solidFill>
                <a:srgbClr val="1CAD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ight Triangle 34">
              <a:extLst>
                <a:ext uri="{FF2B5EF4-FFF2-40B4-BE49-F238E27FC236}">
                  <a16:creationId xmlns:a16="http://schemas.microsoft.com/office/drawing/2014/main" id="{D6A6BFE9-0E35-6BE5-FFBF-B61C8B592A1C}"/>
                </a:ext>
              </a:extLst>
            </p:cNvPr>
            <p:cNvSpPr/>
            <p:nvPr/>
          </p:nvSpPr>
          <p:spPr>
            <a:xfrm rot="5400000">
              <a:off x="1729929" y="5439912"/>
              <a:ext cx="475217" cy="575946"/>
            </a:xfrm>
            <a:prstGeom prst="rtTriangle">
              <a:avLst/>
            </a:prstGeom>
            <a:solidFill>
              <a:srgbClr val="7DE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B862CFF-7AA0-230E-5C8B-F08BAEEA4A17}"/>
                </a:ext>
              </a:extLst>
            </p:cNvPr>
            <p:cNvSpPr txBox="1"/>
            <p:nvPr/>
          </p:nvSpPr>
          <p:spPr>
            <a:xfrm>
              <a:off x="2606721" y="5641453"/>
              <a:ext cx="6629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altLang="zh-TW" sz="2000" dirty="0">
                  <a:latin typeface="Arial" panose="020B0604020202020204" pitchFamily="34" charset="0"/>
                  <a:cs typeface="Arial" panose="020B0604020202020204" pitchFamily="34" charset="0"/>
                </a:rPr>
                <a:t>Proposed work</a:t>
              </a:r>
              <a:endParaRPr lang="en-GB" altLang="zh-TW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altLang="zh-TW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F32997-0FAB-ACAA-6DFB-4810BE90AEDD}"/>
              </a:ext>
            </a:extLst>
          </p:cNvPr>
          <p:cNvGrpSpPr/>
          <p:nvPr/>
        </p:nvGrpSpPr>
        <p:grpSpPr>
          <a:xfrm>
            <a:off x="1679574" y="4687849"/>
            <a:ext cx="10292545" cy="674793"/>
            <a:chOff x="1679564" y="4677554"/>
            <a:chExt cx="10292545" cy="67479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9355DE7-3E30-F1F0-EA4F-E5E16CD19BA0}"/>
                </a:ext>
              </a:extLst>
            </p:cNvPr>
            <p:cNvSpPr/>
            <p:nvPr/>
          </p:nvSpPr>
          <p:spPr>
            <a:xfrm>
              <a:off x="1679564" y="4677555"/>
              <a:ext cx="10292545" cy="674792"/>
            </a:xfrm>
            <a:prstGeom prst="rect">
              <a:avLst/>
            </a:prstGeom>
            <a:noFill/>
            <a:ln>
              <a:solidFill>
                <a:srgbClr val="1CAD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ight Triangle 32">
              <a:extLst>
                <a:ext uri="{FF2B5EF4-FFF2-40B4-BE49-F238E27FC236}">
                  <a16:creationId xmlns:a16="http://schemas.microsoft.com/office/drawing/2014/main" id="{3A5F835C-B6D0-BB42-BB85-18A9AF87F282}"/>
                </a:ext>
              </a:extLst>
            </p:cNvPr>
            <p:cNvSpPr/>
            <p:nvPr/>
          </p:nvSpPr>
          <p:spPr>
            <a:xfrm rot="5400000">
              <a:off x="1729928" y="4627190"/>
              <a:ext cx="475217" cy="575946"/>
            </a:xfrm>
            <a:prstGeom prst="rtTriangle">
              <a:avLst/>
            </a:prstGeom>
            <a:solidFill>
              <a:srgbClr val="7DE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BAF5CEA-A818-9B16-3AD6-393CC2747BC7}"/>
                </a:ext>
              </a:extLst>
            </p:cNvPr>
            <p:cNvSpPr txBox="1"/>
            <p:nvPr/>
          </p:nvSpPr>
          <p:spPr>
            <a:xfrm>
              <a:off x="2606721" y="4799505"/>
              <a:ext cx="6629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latin typeface="Arial" panose="020B0604020202020204" pitchFamily="34" charset="0"/>
                  <a:cs typeface="Arial" panose="020B0604020202020204" pitchFamily="34" charset="0"/>
                </a:rPr>
                <a:t>Summary and findings</a:t>
              </a:r>
              <a:endParaRPr lang="en-GB" altLang="zh-TW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FE762C4-2D72-EB5F-3D9F-96F23A291A3B}"/>
              </a:ext>
            </a:extLst>
          </p:cNvPr>
          <p:cNvSpPr txBox="1"/>
          <p:nvPr/>
        </p:nvSpPr>
        <p:spPr>
          <a:xfrm>
            <a:off x="2606730" y="4022762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Case study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19849E-39B4-0A98-C06D-17F5189FF0AC}"/>
              </a:ext>
            </a:extLst>
          </p:cNvPr>
          <p:cNvSpPr txBox="1"/>
          <p:nvPr/>
        </p:nvSpPr>
        <p:spPr>
          <a:xfrm>
            <a:off x="83359" y="1445964"/>
            <a:ext cx="137968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 </a:t>
            </a:r>
          </a:p>
          <a:p>
            <a:endParaRPr lang="en-US" altLang="zh-TW" sz="1400" dirty="0">
              <a:solidFill>
                <a:srgbClr val="1CADE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&amp; Finding</a:t>
            </a: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414185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2AEED91-CBFF-DE80-5907-8EE503B4E451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7600359" y="1681143"/>
            <a:ext cx="0" cy="3856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63B3012-2175-7C84-2727-F59065830F66}"/>
              </a:ext>
            </a:extLst>
          </p:cNvPr>
          <p:cNvSpPr txBox="1"/>
          <p:nvPr/>
        </p:nvSpPr>
        <p:spPr>
          <a:xfrm>
            <a:off x="6531290" y="1430440"/>
            <a:ext cx="21381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Compute function</a:t>
            </a:r>
            <a:endParaRPr lang="en-MY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1E669B-C652-99C3-12B9-2E1AD1B1DEF8}"/>
              </a:ext>
            </a:extLst>
          </p:cNvPr>
          <p:cNvSpPr txBox="1"/>
          <p:nvPr/>
        </p:nvSpPr>
        <p:spPr>
          <a:xfrm>
            <a:off x="6993534" y="2740068"/>
            <a:ext cx="1242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1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Cloud Function</a:t>
            </a:r>
            <a:endParaRPr lang="en-MY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D2393226-4687-AC82-42B6-34B24F70C4D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131" y="2066772"/>
            <a:ext cx="1180456" cy="714832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BC3A33-32BF-7190-18C7-B9F29704BDC4}"/>
              </a:ext>
            </a:extLst>
          </p:cNvPr>
          <p:cNvCxnSpPr/>
          <p:nvPr/>
        </p:nvCxnSpPr>
        <p:spPr>
          <a:xfrm flipV="1">
            <a:off x="6180463" y="2424188"/>
            <a:ext cx="1057619" cy="100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D07EDC-E257-F876-6AE4-C4E1B8E3D03A}"/>
              </a:ext>
            </a:extLst>
          </p:cNvPr>
          <p:cNvCxnSpPr>
            <a:cxnSpLocks/>
            <a:stCxn id="13" idx="2"/>
            <a:endCxn id="44" idx="0"/>
          </p:cNvCxnSpPr>
          <p:nvPr/>
        </p:nvCxnSpPr>
        <p:spPr>
          <a:xfrm flipH="1">
            <a:off x="4429535" y="4013277"/>
            <a:ext cx="34968" cy="1044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667ADA9-E71A-553F-2D53-3F1560EBC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-9939"/>
            <a:ext cx="10800521" cy="1325563"/>
          </a:xfrm>
        </p:spPr>
        <p:txBody>
          <a:bodyPr/>
          <a:lstStyle/>
          <a:p>
            <a:r>
              <a:rPr lang="en-MY" dirty="0"/>
              <a:t>Overview of GCP IoT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01431-8BB3-3C13-14C9-0359BBE8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GCP- IoT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31B1E-F61C-91E0-AE49-40B9D3DC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BF78-B448-42C9-A3C5-CCF08E170941}" type="slidenum">
              <a:rPr lang="en-MY" smtClean="0"/>
              <a:t>4</a:t>
            </a:fld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ED618C-B10E-12A9-EBDE-7192B331A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MY"/>
              <a:t>29/7/2022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CF9CC5-2059-425C-2AE1-1180F16F2E52}"/>
              </a:ext>
            </a:extLst>
          </p:cNvPr>
          <p:cNvSpPr txBox="1"/>
          <p:nvPr/>
        </p:nvSpPr>
        <p:spPr>
          <a:xfrm>
            <a:off x="83359" y="1445964"/>
            <a:ext cx="137968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TW" sz="1400" dirty="0">
                <a:solidFill>
                  <a:srgbClr val="1CAD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altLang="zh-TW" sz="1400" dirty="0">
              <a:solidFill>
                <a:srgbClr val="1CADE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 </a:t>
            </a:r>
          </a:p>
          <a:p>
            <a:endParaRPr lang="en-US" altLang="zh-TW" sz="1400" dirty="0">
              <a:solidFill>
                <a:srgbClr val="1CADE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&amp; Finding</a:t>
            </a: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Proposal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F64DC105-B0B2-5BF6-82F6-FA51A61187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080" b="12210"/>
          <a:stretch/>
        </p:blipFill>
        <p:spPr>
          <a:xfrm>
            <a:off x="4105510" y="3395802"/>
            <a:ext cx="717986" cy="617475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A66DEC4D-FA0A-AEC5-1602-351186EC80A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6" t="8203" r="25960" b="20453"/>
          <a:stretch/>
        </p:blipFill>
        <p:spPr>
          <a:xfrm>
            <a:off x="8700117" y="3345214"/>
            <a:ext cx="916208" cy="68727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F4AAC0E-D841-F30C-6823-46E5B7B1AA1B}"/>
              </a:ext>
            </a:extLst>
          </p:cNvPr>
          <p:cNvSpPr txBox="1"/>
          <p:nvPr/>
        </p:nvSpPr>
        <p:spPr>
          <a:xfrm>
            <a:off x="4922220" y="2102193"/>
            <a:ext cx="21381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1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M</a:t>
            </a:r>
            <a:r>
              <a:rPr lang="en-MY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essage ingestion service</a:t>
            </a:r>
            <a:endParaRPr lang="en-MY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3D64DF-711E-615A-0C78-79A3914C88CD}"/>
              </a:ext>
            </a:extLst>
          </p:cNvPr>
          <p:cNvSpPr txBox="1"/>
          <p:nvPr/>
        </p:nvSpPr>
        <p:spPr>
          <a:xfrm>
            <a:off x="1555119" y="2128642"/>
            <a:ext cx="170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1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Data source</a:t>
            </a:r>
            <a:endParaRPr lang="en-MY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4C3B1CFF-1C1D-6651-4D71-7BB9D737ED4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98" t="22503" r="30782" b="23818"/>
          <a:stretch/>
        </p:blipFill>
        <p:spPr>
          <a:xfrm>
            <a:off x="5646047" y="3384853"/>
            <a:ext cx="690484" cy="62842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F52726E-E1D7-ABEF-1E9B-C2D3472AE70D}"/>
              </a:ext>
            </a:extLst>
          </p:cNvPr>
          <p:cNvSpPr txBox="1"/>
          <p:nvPr/>
        </p:nvSpPr>
        <p:spPr>
          <a:xfrm>
            <a:off x="5581591" y="4011446"/>
            <a:ext cx="8656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1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Pub/sub</a:t>
            </a:r>
            <a:endParaRPr lang="en-MY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90C2D1F-55C9-7C00-FDBF-410A96C3DC6D}"/>
              </a:ext>
            </a:extLst>
          </p:cNvPr>
          <p:cNvGrpSpPr/>
          <p:nvPr/>
        </p:nvGrpSpPr>
        <p:grpSpPr>
          <a:xfrm>
            <a:off x="1561848" y="2550160"/>
            <a:ext cx="1619210" cy="2336798"/>
            <a:chOff x="1561848" y="2550160"/>
            <a:chExt cx="1619210" cy="2336798"/>
          </a:xfrm>
        </p:grpSpPr>
        <p:pic>
          <p:nvPicPr>
            <p:cNvPr id="4" name="Picture 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F6CBDFF-7ECB-23B0-7BDD-4E3E80BD1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15098" y="2765902"/>
              <a:ext cx="350215" cy="350215"/>
            </a:xfrm>
            <a:prstGeom prst="rect">
              <a:avLst/>
            </a:prstGeom>
          </p:spPr>
        </p:pic>
        <p:pic>
          <p:nvPicPr>
            <p:cNvPr id="14" name="Picture 1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8E4D885-EE62-0889-544D-1928FEFE3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15097" y="4318594"/>
              <a:ext cx="350215" cy="350215"/>
            </a:xfrm>
            <a:prstGeom prst="rect">
              <a:avLst/>
            </a:prstGeom>
          </p:spPr>
        </p:pic>
        <p:pic>
          <p:nvPicPr>
            <p:cNvPr id="16" name="Picture 1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DB9B3F9-01F9-70CB-4E40-DBA806CDF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02427" y="3542248"/>
              <a:ext cx="350215" cy="350215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E8BF241-BD17-19C2-40BA-92ED4A50AC15}"/>
                </a:ext>
              </a:extLst>
            </p:cNvPr>
            <p:cNvCxnSpPr>
              <a:cxnSpLocks/>
            </p:cNvCxnSpPr>
            <p:nvPr/>
          </p:nvCxnSpPr>
          <p:spPr>
            <a:xfrm>
              <a:off x="2164153" y="3017067"/>
              <a:ext cx="350215" cy="360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A6ACF16-9CF3-8088-E9AB-048EEF3673F9}"/>
                </a:ext>
              </a:extLst>
            </p:cNvPr>
            <p:cNvCxnSpPr>
              <a:cxnSpLocks/>
            </p:cNvCxnSpPr>
            <p:nvPr/>
          </p:nvCxnSpPr>
          <p:spPr>
            <a:xfrm>
              <a:off x="2164153" y="3718555"/>
              <a:ext cx="3121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E809D87-7280-EC01-68AD-D6A1885903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6711" y="4049354"/>
              <a:ext cx="397657" cy="441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4E4493C-A841-F435-92BD-DEE6663D1700}"/>
                </a:ext>
              </a:extLst>
            </p:cNvPr>
            <p:cNvSpPr/>
            <p:nvPr/>
          </p:nvSpPr>
          <p:spPr>
            <a:xfrm>
              <a:off x="1561848" y="2550160"/>
              <a:ext cx="1619210" cy="233679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pic>
          <p:nvPicPr>
            <p:cNvPr id="30" name="Picture 2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2EB504A-7E9B-1471-4462-1015A8AA6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7792" y="3450565"/>
              <a:ext cx="507951" cy="507951"/>
            </a:xfrm>
            <a:prstGeom prst="rect">
              <a:avLst/>
            </a:prstGeom>
          </p:spPr>
        </p:pic>
      </p:grp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5B901C56-F797-E0D8-EF2E-FD5A5CB97766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EEEEEF"/>
              </a:clrFrom>
              <a:clrTo>
                <a:srgbClr val="EEEE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082" y="3326866"/>
            <a:ext cx="741678" cy="741678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445A4A5-D62A-12D0-736F-B1DB374EE505}"/>
              </a:ext>
            </a:extLst>
          </p:cNvPr>
          <p:cNvCxnSpPr>
            <a:cxnSpLocks/>
            <a:stCxn id="12" idx="0"/>
            <a:endCxn id="23" idx="2"/>
          </p:cNvCxnSpPr>
          <p:nvPr/>
        </p:nvCxnSpPr>
        <p:spPr>
          <a:xfrm flipV="1">
            <a:off x="5991289" y="2625413"/>
            <a:ext cx="0" cy="7594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445190B6-B3CA-CC1B-0970-C58631FC51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871" y="4729305"/>
            <a:ext cx="734464" cy="734464"/>
          </a:xfrm>
          <a:prstGeom prst="rect">
            <a:avLst/>
          </a:prstGeom>
        </p:spPr>
      </p:pic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39D45A8B-C928-45D0-9E47-822848202F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767" y="3360975"/>
            <a:ext cx="741677" cy="65528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885ADFA-CFAF-D0B2-3D62-1EAFC2298F75}"/>
              </a:ext>
            </a:extLst>
          </p:cNvPr>
          <p:cNvSpPr txBox="1"/>
          <p:nvPr/>
        </p:nvSpPr>
        <p:spPr>
          <a:xfrm>
            <a:off x="3360466" y="5057428"/>
            <a:ext cx="21381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1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Device management</a:t>
            </a:r>
            <a:endParaRPr lang="en-MY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6EAE10-843C-2E73-6D2A-CD3F4FEF8DF5}"/>
              </a:ext>
            </a:extLst>
          </p:cNvPr>
          <p:cNvSpPr txBox="1"/>
          <p:nvPr/>
        </p:nvSpPr>
        <p:spPr>
          <a:xfrm>
            <a:off x="4006360" y="4013277"/>
            <a:ext cx="95769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MY" sz="1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Cloud IoT Core</a:t>
            </a:r>
            <a:endParaRPr lang="en-MY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9FB2876-B65F-825F-4546-67125F95FA9B}"/>
              </a:ext>
            </a:extLst>
          </p:cNvPr>
          <p:cNvCxnSpPr>
            <a:cxnSpLocks/>
            <a:endCxn id="33" idx="2"/>
          </p:cNvCxnSpPr>
          <p:nvPr/>
        </p:nvCxnSpPr>
        <p:spPr>
          <a:xfrm flipH="1" flipV="1">
            <a:off x="7529921" y="4068544"/>
            <a:ext cx="640" cy="11871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98A6604-CCF6-11A0-AF93-8ADFF2D2215F}"/>
              </a:ext>
            </a:extLst>
          </p:cNvPr>
          <p:cNvCxnSpPr>
            <a:stCxn id="25" idx="3"/>
            <a:endCxn id="13" idx="1"/>
          </p:cNvCxnSpPr>
          <p:nvPr/>
        </p:nvCxnSpPr>
        <p:spPr>
          <a:xfrm flipV="1">
            <a:off x="3181058" y="3704540"/>
            <a:ext cx="924452" cy="1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35CAE9C-EC81-9A9F-66B1-6DACBBD49B4B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4823496" y="3699065"/>
            <a:ext cx="822551" cy="5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DE1B51A-CE4A-B4FC-0EC0-C2CF1ABF341C}"/>
              </a:ext>
            </a:extLst>
          </p:cNvPr>
          <p:cNvCxnSpPr>
            <a:cxnSpLocks/>
            <a:stCxn id="12" idx="3"/>
            <a:endCxn id="33" idx="1"/>
          </p:cNvCxnSpPr>
          <p:nvPr/>
        </p:nvCxnSpPr>
        <p:spPr>
          <a:xfrm flipV="1">
            <a:off x="6336531" y="3697705"/>
            <a:ext cx="822551" cy="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38A3EC7-A62E-C05E-B3A7-97C1D55B6ACF}"/>
              </a:ext>
            </a:extLst>
          </p:cNvPr>
          <p:cNvSpPr txBox="1"/>
          <p:nvPr/>
        </p:nvSpPr>
        <p:spPr>
          <a:xfrm>
            <a:off x="7105526" y="4046283"/>
            <a:ext cx="865671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MY" sz="1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Dataflow</a:t>
            </a:r>
            <a:endParaRPr lang="en-MY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7FB809-B558-1E72-C8C4-CF233A5499D9}"/>
              </a:ext>
            </a:extLst>
          </p:cNvPr>
          <p:cNvSpPr txBox="1"/>
          <p:nvPr/>
        </p:nvSpPr>
        <p:spPr>
          <a:xfrm>
            <a:off x="6556120" y="5033213"/>
            <a:ext cx="21381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Data processing</a:t>
            </a:r>
            <a:endParaRPr lang="en-MY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DB2468-A3C4-2603-5FAD-4DCAFC9C4348}"/>
              </a:ext>
            </a:extLst>
          </p:cNvPr>
          <p:cNvSpPr txBox="1"/>
          <p:nvPr/>
        </p:nvSpPr>
        <p:spPr>
          <a:xfrm>
            <a:off x="9134282" y="5407355"/>
            <a:ext cx="9162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1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ML engine</a:t>
            </a:r>
            <a:endParaRPr lang="en-MY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F9FB776-1380-E4AA-5CD4-65E1EA64058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7900760" y="3682149"/>
            <a:ext cx="916208" cy="15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1DD2C1-98B2-55D3-2FF2-9A9E9860C4A6}"/>
              </a:ext>
            </a:extLst>
          </p:cNvPr>
          <p:cNvCxnSpPr>
            <a:cxnSpLocks/>
            <a:stCxn id="15" idx="2"/>
            <a:endCxn id="40" idx="0"/>
          </p:cNvCxnSpPr>
          <p:nvPr/>
        </p:nvCxnSpPr>
        <p:spPr>
          <a:xfrm>
            <a:off x="9158221" y="4032493"/>
            <a:ext cx="482882" cy="696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25472DA-52B4-7D80-3097-91D1E3ADD50E}"/>
              </a:ext>
            </a:extLst>
          </p:cNvPr>
          <p:cNvSpPr txBox="1"/>
          <p:nvPr/>
        </p:nvSpPr>
        <p:spPr>
          <a:xfrm>
            <a:off x="8741187" y="3993334"/>
            <a:ext cx="865671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MY" sz="1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Big Query</a:t>
            </a:r>
            <a:endParaRPr lang="en-MY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C39D415-F577-B907-A404-4C1BA5D927E9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9486088" y="3671523"/>
            <a:ext cx="1022679" cy="1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9295648-2CE6-6748-8227-FEBBF0BA392A}"/>
              </a:ext>
            </a:extLst>
          </p:cNvPr>
          <p:cNvSpPr txBox="1"/>
          <p:nvPr/>
        </p:nvSpPr>
        <p:spPr>
          <a:xfrm>
            <a:off x="8071778" y="2066772"/>
            <a:ext cx="21381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1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Analysis</a:t>
            </a:r>
            <a:endParaRPr lang="en-MY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A7C4837-014B-FD72-5BEE-F16B94396453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10868249" y="4016262"/>
            <a:ext cx="11357" cy="8450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EA06962-8F1C-76BD-8255-A2F3F7263305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9140847" y="2374549"/>
            <a:ext cx="0" cy="9748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25B354F-E04A-8BF1-5CBD-F5AC4607A74B}"/>
              </a:ext>
            </a:extLst>
          </p:cNvPr>
          <p:cNvSpPr txBox="1"/>
          <p:nvPr/>
        </p:nvSpPr>
        <p:spPr>
          <a:xfrm>
            <a:off x="10313829" y="4023609"/>
            <a:ext cx="102969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MY" sz="1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Data Studio</a:t>
            </a:r>
            <a:endParaRPr lang="en-MY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341B4B6-0610-170C-2795-249FF9A4B59B}"/>
              </a:ext>
            </a:extLst>
          </p:cNvPr>
          <p:cNvSpPr txBox="1"/>
          <p:nvPr/>
        </p:nvSpPr>
        <p:spPr>
          <a:xfrm>
            <a:off x="9810536" y="4910065"/>
            <a:ext cx="21381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Visualization</a:t>
            </a:r>
            <a:endParaRPr lang="en-MY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1C49F6A-6E6D-8311-0495-850B926A48B5}"/>
              </a:ext>
            </a:extLst>
          </p:cNvPr>
          <p:cNvCxnSpPr>
            <a:cxnSpLocks/>
          </p:cNvCxnSpPr>
          <p:nvPr/>
        </p:nvCxnSpPr>
        <p:spPr>
          <a:xfrm flipV="1">
            <a:off x="9393382" y="2220660"/>
            <a:ext cx="987553" cy="108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ECEC980B-6CE9-1BC8-E9AB-7770CCC87F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39" y="1787348"/>
            <a:ext cx="918445" cy="56541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D7CF374-061F-BB1A-DA04-73A25D7DBDA1}"/>
              </a:ext>
            </a:extLst>
          </p:cNvPr>
          <p:cNvSpPr txBox="1"/>
          <p:nvPr/>
        </p:nvSpPr>
        <p:spPr>
          <a:xfrm>
            <a:off x="10440307" y="2238927"/>
            <a:ext cx="781029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MY" sz="1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Colab</a:t>
            </a:r>
            <a:endParaRPr lang="en-MY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56F957C-BDF3-7471-BB92-896AEBE7DBBD}"/>
              </a:ext>
            </a:extLst>
          </p:cNvPr>
          <p:cNvCxnSpPr>
            <a:cxnSpLocks/>
          </p:cNvCxnSpPr>
          <p:nvPr/>
        </p:nvCxnSpPr>
        <p:spPr>
          <a:xfrm flipV="1">
            <a:off x="9626115" y="5528956"/>
            <a:ext cx="5497" cy="40903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B45A6F6-9438-C611-75CC-C0F610ABA0FC}"/>
              </a:ext>
            </a:extLst>
          </p:cNvPr>
          <p:cNvSpPr txBox="1"/>
          <p:nvPr/>
        </p:nvSpPr>
        <p:spPr>
          <a:xfrm>
            <a:off x="8523317" y="5899401"/>
            <a:ext cx="21381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Advance analysis</a:t>
            </a:r>
            <a:endParaRPr lang="en-MY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414CD6D-5AD1-4976-598D-CCA2DED25B05}"/>
              </a:ext>
            </a:extLst>
          </p:cNvPr>
          <p:cNvSpPr/>
          <p:nvPr/>
        </p:nvSpPr>
        <p:spPr>
          <a:xfrm>
            <a:off x="3439625" y="2475734"/>
            <a:ext cx="1793214" cy="3141097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C8CE188-C72F-6BF5-999A-8A651B4A0997}"/>
              </a:ext>
            </a:extLst>
          </p:cNvPr>
          <p:cNvSpPr/>
          <p:nvPr/>
        </p:nvSpPr>
        <p:spPr>
          <a:xfrm>
            <a:off x="5146562" y="1677935"/>
            <a:ext cx="1793214" cy="293102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AFCC7E9-06B7-8688-B3A1-C0063D01CE35}"/>
              </a:ext>
            </a:extLst>
          </p:cNvPr>
          <p:cNvSpPr/>
          <p:nvPr/>
        </p:nvSpPr>
        <p:spPr>
          <a:xfrm>
            <a:off x="6609294" y="3232114"/>
            <a:ext cx="1699686" cy="2133091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1BC07E6-B903-EE54-C436-436EF63E70E1}"/>
              </a:ext>
            </a:extLst>
          </p:cNvPr>
          <p:cNvSpPr/>
          <p:nvPr/>
        </p:nvSpPr>
        <p:spPr>
          <a:xfrm>
            <a:off x="8269773" y="2042195"/>
            <a:ext cx="2044055" cy="2432607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33DAF25-EBDE-DCF2-5526-E146488350E3}"/>
              </a:ext>
            </a:extLst>
          </p:cNvPr>
          <p:cNvSpPr/>
          <p:nvPr/>
        </p:nvSpPr>
        <p:spPr>
          <a:xfrm>
            <a:off x="8895911" y="4288445"/>
            <a:ext cx="1392948" cy="1854773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4FC3475-D02C-8758-A214-24B61EA9C5A5}"/>
              </a:ext>
            </a:extLst>
          </p:cNvPr>
          <p:cNvSpPr/>
          <p:nvPr/>
        </p:nvSpPr>
        <p:spPr>
          <a:xfrm>
            <a:off x="9486088" y="3061011"/>
            <a:ext cx="2589352" cy="1309332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A86870B-29FA-EFAB-ED95-B1ABD29A773C}"/>
              </a:ext>
            </a:extLst>
          </p:cNvPr>
          <p:cNvSpPr/>
          <p:nvPr/>
        </p:nvSpPr>
        <p:spPr>
          <a:xfrm rot="18551792">
            <a:off x="9142579" y="2092150"/>
            <a:ext cx="2400013" cy="979656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EAA7461-0575-EAF2-7516-C321C74DB084}"/>
              </a:ext>
            </a:extLst>
          </p:cNvPr>
          <p:cNvSpPr/>
          <p:nvPr/>
        </p:nvSpPr>
        <p:spPr>
          <a:xfrm>
            <a:off x="10228035" y="4349362"/>
            <a:ext cx="1678721" cy="825204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1CD4667-2A7C-55B3-B696-FD67AD04669D}"/>
              </a:ext>
            </a:extLst>
          </p:cNvPr>
          <p:cNvSpPr/>
          <p:nvPr/>
        </p:nvSpPr>
        <p:spPr>
          <a:xfrm>
            <a:off x="6864970" y="1377345"/>
            <a:ext cx="1459606" cy="163714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1033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70" grpId="0" animBg="1"/>
      <p:bldP spid="70" grpId="1" animBg="1"/>
      <p:bldP spid="71" grpId="0" animBg="1"/>
      <p:bldP spid="71" grpId="1" animBg="1"/>
      <p:bldP spid="77" grpId="0" animBg="1"/>
      <p:bldP spid="7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42CFFFB-9431-7E8E-7934-5819D47EA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62" y="1479332"/>
            <a:ext cx="10558257" cy="45115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67ADA9-E71A-553F-2D53-3F1560EBC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490" y="-18502"/>
            <a:ext cx="10800521" cy="1325563"/>
          </a:xfrm>
        </p:spPr>
        <p:txBody>
          <a:bodyPr/>
          <a:lstStyle/>
          <a:p>
            <a:r>
              <a:rPr lang="en-MY" dirty="0" err="1"/>
              <a:t>BigQuery</a:t>
            </a:r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01431-8BB3-3C13-14C9-0359BBE8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GCP- IoT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31B1E-F61C-91E0-AE49-40B9D3DC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BF78-B448-42C9-A3C5-CCF08E170941}" type="slidenum">
              <a:rPr lang="en-MY" smtClean="0"/>
              <a:t>5</a:t>
            </a:fld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ED618C-B10E-12A9-EBDE-7192B331A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MY"/>
              <a:t>29/7/2022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32A694-E56F-327C-3683-DD081DD70E20}"/>
              </a:ext>
            </a:extLst>
          </p:cNvPr>
          <p:cNvSpPr/>
          <p:nvPr/>
        </p:nvSpPr>
        <p:spPr>
          <a:xfrm>
            <a:off x="2010840" y="2963682"/>
            <a:ext cx="2245138" cy="16022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34EAAE-862D-9886-9DEA-5E0DDE679EA8}"/>
              </a:ext>
            </a:extLst>
          </p:cNvPr>
          <p:cNvSpPr/>
          <p:nvPr/>
        </p:nvSpPr>
        <p:spPr>
          <a:xfrm>
            <a:off x="9680221" y="2184400"/>
            <a:ext cx="2214880" cy="32512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A37F558-D163-DBA7-B178-D368A55119BA}"/>
              </a:ext>
            </a:extLst>
          </p:cNvPr>
          <p:cNvSpPr/>
          <p:nvPr/>
        </p:nvSpPr>
        <p:spPr>
          <a:xfrm>
            <a:off x="2289406" y="3461352"/>
            <a:ext cx="1849120" cy="16022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DB0296-673A-D5B3-EB32-E969F3EDA51A}"/>
              </a:ext>
            </a:extLst>
          </p:cNvPr>
          <p:cNvSpPr txBox="1"/>
          <p:nvPr/>
        </p:nvSpPr>
        <p:spPr>
          <a:xfrm>
            <a:off x="4121155" y="4180711"/>
            <a:ext cx="723336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Table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A1F905-6F47-7ACA-67B7-66175DF58092}"/>
              </a:ext>
            </a:extLst>
          </p:cNvPr>
          <p:cNvSpPr txBox="1"/>
          <p:nvPr/>
        </p:nvSpPr>
        <p:spPr>
          <a:xfrm>
            <a:off x="4255978" y="3387574"/>
            <a:ext cx="932233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Dataset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F7B850-DFEF-9F34-5EA4-E12F3038221E}"/>
              </a:ext>
            </a:extLst>
          </p:cNvPr>
          <p:cNvSpPr txBox="1"/>
          <p:nvPr/>
        </p:nvSpPr>
        <p:spPr>
          <a:xfrm>
            <a:off x="3415780" y="2608018"/>
            <a:ext cx="968933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Project ID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519C93-A48B-04F5-2043-DDF8AA39004B}"/>
              </a:ext>
            </a:extLst>
          </p:cNvPr>
          <p:cNvSpPr txBox="1"/>
          <p:nvPr/>
        </p:nvSpPr>
        <p:spPr>
          <a:xfrm>
            <a:off x="10713115" y="2601972"/>
            <a:ext cx="1074933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Query size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7E5A5D-BA6A-141D-1F02-D4D00B19780A}"/>
              </a:ext>
            </a:extLst>
          </p:cNvPr>
          <p:cNvSpPr/>
          <p:nvPr/>
        </p:nvSpPr>
        <p:spPr>
          <a:xfrm>
            <a:off x="2458797" y="3701787"/>
            <a:ext cx="1679729" cy="182867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0C53D0-21D7-C73E-F9A5-587122953BA6}"/>
              </a:ext>
            </a:extLst>
          </p:cNvPr>
          <p:cNvSpPr txBox="1"/>
          <p:nvPr/>
        </p:nvSpPr>
        <p:spPr>
          <a:xfrm>
            <a:off x="83359" y="1445964"/>
            <a:ext cx="137968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 err="1">
                <a:solidFill>
                  <a:srgbClr val="1CAD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endParaRPr lang="en-US" altLang="zh-TW" sz="1400" dirty="0">
              <a:solidFill>
                <a:srgbClr val="1CADE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 </a:t>
            </a:r>
          </a:p>
          <a:p>
            <a:endParaRPr lang="en-US" altLang="zh-TW" sz="1400" dirty="0">
              <a:solidFill>
                <a:srgbClr val="1CADE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&amp; Finding</a:t>
            </a: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235002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ADA9-E71A-553F-2D53-3F1560EBC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490" y="-18502"/>
            <a:ext cx="10800521" cy="1325563"/>
          </a:xfrm>
        </p:spPr>
        <p:txBody>
          <a:bodyPr/>
          <a:lstStyle/>
          <a:p>
            <a:r>
              <a:rPr lang="en-MY" dirty="0" err="1"/>
              <a:t>BigQuery</a:t>
            </a:r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01431-8BB3-3C13-14C9-0359BBE8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GCP- IoT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31B1E-F61C-91E0-AE49-40B9D3DC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BF78-B448-42C9-A3C5-CCF08E170941}" type="slidenum">
              <a:rPr lang="en-MY" smtClean="0"/>
              <a:t>6</a:t>
            </a:fld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ED618C-B10E-12A9-EBDE-7192B331A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MY"/>
              <a:t>29/7/2022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4AE1E26-5178-DF69-436B-06966F0902B7}"/>
              </a:ext>
            </a:extLst>
          </p:cNvPr>
          <p:cNvSpPr/>
          <p:nvPr/>
        </p:nvSpPr>
        <p:spPr>
          <a:xfrm>
            <a:off x="3146936" y="1397031"/>
            <a:ext cx="2743200" cy="541496"/>
          </a:xfrm>
          <a:prstGeom prst="rect">
            <a:avLst/>
          </a:prstGeom>
          <a:noFill/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SQL Analysis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E246FA5-F733-B99F-3D9C-DE3859DA27DC}"/>
              </a:ext>
            </a:extLst>
          </p:cNvPr>
          <p:cNvSpPr/>
          <p:nvPr/>
        </p:nvSpPr>
        <p:spPr>
          <a:xfrm>
            <a:off x="6936033" y="1397031"/>
            <a:ext cx="2743200" cy="541496"/>
          </a:xfrm>
          <a:prstGeom prst="rect">
            <a:avLst/>
          </a:prstGeom>
          <a:noFill/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  <a:p>
            <a:pPr algn="ctr"/>
            <a:r>
              <a:rPr lang="en-GB" sz="2400" dirty="0" err="1">
                <a:solidFill>
                  <a:schemeClr val="tx1"/>
                </a:solidFill>
              </a:rPr>
              <a:t>BigQueryML</a:t>
            </a:r>
            <a:endParaRPr lang="en-GB" sz="2400" dirty="0">
              <a:solidFill>
                <a:schemeClr val="tx1"/>
              </a:solidFill>
            </a:endParaRPr>
          </a:p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606DD8D-2BE3-E2D0-84C8-371538DDA7BF}"/>
              </a:ext>
            </a:extLst>
          </p:cNvPr>
          <p:cNvSpPr/>
          <p:nvPr/>
        </p:nvSpPr>
        <p:spPr>
          <a:xfrm>
            <a:off x="1970962" y="2678566"/>
            <a:ext cx="4590121" cy="35078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844F8E1-2F92-0E05-A421-76A0EAE8E6D5}"/>
              </a:ext>
            </a:extLst>
          </p:cNvPr>
          <p:cNvSpPr txBox="1"/>
          <p:nvPr/>
        </p:nvSpPr>
        <p:spPr>
          <a:xfrm>
            <a:off x="2131659" y="2678567"/>
            <a:ext cx="2718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1CAD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 Learning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E296900-D293-3565-0109-481E4349F636}"/>
              </a:ext>
            </a:extLst>
          </p:cNvPr>
          <p:cNvCxnSpPr>
            <a:cxnSpLocks/>
          </p:cNvCxnSpPr>
          <p:nvPr/>
        </p:nvCxnSpPr>
        <p:spPr>
          <a:xfrm>
            <a:off x="2131659" y="3086142"/>
            <a:ext cx="4267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501A279E-06FC-073F-C5DD-C33E1E4E3C1F}"/>
              </a:ext>
            </a:extLst>
          </p:cNvPr>
          <p:cNvSpPr/>
          <p:nvPr/>
        </p:nvSpPr>
        <p:spPr>
          <a:xfrm>
            <a:off x="7065713" y="2678567"/>
            <a:ext cx="4906406" cy="35078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9F4F0B9-42C0-5DCB-6FBF-5D10172AD4A3}"/>
              </a:ext>
            </a:extLst>
          </p:cNvPr>
          <p:cNvSpPr txBox="1"/>
          <p:nvPr/>
        </p:nvSpPr>
        <p:spPr>
          <a:xfrm>
            <a:off x="7208271" y="2678389"/>
            <a:ext cx="3181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1CAD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Unsupervised Learning</a:t>
            </a:r>
          </a:p>
        </p:txBody>
      </p:sp>
      <p:pic>
        <p:nvPicPr>
          <p:cNvPr id="102" name="Picture 2" descr="regression analysis Icon - Download regression analysis Icon 986777 | Noun  Project">
            <a:extLst>
              <a:ext uri="{FF2B5EF4-FFF2-40B4-BE49-F238E27FC236}">
                <a16:creationId xmlns:a16="http://schemas.microsoft.com/office/drawing/2014/main" id="{24720344-E84F-A262-9DFB-418F91B86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442" y="3194119"/>
            <a:ext cx="726418" cy="72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3B82E19-36BC-888D-C95E-AAC88F712D80}"/>
              </a:ext>
            </a:extLst>
          </p:cNvPr>
          <p:cNvCxnSpPr>
            <a:cxnSpLocks/>
          </p:cNvCxnSpPr>
          <p:nvPr/>
        </p:nvCxnSpPr>
        <p:spPr>
          <a:xfrm>
            <a:off x="2131658" y="4015398"/>
            <a:ext cx="4267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4FC6769-DC0F-8D27-909C-65DC6F283CE6}"/>
              </a:ext>
            </a:extLst>
          </p:cNvPr>
          <p:cNvSpPr txBox="1"/>
          <p:nvPr/>
        </p:nvSpPr>
        <p:spPr>
          <a:xfrm>
            <a:off x="3423936" y="3060638"/>
            <a:ext cx="2749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84ABCE0-819E-8DFC-79EB-CFC53F392E96}"/>
              </a:ext>
            </a:extLst>
          </p:cNvPr>
          <p:cNvSpPr/>
          <p:nvPr/>
        </p:nvSpPr>
        <p:spPr>
          <a:xfrm>
            <a:off x="3475489" y="5472216"/>
            <a:ext cx="2749578" cy="963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Boosted tree classification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Boosted tree regression</a:t>
            </a:r>
          </a:p>
          <a:p>
            <a:endParaRPr lang="en-US" sz="15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1987CF1-9F27-6BED-E2EB-8E507D7C4C10}"/>
              </a:ext>
            </a:extLst>
          </p:cNvPr>
          <p:cNvSpPr txBox="1"/>
          <p:nvPr/>
        </p:nvSpPr>
        <p:spPr>
          <a:xfrm>
            <a:off x="3422263" y="4054645"/>
            <a:ext cx="2749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C89562-F999-B5F6-8A37-AA6059ADDACF}"/>
              </a:ext>
            </a:extLst>
          </p:cNvPr>
          <p:cNvSpPr/>
          <p:nvPr/>
        </p:nvSpPr>
        <p:spPr>
          <a:xfrm>
            <a:off x="3469673" y="4328447"/>
            <a:ext cx="2923371" cy="963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Multiclass logistic regression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Neural Network</a:t>
            </a:r>
          </a:p>
        </p:txBody>
      </p:sp>
      <p:pic>
        <p:nvPicPr>
          <p:cNvPr id="108" name="Picture 4" descr="classification Icon - Download classification Icon 2392743 | Noun Project">
            <a:extLst>
              <a:ext uri="{FF2B5EF4-FFF2-40B4-BE49-F238E27FC236}">
                <a16:creationId xmlns:a16="http://schemas.microsoft.com/office/drawing/2014/main" id="{C7307197-782B-699A-28F2-DEE0A6510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34" y="4026388"/>
            <a:ext cx="1187915" cy="118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09577AE-2593-782C-912C-504EA0A713BA}"/>
              </a:ext>
            </a:extLst>
          </p:cNvPr>
          <p:cNvCxnSpPr>
            <a:cxnSpLocks/>
          </p:cNvCxnSpPr>
          <p:nvPr/>
        </p:nvCxnSpPr>
        <p:spPr>
          <a:xfrm>
            <a:off x="7209363" y="3075988"/>
            <a:ext cx="462049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8" descr="Clusters Icons - Download Free Vector Icons | Noun Project">
            <a:extLst>
              <a:ext uri="{FF2B5EF4-FFF2-40B4-BE49-F238E27FC236}">
                <a16:creationId xmlns:a16="http://schemas.microsoft.com/office/drawing/2014/main" id="{DF7454F6-E0FD-71D7-2CC3-24E0F043A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113" y="3283244"/>
            <a:ext cx="1132703" cy="113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BD8158B6-59DD-5260-583E-D3BCCAF0B4EB}"/>
              </a:ext>
            </a:extLst>
          </p:cNvPr>
          <p:cNvSpPr txBox="1"/>
          <p:nvPr/>
        </p:nvSpPr>
        <p:spPr>
          <a:xfrm>
            <a:off x="8739216" y="3167915"/>
            <a:ext cx="2749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F6D2540-799C-E612-144F-DFEBEBBF95F2}"/>
              </a:ext>
            </a:extLst>
          </p:cNvPr>
          <p:cNvSpPr/>
          <p:nvPr/>
        </p:nvSpPr>
        <p:spPr>
          <a:xfrm>
            <a:off x="8754695" y="3533880"/>
            <a:ext cx="2749578" cy="963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5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5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-means clustering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B7FE57F-76AC-8EEA-34A9-FA1BDE497CD9}"/>
              </a:ext>
            </a:extLst>
          </p:cNvPr>
          <p:cNvCxnSpPr>
            <a:cxnSpLocks/>
          </p:cNvCxnSpPr>
          <p:nvPr/>
        </p:nvCxnSpPr>
        <p:spPr>
          <a:xfrm>
            <a:off x="7209363" y="4634856"/>
            <a:ext cx="462049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62B9450E-D5C4-08DE-7C99-F83CD01FFC4E}"/>
              </a:ext>
            </a:extLst>
          </p:cNvPr>
          <p:cNvSpPr txBox="1"/>
          <p:nvPr/>
        </p:nvSpPr>
        <p:spPr>
          <a:xfrm>
            <a:off x="3488519" y="5316331"/>
            <a:ext cx="2749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Ensemble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3F78365-623F-5E1A-F32D-EB2D430A3389}"/>
              </a:ext>
            </a:extLst>
          </p:cNvPr>
          <p:cNvCxnSpPr>
            <a:cxnSpLocks/>
          </p:cNvCxnSpPr>
          <p:nvPr/>
        </p:nvCxnSpPr>
        <p:spPr>
          <a:xfrm>
            <a:off x="2202778" y="5293682"/>
            <a:ext cx="4267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6DFF967-4374-2620-FA32-4A475CD449B2}"/>
              </a:ext>
            </a:extLst>
          </p:cNvPr>
          <p:cNvSpPr/>
          <p:nvPr/>
        </p:nvSpPr>
        <p:spPr>
          <a:xfrm>
            <a:off x="3450787" y="3254419"/>
            <a:ext cx="2749578" cy="963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Neural network</a:t>
            </a:r>
          </a:p>
          <a:p>
            <a:endParaRPr lang="en-US" sz="15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7" name="Picture 116" descr="Shape&#10;&#10;Description automatically generated with low confidence">
            <a:extLst>
              <a:ext uri="{FF2B5EF4-FFF2-40B4-BE49-F238E27FC236}">
                <a16:creationId xmlns:a16="http://schemas.microsoft.com/office/drawing/2014/main" id="{DD8E60FE-9B25-D7F3-908E-859648560D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152" y="5399614"/>
            <a:ext cx="711737" cy="711737"/>
          </a:xfrm>
          <a:prstGeom prst="rect">
            <a:avLst/>
          </a:prstGeom>
        </p:spPr>
      </p:pic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5B7270C-C517-7634-3585-7527FA938F69}"/>
              </a:ext>
            </a:extLst>
          </p:cNvPr>
          <p:cNvCxnSpPr>
            <a:cxnSpLocks/>
          </p:cNvCxnSpPr>
          <p:nvPr/>
        </p:nvCxnSpPr>
        <p:spPr>
          <a:xfrm>
            <a:off x="4157501" y="2155286"/>
            <a:ext cx="552173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A8F454B-DA6B-09F9-4453-37A2DD274646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8307633" y="1938527"/>
            <a:ext cx="0" cy="293977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FC5D592-F9AE-4BC2-05BA-03702805C96C}"/>
              </a:ext>
            </a:extLst>
          </p:cNvPr>
          <p:cNvCxnSpPr>
            <a:cxnSpLocks/>
          </p:cNvCxnSpPr>
          <p:nvPr/>
        </p:nvCxnSpPr>
        <p:spPr>
          <a:xfrm>
            <a:off x="4157501" y="2155286"/>
            <a:ext cx="0" cy="52310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96803C3-AA49-2B67-A773-7BC79745B548}"/>
              </a:ext>
            </a:extLst>
          </p:cNvPr>
          <p:cNvCxnSpPr>
            <a:cxnSpLocks/>
          </p:cNvCxnSpPr>
          <p:nvPr/>
        </p:nvCxnSpPr>
        <p:spPr>
          <a:xfrm>
            <a:off x="9679233" y="2155286"/>
            <a:ext cx="0" cy="52310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6135B55-7B70-248D-E9A7-9E42382BEF11}"/>
              </a:ext>
            </a:extLst>
          </p:cNvPr>
          <p:cNvSpPr/>
          <p:nvPr/>
        </p:nvSpPr>
        <p:spPr>
          <a:xfrm>
            <a:off x="5252138" y="2042580"/>
            <a:ext cx="3367790" cy="320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latin typeface="Arial" panose="020B0604020202020204" pitchFamily="34" charset="0"/>
                <a:cs typeface="Arial" panose="020B0604020202020204" pitchFamily="34" charset="0"/>
              </a:rPr>
              <a:t>Supported ML models in </a:t>
            </a:r>
            <a:r>
              <a:rPr lang="en-US" altLang="zh-TW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r>
              <a:rPr lang="en-US" altLang="zh-TW" sz="1200" b="1" dirty="0">
                <a:latin typeface="Arial" panose="020B0604020202020204" pitchFamily="34" charset="0"/>
                <a:cs typeface="Arial" panose="020B0604020202020204" pitchFamily="34" charset="0"/>
              </a:rPr>
              <a:t> ML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D7A788-9F3D-08DE-721F-586B5FFD4938}"/>
              </a:ext>
            </a:extLst>
          </p:cNvPr>
          <p:cNvSpPr txBox="1"/>
          <p:nvPr/>
        </p:nvSpPr>
        <p:spPr>
          <a:xfrm>
            <a:off x="8739216" y="4729899"/>
            <a:ext cx="2749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Arial" panose="020B0604020202020204" pitchFamily="34" charset="0"/>
                <a:cs typeface="Arial" panose="020B0604020202020204" pitchFamily="34" charset="0"/>
              </a:rPr>
              <a:t>Autoencoder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61582A-063C-0CEC-BEB8-26247B647CEB}"/>
              </a:ext>
            </a:extLst>
          </p:cNvPr>
          <p:cNvSpPr/>
          <p:nvPr/>
        </p:nvSpPr>
        <p:spPr>
          <a:xfrm>
            <a:off x="8737681" y="5020348"/>
            <a:ext cx="2749578" cy="963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Anomaly detection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D342C711-1153-F650-0905-B00C7BC916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946" y="5070765"/>
            <a:ext cx="1386238" cy="71668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55B068B-2D0C-B833-6DDA-CBFF9F3980BC}"/>
              </a:ext>
            </a:extLst>
          </p:cNvPr>
          <p:cNvSpPr txBox="1"/>
          <p:nvPr/>
        </p:nvSpPr>
        <p:spPr>
          <a:xfrm>
            <a:off x="83359" y="1445964"/>
            <a:ext cx="137968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 err="1">
                <a:solidFill>
                  <a:srgbClr val="1CAD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endParaRPr lang="en-US" altLang="zh-TW" sz="1400" dirty="0">
              <a:solidFill>
                <a:srgbClr val="1CADE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 </a:t>
            </a:r>
          </a:p>
          <a:p>
            <a:endParaRPr lang="en-US" altLang="zh-TW" sz="1400" dirty="0">
              <a:solidFill>
                <a:srgbClr val="1CADE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&amp; Finding</a:t>
            </a: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386403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/>
      <p:bldP spid="100" grpId="0" animBg="1"/>
      <p:bldP spid="101" grpId="0"/>
      <p:bldP spid="104" grpId="0"/>
      <p:bldP spid="105" grpId="0"/>
      <p:bldP spid="106" grpId="0"/>
      <p:bldP spid="107" grpId="0"/>
      <p:bldP spid="111" grpId="0"/>
      <p:bldP spid="112" grpId="0"/>
      <p:bldP spid="114" grpId="0"/>
      <p:bldP spid="116" grpId="0"/>
      <p:bldP spid="34" grpId="0" animBg="1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F02D-36E2-8893-53B5-143DD5706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Comparison of different methods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239B2-2E53-3ACA-1905-591544F7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MY"/>
              <a:t>29/7/2022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76D2F-48BB-686D-52E1-83D15DE05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34338" y="6439888"/>
            <a:ext cx="4114800" cy="288000"/>
          </a:xfrm>
        </p:spPr>
        <p:txBody>
          <a:bodyPr/>
          <a:lstStyle/>
          <a:p>
            <a:r>
              <a:rPr lang="en-MY"/>
              <a:t>GCP- IoT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A079B-5E4D-D29D-0059-B12A4150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BF78-B448-42C9-A3C5-CCF08E170941}" type="slidenum">
              <a:rPr lang="en-MY" smtClean="0"/>
              <a:t>7</a:t>
            </a:fld>
            <a:endParaRPr lang="en-MY"/>
          </a:p>
        </p:txBody>
      </p:sp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AF707AF8-91FE-042B-22FE-84F90A73B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217210"/>
              </p:ext>
            </p:extLst>
          </p:nvPr>
        </p:nvGraphicFramePr>
        <p:xfrm>
          <a:off x="1613142" y="1708650"/>
          <a:ext cx="10357191" cy="430463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86362">
                  <a:extLst>
                    <a:ext uri="{9D8B030D-6E8A-4147-A177-3AD203B41FA5}">
                      <a16:colId xmlns:a16="http://schemas.microsoft.com/office/drawing/2014/main" val="210062645"/>
                    </a:ext>
                  </a:extLst>
                </a:gridCol>
                <a:gridCol w="2776065">
                  <a:extLst>
                    <a:ext uri="{9D8B030D-6E8A-4147-A177-3AD203B41FA5}">
                      <a16:colId xmlns:a16="http://schemas.microsoft.com/office/drawing/2014/main" val="2906414267"/>
                    </a:ext>
                  </a:extLst>
                </a:gridCol>
                <a:gridCol w="2668882">
                  <a:extLst>
                    <a:ext uri="{9D8B030D-6E8A-4147-A177-3AD203B41FA5}">
                      <a16:colId xmlns:a16="http://schemas.microsoft.com/office/drawing/2014/main" val="1690671950"/>
                    </a:ext>
                  </a:extLst>
                </a:gridCol>
                <a:gridCol w="3225882">
                  <a:extLst>
                    <a:ext uri="{9D8B030D-6E8A-4147-A177-3AD203B41FA5}">
                      <a16:colId xmlns:a16="http://schemas.microsoft.com/office/drawing/2014/main" val="3575560157"/>
                    </a:ext>
                  </a:extLst>
                </a:gridCol>
              </a:tblGrid>
              <a:tr h="582355">
                <a:tc>
                  <a:txBody>
                    <a:bodyPr/>
                    <a:lstStyle/>
                    <a:p>
                      <a:endParaRPr lang="en-MY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b="1" dirty="0"/>
                        <a:t>Compute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b="1" dirty="0" err="1"/>
                        <a:t>BigQuery</a:t>
                      </a:r>
                      <a:endParaRPr lang="en-MY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b="1" dirty="0"/>
                        <a:t>Big Query integrate with google </a:t>
                      </a:r>
                      <a:r>
                        <a:rPr lang="en-MY" sz="1400" b="1" dirty="0" err="1"/>
                        <a:t>colab</a:t>
                      </a:r>
                      <a:endParaRPr lang="en-MY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501918"/>
                  </a:ext>
                </a:extLst>
              </a:tr>
              <a:tr h="6000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400" dirty="0"/>
                        <a:t>Advantages</a:t>
                      </a:r>
                    </a:p>
                    <a:p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400" dirty="0"/>
                        <a:t>Customize machine type and services.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400" dirty="0"/>
                        <a:t>No need to consider infrastructure.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400" dirty="0"/>
                        <a:t>No need to install any software or tools.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400" dirty="0"/>
                        <a:t>Run complex queries fast.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400" dirty="0"/>
                        <a:t>Can use python data science tools libraries like pandas, </a:t>
                      </a:r>
                      <a:r>
                        <a:rPr lang="en-MY" sz="1400" dirty="0" err="1"/>
                        <a:t>numpy</a:t>
                      </a:r>
                      <a:r>
                        <a:rPr lang="en-MY" sz="1400" dirty="0"/>
                        <a:t>, seaborn etc.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883800"/>
                  </a:ext>
                </a:extLst>
              </a:tr>
              <a:tr h="1192441">
                <a:tc>
                  <a:txBody>
                    <a:bodyPr/>
                    <a:lstStyle/>
                    <a:p>
                      <a:r>
                        <a:rPr lang="en-MY" sz="1400" dirty="0"/>
                        <a:t>Disadvantages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400" dirty="0"/>
                        <a:t>Unpredictable workload, does not fit with current infrastructure.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400" dirty="0"/>
                        <a:t>Need to turn off the instance to prevent extra cost.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400" dirty="0"/>
                        <a:t>Restricted to SQL query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400" dirty="0"/>
                        <a:t>No libraries can be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400" dirty="0"/>
                        <a:t>Comparatively slower than bigquery.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427992"/>
                  </a:ext>
                </a:extLst>
              </a:tr>
              <a:tr h="970591">
                <a:tc>
                  <a:txBody>
                    <a:bodyPr/>
                    <a:lstStyle/>
                    <a:p>
                      <a:r>
                        <a:rPr lang="en-MY" sz="1400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400" dirty="0"/>
                        <a:t>Pay per hour instance running.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400" dirty="0"/>
                        <a:t>Price vary based on machine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400" dirty="0"/>
                        <a:t>Pay per query $5 per TB.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400" dirty="0"/>
                        <a:t>Storage </a:t>
                      </a:r>
                      <a:r>
                        <a:rPr lang="it-IT" sz="1400" dirty="0"/>
                        <a:t>$0.02 per GB, per month.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first 1 TB of query data processed each month is free.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400" dirty="0"/>
                        <a:t>Pay per query $5 per TB from </a:t>
                      </a:r>
                      <a:r>
                        <a:rPr lang="en-MY" sz="1400" dirty="0" err="1"/>
                        <a:t>BigQuery</a:t>
                      </a:r>
                      <a:r>
                        <a:rPr lang="en-MY" sz="14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400" dirty="0"/>
                        <a:t>Free for google </a:t>
                      </a:r>
                      <a:r>
                        <a:rPr lang="en-MY" sz="1400" dirty="0" err="1"/>
                        <a:t>colab</a:t>
                      </a:r>
                      <a:r>
                        <a:rPr lang="en-MY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6283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07E4D1C-C950-9F48-E8B2-2ACF49E7C256}"/>
              </a:ext>
            </a:extLst>
          </p:cNvPr>
          <p:cNvSpPr txBox="1"/>
          <p:nvPr/>
        </p:nvSpPr>
        <p:spPr>
          <a:xfrm>
            <a:off x="83359" y="1445964"/>
            <a:ext cx="137968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rgbClr val="1CAD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 </a:t>
            </a:r>
          </a:p>
          <a:p>
            <a:endParaRPr lang="en-US" altLang="zh-TW" sz="1400" dirty="0">
              <a:solidFill>
                <a:srgbClr val="1CADE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&amp; Finding</a:t>
            </a: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538975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F02D-36E2-8893-53B5-143DD5706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Case Study – NT sensor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239B2-2E53-3ACA-1905-591544F7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MY"/>
              <a:t>29/7/2022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76D2F-48BB-686D-52E1-83D15DE05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GCP- IoT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A079B-5E4D-D29D-0059-B12A4150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BF78-B448-42C9-A3C5-CCF08E170941}" type="slidenum">
              <a:rPr lang="en-MY" smtClean="0"/>
              <a:t>8</a:t>
            </a:fld>
            <a:endParaRPr lang="en-MY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1719AF-013C-19FC-9989-DE6D98C5B02B}"/>
              </a:ext>
            </a:extLst>
          </p:cNvPr>
          <p:cNvSpPr txBox="1"/>
          <p:nvPr/>
        </p:nvSpPr>
        <p:spPr>
          <a:xfrm>
            <a:off x="1391478" y="5184438"/>
            <a:ext cx="673134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600" b="1" i="0" dirty="0">
                <a:solidFill>
                  <a:srgbClr val="202124"/>
                </a:solidFill>
                <a:effectLst/>
              </a:rPr>
              <a:t>Dataset:</a:t>
            </a:r>
            <a:r>
              <a:rPr lang="en-MY" sz="1600" b="0" i="0" dirty="0">
                <a:solidFill>
                  <a:srgbClr val="202124"/>
                </a:solidFill>
                <a:effectLst/>
              </a:rPr>
              <a:t> </a:t>
            </a:r>
          </a:p>
          <a:p>
            <a:r>
              <a:rPr lang="en-MY" sz="1600" dirty="0">
                <a:solidFill>
                  <a:srgbClr val="202124"/>
                </a:solidFill>
              </a:rPr>
              <a:t>Environment condition data from sensors</a:t>
            </a:r>
            <a:endParaRPr lang="en-MY" sz="1600" b="0" i="0" dirty="0">
              <a:solidFill>
                <a:srgbClr val="202124"/>
              </a:solidFill>
              <a:effectLst/>
            </a:endParaRPr>
          </a:p>
          <a:p>
            <a:r>
              <a:rPr lang="en-MY" sz="1600" b="0" i="0" dirty="0">
                <a:solidFill>
                  <a:srgbClr val="202124"/>
                </a:solidFill>
                <a:effectLst/>
              </a:rPr>
              <a:t>Ambient &amp; Light</a:t>
            </a:r>
            <a:r>
              <a:rPr lang="en-MY" sz="1600" dirty="0">
                <a:solidFill>
                  <a:srgbClr val="202124"/>
                </a:solidFill>
              </a:rPr>
              <a:t> condition - Insectary (adult mating, laying egg)</a:t>
            </a:r>
          </a:p>
          <a:p>
            <a:r>
              <a:rPr lang="en-MY" sz="1600" dirty="0">
                <a:solidFill>
                  <a:srgbClr val="202124"/>
                </a:solidFill>
              </a:rPr>
              <a:t>Ambient &amp; Soil condition - </a:t>
            </a:r>
            <a:r>
              <a:rPr lang="en-MY" sz="1600" b="0" i="0" dirty="0">
                <a:solidFill>
                  <a:srgbClr val="202124"/>
                </a:solidFill>
                <a:effectLst/>
              </a:rPr>
              <a:t> Warehouse (larvae)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20AB81-D661-1391-2607-1EA0A9B561E2}"/>
              </a:ext>
            </a:extLst>
          </p:cNvPr>
          <p:cNvSpPr txBox="1"/>
          <p:nvPr/>
        </p:nvSpPr>
        <p:spPr>
          <a:xfrm>
            <a:off x="1391478" y="1462364"/>
            <a:ext cx="10413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MY" sz="1600" b="1" dirty="0"/>
              <a:t>Problem background:</a:t>
            </a:r>
            <a:r>
              <a:rPr lang="en-MY" sz="1600" b="1" dirty="0">
                <a:solidFill>
                  <a:srgbClr val="1CADE4"/>
                </a:solidFill>
              </a:rPr>
              <a:t> </a:t>
            </a:r>
          </a:p>
          <a:p>
            <a:pPr algn="just"/>
            <a:r>
              <a:rPr lang="en-MY" sz="1600" dirty="0"/>
              <a:t>Black soldier fly (BSF) larvae is highly valuable </a:t>
            </a:r>
            <a:r>
              <a:rPr lang="en-US" sz="1600" dirty="0"/>
              <a:t>alternative sources of protein for animal feed</a:t>
            </a:r>
            <a:r>
              <a:rPr lang="en-MY" sz="1600" dirty="0"/>
              <a:t>.They also feed on substrate (waste product); this greatly reduce waste. The main aim is to ensure optimal growth of BSF, maximize production of BSF larvae and its nutrition composition.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95EC6C-9ACE-2FB9-E8B1-6B85BF4BA4C3}"/>
              </a:ext>
            </a:extLst>
          </p:cNvPr>
          <p:cNvSpPr txBox="1"/>
          <p:nvPr/>
        </p:nvSpPr>
        <p:spPr>
          <a:xfrm>
            <a:off x="83359" y="1445964"/>
            <a:ext cx="137968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TW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altLang="zh-TW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rgbClr val="1CAD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 </a:t>
            </a:r>
          </a:p>
          <a:p>
            <a:endParaRPr lang="en-US" altLang="zh-TW" sz="1400" dirty="0">
              <a:solidFill>
                <a:srgbClr val="1CADE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&amp; Finding</a:t>
            </a: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94041A-8502-71CE-32EC-B5AB0A9F6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135" y="2655247"/>
            <a:ext cx="3756793" cy="246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61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F02D-36E2-8893-53B5-143DD5706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Case Study – NT sensor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239B2-2E53-3ACA-1905-591544F7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MY"/>
              <a:t>29/7/2022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76D2F-48BB-686D-52E1-83D15DE05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GCP- IoT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A079B-5E4D-D29D-0059-B12A4150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BF78-B448-42C9-A3C5-CCF08E170941}" type="slidenum">
              <a:rPr lang="en-MY" smtClean="0"/>
              <a:t>9</a:t>
            </a:fld>
            <a:endParaRPr lang="en-MY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D5D883-BAB5-B38F-638A-02A3049AAFF1}"/>
              </a:ext>
            </a:extLst>
          </p:cNvPr>
          <p:cNvSpPr txBox="1"/>
          <p:nvPr/>
        </p:nvSpPr>
        <p:spPr>
          <a:xfrm>
            <a:off x="1460351" y="2047997"/>
            <a:ext cx="102209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b="1" i="0" dirty="0">
                <a:solidFill>
                  <a:srgbClr val="202124"/>
                </a:solidFill>
                <a:effectLst/>
              </a:rPr>
              <a:t>Approach:</a:t>
            </a:r>
          </a:p>
          <a:p>
            <a:r>
              <a:rPr lang="en-MY" dirty="0">
                <a:solidFill>
                  <a:srgbClr val="202124"/>
                </a:solidFill>
              </a:rPr>
              <a:t>1. Literature review related work.</a:t>
            </a:r>
          </a:p>
          <a:p>
            <a:r>
              <a:rPr lang="en-MY" dirty="0">
                <a:solidFill>
                  <a:srgbClr val="202124"/>
                </a:solidFill>
              </a:rPr>
              <a:t>2. Exploratory Data Analysis (EDA) on available environment data.</a:t>
            </a:r>
          </a:p>
          <a:p>
            <a:r>
              <a:rPr lang="en-MY" dirty="0">
                <a:solidFill>
                  <a:srgbClr val="202124"/>
                </a:solidFill>
              </a:rPr>
              <a:t>3. Clustering to identify similar group of data. </a:t>
            </a:r>
            <a:endParaRPr lang="en-MY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477D3F-61C1-3598-4330-31B3C8F3022B}"/>
              </a:ext>
            </a:extLst>
          </p:cNvPr>
          <p:cNvSpPr txBox="1"/>
          <p:nvPr/>
        </p:nvSpPr>
        <p:spPr>
          <a:xfrm>
            <a:off x="1460351" y="3862684"/>
            <a:ext cx="2743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b="1" i="0" dirty="0">
                <a:solidFill>
                  <a:srgbClr val="202124"/>
                </a:solidFill>
                <a:effectLst/>
              </a:rPr>
              <a:t>Tool: </a:t>
            </a:r>
          </a:p>
          <a:p>
            <a:r>
              <a:rPr lang="en-MY" i="0" dirty="0">
                <a:solidFill>
                  <a:srgbClr val="202124"/>
                </a:solidFill>
                <a:effectLst/>
              </a:rPr>
              <a:t>Bigquery, </a:t>
            </a:r>
            <a:r>
              <a:rPr lang="en-MY" dirty="0">
                <a:solidFill>
                  <a:srgbClr val="202124"/>
                </a:solidFill>
              </a:rPr>
              <a:t>G</a:t>
            </a:r>
            <a:r>
              <a:rPr lang="en-MY" i="0" dirty="0">
                <a:solidFill>
                  <a:srgbClr val="202124"/>
                </a:solidFill>
                <a:effectLst/>
              </a:rPr>
              <a:t>oogle </a:t>
            </a:r>
            <a:r>
              <a:rPr lang="en-MY" dirty="0" err="1">
                <a:solidFill>
                  <a:srgbClr val="202124"/>
                </a:solidFill>
              </a:rPr>
              <a:t>C</a:t>
            </a:r>
            <a:r>
              <a:rPr lang="en-MY" i="0" dirty="0" err="1">
                <a:solidFill>
                  <a:srgbClr val="202124"/>
                </a:solidFill>
                <a:effectLst/>
              </a:rPr>
              <a:t>olab</a:t>
            </a:r>
            <a:endParaRPr lang="en-MY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95EC6C-9ACE-2FB9-E8B1-6B85BF4BA4C3}"/>
              </a:ext>
            </a:extLst>
          </p:cNvPr>
          <p:cNvSpPr txBox="1"/>
          <p:nvPr/>
        </p:nvSpPr>
        <p:spPr>
          <a:xfrm>
            <a:off x="83359" y="1445964"/>
            <a:ext cx="137968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TW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altLang="zh-TW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rgbClr val="1CAD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 </a:t>
            </a:r>
          </a:p>
          <a:p>
            <a:endParaRPr lang="en-US" altLang="zh-TW" sz="1400" dirty="0">
              <a:solidFill>
                <a:srgbClr val="1CADE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&amp; Finding</a:t>
            </a: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4496910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60B336EA-0C8A-4B7D-A0C5-737EEE4E9DCE}" vid="{C4A62C8A-2190-4E19-B9B7-B612391271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11521</TotalTime>
  <Words>1955</Words>
  <Application>Microsoft Office PowerPoint</Application>
  <PresentationFormat>Widescreen</PresentationFormat>
  <Paragraphs>766</Paragraphs>
  <Slides>23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Black</vt:lpstr>
      <vt:lpstr>Calibri</vt:lpstr>
      <vt:lpstr>Roboto</vt:lpstr>
      <vt:lpstr>Times New Roman</vt:lpstr>
      <vt:lpstr>Theme1</vt:lpstr>
      <vt:lpstr>PowerPoint Presentation</vt:lpstr>
      <vt:lpstr>Scope</vt:lpstr>
      <vt:lpstr>Today’s Outline</vt:lpstr>
      <vt:lpstr>Overview of GCP IoT Architecture</vt:lpstr>
      <vt:lpstr>BigQuery</vt:lpstr>
      <vt:lpstr>BigQuery</vt:lpstr>
      <vt:lpstr>Comparison of different methods</vt:lpstr>
      <vt:lpstr>Case Study – NT sensor data</vt:lpstr>
      <vt:lpstr>Case Study – NT sensor data</vt:lpstr>
      <vt:lpstr>Literature review related work</vt:lpstr>
      <vt:lpstr>EDA (distribution)</vt:lpstr>
      <vt:lpstr>EDA (distribution)</vt:lpstr>
      <vt:lpstr>EDA (distribution)</vt:lpstr>
      <vt:lpstr>EDA (distribution)</vt:lpstr>
      <vt:lpstr>EDA (distribution)</vt:lpstr>
      <vt:lpstr>EDA (correlation)</vt:lpstr>
      <vt:lpstr>Clustering</vt:lpstr>
      <vt:lpstr>Summary and Findings</vt:lpstr>
      <vt:lpstr>Proposed work</vt:lpstr>
      <vt:lpstr>Next Sharing</vt:lpstr>
      <vt:lpstr>References</vt:lpstr>
      <vt:lpstr>PowerPoint Presentation</vt:lpstr>
      <vt:lpstr>EDA (across time)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aggy chi</dc:creator>
  <cp:lastModifiedBy>aggy chi</cp:lastModifiedBy>
  <cp:revision>184</cp:revision>
  <dcterms:created xsi:type="dcterms:W3CDTF">2022-07-04T13:59:58Z</dcterms:created>
  <dcterms:modified xsi:type="dcterms:W3CDTF">2022-09-02T07:12:21Z</dcterms:modified>
</cp:coreProperties>
</file>