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6"/>
  </p:notesMasterIdLst>
  <p:sldIdLst>
    <p:sldId id="292" r:id="rId6"/>
    <p:sldId id="1282" r:id="rId7"/>
    <p:sldId id="1290" r:id="rId8"/>
    <p:sldId id="1291" r:id="rId9"/>
    <p:sldId id="1293" r:id="rId10"/>
    <p:sldId id="1294" r:id="rId11"/>
    <p:sldId id="1296" r:id="rId12"/>
    <p:sldId id="1297" r:id="rId13"/>
    <p:sldId id="1295" r:id="rId14"/>
    <p:sldId id="1250"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84B79-7360-5AB9-DD75-8A808655C326}" v="3" dt="2024-03-18T09:31:49.711"/>
    <p1510:client id="{99C44797-0E56-F5AF-678D-7848B61E9AF5}" v="8" dt="2024-03-19T08:12:55.126"/>
    <p1510:client id="{A00404A6-CA5D-529F-E841-B3080AD8BC10}" v="1" dt="2024-03-18T13:45:15.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67"/>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2" Type="http://schemas.openxmlformats.org/officeDocument/2006/relationships/customXml" Target="../customXml/item2.xml"/><Relationship Id="rId16"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30-03-2024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15498" y="0"/>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14594" y="4131286"/>
            <a:ext cx="1644951" cy="276999"/>
          </a:xfrm>
          <a:prstGeom prst="rect">
            <a:avLst/>
          </a:prstGeom>
          <a:noFill/>
        </p:spPr>
        <p:txBody>
          <a:bodyPr wrap="square" rtlCol="0" anchor="ctr">
            <a:spAutoFit/>
          </a:bodyPr>
          <a:lstStyle/>
          <a:p>
            <a:r>
              <a:rPr lang="en-US" sz="1200" dirty="0">
                <a:solidFill>
                  <a:srgbClr val="161D23"/>
                </a:solidFill>
              </a:rPr>
              <a:t>APURB RAJ </a:t>
            </a: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207099" y="4665555"/>
            <a:ext cx="2394277" cy="276999"/>
          </a:xfrm>
          <a:prstGeom prst="rect">
            <a:avLst/>
          </a:prstGeom>
          <a:noFill/>
        </p:spPr>
        <p:txBody>
          <a:bodyPr wrap="square" rtlCol="0" anchor="ctr">
            <a:spAutoFit/>
          </a:bodyPr>
          <a:lstStyle/>
          <a:p>
            <a:r>
              <a:rPr lang="en-US" sz="1200">
                <a:solidFill>
                  <a:srgbClr val="161D23"/>
                </a:solidFill>
              </a:rPr>
              <a:t>STU6084f5856a2bf1619326341</a:t>
            </a:r>
            <a:endParaRPr lang="en-US" sz="1200" dirty="0">
              <a:solidFill>
                <a:srgbClr val="161D23"/>
              </a:solidFill>
            </a:endParaRP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440557"/>
            <a:ext cx="3006671" cy="646331"/>
          </a:xfrm>
          <a:prstGeom prst="rect">
            <a:avLst/>
          </a:prstGeom>
          <a:noFill/>
        </p:spPr>
        <p:txBody>
          <a:bodyPr wrap="square" rtlCol="0" anchor="ctr">
            <a:spAutoFit/>
          </a:bodyPr>
          <a:lstStyle/>
          <a:p>
            <a:endParaRPr lang="en-IN" sz="1200" dirty="0">
              <a:solidFill>
                <a:srgbClr val="161D23"/>
              </a:solidFill>
            </a:endParaRPr>
          </a:p>
          <a:p>
            <a:r>
              <a:rPr lang="en-IN" sz="1200" dirty="0">
                <a:solidFill>
                  <a:srgbClr val="161D23"/>
                </a:solidFill>
              </a:rPr>
              <a:t>G</a:t>
            </a:r>
            <a:r>
              <a:rPr lang="en-US" sz="1200" dirty="0">
                <a:solidFill>
                  <a:srgbClr val="161D23"/>
                </a:solidFill>
              </a:rPr>
              <a:t>URU TEGH BAHADUR INTITUTE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4955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rPr>
                <a:t>MUSIC APPLICATION USING DJANGO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IN" sz="1400" b="1" dirty="0">
                    <a:solidFill>
                      <a:srgbClr val="213163"/>
                    </a:solidFill>
                  </a:rPr>
                  <a:t>Problem Statement</a:t>
                </a:r>
                <a:endParaRPr lang="en-IN" sz="1400" dirty="0">
                  <a:solidFill>
                    <a:srgbClr val="213163"/>
                  </a:solidFill>
                </a:endParaRPr>
              </a:p>
              <a:p>
                <a:pPr marL="91440"/>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IN" sz="1400" b="1" dirty="0">
                    <a:solidFill>
                      <a:srgbClr val="213163"/>
                    </a:solidFill>
                  </a:rPr>
                  <a:t>Proposed Solution</a:t>
                </a:r>
                <a:endParaRPr lang="en-IN" sz="1400" dirty="0">
                  <a:solidFill>
                    <a:srgbClr val="213163"/>
                  </a:solidFill>
                </a:endParaRPr>
              </a:p>
              <a:p>
                <a:pPr marL="91440"/>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IN" sz="1400" b="1" dirty="0">
                    <a:solidFill>
                      <a:srgbClr val="213163"/>
                    </a:solidFill>
                  </a:rPr>
                  <a:t>Technology used</a:t>
                </a:r>
                <a:endParaRPr lang="en-IN" sz="1400" dirty="0">
                  <a:solidFill>
                    <a:srgbClr val="213163"/>
                  </a:solidFill>
                </a:endParaRPr>
              </a:p>
              <a:p>
                <a:pPr marL="91440"/>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IN" sz="1400" b="1" dirty="0">
                    <a:solidFill>
                      <a:srgbClr val="213163"/>
                    </a:solidFill>
                  </a:rPr>
                  <a:t>Modelling &amp; Result</a:t>
                </a:r>
              </a:p>
              <a:p>
                <a:pPr marL="91440"/>
                <a:endParaRPr lang="en-US" sz="1400" dirty="0">
                  <a:solidFill>
                    <a:schemeClr val="tx1"/>
                  </a:solidFill>
                  <a:latin typeface="+mj-lt"/>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2495" y="1284891"/>
            <a:ext cx="5058525" cy="2031325"/>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b="0" i="0" dirty="0">
                <a:solidFill>
                  <a:schemeClr val="tx1"/>
                </a:solidFill>
                <a:effectLst/>
                <a:latin typeface="Söhne"/>
              </a:rPr>
              <a:t>Despite the abundance of music streaming platforms, many users still struggle to find a platform that offers a seamless and personalized music experience tailored to their tastes and preferences. Existing platforms often lack robust recommendation systems, user-friendly interfaces, and comprehensive social sharing features, leaving users feeling disconnected from the music community. Furthermore, many platforms are plagued by performance issues and security concerns, hindering the overall user experience.</a:t>
            </a:r>
            <a:endParaRPr lang="en-IN" dirty="0">
              <a:solidFill>
                <a:schemeClr val="tx1"/>
              </a:solidFill>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26996" y="1134562"/>
            <a:ext cx="8466813" cy="3754874"/>
          </a:xfrm>
          <a:prstGeom prst="rect">
            <a:avLst/>
          </a:prstGeom>
          <a:noFill/>
        </p:spPr>
        <p:txBody>
          <a:bodyPr wrap="square" rtlCol="0">
            <a:spAutoFit/>
          </a:bodyPr>
          <a:lstStyle/>
          <a:p>
            <a:pPr algn="l"/>
            <a:br>
              <a:rPr lang="en-US" b="0" i="0" dirty="0">
                <a:solidFill>
                  <a:schemeClr val="tx1"/>
                </a:solidFill>
                <a:effectLst/>
                <a:latin typeface="Söhne"/>
              </a:rPr>
            </a:br>
            <a:r>
              <a:rPr lang="en-US" b="0" i="0" dirty="0">
                <a:solidFill>
                  <a:schemeClr val="tx1"/>
                </a:solidFill>
                <a:effectLst/>
                <a:latin typeface="Söhne"/>
              </a:rPr>
              <a:t>Certainly! Here's a proposed solution for your music app project using Django:</a:t>
            </a:r>
          </a:p>
          <a:p>
            <a:pPr algn="l"/>
            <a:r>
              <a:rPr lang="en-US" b="1" i="0" dirty="0">
                <a:solidFill>
                  <a:schemeClr val="tx1"/>
                </a:solidFill>
                <a:effectLst/>
                <a:latin typeface="Söhne"/>
              </a:rPr>
              <a:t>Proposed Solution: Music App Using Django</a:t>
            </a: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Responsive Web Interface:</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Develop a user-friendly and responsive web interface using HTML/CSS and JavaScript frameworks.</a:t>
            </a:r>
          </a:p>
          <a:p>
            <a:pPr marL="742950" lvl="1" indent="-285750" algn="l">
              <a:buFont typeface="+mj-lt"/>
              <a:buAutoNum type="arabicPeriod"/>
            </a:pPr>
            <a:r>
              <a:rPr lang="en-US" b="0" i="0" dirty="0">
                <a:solidFill>
                  <a:schemeClr val="tx1"/>
                </a:solidFill>
                <a:effectLst/>
                <a:latin typeface="Söhne"/>
              </a:rPr>
              <a:t>Ensure compatibility across various devices and screen sizes for seamless accessibility.</a:t>
            </a:r>
          </a:p>
          <a:p>
            <a:pPr algn="l">
              <a:buFont typeface="+mj-lt"/>
              <a:buAutoNum type="arabicPeriod"/>
            </a:pPr>
            <a:r>
              <a:rPr lang="en-US" b="1" i="0" dirty="0">
                <a:solidFill>
                  <a:schemeClr val="tx1"/>
                </a:solidFill>
                <a:effectLst/>
                <a:latin typeface="Söhne"/>
              </a:rPr>
              <a:t>User Authentication and Authorization:</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Implement secure user authentication and authorization mechanisms using Django's built-in authentication system.</a:t>
            </a:r>
          </a:p>
          <a:p>
            <a:pPr marL="742950" lvl="1" indent="-285750" algn="l">
              <a:buFont typeface="+mj-lt"/>
              <a:buAutoNum type="arabicPeriod"/>
            </a:pPr>
            <a:r>
              <a:rPr lang="en-US" b="0" i="0" dirty="0">
                <a:solidFill>
                  <a:schemeClr val="tx1"/>
                </a:solidFill>
                <a:effectLst/>
                <a:latin typeface="Söhne"/>
              </a:rPr>
              <a:t>Allow users to register, login, and manage their accounts securely.</a:t>
            </a:r>
          </a:p>
          <a:p>
            <a:pPr marL="742950" lvl="1" indent="-285750" algn="l">
              <a:buFont typeface="+mj-lt"/>
              <a:buAutoNum type="arabicPeriod"/>
            </a:pPr>
            <a:r>
              <a:rPr lang="en-US" b="0" i="0" dirty="0">
                <a:solidFill>
                  <a:schemeClr val="tx1"/>
                </a:solidFill>
                <a:effectLst/>
                <a:latin typeface="Söhne"/>
              </a:rPr>
              <a:t>Define roles and permissions to control access to different features and functionalities within the app.</a:t>
            </a:r>
          </a:p>
          <a:p>
            <a:pPr algn="l">
              <a:buFont typeface="+mj-lt"/>
              <a:buAutoNum type="arabicPeriod"/>
            </a:pPr>
            <a:r>
              <a:rPr lang="en-US" b="1" i="0" dirty="0">
                <a:solidFill>
                  <a:schemeClr val="tx1"/>
                </a:solidFill>
                <a:effectLst/>
                <a:latin typeface="Söhne"/>
              </a:rPr>
              <a:t>Music Discovery and Recommendation:</a:t>
            </a:r>
            <a:endParaRPr lang="en-US" b="0" i="0" dirty="0">
              <a:solidFill>
                <a:schemeClr val="tx1"/>
              </a:solidFill>
              <a:effectLst/>
              <a:latin typeface="Söhne"/>
            </a:endParaRPr>
          </a:p>
          <a:p>
            <a:pPr marL="742950" lvl="1" indent="-285750" algn="l">
              <a:buFont typeface="+mj-lt"/>
              <a:buAutoNum type="arabicPeriod"/>
            </a:pPr>
            <a:r>
              <a:rPr lang="en-US" b="0" i="0" dirty="0">
                <a:solidFill>
                  <a:schemeClr val="tx1"/>
                </a:solidFill>
                <a:effectLst/>
                <a:latin typeface="Söhne"/>
              </a:rPr>
              <a:t>Integrate advanced search algorithms and filtering options to facilitate music discovery based on genres, artists, albums, and playlists.</a:t>
            </a:r>
          </a:p>
          <a:p>
            <a:pPr marL="742950" lvl="1" indent="-285750" algn="l">
              <a:buFont typeface="+mj-lt"/>
              <a:buAutoNum type="arabicPeriod"/>
            </a:pPr>
            <a:r>
              <a:rPr lang="en-US" b="0" i="0" dirty="0">
                <a:solidFill>
                  <a:schemeClr val="tx1"/>
                </a:solidFill>
                <a:effectLst/>
                <a:latin typeface="Söhne"/>
              </a:rPr>
              <a:t>Implement recommendation systems to provide personalized music suggestions based on user preferences, listening history, and social interactions.</a:t>
            </a:r>
          </a:p>
          <a:p>
            <a:pPr marL="173736" indent="-173736">
              <a:spcAft>
                <a:spcPts val="800"/>
              </a:spcAft>
              <a:buFont typeface="Arial" panose="020B0604020202020204" pitchFamily="34" charset="0"/>
              <a:buChar char="•"/>
            </a:pPr>
            <a:endParaRPr lang="en-US" dirty="0">
              <a:solidFill>
                <a:schemeClr val="tx1"/>
              </a:solidFill>
              <a:latin typeface="+mn-lt"/>
            </a:endParaRPr>
          </a:p>
        </p:txBody>
      </p:sp>
    </p:spTree>
    <p:extLst>
      <p:ext uri="{BB962C8B-B14F-4D97-AF65-F5344CB8AC3E}">
        <p14:creationId xmlns:p14="http://schemas.microsoft.com/office/powerpoint/2010/main" val="2621200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06562" y="1083221"/>
            <a:ext cx="8737438" cy="3754874"/>
          </a:xfrm>
          <a:prstGeom prst="rect">
            <a:avLst/>
          </a:prstGeom>
          <a:noFill/>
        </p:spPr>
        <p:txBody>
          <a:bodyPr wrap="square" rtlCol="0">
            <a:spAutoFit/>
          </a:bodyPr>
          <a:lstStyle/>
          <a:p>
            <a:pPr algn="l"/>
            <a:br>
              <a:rPr lang="en-US" b="0" i="0" dirty="0">
                <a:solidFill>
                  <a:schemeClr val="tx1"/>
                </a:solidFill>
                <a:effectLst/>
                <a:latin typeface="Söhne"/>
              </a:rPr>
            </a:br>
            <a:r>
              <a:rPr lang="en-US" b="0" i="0" dirty="0">
                <a:solidFill>
                  <a:schemeClr val="tx1"/>
                </a:solidFill>
                <a:effectLst/>
                <a:latin typeface="Söhne"/>
              </a:rPr>
              <a:t>In a Django project for your music app, you would utilize a variety of technologies to build a robust and feature-rich web application. Here are some key technologies commonly used in Django projects:</a:t>
            </a:r>
          </a:p>
          <a:p>
            <a:pPr algn="l">
              <a:buFont typeface="+mj-lt"/>
              <a:buAutoNum type="arabicPeriod"/>
            </a:pPr>
            <a:r>
              <a:rPr lang="en-US" b="1" i="0" dirty="0">
                <a:solidFill>
                  <a:schemeClr val="tx1"/>
                </a:solidFill>
                <a:effectLst/>
                <a:latin typeface="Söhne"/>
              </a:rPr>
              <a:t>Django</a:t>
            </a:r>
            <a:r>
              <a:rPr lang="en-US" b="0" i="0" dirty="0">
                <a:solidFill>
                  <a:schemeClr val="tx1"/>
                </a:solidFill>
                <a:effectLst/>
                <a:latin typeface="Söhne"/>
              </a:rPr>
              <a:t>: Django itself is a high-level Python web framework that provides the foundation for your project. It includes features such as an ORM (Object-Relational Mapper) for interacting with databases, a URL routing system, a template engine for rendering HTML, and a built-in admin interface.</a:t>
            </a:r>
          </a:p>
          <a:p>
            <a:pPr algn="l">
              <a:buFont typeface="+mj-lt"/>
              <a:buAutoNum type="arabicPeriod"/>
            </a:pPr>
            <a:r>
              <a:rPr lang="en-US" b="1" i="0" dirty="0">
                <a:solidFill>
                  <a:schemeClr val="tx1"/>
                </a:solidFill>
                <a:effectLst/>
                <a:latin typeface="Söhne"/>
              </a:rPr>
              <a:t>Python</a:t>
            </a:r>
            <a:r>
              <a:rPr lang="en-US" b="0" i="0" dirty="0">
                <a:solidFill>
                  <a:schemeClr val="tx1"/>
                </a:solidFill>
                <a:effectLst/>
                <a:latin typeface="Söhne"/>
              </a:rPr>
              <a:t>: Python is the primary programming language used in Django development. It offers simplicity, readability, and a vast ecosystem of libraries and frameworks that can be leveraged to extend Django's functionality.</a:t>
            </a:r>
          </a:p>
          <a:p>
            <a:pPr algn="l">
              <a:buFont typeface="+mj-lt"/>
              <a:buAutoNum type="arabicPeriod"/>
            </a:pPr>
            <a:r>
              <a:rPr lang="en-US" b="1" i="0" dirty="0">
                <a:solidFill>
                  <a:schemeClr val="tx1"/>
                </a:solidFill>
                <a:effectLst/>
                <a:latin typeface="Söhne"/>
              </a:rPr>
              <a:t>HTML/CSS</a:t>
            </a:r>
            <a:r>
              <a:rPr lang="en-US" b="0" i="0" dirty="0">
                <a:solidFill>
                  <a:schemeClr val="tx1"/>
                </a:solidFill>
                <a:effectLst/>
                <a:latin typeface="Söhne"/>
              </a:rPr>
              <a:t>: HTML (Hypertext Markup Language) is used for structuring the content of web pages, while CSS (Cascading Style Sheets) is used for styling and layout. Django's template engine allows you to seamlessly integrate HTML and CSS into your project's frontend.</a:t>
            </a:r>
          </a:p>
          <a:p>
            <a:pPr algn="l">
              <a:buFont typeface="+mj-lt"/>
              <a:buAutoNum type="arabicPeriod"/>
            </a:pPr>
            <a:r>
              <a:rPr lang="en-US" b="1" i="0" dirty="0">
                <a:solidFill>
                  <a:schemeClr val="tx1"/>
                </a:solidFill>
                <a:effectLst/>
                <a:latin typeface="Söhne"/>
              </a:rPr>
              <a:t>JavaScript</a:t>
            </a:r>
            <a:r>
              <a:rPr lang="en-US" b="0" i="0" dirty="0">
                <a:solidFill>
                  <a:schemeClr val="tx1"/>
                </a:solidFill>
                <a:effectLst/>
                <a:latin typeface="Söhne"/>
              </a:rPr>
              <a:t>: JavaScript is used for adding interactivity and dynamic behavior to web pages. You can use JavaScript frameworks and libraries such as jQuery, React.js, or Vue.js to enhance the user experience of your music app.</a:t>
            </a:r>
          </a:p>
          <a:p>
            <a:pPr algn="l">
              <a:buFont typeface="+mj-lt"/>
              <a:buAutoNum type="arabicPeriod"/>
            </a:pPr>
            <a:r>
              <a:rPr lang="en-US" b="1" i="0" dirty="0">
                <a:solidFill>
                  <a:schemeClr val="tx1"/>
                </a:solidFill>
                <a:effectLst/>
                <a:latin typeface="Söhne"/>
              </a:rPr>
              <a:t>Bootstrap or other Frontend Frameworks</a:t>
            </a:r>
            <a:r>
              <a:rPr lang="en-US" b="0" i="0" dirty="0">
                <a:solidFill>
                  <a:schemeClr val="tx1"/>
                </a:solidFill>
                <a:effectLst/>
                <a:latin typeface="Söhne"/>
              </a:rPr>
              <a:t>: Bootstrap is a popular frontend framework that provides pre-designed CSS styles and JavaScript plugins for building responsive and mobile-friendly web interfaces. Alternatively, you can use other frameworks like Materialize CSS or Foundation for your project's frontend design.</a:t>
            </a:r>
          </a:p>
          <a:p>
            <a:pPr marL="173736" indent="-173736">
              <a:spcAft>
                <a:spcPts val="800"/>
              </a:spcAft>
              <a:buFont typeface="Arial" panose="020B0604020202020204" pitchFamily="34" charset="0"/>
              <a:buChar char="•"/>
            </a:pPr>
            <a:endParaRPr lang="en-US" dirty="0">
              <a:solidFill>
                <a:schemeClr val="tx1"/>
              </a:solidFill>
              <a:latin typeface="+mn-lt"/>
            </a:endParaRPr>
          </a:p>
        </p:txBody>
      </p:sp>
    </p:spTree>
    <p:extLst>
      <p:ext uri="{BB962C8B-B14F-4D97-AF65-F5344CB8AC3E}">
        <p14:creationId xmlns:p14="http://schemas.microsoft.com/office/powerpoint/2010/main" val="4017130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7A8A9743-E222-D1AD-146D-CDB870B4A03B}"/>
              </a:ext>
            </a:extLst>
          </p:cNvPr>
          <p:cNvPicPr>
            <a:picLocks noChangeAspect="1"/>
          </p:cNvPicPr>
          <p:nvPr/>
        </p:nvPicPr>
        <p:blipFill>
          <a:blip r:embed="rId3"/>
          <a:stretch>
            <a:fillRect/>
          </a:stretch>
        </p:blipFill>
        <p:spPr>
          <a:xfrm>
            <a:off x="1034321" y="1022237"/>
            <a:ext cx="7225259" cy="4064208"/>
          </a:xfrm>
          <a:prstGeom prst="rect">
            <a:avLst/>
          </a:prstGeom>
        </p:spPr>
      </p:pic>
    </p:spTree>
    <p:extLst>
      <p:ext uri="{BB962C8B-B14F-4D97-AF65-F5344CB8AC3E}">
        <p14:creationId xmlns:p14="http://schemas.microsoft.com/office/powerpoint/2010/main" val="3104766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F7167C1E-8D1D-48E3-688C-277F819B6B20}"/>
              </a:ext>
            </a:extLst>
          </p:cNvPr>
          <p:cNvPicPr>
            <a:picLocks noChangeAspect="1"/>
          </p:cNvPicPr>
          <p:nvPr/>
        </p:nvPicPr>
        <p:blipFill>
          <a:blip r:embed="rId3"/>
          <a:stretch>
            <a:fillRect/>
          </a:stretch>
        </p:blipFill>
        <p:spPr>
          <a:xfrm>
            <a:off x="1139125" y="1022237"/>
            <a:ext cx="7157803" cy="4026264"/>
          </a:xfrm>
          <a:prstGeom prst="rect">
            <a:avLst/>
          </a:prstGeom>
        </p:spPr>
      </p:pic>
    </p:spTree>
    <p:extLst>
      <p:ext uri="{BB962C8B-B14F-4D97-AF65-F5344CB8AC3E}">
        <p14:creationId xmlns:p14="http://schemas.microsoft.com/office/powerpoint/2010/main" val="677830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5" y="1149763"/>
            <a:ext cx="4721813" cy="3754874"/>
          </a:xfrm>
          <a:prstGeom prst="rect">
            <a:avLst/>
          </a:prstGeom>
          <a:noFill/>
        </p:spPr>
        <p:txBody>
          <a:bodyPr wrap="square" rtlCol="0">
            <a:spAutoFit/>
          </a:bodyPr>
          <a:lstStyle/>
          <a:p>
            <a:pPr algn="l"/>
            <a:r>
              <a:rPr lang="en-US" b="0" i="0" dirty="0">
                <a:solidFill>
                  <a:schemeClr val="tx1"/>
                </a:solidFill>
                <a:effectLst/>
                <a:latin typeface="Söhne"/>
              </a:rPr>
              <a:t>In conclusion, our music app project represents a culmination of innovative technology and user-centric design aimed at revolutionizing the digital music experience. Throughout this presentation, we have outlined the vision, objectives, and key features of our app, all powered by the Django framework. As we wrap up, let's recap the main points and reflect on the significance of our project.</a:t>
            </a:r>
          </a:p>
          <a:p>
            <a:pPr algn="l"/>
            <a:r>
              <a:rPr lang="en-US" b="1" i="0" dirty="0">
                <a:solidFill>
                  <a:schemeClr val="tx1"/>
                </a:solidFill>
                <a:effectLst/>
                <a:latin typeface="Söhne"/>
              </a:rPr>
              <a:t>Key Takeaways:</a:t>
            </a: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Addressing Industry Challenges:</a:t>
            </a:r>
            <a:r>
              <a:rPr lang="en-US" b="0" i="0" dirty="0">
                <a:solidFill>
                  <a:schemeClr val="tx1"/>
                </a:solidFill>
                <a:effectLst/>
                <a:latin typeface="Söhne"/>
              </a:rPr>
              <a:t> Our project addresses the existing challenges in the music streaming industry by providing a comprehensive platform for music discovery, streaming, and collaboration.</a:t>
            </a:r>
          </a:p>
          <a:p>
            <a:pPr algn="l">
              <a:buFont typeface="+mj-lt"/>
              <a:buAutoNum type="arabicPeriod"/>
            </a:pPr>
            <a:r>
              <a:rPr lang="en-US" b="1" i="0" dirty="0">
                <a:solidFill>
                  <a:schemeClr val="tx1"/>
                </a:solidFill>
                <a:effectLst/>
                <a:latin typeface="Söhne"/>
              </a:rPr>
              <a:t>Enhanced User Experience:</a:t>
            </a:r>
            <a:r>
              <a:rPr lang="en-US" b="0" i="0" dirty="0">
                <a:solidFill>
                  <a:schemeClr val="tx1"/>
                </a:solidFill>
                <a:effectLst/>
                <a:latin typeface="Söhne"/>
              </a:rPr>
              <a:t> Through advanced search algorithms, personalized recommendations, and seamless audio streaming, our app offers users an immersive and tailored music listening experience.</a:t>
            </a:r>
          </a:p>
          <a:p>
            <a:pPr marL="173736" indent="-173736">
              <a:spcAft>
                <a:spcPts val="800"/>
              </a:spcAft>
              <a:buFont typeface="Arial" panose="020B0604020202020204" pitchFamily="34" charset="0"/>
              <a:buChar char="•"/>
            </a:pPr>
            <a:endParaRPr lang="en-US" dirty="0">
              <a:solidFill>
                <a:schemeClr val="tx1"/>
              </a:solidFill>
              <a:latin typeface="+mn-lt"/>
            </a:endParaRP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2753</TotalTime>
  <Words>708</Words>
  <Application>Microsoft Office PowerPoint</Application>
  <PresentationFormat>On-screen Show (16:9)</PresentationFormat>
  <Paragraphs>53</Paragraphs>
  <Slides>10</Slides>
  <Notes>10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Söhne</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Apurb Raj</cp:lastModifiedBy>
  <cp:revision>55</cp:revision>
  <dcterms:modified xsi:type="dcterms:W3CDTF">2024-03-30T01:39:28Z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