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78" r:id="rId6"/>
    <p:sldId id="279" r:id="rId7"/>
    <p:sldId id="280" r:id="rId8"/>
    <p:sldId id="281" r:id="rId9"/>
    <p:sldId id="282" r:id="rId10"/>
    <p:sldId id="283" r:id="rId11"/>
    <p:sldId id="284" r:id="rId12"/>
    <p:sldId id="286" r:id="rId13"/>
    <p:sldId id="285" r:id="rId14"/>
    <p:sldId id="287" r:id="rId15"/>
    <p:sldId id="288" r:id="rId16"/>
    <p:sldId id="289"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353"/>
    <a:srgbClr val="FC0251"/>
    <a:srgbClr val="4E3BAD"/>
    <a:srgbClr val="808000"/>
    <a:srgbClr val="75700B"/>
    <a:srgbClr val="00A5CD"/>
    <a:srgbClr val="FF8E11"/>
    <a:srgbClr val="99FF33"/>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3" autoAdjust="0"/>
  </p:normalViewPr>
  <p:slideViewPr>
    <p:cSldViewPr snapToGrid="0">
      <p:cViewPr varScale="1">
        <p:scale>
          <a:sx n="72" d="100"/>
          <a:sy n="72" d="100"/>
        </p:scale>
        <p:origin x="648" y="6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5/29/2025</a:t>
            </a:fld>
            <a:endParaRPr lang="en-US" dirty="0"/>
          </a:p>
        </p:txBody>
      </p:sp>
      <p:sp>
        <p:nvSpPr>
          <p:cNvPr id="4" name="Footer Placeholder 3">
            <a:extLst>
              <a:ext uri="{FF2B5EF4-FFF2-40B4-BE49-F238E27FC236}">
                <a16:creationId xmlns:a16="http://schemas.microsoft.com/office/drawing/2014/main" xmlns=""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5/29/2025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DCE8F5-1341-475C-BF40-2E24D91E8058}" type="slidenum">
              <a:rPr lang="en-US" noProof="0" smtClean="0"/>
              <a:t>1</a:t>
            </a:fld>
            <a:endParaRPr lang="en-US" noProof="0" dirty="0"/>
          </a:p>
        </p:txBody>
      </p:sp>
    </p:spTree>
    <p:extLst>
      <p:ext uri="{BB962C8B-B14F-4D97-AF65-F5344CB8AC3E}">
        <p14:creationId xmlns:p14="http://schemas.microsoft.com/office/powerpoint/2010/main" val="114564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xmlns=""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xmlns=""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endParaRPr lang="en-US" noProof="0" dirty="0"/>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xmlns=""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xmlns=""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xmlns="" id="{0ED26963-B6E2-4372-875B-343C76CBE23C}"/>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xmlns=""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xmlns=""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A293525B-9507-436E-97F0-7CCBC5592B94}"/>
              </a:ext>
            </a:extLst>
          </p:cNvPr>
          <p:cNvSpPr>
            <a:spLocks noGrp="1"/>
          </p:cNvSpPr>
          <p:nvPr>
            <p:ph type="ftr" sz="quarter" idx="13"/>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xmlns=""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xmlns=""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xmlns=""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xmlns=""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xmlns=""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xmlns=""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xmlns=""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50058676-5057-4206-A9DE-0ED2BB7B3AF0}"/>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CDA7313E-BA32-4C8A-A09A-2460AE863AB4}"/>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xmlns=""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xmlns=""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xmlns=""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xmlns=""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xmlns="" id="{F45038DB-165D-48BE-8AEA-FB84B0218451}"/>
              </a:ext>
            </a:extLst>
          </p:cNvPr>
          <p:cNvSpPr>
            <a:spLocks noGrp="1"/>
          </p:cNvSpPr>
          <p:nvPr>
            <p:ph type="ftr" sz="quarter" idx="13"/>
          </p:nvPr>
        </p:nvSpPr>
        <p:spPr>
          <a:xfrm>
            <a:off x="5977143" y="6355307"/>
            <a:ext cx="4114800" cy="249385"/>
          </a:xfrm>
        </p:spPr>
        <p:txBody>
          <a:bodyPr/>
          <a:lstStyle/>
          <a:p>
            <a:endParaRPr lang="en-US" noProof="0" dirty="0"/>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xmlns=""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xmlns=""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xmlns=""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xmlns="" id="{8AE86091-57C4-4FD4-AD4D-D661E967DA16}"/>
              </a:ext>
            </a:extLst>
          </p:cNvPr>
          <p:cNvSpPr>
            <a:spLocks noGrp="1"/>
          </p:cNvSpPr>
          <p:nvPr>
            <p:ph type="ftr" sz="quarter" idx="14"/>
          </p:nvPr>
        </p:nvSpPr>
        <p:spPr/>
        <p:txBody>
          <a:bodyPr/>
          <a:lstStyle/>
          <a:p>
            <a:endParaRPr lang="en-US" noProof="0" dirty="0"/>
          </a:p>
        </p:txBody>
      </p:sp>
      <p:sp>
        <p:nvSpPr>
          <p:cNvPr id="7" name="Slide Number Placeholder 6">
            <a:extLst>
              <a:ext uri="{FF2B5EF4-FFF2-40B4-BE49-F238E27FC236}">
                <a16:creationId xmlns:a16="http://schemas.microsoft.com/office/drawing/2014/main" xmlns=""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xmlns=""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xmlns=""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xmlns=""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xmlns=""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xmlns=""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endParaRPr lang="en-US" noProof="0" dirty="0"/>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A52B861E-9EBA-4D6D-A35D-A85B5BAAAEBE}"/>
              </a:ext>
            </a:extLst>
          </p:cNvPr>
          <p:cNvSpPr>
            <a:spLocks noGrp="1"/>
          </p:cNvSpPr>
          <p:nvPr>
            <p:ph type="ftr" sz="quarter" idx="15"/>
          </p:nvPr>
        </p:nvSpPr>
        <p:spPr/>
        <p:txBody>
          <a:bodyPr/>
          <a:lstStyle/>
          <a:p>
            <a:endParaRPr lang="en-US" noProof="0" dirty="0"/>
          </a:p>
        </p:txBody>
      </p:sp>
      <p:sp>
        <p:nvSpPr>
          <p:cNvPr id="6" name="Slide Number Placeholder 5">
            <a:extLst>
              <a:ext uri="{FF2B5EF4-FFF2-40B4-BE49-F238E27FC236}">
                <a16:creationId xmlns:a16="http://schemas.microsoft.com/office/drawing/2014/main" xmlns=""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xmlns=""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xmlns=""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xmlns=""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xmlns=""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xmlns=""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xmlns=""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xmlns=""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xmlns=""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xmlns=""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xmlns=""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xmlns=""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xmlns=""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xmlns=""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xmlns=""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xmlns=""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xmlns=""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xmlns=""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xmlns=""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xmlns=""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xmlns=""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xmlns=""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xmlns=""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xmlns=""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xmlns=""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xmlns=""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xmlns=""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xmlns=""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xmlns=""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xmlns=""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xmlns=""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xmlns=""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xmlns=""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dirty="0"/>
          </a:p>
        </p:txBody>
      </p:sp>
      <p:sp>
        <p:nvSpPr>
          <p:cNvPr id="8" name="Graphic 2">
            <a:extLst>
              <a:ext uri="{FF2B5EF4-FFF2-40B4-BE49-F238E27FC236}">
                <a16:creationId xmlns:a16="http://schemas.microsoft.com/office/drawing/2014/main" xmlns=""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xmlns=""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xmlns=""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xmlns=""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xmlns=""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xmlns=""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xmlns=""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xmlns=""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xmlns=""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xmlns=""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eb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D65A836F-346F-4099-BC7B-0D8F3B27F395}"/>
              </a:ext>
            </a:extLst>
          </p:cNvPr>
          <p:cNvSpPr>
            <a:spLocks noGrp="1"/>
          </p:cNvSpPr>
          <p:nvPr>
            <p:ph type="ctrTitle"/>
          </p:nvPr>
        </p:nvSpPr>
        <p:spPr>
          <a:xfrm>
            <a:off x="2299761" y="1595833"/>
            <a:ext cx="3472238" cy="1200679"/>
          </a:xfrm>
        </p:spPr>
        <p:txBody>
          <a:bodyPr/>
          <a:lstStyle/>
          <a:p>
            <a:pPr algn="ctr"/>
            <a:r>
              <a:rPr lang="en-US" dirty="0" smtClean="0"/>
              <a:t>Physics-2</a:t>
            </a:r>
            <a:br>
              <a:rPr lang="en-US" dirty="0" smtClean="0"/>
            </a:br>
            <a:r>
              <a:rPr lang="en-US" dirty="0" smtClean="0"/>
              <a:t>(Lab)</a:t>
            </a:r>
            <a:endParaRPr lang="en-US" dirty="0"/>
          </a:p>
        </p:txBody>
      </p:sp>
      <p:sp>
        <p:nvSpPr>
          <p:cNvPr id="5" name="Subtitle 4">
            <a:extLst>
              <a:ext uri="{FF2B5EF4-FFF2-40B4-BE49-F238E27FC236}">
                <a16:creationId xmlns:a16="http://schemas.microsoft.com/office/drawing/2014/main" xmlns="" id="{1FF39718-6251-4A5A-AAC7-767229317836}"/>
              </a:ext>
            </a:extLst>
          </p:cNvPr>
          <p:cNvSpPr>
            <a:spLocks noGrp="1"/>
          </p:cNvSpPr>
          <p:nvPr>
            <p:ph type="subTitle" idx="1"/>
          </p:nvPr>
        </p:nvSpPr>
        <p:spPr>
          <a:xfrm>
            <a:off x="1676400" y="128852"/>
            <a:ext cx="4095599" cy="1046162"/>
          </a:xfrm>
        </p:spPr>
        <p:txBody>
          <a:bodyPr/>
          <a:lstStyle/>
          <a:p>
            <a:pPr algn="ctr"/>
            <a:r>
              <a:rPr lang="en-US" sz="3200" noProof="1" smtClean="0"/>
              <a:t>American International </a:t>
            </a:r>
          </a:p>
          <a:p>
            <a:pPr algn="ctr"/>
            <a:r>
              <a:rPr lang="en-US" sz="3200" noProof="1" smtClean="0"/>
              <a:t>University-Bangladesh</a:t>
            </a:r>
            <a:endParaRPr lang="en-US" sz="3200" noProof="1"/>
          </a:p>
        </p:txBody>
      </p:sp>
      <p:pic>
        <p:nvPicPr>
          <p:cNvPr id="7" name="Content Placeholder 3">
            <a:extLst>
              <a:ext uri="{FF2B5EF4-FFF2-40B4-BE49-F238E27FC236}">
                <a16:creationId xmlns="" xmlns:a16="http://schemas.microsoft.com/office/drawing/2014/main" id="{21F85AB8-7AD2-4F3E-A75D-910A16D61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99315" y="0"/>
            <a:ext cx="1377085" cy="13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4">
            <a:extLst>
              <a:ext uri="{FF2B5EF4-FFF2-40B4-BE49-F238E27FC236}">
                <a16:creationId xmlns:a16="http://schemas.microsoft.com/office/drawing/2014/main" xmlns="" id="{1FF39718-6251-4A5A-AAC7-767229317836}"/>
              </a:ext>
            </a:extLst>
          </p:cNvPr>
          <p:cNvSpPr txBox="1">
            <a:spLocks/>
          </p:cNvSpPr>
          <p:nvPr/>
        </p:nvSpPr>
        <p:spPr>
          <a:xfrm>
            <a:off x="1078009" y="5259652"/>
            <a:ext cx="4095599" cy="104616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en-US" sz="3200" noProof="1" smtClean="0"/>
          </a:p>
        </p:txBody>
      </p:sp>
      <p:sp>
        <p:nvSpPr>
          <p:cNvPr id="9" name="Title 3">
            <a:extLst>
              <a:ext uri="{FF2B5EF4-FFF2-40B4-BE49-F238E27FC236}">
                <a16:creationId xmlns:a16="http://schemas.microsoft.com/office/drawing/2014/main" xmlns="" id="{D65A836F-346F-4099-BC7B-0D8F3B27F395}"/>
              </a:ext>
            </a:extLst>
          </p:cNvPr>
          <p:cNvSpPr txBox="1">
            <a:spLocks/>
          </p:cNvSpPr>
          <p:nvPr/>
        </p:nvSpPr>
        <p:spPr>
          <a:xfrm>
            <a:off x="2751935" y="2675166"/>
            <a:ext cx="2567890" cy="779860"/>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sz="6000" kern="1200">
                <a:solidFill>
                  <a:schemeClr val="bg1"/>
                </a:solidFill>
                <a:latin typeface="+mj-lt"/>
                <a:ea typeface="+mj-ea"/>
                <a:cs typeface="+mj-cs"/>
              </a:defRPr>
            </a:lvl1pPr>
          </a:lstStyle>
          <a:p>
            <a:pPr algn="ctr"/>
            <a:r>
              <a:rPr lang="en-US" sz="4400" dirty="0" smtClean="0"/>
              <a:t>Section: B</a:t>
            </a:r>
            <a:endParaRPr lang="en-US" sz="4400" dirty="0"/>
          </a:p>
        </p:txBody>
      </p:sp>
      <p:sp>
        <p:nvSpPr>
          <p:cNvPr id="13" name="Title 3">
            <a:extLst>
              <a:ext uri="{FF2B5EF4-FFF2-40B4-BE49-F238E27FC236}">
                <a16:creationId xmlns:a16="http://schemas.microsoft.com/office/drawing/2014/main" xmlns="" id="{D65A836F-346F-4099-BC7B-0D8F3B27F395}"/>
              </a:ext>
            </a:extLst>
          </p:cNvPr>
          <p:cNvSpPr txBox="1">
            <a:spLocks/>
          </p:cNvSpPr>
          <p:nvPr/>
        </p:nvSpPr>
        <p:spPr>
          <a:xfrm>
            <a:off x="440572" y="4869722"/>
            <a:ext cx="5771999" cy="779860"/>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sz="6000" kern="1200">
                <a:solidFill>
                  <a:schemeClr val="bg1"/>
                </a:solidFill>
                <a:latin typeface="+mj-lt"/>
                <a:ea typeface="+mj-ea"/>
                <a:cs typeface="+mj-cs"/>
              </a:defRPr>
            </a:lvl1pPr>
          </a:lstStyle>
          <a:p>
            <a:pPr algn="ctr"/>
            <a:r>
              <a:rPr lang="en-US" sz="4400" dirty="0" smtClean="0"/>
              <a:t>Presented By:</a:t>
            </a:r>
          </a:p>
          <a:p>
            <a:pPr algn="ctr"/>
            <a:r>
              <a:rPr lang="en-US" sz="4400" dirty="0" smtClean="0"/>
              <a:t>Group:06</a:t>
            </a:r>
          </a:p>
        </p:txBody>
      </p:sp>
      <p:sp>
        <p:nvSpPr>
          <p:cNvPr id="14" name="TextBox 13"/>
          <p:cNvSpPr txBox="1"/>
          <p:nvPr/>
        </p:nvSpPr>
        <p:spPr>
          <a:xfrm>
            <a:off x="8069580" y="3215640"/>
            <a:ext cx="1318260" cy="457200"/>
          </a:xfrm>
          <a:prstGeom prst="rect">
            <a:avLst/>
          </a:prstGeom>
          <a:noFill/>
        </p:spPr>
        <p:txBody>
          <a:bodyPr wrap="square" rtlCol="0">
            <a:spAutoFit/>
          </a:bodyPr>
          <a:lstStyle/>
          <a:p>
            <a:endParaRPr lang="en-US" dirty="0"/>
          </a:p>
        </p:txBody>
      </p:sp>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b="6930"/>
          <a:stretch/>
        </p:blipFill>
        <p:spPr>
          <a:xfrm>
            <a:off x="6080049" y="0"/>
            <a:ext cx="5773284" cy="6858000"/>
          </a:xfrm>
          <a:prstGeom prst="rect">
            <a:avLst/>
          </a:prstGeom>
        </p:spPr>
      </p:pic>
    </p:spTree>
    <p:extLst>
      <p:ext uri="{BB962C8B-B14F-4D97-AF65-F5344CB8AC3E}">
        <p14:creationId xmlns:p14="http://schemas.microsoft.com/office/powerpoint/2010/main" val="4735192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8034" y="558860"/>
            <a:ext cx="8088826" cy="720000"/>
          </a:xfrm>
        </p:spPr>
        <p:txBody>
          <a:bodyPr/>
          <a:lstStyle/>
          <a:p>
            <a:pPr algn="ctr"/>
            <a:r>
              <a:rPr lang="en-US" sz="6000" b="1" dirty="0" smtClean="0">
                <a:solidFill>
                  <a:srgbClr val="FC0251"/>
                </a:solidFill>
              </a:rPr>
              <a:t>Analysis</a:t>
            </a:r>
            <a:endParaRPr lang="en-US" sz="6000" b="1" dirty="0">
              <a:solidFill>
                <a:srgbClr val="FC0251"/>
              </a:solidFill>
            </a:endParaRPr>
          </a:p>
        </p:txBody>
      </p:sp>
      <p:sp>
        <p:nvSpPr>
          <p:cNvPr id="5" name="TextBox 4"/>
          <p:cNvSpPr txBox="1"/>
          <p:nvPr/>
        </p:nvSpPr>
        <p:spPr>
          <a:xfrm>
            <a:off x="528034" y="1738648"/>
            <a:ext cx="11024315" cy="646331"/>
          </a:xfrm>
          <a:prstGeom prst="rect">
            <a:avLst/>
          </a:prstGeom>
          <a:noFill/>
        </p:spPr>
        <p:txBody>
          <a:bodyPr wrap="square" rtlCol="0">
            <a:spAutoFit/>
          </a:bodyPr>
          <a:lstStyle/>
          <a:p>
            <a:r>
              <a:rPr lang="en-US" dirty="0" smtClean="0"/>
              <a:t>We know, </a:t>
            </a:r>
          </a:p>
          <a:p>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1687132" y="2061813"/>
                <a:ext cx="985976" cy="494238"/>
              </a:xfrm>
              <a:prstGeom prst="rect">
                <a:avLst/>
              </a:prstGeom>
              <a:noFill/>
            </p:spPr>
            <p:txBody>
              <a:bodyPr wrap="none" lIns="0" tIns="0" rIns="0" bIns="0" rtlCol="0">
                <a:spAutoFit/>
              </a:bodyPr>
              <a:lstStyle/>
              <a:p>
                <a:r>
                  <a:rPr lang="en-US" sz="2400" dirty="0" smtClean="0"/>
                  <a:t>k= </a:t>
                </a:r>
                <a14:m>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0</m:t>
                            </m:r>
                          </m:sub>
                        </m:sSub>
                      </m:num>
                      <m:den>
                        <m:r>
                          <a:rPr lang="en-US" sz="2400" b="0" i="1" smtClean="0">
                            <a:latin typeface="Cambria Math" panose="02040503050406030204" pitchFamily="18" charset="0"/>
                          </a:rPr>
                          <m:t>𝑙</m:t>
                        </m:r>
                      </m:den>
                    </m:f>
                    <m:r>
                      <a:rPr lang="en-US" sz="2400" b="0" i="1" smtClean="0">
                        <a:latin typeface="Cambria Math" panose="02040503050406030204" pitchFamily="18" charset="0"/>
                      </a:rPr>
                      <m:t>𝑔</m:t>
                    </m:r>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1687132" y="2061813"/>
                <a:ext cx="985976" cy="494238"/>
              </a:xfrm>
              <a:prstGeom prst="rect">
                <a:avLst/>
              </a:prstGeom>
              <a:blipFill rotWithShape="0">
                <a:blip r:embed="rId2"/>
                <a:stretch>
                  <a:fillRect l="-19136" t="-9877" b="-209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55868" y="2009748"/>
                <a:ext cx="1316579" cy="750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num>
                        <m:den>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255868" y="2009748"/>
                <a:ext cx="1316579" cy="75046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0967" y="3085144"/>
                <a:ext cx="6701202" cy="2374946"/>
              </a:xfrm>
              <a:prstGeom prst="rect">
                <a:avLst/>
              </a:prstGeom>
              <a:noFill/>
            </p:spPr>
            <p:txBody>
              <a:bodyPr wrap="square" rtlCol="0">
                <a:spAutoFit/>
              </a:bodyPr>
              <a:lstStyle/>
              <a:p>
                <a:r>
                  <a:rPr lang="en-US" dirty="0" smtClean="0"/>
                  <a:t>But,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𝑙</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0</m:t>
                            </m:r>
                          </m:sub>
                        </m:sSub>
                      </m:den>
                    </m:f>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𝑠𝑙𝑜𝑝𝑒</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𝑓𝑖𝑟𝑠𝑡</m:t>
                    </m:r>
                    <m:r>
                      <a:rPr lang="en-US" b="0" i="1" smtClean="0">
                        <a:latin typeface="Cambria Math" panose="02040503050406030204" pitchFamily="18" charset="0"/>
                      </a:rPr>
                      <m:t> </m:t>
                    </m:r>
                    <m:r>
                      <a:rPr lang="en-US" b="0" i="1" smtClean="0">
                        <a:latin typeface="Cambria Math" panose="02040503050406030204" pitchFamily="18" charset="0"/>
                      </a:rPr>
                      <m:t>𝑔𝑟𝑎𝑝h</m:t>
                    </m:r>
                    <m:r>
                      <a:rPr lang="en-US" b="0" i="1" smtClean="0">
                        <a:latin typeface="Cambria Math" panose="02040503050406030204" pitchFamily="18" charset="0"/>
                      </a:rPr>
                      <m:t>,</m:t>
                    </m:r>
                    <m:r>
                      <a:rPr lang="en-US" b="0" i="0" smtClean="0">
                        <a:latin typeface="Cambria Math" panose="02040503050406030204" pitchFamily="18" charset="0"/>
                      </a:rPr>
                      <m:t>  </m:t>
                    </m:r>
                  </m:oMath>
                </a14:m>
                <a:endParaRPr lang="en-US" b="0"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𝑔</m:t>
                          </m:r>
                        </m:num>
                        <m:den>
                          <m:r>
                            <a:rPr lang="en-US" b="0" i="1" smtClean="0">
                              <a:latin typeface="Cambria Math" panose="02040503050406030204" pitchFamily="18" charset="0"/>
                              <a:ea typeface="Cambria Math" panose="02040503050406030204" pitchFamily="18" charset="0"/>
                            </a:rPr>
                            <m:t>𝑠𝑙𝑜𝑝𝑒</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𝑑𝑦𝑛𝑒</m:t>
                          </m:r>
                        </m:num>
                        <m:den>
                          <m:r>
                            <a:rPr lang="en-US" b="0" i="1" smtClean="0">
                              <a:latin typeface="Cambria Math" panose="02040503050406030204" pitchFamily="18" charset="0"/>
                              <a:ea typeface="Cambria Math" panose="02040503050406030204" pitchFamily="18" charset="0"/>
                            </a:rPr>
                            <m:t>𝑐𝑚</m:t>
                          </m:r>
                        </m:den>
                      </m:f>
                    </m:oMath>
                  </m:oMathPara>
                </a14:m>
                <a:endParaRPr lang="en-US" dirty="0" smtClean="0"/>
              </a:p>
              <a:p>
                <a:r>
                  <a:rPr lang="en-US" dirty="0" smtClean="0"/>
                  <a:t>From the first graph we have,</a:t>
                </a:r>
              </a:p>
              <a:p>
                <a:r>
                  <a:rPr lang="en-US" dirty="0" smtClean="0"/>
                  <a:t>                                      Slope= 0.0606</a:t>
                </a:r>
              </a:p>
              <a:p>
                <a:endParaRPr lang="en-US" dirty="0" smtClean="0"/>
              </a:p>
              <a:p>
                <a14:m>
                  <m:oMath xmlns:m="http://schemas.openxmlformats.org/officeDocument/2006/math">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𝑔</m:t>
                        </m:r>
                      </m:num>
                      <m:den>
                        <m:r>
                          <a:rPr lang="en-US" sz="2000" i="1">
                            <a:latin typeface="Cambria Math" panose="02040503050406030204" pitchFamily="18" charset="0"/>
                            <a:ea typeface="Cambria Math" panose="02040503050406030204" pitchFamily="18" charset="0"/>
                          </a:rPr>
                          <m:t>𝑠𝑙𝑜𝑝𝑒</m:t>
                        </m:r>
                      </m:den>
                    </m:f>
                  </m:oMath>
                </a14:m>
                <a:r>
                  <a:rPr lang="en-US" sz="2000" dirty="0" smtClean="0"/>
                  <a:t>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9.8</m:t>
                        </m:r>
                      </m:num>
                      <m:den>
                        <m:r>
                          <a:rPr lang="en-US" sz="2000" b="0" i="1" smtClean="0">
                            <a:latin typeface="Cambria Math" panose="02040503050406030204" pitchFamily="18" charset="0"/>
                          </a:rPr>
                          <m:t>0.0606</m:t>
                        </m:r>
                      </m:den>
                    </m:f>
                  </m:oMath>
                </a14:m>
                <a:r>
                  <a:rPr lang="en-US" dirty="0" smtClean="0"/>
                  <a:t> = 161.7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𝑑𝑦𝑛𝑒</m:t>
                        </m:r>
                      </m:num>
                      <m:den>
                        <m:r>
                          <a:rPr lang="en-US" i="1">
                            <a:latin typeface="Cambria Math" panose="02040503050406030204" pitchFamily="18" charset="0"/>
                            <a:ea typeface="Cambria Math" panose="02040503050406030204" pitchFamily="18" charset="0"/>
                          </a:rPr>
                          <m:t>𝑐𝑚</m:t>
                        </m:r>
                      </m:den>
                    </m:f>
                  </m:oMath>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10967" y="3085144"/>
                <a:ext cx="6701202" cy="2374946"/>
              </a:xfrm>
              <a:prstGeom prst="rect">
                <a:avLst/>
              </a:prstGeom>
              <a:blipFill rotWithShape="0">
                <a:blip r:embed="rId4"/>
                <a:stretch>
                  <a:fillRect l="-819" b="-1282"/>
                </a:stretch>
              </a:blipFill>
            </p:spPr>
            <p:txBody>
              <a:bodyPr/>
              <a:lstStyle/>
              <a:p>
                <a:r>
                  <a:rPr lang="en-US">
                    <a:noFill/>
                  </a:rPr>
                  <a:t> </a:t>
                </a:r>
              </a:p>
            </p:txBody>
          </p:sp>
        </mc:Fallback>
      </mc:AlternateContent>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t="-977" r="11556" b="10005"/>
          <a:stretch/>
        </p:blipFill>
        <p:spPr>
          <a:xfrm>
            <a:off x="7212169" y="141670"/>
            <a:ext cx="4623516" cy="355456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2169" y="3696238"/>
            <a:ext cx="4623516" cy="2923503"/>
          </a:xfrm>
          <a:prstGeom prst="rect">
            <a:avLst/>
          </a:prstGeom>
        </p:spPr>
      </p:pic>
      <p:sp>
        <p:nvSpPr>
          <p:cNvPr id="9" name="Rectangle 8"/>
          <p:cNvSpPr/>
          <p:nvPr/>
        </p:nvSpPr>
        <p:spPr>
          <a:xfrm>
            <a:off x="11179349" y="6613958"/>
            <a:ext cx="373000" cy="307777"/>
          </a:xfrm>
          <a:prstGeom prst="rect">
            <a:avLst/>
          </a:prstGeom>
        </p:spPr>
        <p:txBody>
          <a:bodyPr wrap="square">
            <a:spAutoFit/>
          </a:bodyPr>
          <a:lstStyle/>
          <a:p>
            <a:r>
              <a:rPr lang="en-US" sz="1400" dirty="0" smtClean="0"/>
              <a:t>10</a:t>
            </a:r>
            <a:endParaRPr lang="en-US" sz="1400" dirty="0"/>
          </a:p>
        </p:txBody>
      </p:sp>
    </p:spTree>
    <p:extLst>
      <p:ext uri="{BB962C8B-B14F-4D97-AF65-F5344CB8AC3E}">
        <p14:creationId xmlns:p14="http://schemas.microsoft.com/office/powerpoint/2010/main" val="2581801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648000" y="648000"/>
                <a:ext cx="10904349" cy="720000"/>
              </a:xfrm>
            </p:spPr>
            <p:txBody>
              <a:bodyPr/>
              <a:lstStyle/>
              <a:p>
                <a:pPr/>
                <a:r>
                  <a:rPr lang="en-US" sz="3600" dirty="0" smtClean="0"/>
                  <a:t>The original mass of the spring, M= 127 </a:t>
                </a:r>
                <a:r>
                  <a:rPr lang="en-US" sz="3600" dirty="0" err="1" smtClean="0"/>
                  <a:t>gm</a:t>
                </a:r>
                <a:r>
                  <a:rPr lang="en-US" sz="3600" dirty="0" smtClean="0"/>
                  <a:t/>
                </a:r>
                <a:br>
                  <a:rPr lang="en-US" sz="3600" dirty="0" smtClean="0"/>
                </a:br>
                <a:r>
                  <a:rPr lang="en-US" sz="3600" dirty="0" smtClean="0"/>
                  <a:t>So, the original effective mass =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m:t>
                        </m:r>
                      </m:den>
                    </m:f>
                    <m:r>
                      <a:rPr lang="en-US" sz="3600" b="0" i="1" smtClean="0">
                        <a:latin typeface="Cambria Math" panose="02040503050406030204" pitchFamily="18" charset="0"/>
                      </a:rPr>
                      <m:t>𝑀</m:t>
                    </m:r>
                  </m:oMath>
                </a14:m>
                <a:r>
                  <a:rPr lang="en-US" sz="3600" b="0" dirty="0" smtClean="0"/>
                  <a:t>=</a:t>
                </a:r>
                <a14:m>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3</m:t>
                        </m:r>
                      </m:den>
                    </m:f>
                  </m:oMath>
                </a14:m>
                <a:r>
                  <a:rPr lang="en-US" sz="3600" b="0" dirty="0" smtClean="0"/>
                  <a:t>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b="0" dirty="0" smtClean="0"/>
                  <a:t>127=42.33 </a:t>
                </a:r>
                <a:r>
                  <a:rPr lang="en-US" sz="3600" b="0" dirty="0" err="1" smtClean="0"/>
                  <a:t>gm</a:t>
                </a:r>
                <a:r>
                  <a:rPr lang="en-US" sz="3600" b="0" dirty="0" smtClean="0"/>
                  <a:t/>
                </a:r>
                <a:br>
                  <a:rPr lang="en-US" sz="3600" b="0" dirty="0" smtClean="0"/>
                </a:b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latin typeface="Cambria Math" panose="02040503050406030204" pitchFamily="18" charset="0"/>
                        </a:rPr>
                        <m:t>𝑎𝑥</m:t>
                      </m:r>
                      <m:r>
                        <a:rPr lang="en-US" sz="3600" b="0" i="1" smtClean="0">
                          <a:latin typeface="Cambria Math" panose="02040503050406030204" pitchFamily="18" charset="0"/>
                        </a:rPr>
                        <m:t>+</m:t>
                      </m:r>
                      <m:r>
                        <a:rPr lang="en-US" sz="3600" b="0" i="1" smtClean="0">
                          <a:latin typeface="Cambria Math" panose="02040503050406030204" pitchFamily="18" charset="0"/>
                        </a:rPr>
                        <m:t>𝑏</m:t>
                      </m:r>
                    </m:oMath>
                    <m:oMath xmlns:m="http://schemas.openxmlformats.org/officeDocument/2006/math">
                      <m:r>
                        <a:rPr lang="en-US" sz="3600" b="0" i="1" smtClean="0">
                          <a:latin typeface="Cambria Math" panose="02040503050406030204" pitchFamily="18" charset="0"/>
                        </a:rPr>
                        <m:t>𝑎</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4</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𝜋</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𝑘</m:t>
                          </m:r>
                        </m:den>
                      </m:f>
                    </m:oMath>
                    <m:oMath xmlns:m="http://schemas.openxmlformats.org/officeDocument/2006/math">
                      <m:r>
                        <a:rPr lang="en-US" sz="3600" b="0" i="1" smtClean="0">
                          <a:latin typeface="Cambria Math" panose="02040503050406030204" pitchFamily="18" charset="0"/>
                        </a:rPr>
                        <m:t>𝑏</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4</m:t>
                              </m:r>
                              <m:r>
                                <a:rPr lang="en-US" sz="3600" b="0" i="1" smtClean="0">
                                  <a:latin typeface="Cambria Math" panose="02040503050406030204" pitchFamily="18" charset="0"/>
                                  <a:ea typeface="Cambria Math" panose="02040503050406030204" pitchFamily="18" charset="0"/>
                                </a:rPr>
                                <m:t>𝜋</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𝑚</m:t>
                          </m:r>
                          <m:r>
                            <a:rPr lang="en-US" sz="3600" b="0" i="1" smtClean="0">
                              <a:latin typeface="Cambria Math" panose="02040503050406030204" pitchFamily="18" charset="0"/>
                            </a:rPr>
                            <m:t>′</m:t>
                          </m:r>
                        </m:num>
                        <m:den>
                          <m:r>
                            <a:rPr lang="en-US" sz="3600" b="0" i="1" smtClean="0">
                              <a:latin typeface="Cambria Math" panose="02040503050406030204" pitchFamily="18" charset="0"/>
                            </a:rPr>
                            <m:t>𝑘</m:t>
                          </m:r>
                        </m:den>
                      </m:f>
                    </m:oMath>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𝑚</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𝑎</m:t>
                          </m:r>
                        </m:den>
                      </m:f>
                    </m:oMath>
                  </m:oMathPara>
                </a14:m>
                <a:r>
                  <a:rPr lang="en-US" sz="3600" b="0" dirty="0" smtClean="0"/>
                  <a:t/>
                </a:r>
                <a:br>
                  <a:rPr lang="en-US" sz="3600" b="0" dirty="0" smtClean="0"/>
                </a:br>
                <a:r>
                  <a:rPr lang="en-US" sz="3600" dirty="0" smtClean="0"/>
                  <a:t>Again, From graph effective mass,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𝑚</m:t>
                        </m:r>
                      </m:e>
                      <m:sup>
                        <m:r>
                          <a:rPr lang="en-US" sz="3600" i="1">
                            <a:latin typeface="Cambria Math" panose="02040503050406030204" pitchFamily="18" charset="0"/>
                          </a:rPr>
                          <m:t>′</m:t>
                        </m:r>
                      </m:sup>
                    </m:sSup>
                  </m:oMath>
                </a14:m>
                <a:r>
                  <a:rPr lang="en-US" sz="3600" b="0" dirty="0" smtClean="0"/>
                  <a:t>= </a:t>
                </a:r>
                <a:r>
                  <a:rPr lang="en-US" sz="3600" dirty="0" smtClean="0"/>
                  <a:t>26.9 </a:t>
                </a:r>
                <a:r>
                  <a:rPr lang="en-US" sz="3600" b="0" dirty="0" err="1" smtClean="0"/>
                  <a:t>gm</a:t>
                </a:r>
                <a:r>
                  <a:rPr lang="en-US" sz="3600" b="0" dirty="0" smtClean="0"/>
                  <a:t/>
                </a:r>
                <a:br>
                  <a:rPr lang="en-US" sz="3600" b="0" dirty="0" smtClean="0"/>
                </a:br>
                <a:endParaRPr lang="en-US" sz="3600"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648000" y="648000"/>
                <a:ext cx="10904349" cy="720000"/>
              </a:xfrm>
              <a:blipFill rotWithShape="0">
                <a:blip r:embed="rId2"/>
                <a:stretch>
                  <a:fillRect l="-2515" t="-26271" b="-648305"/>
                </a:stretch>
              </a:blipFill>
            </p:spPr>
            <p:txBody>
              <a:bodyPr/>
              <a:lstStyle/>
              <a:p>
                <a:r>
                  <a:rPr lang="en-US">
                    <a:noFill/>
                  </a:rPr>
                  <a:t> </a:t>
                </a:r>
              </a:p>
            </p:txBody>
          </p:sp>
        </mc:Fallback>
      </mc:AlternateContent>
      <p:sp>
        <p:nvSpPr>
          <p:cNvPr id="2" name="Rectangle 1"/>
          <p:cNvSpPr/>
          <p:nvPr/>
        </p:nvSpPr>
        <p:spPr>
          <a:xfrm>
            <a:off x="11188147" y="6627497"/>
            <a:ext cx="364202" cy="307777"/>
          </a:xfrm>
          <a:prstGeom prst="rect">
            <a:avLst/>
          </a:prstGeom>
        </p:spPr>
        <p:txBody>
          <a:bodyPr wrap="none">
            <a:spAutoFit/>
          </a:bodyPr>
          <a:lstStyle/>
          <a:p>
            <a:r>
              <a:rPr lang="en-US" sz="1400" dirty="0" smtClean="0"/>
              <a:t>11</a:t>
            </a:r>
            <a:endParaRPr lang="en-US" sz="1400" dirty="0"/>
          </a:p>
        </p:txBody>
      </p:sp>
    </p:spTree>
    <p:extLst>
      <p:ext uri="{BB962C8B-B14F-4D97-AF65-F5344CB8AC3E}">
        <p14:creationId xmlns:p14="http://schemas.microsoft.com/office/powerpoint/2010/main" val="69522311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2175239" y="642801"/>
                <a:ext cx="10261299" cy="720000"/>
              </a:xfrm>
            </p:spPr>
            <p:txBody>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𝐸𝑥𝑝𝑝𝑒𝑟𝑖𝑚𝑒𝑛𝑡</m:t>
                          </m:r>
                          <m:r>
                            <a:rPr lang="en-US" sz="2400" b="0" i="1" smtClean="0">
                              <a:latin typeface="Cambria Math" panose="02040503050406030204" pitchFamily="18" charset="0"/>
                            </a:rPr>
                            <m:t> </m:t>
                          </m:r>
                          <m:r>
                            <a:rPr lang="en-US" sz="2400" b="0" i="1" smtClean="0">
                              <a:latin typeface="Cambria Math" panose="02040503050406030204" pitchFamily="18" charset="0"/>
                            </a:rPr>
                            <m:t>𝑣𝑎𝑙𝑢𝑒</m:t>
                          </m:r>
                          <m:r>
                            <a:rPr lang="en-US" sz="2400" b="0" i="1" smtClean="0">
                              <a:latin typeface="Cambria Math" panose="02040503050406030204" pitchFamily="18" charset="0"/>
                            </a:rPr>
                            <m:t>−</m:t>
                          </m:r>
                          <m:r>
                            <a:rPr lang="en-US" sz="2400" b="0" i="1" smtClean="0">
                              <a:latin typeface="Cambria Math" panose="02040503050406030204" pitchFamily="18" charset="0"/>
                            </a:rPr>
                            <m:t>𝑇h𝑒𝑜𝑟𝑒𝑡𝑖𝑐𝑎𝑙</m:t>
                          </m:r>
                          <m:r>
                            <a:rPr lang="en-US" sz="2400" b="0" i="1" smtClean="0">
                              <a:latin typeface="Cambria Math" panose="02040503050406030204" pitchFamily="18" charset="0"/>
                            </a:rPr>
                            <m:t> </m:t>
                          </m:r>
                          <m:r>
                            <a:rPr lang="en-US" sz="2400" b="0" i="1" smtClean="0">
                              <a:latin typeface="Cambria Math" panose="02040503050406030204" pitchFamily="18" charset="0"/>
                            </a:rPr>
                            <m:t>𝑣𝑎𝑙𝑢𝑒</m:t>
                          </m:r>
                          <m:r>
                            <a:rPr lang="en-US" sz="2400" b="0" i="1" smtClean="0">
                              <a:latin typeface="Cambria Math" panose="02040503050406030204" pitchFamily="18" charset="0"/>
                            </a:rPr>
                            <m:t> </m:t>
                          </m:r>
                        </m:num>
                        <m:den>
                          <m:r>
                            <a:rPr lang="en-US" sz="2400" b="0" i="1" smtClean="0">
                              <a:latin typeface="Cambria Math" panose="02040503050406030204" pitchFamily="18" charset="0"/>
                            </a:rPr>
                            <m:t>𝑇h𝑒𝑜𝑟𝑒𝑡𝑖𝑐𝑎𝑙</m:t>
                          </m:r>
                          <m:r>
                            <a:rPr lang="en-US" sz="2400" b="0" i="1" smtClean="0">
                              <a:latin typeface="Cambria Math" panose="02040503050406030204" pitchFamily="18" charset="0"/>
                            </a:rPr>
                            <m:t> </m:t>
                          </m:r>
                          <m:r>
                            <a:rPr lang="en-US" sz="2400" b="0" i="1" smtClean="0">
                              <a:latin typeface="Cambria Math" panose="02040503050406030204" pitchFamily="18" charset="0"/>
                            </a:rPr>
                            <m:t>𝑣𝑎𝑙𝑢𝑒</m:t>
                          </m:r>
                        </m:den>
                      </m:f>
                      <m:r>
                        <a:rPr lang="en-US" sz="2400" b="0" i="1" smtClean="0">
                          <a:latin typeface="Cambria Math" panose="02040503050406030204" pitchFamily="18" charset="0"/>
                          <a:ea typeface="Cambria Math" panose="02040503050406030204" pitchFamily="18" charset="0"/>
                        </a:rPr>
                        <m:t>×100%</m:t>
                      </m:r>
                    </m:oMath>
                  </m:oMathPara>
                </a14:m>
                <a:endParaRPr lang="en-US" sz="4400"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2175239" y="642801"/>
                <a:ext cx="10261299" cy="720000"/>
              </a:xfrm>
              <a:blipFill rotWithShape="0">
                <a:blip r:embed="rId2"/>
                <a:stretch>
                  <a:fillRect t="-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65188" y="642801"/>
                <a:ext cx="3420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𝑃𝑒𝑟𝑐𝑒𝑛𝑡𝑎𝑔𝑒</m:t>
                      </m:r>
                      <m:r>
                        <a:rPr lang="en-US" sz="2400" i="1" smtClean="0">
                          <a:latin typeface="Cambria Math" panose="02040503050406030204" pitchFamily="18" charset="0"/>
                        </a:rPr>
                        <m:t> </m:t>
                      </m:r>
                      <m:r>
                        <a:rPr lang="en-US" sz="2400" i="1" smtClean="0">
                          <a:latin typeface="Cambria Math" panose="02040503050406030204" pitchFamily="18" charset="0"/>
                        </a:rPr>
                        <m:t>𝑜𝑓</m:t>
                      </m:r>
                      <m:r>
                        <a:rPr lang="en-US" sz="2400" i="1" smtClean="0">
                          <a:latin typeface="Cambria Math" panose="02040503050406030204" pitchFamily="18" charset="0"/>
                        </a:rPr>
                        <m:t> </m:t>
                      </m:r>
                      <m:r>
                        <a:rPr lang="en-US" sz="2400" i="1" smtClean="0">
                          <a:latin typeface="Cambria Math" panose="02040503050406030204" pitchFamily="18" charset="0"/>
                        </a:rPr>
                        <m:t>𝑒𝑟𝑟𝑜𝑟</m:t>
                      </m:r>
                      <m:r>
                        <a:rPr lang="en-US" sz="2400" b="0" i="1" smtClean="0">
                          <a:latin typeface="Cambria Math" panose="02040503050406030204" pitchFamily="18" charset="0"/>
                        </a:rPr>
                        <m:t>=</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465188" y="642801"/>
                <a:ext cx="3420103" cy="461665"/>
              </a:xfrm>
              <a:prstGeom prst="rect">
                <a:avLst/>
              </a:prstGeom>
              <a:blipFill rotWithShape="0">
                <a:blip r:embed="rId3"/>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48130" y="2021983"/>
                <a:ext cx="358598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26.9−42.33</m:t>
                          </m:r>
                        </m:num>
                        <m:den>
                          <m:r>
                            <a:rPr lang="en-US" sz="2400" b="0" i="1" smtClean="0">
                              <a:latin typeface="Cambria Math" panose="02040503050406030204" pitchFamily="18" charset="0"/>
                            </a:rPr>
                            <m:t>42.33</m:t>
                          </m:r>
                        </m:den>
                      </m:f>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×100%</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3548130" y="2021983"/>
                <a:ext cx="3585982" cy="69384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71102" y="3404505"/>
                <a:ext cx="12460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36.4%</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3571102" y="3404505"/>
                <a:ext cx="1246047" cy="369332"/>
              </a:xfrm>
              <a:prstGeom prst="rect">
                <a:avLst/>
              </a:prstGeom>
              <a:blipFill rotWithShape="0">
                <a:blip r:embed="rId5"/>
                <a:stretch>
                  <a:fillRect l="-1471" r="-539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6823" y="3915178"/>
                <a:ext cx="9298546" cy="1692771"/>
              </a:xfrm>
              <a:prstGeom prst="rect">
                <a:avLst/>
              </a:prstGeom>
              <a:noFill/>
            </p:spPr>
            <p:txBody>
              <a:bodyPr wrap="square" rtlCol="0">
                <a:spAutoFit/>
              </a:bodyPr>
              <a:lstStyle/>
              <a:p>
                <a:r>
                  <a:rPr lang="en-US" sz="3200" dirty="0" smtClean="0">
                    <a:solidFill>
                      <a:srgbClr val="FC0251"/>
                    </a:solidFill>
                  </a:rPr>
                  <a:t>Results:</a:t>
                </a:r>
              </a:p>
              <a:p>
                <a:r>
                  <a:rPr lang="en-US" sz="2400" dirty="0" smtClean="0"/>
                  <a:t>The spring constant, k= 161.7  dyne/cm</a:t>
                </a:r>
              </a:p>
              <a:p>
                <a:r>
                  <a:rPr lang="en-US" sz="2400" dirty="0" smtClean="0"/>
                  <a:t>Experimental effective mass,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m:t>
                        </m:r>
                      </m:sup>
                    </m:sSup>
                  </m:oMath>
                </a14:m>
                <a:r>
                  <a:rPr lang="en-US" sz="2400" dirty="0" smtClean="0"/>
                  <a:t>= 26.9 </a:t>
                </a:r>
                <a:r>
                  <a:rPr lang="en-US" sz="2400" dirty="0" err="1" smtClean="0"/>
                  <a:t>gm</a:t>
                </a:r>
                <a:endParaRPr lang="en-US" sz="2400" dirty="0" smtClean="0"/>
              </a:p>
              <a:p>
                <a:r>
                  <a:rPr lang="en-US" sz="2400" dirty="0" smtClean="0"/>
                  <a:t>Percentage of error = 36.4%</a:t>
                </a:r>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56823" y="3915178"/>
                <a:ext cx="9298546" cy="1692771"/>
              </a:xfrm>
              <a:prstGeom prst="rect">
                <a:avLst/>
              </a:prstGeom>
              <a:blipFill rotWithShape="0">
                <a:blip r:embed="rId6"/>
                <a:stretch>
                  <a:fillRect l="-1705" t="-4676" b="-7194"/>
                </a:stretch>
              </a:blipFill>
            </p:spPr>
            <p:txBody>
              <a:bodyPr/>
              <a:lstStyle/>
              <a:p>
                <a:r>
                  <a:rPr lang="en-US">
                    <a:noFill/>
                  </a:rPr>
                  <a:t> </a:t>
                </a:r>
              </a:p>
            </p:txBody>
          </p:sp>
        </mc:Fallback>
      </mc:AlternateContent>
      <p:sp>
        <p:nvSpPr>
          <p:cNvPr id="2" name="Rectangle 1"/>
          <p:cNvSpPr/>
          <p:nvPr/>
        </p:nvSpPr>
        <p:spPr>
          <a:xfrm>
            <a:off x="11161905" y="6618601"/>
            <a:ext cx="364202" cy="307777"/>
          </a:xfrm>
          <a:prstGeom prst="rect">
            <a:avLst/>
          </a:prstGeom>
        </p:spPr>
        <p:txBody>
          <a:bodyPr wrap="none">
            <a:spAutoFit/>
          </a:bodyPr>
          <a:lstStyle/>
          <a:p>
            <a:r>
              <a:rPr lang="en-US" sz="1400" dirty="0" smtClean="0"/>
              <a:t>12</a:t>
            </a:r>
            <a:endParaRPr lang="en-US" sz="1400" dirty="0"/>
          </a:p>
        </p:txBody>
      </p:sp>
    </p:spTree>
    <p:extLst>
      <p:ext uri="{BB962C8B-B14F-4D97-AF65-F5344CB8AC3E}">
        <p14:creationId xmlns:p14="http://schemas.microsoft.com/office/powerpoint/2010/main" val="22396017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8001" y="648000"/>
            <a:ext cx="6692958" cy="720000"/>
          </a:xfrm>
        </p:spPr>
        <p:txBody>
          <a:bodyPr/>
          <a:lstStyle/>
          <a:p>
            <a:r>
              <a:rPr lang="en-US" sz="6000" dirty="0" smtClean="0">
                <a:solidFill>
                  <a:srgbClr val="FD0353"/>
                </a:solidFill>
              </a:rPr>
              <a:t>Discussions:</a:t>
            </a:r>
            <a:r>
              <a:rPr lang="en-US" sz="6000" dirty="0" smtClean="0">
                <a:solidFill>
                  <a:srgbClr val="FF0000"/>
                </a:solidFill>
              </a:rPr>
              <a:t/>
            </a:r>
            <a:br>
              <a:rPr lang="en-US" sz="6000" dirty="0" smtClean="0">
                <a:solidFill>
                  <a:srgbClr val="FF0000"/>
                </a:solidFill>
              </a:rPr>
            </a:br>
            <a:r>
              <a:rPr lang="en-US" sz="2100" dirty="0" smtClean="0">
                <a:solidFill>
                  <a:schemeClr val="tx1"/>
                </a:solidFill>
              </a:rPr>
              <a:t>Though we maintained lots of carefulness in measuring value, yet, some error would have been occurred in reading the extension of spring, calculating time during 20 vibrations, in measuring length or mass of spring etc. </a:t>
            </a:r>
            <a:r>
              <a:rPr lang="en-US" sz="2100" dirty="0" smtClean="0"/>
              <a:t>Again</a:t>
            </a:r>
            <a:r>
              <a:rPr lang="en-US" sz="2100" dirty="0"/>
              <a:t>, resistance of air could have slightly damped the motion of the spring, leading to incorrect readings of </a:t>
            </a:r>
            <a:r>
              <a:rPr lang="en-US" sz="2100" dirty="0" smtClean="0"/>
              <a:t>vibrations. We </a:t>
            </a:r>
            <a:r>
              <a:rPr lang="en-US" sz="2100" dirty="0"/>
              <a:t>were careful in dealing with the spring, so that the spring was not stretched beyond it’s elastic limit as this leads to incorrect results of spring </a:t>
            </a:r>
            <a:r>
              <a:rPr lang="en-US" sz="2100" dirty="0" smtClean="0"/>
              <a:t>constant. Sometimes </a:t>
            </a:r>
            <a:r>
              <a:rPr lang="en-US" sz="2100" dirty="0"/>
              <a:t>due to the spring used in experiment, we may obtain errors. For example: over time the spring may lose elasticity due to repeated stretching and compression. So, error can occur. </a:t>
            </a:r>
            <a:br>
              <a:rPr lang="en-US" sz="2100" dirty="0"/>
            </a:br>
            <a:r>
              <a:rPr lang="en-US" sz="2100" dirty="0" smtClean="0"/>
              <a:t>This </a:t>
            </a:r>
            <a:r>
              <a:rPr lang="en-US" sz="2100" dirty="0"/>
              <a:t>experiment is considered to be the ideal process for determining the value of spring constant  and effective mass of a spiral spring. So if we maintained more carefulness in the experiment, then we would have got accurate data. </a:t>
            </a:r>
            <a:r>
              <a:rPr lang="en-US" sz="2000" dirty="0"/>
              <a:t/>
            </a:r>
            <a:br>
              <a:rPr lang="en-US" sz="2000" dirty="0"/>
            </a:br>
            <a:endParaRPr lang="en-US" sz="2300" dirty="0">
              <a:solidFill>
                <a:schemeClr val="tx1"/>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3768"/>
          <a:stretch/>
        </p:blipFill>
        <p:spPr>
          <a:xfrm>
            <a:off x="7567948" y="-1"/>
            <a:ext cx="4190464" cy="6570199"/>
          </a:xfrm>
          <a:prstGeom prst="rect">
            <a:avLst/>
          </a:prstGeom>
        </p:spPr>
      </p:pic>
      <p:sp>
        <p:nvSpPr>
          <p:cNvPr id="5" name="Isosceles Triangle 4"/>
          <p:cNvSpPr/>
          <p:nvPr/>
        </p:nvSpPr>
        <p:spPr>
          <a:xfrm rot="10800000">
            <a:off x="9279228" y="4706586"/>
            <a:ext cx="1403798" cy="1365160"/>
          </a:xfrm>
          <a:prstGeom prst="triangl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Isosceles Triangle 5"/>
          <p:cNvSpPr/>
          <p:nvPr/>
        </p:nvSpPr>
        <p:spPr>
          <a:xfrm>
            <a:off x="9279228" y="2602518"/>
            <a:ext cx="1403798" cy="1365160"/>
          </a:xfrm>
          <a:prstGeom prst="triangl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Rectangle 2"/>
          <p:cNvSpPr/>
          <p:nvPr/>
        </p:nvSpPr>
        <p:spPr>
          <a:xfrm>
            <a:off x="11123266" y="6614618"/>
            <a:ext cx="364202" cy="307777"/>
          </a:xfrm>
          <a:prstGeom prst="rect">
            <a:avLst/>
          </a:prstGeom>
        </p:spPr>
        <p:txBody>
          <a:bodyPr wrap="none">
            <a:spAutoFit/>
          </a:bodyPr>
          <a:lstStyle/>
          <a:p>
            <a:r>
              <a:rPr lang="en-US" sz="1400" dirty="0" smtClean="0"/>
              <a:t>13</a:t>
            </a:r>
            <a:endParaRPr lang="en-US" sz="1400" dirty="0"/>
          </a:p>
        </p:txBody>
      </p:sp>
    </p:spTree>
    <p:extLst>
      <p:ext uri="{BB962C8B-B14F-4D97-AF65-F5344CB8AC3E}">
        <p14:creationId xmlns:p14="http://schemas.microsoft.com/office/powerpoint/2010/main" val="1800147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09C8CAF-97DF-4086-B081-EAFD83FAC05C}"/>
              </a:ext>
            </a:extLst>
          </p:cNvPr>
          <p:cNvSpPr>
            <a:spLocks noGrp="1"/>
          </p:cNvSpPr>
          <p:nvPr>
            <p:ph type="ctrTitle"/>
          </p:nvPr>
        </p:nvSpPr>
        <p:spPr/>
        <p:txBody>
          <a:bodyPr/>
          <a:lstStyle/>
          <a:p>
            <a:pPr algn="ctr"/>
            <a:r>
              <a:rPr lang="en-US" dirty="0"/>
              <a:t>Thank You</a:t>
            </a:r>
          </a:p>
        </p:txBody>
      </p:sp>
      <p:sp>
        <p:nvSpPr>
          <p:cNvPr id="8" name="Title 1"/>
          <p:cNvSpPr txBox="1">
            <a:spLocks/>
          </p:cNvSpPr>
          <p:nvPr/>
        </p:nvSpPr>
        <p:spPr>
          <a:xfrm>
            <a:off x="5158435" y="2567585"/>
            <a:ext cx="7755466" cy="23876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pPr algn="ctr"/>
            <a:r>
              <a:rPr lang="en-US" sz="8000" b="1" dirty="0" smtClean="0">
                <a:solidFill>
                  <a:srgbClr val="4E3BAD"/>
                </a:solidFill>
              </a:rPr>
              <a:t>Group:06</a:t>
            </a:r>
            <a:r>
              <a:rPr lang="en-US" dirty="0" smtClean="0"/>
              <a:t/>
            </a:r>
            <a:br>
              <a:rPr lang="en-US" dirty="0" smtClean="0"/>
            </a:br>
            <a:endParaRPr lang="en-US" dirty="0"/>
          </a:p>
        </p:txBody>
      </p:sp>
    </p:spTree>
    <p:extLst>
      <p:ext uri="{BB962C8B-B14F-4D97-AF65-F5344CB8AC3E}">
        <p14:creationId xmlns:p14="http://schemas.microsoft.com/office/powerpoint/2010/main" val="26867534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7200" b="1" i="1" dirty="0" smtClean="0"/>
              <a:t>LAB REPORT – 3</a:t>
            </a:r>
            <a:r>
              <a:rPr lang="en-US" dirty="0" smtClean="0"/>
              <a:t/>
            </a:r>
            <a:br>
              <a:rPr lang="en-US" dirty="0" smtClean="0"/>
            </a:br>
            <a:r>
              <a:rPr lang="en-US" dirty="0" smtClean="0"/>
              <a:t/>
            </a:r>
            <a:br>
              <a:rPr lang="en-US" dirty="0" smtClean="0"/>
            </a:br>
            <a:endParaRPr lang="en-US" dirty="0"/>
          </a:p>
        </p:txBody>
      </p:sp>
      <p:sp>
        <p:nvSpPr>
          <p:cNvPr id="5" name="TextBox 4"/>
          <p:cNvSpPr txBox="1"/>
          <p:nvPr/>
        </p:nvSpPr>
        <p:spPr>
          <a:xfrm>
            <a:off x="524933" y="1964267"/>
            <a:ext cx="5435600" cy="3908762"/>
          </a:xfrm>
          <a:prstGeom prst="rect">
            <a:avLst/>
          </a:prstGeom>
          <a:noFill/>
        </p:spPr>
        <p:txBody>
          <a:bodyPr wrap="square" rtlCol="0">
            <a:spAutoFit/>
          </a:bodyPr>
          <a:lstStyle/>
          <a:p>
            <a:pPr algn="ctr"/>
            <a:r>
              <a:rPr lang="en-US" sz="2800" b="1" u="sng" dirty="0"/>
              <a:t>Name of the experiment</a:t>
            </a:r>
            <a:r>
              <a:rPr lang="en-US" sz="2800" b="1" u="sng" dirty="0" smtClean="0"/>
              <a:t>:</a:t>
            </a:r>
          </a:p>
          <a:p>
            <a:pPr algn="ctr"/>
            <a:endParaRPr lang="en-US" sz="2800" b="1" u="sng" dirty="0" smtClean="0"/>
          </a:p>
          <a:p>
            <a:r>
              <a:rPr lang="en-US" sz="4800" b="1" dirty="0" smtClean="0"/>
              <a:t>To determine the spring constant and effective mass of a given spiral</a:t>
            </a:r>
            <a:endParaRPr lang="en-US" sz="48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733" y="1676399"/>
            <a:ext cx="2907242" cy="491066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0975" y="1659466"/>
            <a:ext cx="2731557" cy="5029201"/>
          </a:xfrm>
          <a:prstGeom prst="rect">
            <a:avLst/>
          </a:prstGeom>
        </p:spPr>
      </p:pic>
      <p:sp>
        <p:nvSpPr>
          <p:cNvPr id="2" name="Rectangle 1"/>
          <p:cNvSpPr/>
          <p:nvPr/>
        </p:nvSpPr>
        <p:spPr>
          <a:xfrm>
            <a:off x="11239176" y="6561308"/>
            <a:ext cx="274434" cy="307777"/>
          </a:xfrm>
          <a:prstGeom prst="rect">
            <a:avLst/>
          </a:prstGeom>
        </p:spPr>
        <p:txBody>
          <a:bodyPr wrap="none">
            <a:spAutoFit/>
          </a:bodyPr>
          <a:lstStyle/>
          <a:p>
            <a:r>
              <a:rPr lang="en-US" sz="1400" dirty="0" smtClean="0"/>
              <a:t>2</a:t>
            </a:r>
            <a:endParaRPr lang="en-US" sz="1400" dirty="0"/>
          </a:p>
        </p:txBody>
      </p:sp>
    </p:spTree>
    <p:extLst>
      <p:ext uri="{BB962C8B-B14F-4D97-AF65-F5344CB8AC3E}">
        <p14:creationId xmlns:p14="http://schemas.microsoft.com/office/powerpoint/2010/main" val="1114846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232835" y="807665"/>
                <a:ext cx="6980764" cy="720000"/>
              </a:xfrm>
            </p:spPr>
            <p:txBody>
              <a:bodyPr/>
              <a:lstStyle/>
              <a:p>
                <a:r>
                  <a:rPr lang="en-US" sz="1900" dirty="0" smtClean="0"/>
                  <a:t>Consider, a </a:t>
                </a:r>
                <a:r>
                  <a:rPr lang="en-US" sz="1900" dirty="0"/>
                  <a:t>spring is clamped vertically at the end </a:t>
                </a:r>
                <a:r>
                  <a:rPr lang="en-US" sz="1900" dirty="0" smtClean="0"/>
                  <a:t>P  </a:t>
                </a:r>
                <a:r>
                  <a:rPr lang="en-US" sz="1900" dirty="0"/>
                  <a:t>and loaded with a mass </a:t>
                </a:r>
                <a:r>
                  <a:rPr lang="en-US" sz="1900" dirty="0" smtClean="0"/>
                  <a:t>m</a:t>
                </a:r>
                <a:r>
                  <a:rPr lang="en-US" sz="1900" baseline="-25000" dirty="0" smtClean="0"/>
                  <a:t>0</a:t>
                </a:r>
                <a:r>
                  <a:rPr lang="en-US" sz="1900" dirty="0"/>
                  <a:t> </a:t>
                </a:r>
                <a:r>
                  <a:rPr lang="en-US" sz="1900" dirty="0" smtClean="0"/>
                  <a:t>at </a:t>
                </a:r>
                <a:r>
                  <a:rPr lang="en-US" sz="1900" dirty="0"/>
                  <a:t>the other end A. The spring extends to the position O by adding a suitable weight to the free end A. If the extension is l (as shown in </a:t>
                </a:r>
                <a:r>
                  <a:rPr lang="en-US" sz="1900" dirty="0" smtClean="0"/>
                  <a:t>figure) then,</a:t>
                </a:r>
                <a:br>
                  <a:rPr lang="en-US" sz="1900" dirty="0" smtClean="0"/>
                </a:br>
                <a:r>
                  <a:rPr lang="en-US" sz="1900" dirty="0" smtClean="0"/>
                  <a:t>m</a:t>
                </a:r>
                <a:r>
                  <a:rPr lang="en-US" sz="1900" baseline="-25000" dirty="0" smtClean="0"/>
                  <a:t>0</a:t>
                </a:r>
                <a:r>
                  <a:rPr lang="en-US" sz="1900" dirty="0" smtClean="0"/>
                  <a:t>g </a:t>
                </a:r>
                <a:r>
                  <a:rPr lang="en-US" sz="1900" dirty="0"/>
                  <a:t>= kl </a:t>
                </a:r>
                <a:r>
                  <a:rPr lang="en-US" sz="1900" dirty="0" smtClean="0"/>
                  <a:t/>
                </a:r>
                <a:br>
                  <a:rPr lang="en-US" sz="1900" dirty="0" smtClean="0"/>
                </a:br>
                <a14:m>
                  <m:oMath xmlns:m="http://schemas.openxmlformats.org/officeDocument/2006/math">
                    <m:r>
                      <a:rPr lang="en-US" sz="1900" i="1">
                        <a:latin typeface="Cambria Math" panose="02040503050406030204" pitchFamily="18" charset="0"/>
                      </a:rPr>
                      <m:t>∴ </m:t>
                    </m:r>
                  </m:oMath>
                </a14:m>
                <a:r>
                  <a:rPr lang="en-US" sz="1900" dirty="0" smtClean="0"/>
                  <a:t>k=</a:t>
                </a:r>
                <a:r>
                  <a:rPr lang="en-US" sz="1900" dirty="0"/>
                  <a:t> </a:t>
                </a:r>
                <a14:m>
                  <m:oMath xmlns:m="http://schemas.openxmlformats.org/officeDocument/2006/math">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𝑚</m:t>
                            </m:r>
                          </m:e>
                          <m:sub>
                            <m:r>
                              <a:rPr lang="en-US" sz="1900" i="1">
                                <a:latin typeface="Cambria Math" panose="02040503050406030204" pitchFamily="18" charset="0"/>
                              </a:rPr>
                              <m:t>0</m:t>
                            </m:r>
                          </m:sub>
                        </m:sSub>
                      </m:num>
                      <m:den>
                        <m:r>
                          <a:rPr lang="en-US" sz="1900" b="0" i="1" smtClean="0">
                            <a:latin typeface="Cambria Math" panose="02040503050406030204" pitchFamily="18" charset="0"/>
                          </a:rPr>
                          <m:t>𝑙</m:t>
                        </m:r>
                      </m:den>
                    </m:f>
                  </m:oMath>
                </a14:m>
                <a:r>
                  <a:rPr lang="en-US" sz="1900" dirty="0" smtClean="0"/>
                  <a:t> g ………………………(1)</a:t>
                </a:r>
                <a:r>
                  <a:rPr lang="en-US" sz="1900" dirty="0"/>
                  <a:t/>
                </a:r>
                <a:br>
                  <a:rPr lang="en-US" sz="1900" dirty="0"/>
                </a:br>
                <a:r>
                  <a:rPr lang="en-US" sz="1900" dirty="0" smtClean="0"/>
                  <a:t>Where </a:t>
                </a:r>
                <a:r>
                  <a:rPr lang="en-US" sz="1900" dirty="0"/>
                  <a:t>k is the spring constant of the given spiral spring. </a:t>
                </a:r>
                <a:r>
                  <a:rPr lang="en-US" sz="1900" dirty="0" smtClean="0"/>
                  <a:t/>
                </a:r>
                <a:br>
                  <a:rPr lang="en-US" sz="1900" dirty="0" smtClean="0"/>
                </a:br>
                <a:r>
                  <a:rPr lang="en-US" sz="1900" dirty="0" smtClean="0"/>
                  <a:t>Now</a:t>
                </a:r>
                <a:r>
                  <a:rPr lang="en-US" sz="1900" dirty="0"/>
                  <a:t>, the period of vibration of the spring along a vertical line </a:t>
                </a:r>
                <a:r>
                  <a:rPr lang="en-US" sz="1900" dirty="0" smtClean="0"/>
                  <a:t>is,</a:t>
                </a:r>
                <a:br>
                  <a:rPr lang="en-US" sz="1900" dirty="0" smtClean="0"/>
                </a:br>
                <a14:m>
                  <m:oMath xmlns:m="http://schemas.openxmlformats.org/officeDocument/2006/math">
                    <m:r>
                      <a:rPr lang="en-US" sz="1900" i="1">
                        <a:latin typeface="Cambria Math" panose="02040503050406030204" pitchFamily="18" charset="0"/>
                      </a:rPr>
                      <m:t>𝑇</m:t>
                    </m:r>
                    <m:r>
                      <a:rPr lang="en-US" sz="1900" i="1">
                        <a:latin typeface="Cambria Math" panose="02040503050406030204" pitchFamily="18" charset="0"/>
                      </a:rPr>
                      <m:t>=2</m:t>
                    </m:r>
                    <m:r>
                      <a:rPr lang="en-US" sz="1900" i="1">
                        <a:latin typeface="Cambria Math" panose="02040503050406030204" pitchFamily="18" charset="0"/>
                      </a:rPr>
                      <m:t>𝜋</m:t>
                    </m:r>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r>
                              <a:rPr lang="en-US" sz="1900" i="1">
                                <a:latin typeface="Cambria Math" panose="02040503050406030204" pitchFamily="18" charset="0"/>
                              </a:rPr>
                              <m:t>𝑀</m:t>
                            </m:r>
                          </m:num>
                          <m:den>
                            <m:r>
                              <a:rPr lang="en-US" sz="1900" i="1">
                                <a:latin typeface="Cambria Math" panose="02040503050406030204" pitchFamily="18" charset="0"/>
                              </a:rPr>
                              <m:t>𝑘</m:t>
                            </m:r>
                          </m:den>
                        </m:f>
                      </m:e>
                    </m:rad>
                  </m:oMath>
                </a14:m>
                <a:r>
                  <a:rPr lang="en-US" sz="1900" dirty="0" smtClean="0"/>
                  <a:t> =</a:t>
                </a:r>
                <a:r>
                  <a:rPr lang="en-US" sz="1900" dirty="0"/>
                  <a:t>2</a:t>
                </a:r>
                <a14:m>
                  <m:oMath xmlns:m="http://schemas.openxmlformats.org/officeDocument/2006/math">
                    <m:r>
                      <a:rPr lang="en-US" sz="1900" i="1">
                        <a:latin typeface="Cambria Math" panose="02040503050406030204" pitchFamily="18" charset="0"/>
                      </a:rPr>
                      <m:t>𝜋</m:t>
                    </m:r>
                    <m:rad>
                      <m:radPr>
                        <m:degHide m:val="on"/>
                        <m:ctrlPr>
                          <a:rPr lang="en-US" sz="1900" i="1">
                            <a:latin typeface="Cambria Math" panose="02040503050406030204" pitchFamily="18" charset="0"/>
                          </a:rPr>
                        </m:ctrlPr>
                      </m:radPr>
                      <m:deg/>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𝑚</m:t>
                                </m:r>
                              </m:e>
                              <m:sub>
                                <m:r>
                                  <a:rPr lang="en-US" sz="1900" i="1">
                                    <a:latin typeface="Cambria Math" panose="02040503050406030204" pitchFamily="18" charset="0"/>
                                  </a:rPr>
                                  <m:t>0</m:t>
                                </m:r>
                              </m:sub>
                            </m:sSub>
                            <m:r>
                              <a:rPr lang="en-US" sz="1900" i="1">
                                <a:latin typeface="Cambria Math" panose="02040503050406030204" pitchFamily="18" charset="0"/>
                              </a:rPr>
                              <m:t>+</m:t>
                            </m:r>
                            <m:r>
                              <a:rPr lang="en-US" sz="1900" i="1">
                                <a:latin typeface="Cambria Math" panose="02040503050406030204" pitchFamily="18" charset="0"/>
                              </a:rPr>
                              <m:t>𝑚</m:t>
                            </m:r>
                            <m:r>
                              <a:rPr lang="en-US" sz="1900" i="1">
                                <a:latin typeface="Cambria Math" panose="02040503050406030204" pitchFamily="18" charset="0"/>
                              </a:rPr>
                              <m:t>′</m:t>
                            </m:r>
                          </m:num>
                          <m:den>
                            <m:r>
                              <a:rPr lang="en-US" sz="1900" i="1">
                                <a:latin typeface="Cambria Math" panose="02040503050406030204" pitchFamily="18" charset="0"/>
                              </a:rPr>
                              <m:t>𝑘</m:t>
                            </m:r>
                          </m:den>
                        </m:f>
                      </m:e>
                    </m:rad>
                  </m:oMath>
                </a14:m>
                <a:r>
                  <a:rPr lang="en-US" sz="1900" dirty="0" smtClean="0"/>
                  <a:t> ………….(2)</a:t>
                </a:r>
                <a:r>
                  <a:rPr lang="en-US" sz="1900" dirty="0"/>
                  <a:t/>
                </a:r>
                <a:br>
                  <a:rPr lang="en-US" sz="1900" dirty="0"/>
                </a:br>
                <a:r>
                  <a:rPr lang="en-US" sz="1900" dirty="0" smtClean="0"/>
                  <a:t>Where </a:t>
                </a:r>
                <a:r>
                  <a:rPr lang="en-US" sz="1900" dirty="0"/>
                  <a:t>m' is a constant called the effective mass of the spring and k is the spring constant i.e. the ratio between the added force and the </a:t>
                </a:r>
                <a:r>
                  <a:rPr lang="en-US" sz="1900" dirty="0" smtClean="0"/>
                  <a:t>corresponding extension of </a:t>
                </a:r>
                <a:r>
                  <a:rPr lang="en-US" sz="1900" dirty="0"/>
                  <a:t>the spring.</a:t>
                </a:r>
                <a:br>
                  <a:rPr lang="en-US" sz="1900" dirty="0"/>
                </a:br>
                <a:r>
                  <a:rPr lang="en-US" sz="1900" dirty="0"/>
                  <a:t>How the mass of the spring contributes to the effective mass of the vibrating system can be shown as follows: </a:t>
                </a:r>
                <a:r>
                  <a:rPr lang="en-US" sz="1900" dirty="0" smtClean="0"/>
                  <a:t/>
                </a:r>
                <a:br>
                  <a:rPr lang="en-US" sz="1900" dirty="0" smtClean="0"/>
                </a:br>
                <a:r>
                  <a:rPr lang="en-US" sz="1900" dirty="0" smtClean="0"/>
                  <a:t>Consider </a:t>
                </a:r>
                <a:r>
                  <a:rPr lang="en-US" sz="1900" dirty="0"/>
                  <a:t>the kinetic energy of a spring and its load undergoing a </a:t>
                </a:r>
                <a:r>
                  <a:rPr lang="en-US" sz="1900" dirty="0" smtClean="0"/>
                  <a:t>simple </a:t>
                </a:r>
                <a:r>
                  <a:rPr lang="en-US" sz="1900" dirty="0"/>
                  <a:t>harmonic motion. At the instant under consideration, let the </a:t>
                </a:r>
                <a:r>
                  <a:rPr lang="en-US" sz="1900" dirty="0" smtClean="0"/>
                  <a:t>load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𝑚</m:t>
                        </m:r>
                      </m:e>
                      <m:sub>
                        <m:r>
                          <a:rPr lang="en-US" sz="1900" i="1">
                            <a:latin typeface="Cambria Math" panose="02040503050406030204" pitchFamily="18" charset="0"/>
                          </a:rPr>
                          <m:t>0</m:t>
                        </m:r>
                      </m:sub>
                    </m:sSub>
                  </m:oMath>
                </a14:m>
                <a:r>
                  <a:rPr lang="en-US" sz="1900" dirty="0" smtClean="0"/>
                  <a:t> be </a:t>
                </a:r>
                <a:r>
                  <a:rPr lang="en-US" sz="1900" dirty="0"/>
                  <a:t>moving with velocity </a:t>
                </a:r>
                <a14:m>
                  <m:oMath xmlns:m="http://schemas.openxmlformats.org/officeDocument/2006/math">
                    <m:sSub>
                      <m:sSubPr>
                        <m:ctrlPr>
                          <a:rPr lang="en-US" sz="1900" i="1">
                            <a:latin typeface="Cambria Math" panose="02040503050406030204" pitchFamily="18" charset="0"/>
                          </a:rPr>
                        </m:ctrlPr>
                      </m:sSubPr>
                      <m:e>
                        <m:r>
                          <a:rPr lang="en-US" sz="1900" b="0" i="1" smtClean="0">
                            <a:latin typeface="Cambria Math" panose="02040503050406030204" pitchFamily="18" charset="0"/>
                          </a:rPr>
                          <m:t>𝑣</m:t>
                        </m:r>
                      </m:e>
                      <m:sub>
                        <m:r>
                          <a:rPr lang="en-US" sz="1900" i="1">
                            <a:latin typeface="Cambria Math" panose="02040503050406030204" pitchFamily="18" charset="0"/>
                          </a:rPr>
                          <m:t>0</m:t>
                        </m:r>
                      </m:sub>
                    </m:sSub>
                  </m:oMath>
                </a14:m>
                <a:r>
                  <a:rPr lang="en-US" sz="1900" dirty="0"/>
                  <a:t> (as shown in </a:t>
                </a:r>
                <a:r>
                  <a:rPr lang="en-US" sz="1900" dirty="0" smtClean="0"/>
                  <a:t>figure). </a:t>
                </a:r>
                <a:r>
                  <a:rPr lang="en-US" sz="1900" dirty="0"/>
                  <a:t>At the same instant, an element </a:t>
                </a:r>
                <a:r>
                  <a:rPr lang="en-US" sz="1900" dirty="0" err="1"/>
                  <a:t>dm</a:t>
                </a:r>
                <a:r>
                  <a:rPr lang="en-US" sz="1900" dirty="0"/>
                  <a:t> of the mass m of the spring will also be moving up but with a velocity v which is smaller than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rPr>
                          <m:t>0</m:t>
                        </m:r>
                      </m:sub>
                    </m:sSub>
                    <m:r>
                      <a:rPr lang="en-US" sz="1900" b="0" i="0" smtClean="0">
                        <a:latin typeface="Cambria Math" panose="02040503050406030204" pitchFamily="18" charset="0"/>
                      </a:rPr>
                      <m:t>. </m:t>
                    </m:r>
                  </m:oMath>
                </a14:m>
                <a:r>
                  <a:rPr lang="en-US" sz="1900" b="0" dirty="0" smtClean="0"/>
                  <a:t/>
                </a:r>
                <a:br>
                  <a:rPr lang="en-US" sz="1900" b="0" dirty="0" smtClean="0"/>
                </a:br>
                <a:r>
                  <a:rPr lang="en-US" sz="1900" dirty="0" smtClean="0"/>
                  <a:t>It </a:t>
                </a:r>
                <a:r>
                  <a:rPr lang="en-US" sz="1900" dirty="0"/>
                  <a:t>is evident that the ratio between v and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𝑣</m:t>
                        </m:r>
                      </m:e>
                      <m:sub>
                        <m:r>
                          <a:rPr lang="en-US" sz="1900" i="1">
                            <a:latin typeface="Cambria Math" panose="02040503050406030204" pitchFamily="18" charset="0"/>
                          </a:rPr>
                          <m:t>0</m:t>
                        </m:r>
                      </m:sub>
                    </m:sSub>
                  </m:oMath>
                </a14:m>
                <a:r>
                  <a:rPr lang="en-US" sz="1900" dirty="0" smtClean="0"/>
                  <a:t> is </a:t>
                </a:r>
                <a:r>
                  <a:rPr lang="en-US" sz="1900" dirty="0"/>
                  <a:t>just the ratio between y and </a:t>
                </a:r>
                <a14:m>
                  <m:oMath xmlns:m="http://schemas.openxmlformats.org/officeDocument/2006/math">
                    <m:sSub>
                      <m:sSubPr>
                        <m:ctrlPr>
                          <a:rPr lang="en-US" sz="1900" i="1">
                            <a:latin typeface="Cambria Math" panose="02040503050406030204" pitchFamily="18" charset="0"/>
                          </a:rPr>
                        </m:ctrlPr>
                      </m:sSubPr>
                      <m:e>
                        <m:r>
                          <a:rPr lang="en-US" sz="1900" b="0" i="1" smtClean="0">
                            <a:latin typeface="Cambria Math" panose="02040503050406030204" pitchFamily="18" charset="0"/>
                          </a:rPr>
                          <m:t>𝑦</m:t>
                        </m:r>
                      </m:e>
                      <m:sub>
                        <m:r>
                          <a:rPr lang="en-US" sz="1900" i="1">
                            <a:latin typeface="Cambria Math" panose="02040503050406030204" pitchFamily="18" charset="0"/>
                          </a:rPr>
                          <m:t>0</m:t>
                        </m:r>
                      </m:sub>
                    </m:sSub>
                  </m:oMath>
                </a14:m>
                <a:r>
                  <a:rPr lang="en-US" sz="1900" dirty="0"/>
                  <a:t>. </a:t>
                </a:r>
                <a:r>
                  <a:rPr lang="en-US" sz="1900" dirty="0" smtClean="0"/>
                  <a:t/>
                </a:r>
                <a:br>
                  <a:rPr lang="en-US" sz="1900" dirty="0" smtClean="0"/>
                </a:br>
                <a:r>
                  <a:rPr lang="en-US" sz="1900" dirty="0"/>
                  <a:t/>
                </a:r>
                <a:br>
                  <a:rPr lang="en-US" sz="1900" dirty="0"/>
                </a:br>
                <a:r>
                  <a:rPr lang="en-US" sz="1900" dirty="0" smtClean="0"/>
                  <a:t/>
                </a:r>
                <a:br>
                  <a:rPr lang="en-US" sz="1900" dirty="0" smtClean="0"/>
                </a:br>
                <a:endParaRPr lang="en-US" sz="1900"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232835" y="807665"/>
                <a:ext cx="6980764" cy="720000"/>
              </a:xfrm>
              <a:blipFill rotWithShape="0">
                <a:blip r:embed="rId2"/>
                <a:stretch>
                  <a:fillRect l="-2096" t="-14286" r="-2795" b="-724370"/>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1" y="174212"/>
            <a:ext cx="4436532" cy="5799199"/>
          </a:xfrm>
          <a:prstGeom prst="rect">
            <a:avLst/>
          </a:prstGeom>
        </p:spPr>
      </p:pic>
      <p:sp>
        <p:nvSpPr>
          <p:cNvPr id="9" name="Title 3"/>
          <p:cNvSpPr txBox="1">
            <a:spLocks/>
          </p:cNvSpPr>
          <p:nvPr/>
        </p:nvSpPr>
        <p:spPr>
          <a:xfrm>
            <a:off x="7425267" y="6104133"/>
            <a:ext cx="4318000"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pPr algn="ctr"/>
            <a:r>
              <a:rPr lang="en-US" sz="2000" dirty="0" smtClean="0"/>
              <a:t>Figure: Measuring spring constant and effective mass</a:t>
            </a:r>
            <a:r>
              <a:rPr lang="en-US" sz="2400" dirty="0" smtClean="0"/>
              <a:t/>
            </a:r>
            <a:br>
              <a:rPr lang="en-US" sz="2400" dirty="0" smtClean="0"/>
            </a:br>
            <a:endParaRPr lang="en-US" sz="2400" dirty="0"/>
          </a:p>
        </p:txBody>
      </p:sp>
      <p:sp>
        <p:nvSpPr>
          <p:cNvPr id="10" name="Rectangle 9"/>
          <p:cNvSpPr/>
          <p:nvPr/>
        </p:nvSpPr>
        <p:spPr>
          <a:xfrm>
            <a:off x="2360084" y="161334"/>
            <a:ext cx="2726267" cy="646331"/>
          </a:xfrm>
          <a:prstGeom prst="rect">
            <a:avLst/>
          </a:prstGeom>
        </p:spPr>
        <p:txBody>
          <a:bodyPr wrap="square">
            <a:spAutoFit/>
          </a:bodyPr>
          <a:lstStyle/>
          <a:p>
            <a:pPr algn="ctr"/>
            <a:r>
              <a:rPr lang="en-US" sz="3600" b="1" dirty="0">
                <a:solidFill>
                  <a:srgbClr val="FC0251"/>
                </a:solidFill>
              </a:rPr>
              <a:t>Theory</a:t>
            </a:r>
          </a:p>
        </p:txBody>
      </p:sp>
      <p:sp>
        <p:nvSpPr>
          <p:cNvPr id="2" name="Rectangle 1"/>
          <p:cNvSpPr/>
          <p:nvPr/>
        </p:nvSpPr>
        <p:spPr>
          <a:xfrm>
            <a:off x="11264933" y="6598402"/>
            <a:ext cx="287258" cy="338554"/>
          </a:xfrm>
          <a:prstGeom prst="rect">
            <a:avLst/>
          </a:prstGeom>
        </p:spPr>
        <p:txBody>
          <a:bodyPr wrap="none">
            <a:spAutoFit/>
          </a:bodyPr>
          <a:lstStyle/>
          <a:p>
            <a:r>
              <a:rPr lang="en-US" sz="1600" dirty="0" smtClean="0"/>
              <a:t>3</a:t>
            </a:r>
            <a:endParaRPr lang="en-US" sz="1600" dirty="0"/>
          </a:p>
        </p:txBody>
      </p:sp>
    </p:spTree>
    <p:extLst>
      <p:ext uri="{BB962C8B-B14F-4D97-AF65-F5344CB8AC3E}">
        <p14:creationId xmlns:p14="http://schemas.microsoft.com/office/powerpoint/2010/main" val="498938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2465620" y="795232"/>
                <a:ext cx="1459759" cy="614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𝑜𝑟</m:t>
                      </m:r>
                      <m:r>
                        <a:rPr lang="en-US" i="0">
                          <a:latin typeface="Cambria Math" panose="02040503050406030204" pitchFamily="18" charset="0"/>
                        </a:rPr>
                        <m:t>, </m:t>
                      </m:r>
                      <m:r>
                        <a:rPr lang="en-US" i="1">
                          <a:latin typeface="Cambria Math" panose="02040503050406030204" pitchFamily="18" charset="0"/>
                        </a:rPr>
                        <m:t>𝑣</m:t>
                      </m:r>
                      <m:r>
                        <a:rPr lang="en-US" i="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0</m:t>
                              </m:r>
                            </m:sub>
                          </m:sSub>
                        </m:den>
                      </m:f>
                      <m:r>
                        <a:rPr lang="en-US" i="1">
                          <a:latin typeface="Cambria Math" panose="02040503050406030204" pitchFamily="18" charset="0"/>
                        </a:rPr>
                        <m:t>𝑦</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465620" y="795232"/>
                <a:ext cx="1459759" cy="614464"/>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187079" y="857568"/>
                <a:ext cx="914160" cy="614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𝑣</m:t>
                          </m:r>
                        </m:num>
                        <m:den>
                          <m:r>
                            <a:rPr lang="en-US" i="1">
                              <a:latin typeface="Cambria Math" panose="02040503050406030204" pitchFamily="18" charset="0"/>
                            </a:rPr>
                            <m:t>𝑦</m:t>
                          </m:r>
                        </m:den>
                      </m:f>
                      <m:r>
                        <a:rPr lang="en-US" i="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0</m:t>
                              </m:r>
                            </m:sub>
                          </m:sSub>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187079" y="857568"/>
                <a:ext cx="914160" cy="614464"/>
              </a:xfrm>
              <a:prstGeom prst="rect">
                <a:avLst/>
              </a:prstGeom>
              <a:blipFill rotWithShape="0">
                <a:blip r:embed="rId3"/>
                <a:stretch>
                  <a:fillRect/>
                </a:stretch>
              </a:blipFill>
            </p:spPr>
            <p:txBody>
              <a:bodyPr/>
              <a:lstStyle/>
              <a:p>
                <a:r>
                  <a:rPr lang="en-US">
                    <a:noFill/>
                  </a:rPr>
                  <a:t> </a:t>
                </a:r>
              </a:p>
            </p:txBody>
          </p:sp>
        </mc:Fallback>
      </mc:AlternateContent>
      <p:sp>
        <p:nvSpPr>
          <p:cNvPr id="7" name="Title 6"/>
          <p:cNvSpPr>
            <a:spLocks noGrp="1"/>
          </p:cNvSpPr>
          <p:nvPr>
            <p:ph type="title"/>
          </p:nvPr>
        </p:nvSpPr>
        <p:spPr>
          <a:xfrm>
            <a:off x="354003" y="444800"/>
            <a:ext cx="10261299" cy="720000"/>
          </a:xfrm>
        </p:spPr>
        <p:txBody>
          <a:bodyPr/>
          <a:lstStyle/>
          <a:p>
            <a:r>
              <a:rPr lang="en-US" sz="2400" dirty="0" smtClean="0"/>
              <a:t>Hence,</a:t>
            </a:r>
            <a:endParaRPr lang="en-US" sz="2400" dirty="0"/>
          </a:p>
        </p:txBody>
      </p:sp>
      <p:sp>
        <p:nvSpPr>
          <p:cNvPr id="8" name="Title 6"/>
          <p:cNvSpPr txBox="1">
            <a:spLocks/>
          </p:cNvSpPr>
          <p:nvPr/>
        </p:nvSpPr>
        <p:spPr>
          <a:xfrm>
            <a:off x="354003" y="1597127"/>
            <a:ext cx="10261299"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US" sz="2400" dirty="0" smtClean="0"/>
              <a:t>Similarly we have,</a:t>
            </a:r>
          </a:p>
          <a:p>
            <a:endParaRPr lang="en-US" sz="2400" dirty="0"/>
          </a:p>
        </p:txBody>
      </p:sp>
      <mc:AlternateContent xmlns:mc="http://schemas.openxmlformats.org/markup-compatibility/2006" xmlns:a14="http://schemas.microsoft.com/office/drawing/2010/main">
        <mc:Choice Requires="a14">
          <p:sp>
            <p:nvSpPr>
              <p:cNvPr id="9" name="Rectangle 8"/>
              <p:cNvSpPr/>
              <p:nvPr/>
            </p:nvSpPr>
            <p:spPr>
              <a:xfrm>
                <a:off x="1070155" y="2017388"/>
                <a:ext cx="1148007" cy="6655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𝑑𝑚</m:t>
                          </m:r>
                        </m:num>
                        <m:den>
                          <m:r>
                            <a:rPr lang="en-US" b="0" i="1" smtClean="0">
                              <a:latin typeface="Cambria Math" panose="02040503050406030204" pitchFamily="18" charset="0"/>
                            </a:rPr>
                            <m:t>𝑚</m:t>
                          </m:r>
                        </m:den>
                      </m:f>
                      <m:r>
                        <a:rPr lang="en-US" i="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𝑑𝑦</m:t>
                          </m:r>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0</m:t>
                              </m:r>
                            </m:sub>
                          </m:sSub>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70155" y="2017388"/>
                <a:ext cx="1148007" cy="665567"/>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465620" y="2010120"/>
                <a:ext cx="1781642" cy="6140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𝑜𝑟</m:t>
                      </m:r>
                      <m:r>
                        <a:rPr lang="en-US" i="0">
                          <a:latin typeface="Cambria Math" panose="02040503050406030204" pitchFamily="18" charset="0"/>
                        </a:rPr>
                        <m:t>, </m:t>
                      </m:r>
                      <m:r>
                        <m:rPr>
                          <m:sty m:val="p"/>
                        </m:rPr>
                        <a:rPr lang="en-US" b="0" i="0" smtClean="0">
                          <a:latin typeface="Cambria Math" panose="02040503050406030204" pitchFamily="18" charset="0"/>
                        </a:rPr>
                        <m:t>dm</m:t>
                      </m:r>
                      <m:r>
                        <a:rPr lang="en-US" i="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𝑚</m:t>
                          </m:r>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0">
                                  <a:latin typeface="Cambria Math" panose="02040503050406030204" pitchFamily="18" charset="0"/>
                                </a:rPr>
                                <m:t>0</m:t>
                              </m:r>
                            </m:sub>
                          </m:sSub>
                        </m:den>
                      </m:f>
                      <m:r>
                        <a:rPr lang="en-US" b="0" i="1" smtClean="0">
                          <a:latin typeface="Cambria Math" panose="02040503050406030204" pitchFamily="18" charset="0"/>
                        </a:rPr>
                        <m:t>𝑑</m:t>
                      </m:r>
                      <m:r>
                        <a:rPr lang="en-US" i="1">
                          <a:latin typeface="Cambria Math" panose="02040503050406030204" pitchFamily="18" charset="0"/>
                        </a:rPr>
                        <m:t>𝑦</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465620" y="2010120"/>
                <a:ext cx="1781642" cy="61401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itle 6"/>
              <p:cNvSpPr txBox="1">
                <a:spLocks/>
              </p:cNvSpPr>
              <p:nvPr/>
            </p:nvSpPr>
            <p:spPr>
              <a:xfrm>
                <a:off x="354003" y="2642605"/>
                <a:ext cx="12383203" cy="92122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US" sz="2000" dirty="0" smtClean="0"/>
                  <a:t>Now, the kinetic energy of the spring element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i="1">
                            <a:latin typeface="Cambria Math" panose="02040503050406030204" pitchFamily="18" charset="0"/>
                          </a:rPr>
                          <m:t>2</m:t>
                        </m:r>
                      </m:sup>
                    </m:sSup>
                    <m:r>
                      <a:rPr lang="en-US" sz="2000" i="1">
                        <a:latin typeface="Cambria Math" panose="02040503050406030204" pitchFamily="18" charset="0"/>
                      </a:rPr>
                      <m:t>𝑑𝑚</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oMath>
                </a14:m>
                <a:r>
                  <a:rPr lang="en-US" sz="2000" dirty="0"/>
                  <a:t>.</a:t>
                </a:r>
                <a14:m>
                  <m:oMath xmlns:m="http://schemas.openxmlformats.org/officeDocument/2006/math">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2</m:t>
                            </m:r>
                          </m:sup>
                        </m:sSubSup>
                      </m:den>
                    </m:f>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m:t>
                        </m:r>
                      </m:num>
                      <m:den>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den>
                    </m:f>
                    <m:r>
                      <a:rPr lang="en-US" sz="2000" i="1">
                        <a:latin typeface="Cambria Math" panose="02040503050406030204" pitchFamily="18" charset="0"/>
                      </a:rPr>
                      <m:t>𝑑𝑦</m:t>
                    </m:r>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3</m:t>
                            </m:r>
                          </m:sup>
                        </m:sSubSup>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𝑑𝑦</m:t>
                    </m:r>
                  </m:oMath>
                </a14:m>
                <a:endParaRPr lang="en-US" sz="2000" dirty="0"/>
              </a:p>
              <a:p>
                <a:r>
                  <a:rPr lang="en-US" sz="2000" dirty="0" smtClean="0"/>
                  <a:t> And the kinetic energy of the spring =</a:t>
                </a:r>
                <a14:m>
                  <m:oMath xmlns:m="http://schemas.openxmlformats.org/officeDocument/2006/math">
                    <m:nary>
                      <m:naryPr>
                        <m:limLoc m:val="subSup"/>
                        <m:ctrlPr>
                          <a:rPr lang="en-US" sz="2000" i="1">
                            <a:latin typeface="Cambria Math" panose="02040503050406030204" pitchFamily="18" charset="0"/>
                          </a:rPr>
                        </m:ctrlPr>
                      </m:naryPr>
                      <m:sub>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3</m:t>
                                </m:r>
                              </m:sup>
                            </m:sSubSup>
                          </m:den>
                        </m:f>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𝑑𝑦</m:t>
                        </m:r>
                      </m:e>
                    </m:nary>
                  </m:oMath>
                </a14:m>
                <a:r>
                  <a:rPr lang="en-US" sz="2000" dirty="0" smtClean="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3</m:t>
                            </m:r>
                          </m:sup>
                        </m:sSubSup>
                      </m:den>
                    </m:f>
                    <m:r>
                      <a:rPr lang="en-US" sz="2000" i="1">
                        <a:latin typeface="Cambria Math" panose="02040503050406030204" pitchFamily="18" charset="0"/>
                      </a:rPr>
                      <m:t>𝑚</m:t>
                    </m:r>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3</m:t>
                            </m:r>
                          </m:sup>
                        </m:sSup>
                      </m:num>
                      <m:den>
                        <m:r>
                          <a:rPr lang="en-US" sz="2000" i="1">
                            <a:latin typeface="Cambria Math" panose="02040503050406030204" pitchFamily="18" charset="0"/>
                          </a:rPr>
                          <m:t>3</m:t>
                        </m:r>
                      </m:den>
                    </m:f>
                    <m:sSubSup>
                      <m:sSubSupPr>
                        <m:ctrlPr>
                          <a:rPr lang="en-US" sz="2000" i="1">
                            <a:latin typeface="Cambria Math" panose="02040503050406030204" pitchFamily="18" charset="0"/>
                          </a:rPr>
                        </m:ctrlPr>
                      </m:sSubSupPr>
                      <m:e>
                        <m:r>
                          <a:rPr lang="en-US" sz="2000" i="1">
                            <a:latin typeface="Cambria Math" panose="02040503050406030204" pitchFamily="18" charset="0"/>
                          </a:rPr>
                          <m:t>]</m:t>
                        </m:r>
                      </m:e>
                      <m:sub>
                        <m:r>
                          <a:rPr lang="en-US" sz="2000" i="1">
                            <a:latin typeface="Cambria Math" panose="02040503050406030204" pitchFamily="18" charset="0"/>
                          </a:rPr>
                          <m:t>0</m:t>
                        </m:r>
                      </m:sub>
                      <m:sup>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sup>
                    </m:sSubSup>
                  </m:oMath>
                </a14:m>
                <a:r>
                  <a:rPr lang="en-US" sz="2000" dirty="0" smtClean="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num>
                      <m:den>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3</m:t>
                            </m:r>
                          </m:sup>
                        </m:sSubSup>
                      </m:den>
                    </m:f>
                    <m:r>
                      <a:rPr lang="en-US" sz="2000" i="1">
                        <a:latin typeface="Cambria Math" panose="02040503050406030204" pitchFamily="18" charset="0"/>
                      </a:rPr>
                      <m:t>𝑚</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0</m:t>
                            </m:r>
                          </m:sub>
                          <m:sup>
                            <m:r>
                              <a:rPr lang="en-US" sz="2000" i="1">
                                <a:latin typeface="Cambria Math" panose="02040503050406030204" pitchFamily="18" charset="0"/>
                              </a:rPr>
                              <m:t>3</m:t>
                            </m:r>
                          </m:sup>
                        </m:sSubSup>
                      </m:num>
                      <m:den>
                        <m:r>
                          <a:rPr lang="en-US" sz="2000" i="1">
                            <a:latin typeface="Cambria Math" panose="02040503050406030204" pitchFamily="18" charset="0"/>
                          </a:rPr>
                          <m:t>3</m:t>
                        </m:r>
                      </m:den>
                    </m:f>
                  </m:oMath>
                </a14:m>
                <a:r>
                  <a:rPr lang="en-US" sz="2000" dirty="0" smtClean="0"/>
                  <a:t> </a:t>
                </a:r>
                <a14:m>
                  <m:oMath xmlns:m="http://schemas.openxmlformats.org/officeDocument/2006/math">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3</m:t>
                        </m:r>
                      </m:den>
                    </m:f>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0</m:t>
                        </m:r>
                      </m:sub>
                      <m:sup>
                        <m:r>
                          <a:rPr lang="en-US" sz="2000" i="1">
                            <a:latin typeface="Cambria Math" panose="02040503050406030204" pitchFamily="18" charset="0"/>
                          </a:rPr>
                          <m:t>2</m:t>
                        </m:r>
                      </m:sup>
                    </m:sSubSup>
                  </m:oMath>
                </a14:m>
                <a:endParaRPr lang="en-US" sz="2400" dirty="0" smtClean="0"/>
              </a:p>
              <a:p>
                <a:r>
                  <a:rPr lang="en-US" sz="2400" dirty="0" smtClean="0"/>
                  <a:t>Then the total kinetic energy of the system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0</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3</m:t>
                        </m:r>
                      </m:den>
                    </m:f>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𝑣</m:t>
                        </m:r>
                      </m:e>
                      <m:sub>
                        <m:r>
                          <a:rPr lang="en-US" sz="2400" i="1">
                            <a:latin typeface="Cambria Math" panose="02040503050406030204" pitchFamily="18" charset="0"/>
                          </a:rPr>
                          <m:t>0</m:t>
                        </m:r>
                      </m:sub>
                      <m:sup>
                        <m:r>
                          <a:rPr lang="en-US" sz="2400" i="1">
                            <a:latin typeface="Cambria Math" panose="02040503050406030204" pitchFamily="18" charset="0"/>
                          </a:rPr>
                          <m:t>2</m:t>
                        </m:r>
                      </m:sup>
                    </m:sSubSup>
                  </m:oMath>
                </a14:m>
                <a:endParaRPr lang="en-US" sz="2400" dirty="0" smtClean="0"/>
              </a:p>
              <a:p>
                <a:r>
                  <a:rPr lang="en-US" sz="2400" dirty="0" smtClean="0"/>
                  <a:t>Therefore,</a:t>
                </a:r>
              </a:p>
              <a:p>
                <a:r>
                  <a:rPr lang="en-US" sz="2400" dirty="0" smtClean="0"/>
                  <a:t>The effective mass of the system is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0</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3</m:t>
                        </m:r>
                      </m:den>
                    </m:f>
                    <m:r>
                      <a:rPr lang="en-US" sz="2400" i="1">
                        <a:latin typeface="Cambria Math" panose="02040503050406030204" pitchFamily="18" charset="0"/>
                      </a:rPr>
                      <m:t>)</m:t>
                    </m:r>
                  </m:oMath>
                </a14:m>
                <a:r>
                  <a:rPr lang="en-US" sz="2400" dirty="0" smtClean="0"/>
                  <a:t> and </a:t>
                </a:r>
              </a:p>
              <a:p>
                <a:r>
                  <a:rPr lang="en-US" sz="2400" dirty="0" smtClean="0"/>
                  <a:t>the effective mass of the spring,</a:t>
                </a:r>
              </a:p>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𝑚</m:t>
                          </m:r>
                        </m:e>
                        <m:sup>
                          <m:r>
                            <a:rPr lang="en-US" sz="2400" i="1">
                              <a:latin typeface="Cambria Math" panose="02040503050406030204" pitchFamily="18" charset="0"/>
                            </a:rPr>
                            <m:t>′</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𝑚</m:t>
                          </m:r>
                        </m:num>
                        <m:den>
                          <m:r>
                            <a:rPr lang="en-US" sz="2400" i="1">
                              <a:latin typeface="Cambria Math" panose="02040503050406030204" pitchFamily="18" charset="0"/>
                            </a:rPr>
                            <m:t>3</m:t>
                          </m:r>
                        </m:den>
                      </m:f>
                      <m:r>
                        <a:rPr lang="en-US" sz="2400" b="0" i="1" smtClean="0">
                          <a:latin typeface="Cambria Math" panose="02040503050406030204" pitchFamily="18" charset="0"/>
                        </a:rPr>
                        <m:t>…………..(3)</m:t>
                      </m:r>
                    </m:oMath>
                  </m:oMathPara>
                </a14:m>
                <a:endParaRPr lang="en-US" sz="2400" dirty="0"/>
              </a:p>
              <a:p>
                <a:endParaRPr lang="en-US" sz="2400" dirty="0"/>
              </a:p>
              <a:p>
                <a:r>
                  <a:rPr lang="en-US" sz="2400" dirty="0" smtClean="0"/>
                  <a:t> </a:t>
                </a:r>
                <a:endParaRPr lang="en-US" sz="2400" dirty="0"/>
              </a:p>
              <a:p>
                <a:endParaRPr lang="en-US" sz="2400" dirty="0"/>
              </a:p>
              <a:p>
                <a:endParaRPr lang="en-US" sz="2400" dirty="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p:txBody>
          </p:sp>
        </mc:Choice>
        <mc:Fallback xmlns="">
          <p:sp>
            <p:nvSpPr>
              <p:cNvPr id="11" name="Title 6"/>
              <p:cNvSpPr txBox="1">
                <a:spLocks noRot="1" noChangeAspect="1" noMove="1" noResize="1" noEditPoints="1" noAdjustHandles="1" noChangeArrowheads="1" noChangeShapeType="1" noTextEdit="1"/>
              </p:cNvSpPr>
              <p:nvPr/>
            </p:nvSpPr>
            <p:spPr>
              <a:xfrm>
                <a:off x="354003" y="2642605"/>
                <a:ext cx="12383203" cy="921222"/>
              </a:xfrm>
              <a:prstGeom prst="rect">
                <a:avLst/>
              </a:prstGeom>
              <a:blipFill rotWithShape="0">
                <a:blip r:embed="rId6"/>
                <a:stretch>
                  <a:fillRect l="-1477" t="-658" b="-235526"/>
                </a:stretch>
              </a:blipFill>
            </p:spPr>
            <p:txBody>
              <a:bodyPr/>
              <a:lstStyle/>
              <a:p>
                <a:r>
                  <a:rPr lang="en-US">
                    <a:noFill/>
                  </a:rPr>
                  <a:t> </a:t>
                </a:r>
              </a:p>
            </p:txBody>
          </p:sp>
        </mc:Fallback>
      </mc:AlternateContent>
      <p:sp>
        <p:nvSpPr>
          <p:cNvPr id="2" name="Rectangle 1"/>
          <p:cNvSpPr/>
          <p:nvPr/>
        </p:nvSpPr>
        <p:spPr>
          <a:xfrm>
            <a:off x="11367964" y="6579962"/>
            <a:ext cx="287258" cy="338554"/>
          </a:xfrm>
          <a:prstGeom prst="rect">
            <a:avLst/>
          </a:prstGeom>
        </p:spPr>
        <p:txBody>
          <a:bodyPr wrap="none">
            <a:spAutoFit/>
          </a:bodyPr>
          <a:lstStyle/>
          <a:p>
            <a:r>
              <a:rPr lang="en-US" sz="1600" dirty="0" smtClean="0"/>
              <a:t>4</a:t>
            </a:r>
            <a:endParaRPr lang="en-US" sz="1600" dirty="0"/>
          </a:p>
        </p:txBody>
      </p:sp>
    </p:spTree>
    <p:extLst>
      <p:ext uri="{BB962C8B-B14F-4D97-AF65-F5344CB8AC3E}">
        <p14:creationId xmlns:p14="http://schemas.microsoft.com/office/powerpoint/2010/main" val="145918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50383" y="359399"/>
            <a:ext cx="10261299" cy="720000"/>
          </a:xfrm>
        </p:spPr>
        <p:txBody>
          <a:bodyPr/>
          <a:lstStyle/>
          <a:p>
            <a:pPr algn="ctr"/>
            <a:r>
              <a:rPr lang="en-US" sz="6600" dirty="0" smtClean="0">
                <a:solidFill>
                  <a:srgbClr val="FC0251"/>
                </a:solidFill>
              </a:rPr>
              <a:t>Apparatus</a:t>
            </a:r>
            <a:endParaRPr lang="en-US" sz="6600" dirty="0">
              <a:solidFill>
                <a:srgbClr val="FC0251"/>
              </a:solidFill>
            </a:endParaRPr>
          </a:p>
        </p:txBody>
      </p:sp>
      <p:sp>
        <p:nvSpPr>
          <p:cNvPr id="5" name="TextBox 4"/>
          <p:cNvSpPr txBox="1"/>
          <p:nvPr/>
        </p:nvSpPr>
        <p:spPr>
          <a:xfrm>
            <a:off x="415169" y="1538081"/>
            <a:ext cx="5617484"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smtClean="0"/>
              <a:t>A spiral spring,</a:t>
            </a:r>
          </a:p>
          <a:p>
            <a:pPr marL="285750" indent="-285750">
              <a:buFont typeface="Arial" panose="020B0604020202020204" pitchFamily="34" charset="0"/>
              <a:buChar char="•"/>
            </a:pPr>
            <a:r>
              <a:rPr lang="en-US" sz="3600" dirty="0" smtClean="0"/>
              <a:t>Convenient masses with hanging arrangement,</a:t>
            </a:r>
          </a:p>
          <a:p>
            <a:pPr marL="285750" indent="-285750">
              <a:buFont typeface="Arial" panose="020B0604020202020204" pitchFamily="34" charset="0"/>
              <a:buChar char="•"/>
            </a:pPr>
            <a:r>
              <a:rPr lang="en-US" sz="3600" dirty="0" smtClean="0"/>
              <a:t>Clamp,</a:t>
            </a:r>
          </a:p>
          <a:p>
            <a:pPr marL="285750" indent="-285750">
              <a:buFont typeface="Arial" panose="020B0604020202020204" pitchFamily="34" charset="0"/>
              <a:buChar char="•"/>
            </a:pPr>
            <a:r>
              <a:rPr lang="en-US" sz="3600" dirty="0" smtClean="0"/>
              <a:t>Stop clock,</a:t>
            </a:r>
          </a:p>
          <a:p>
            <a:pPr marL="285750" indent="-285750">
              <a:buFont typeface="Arial" panose="020B0604020202020204" pitchFamily="34" charset="0"/>
              <a:buChar char="•"/>
            </a:pPr>
            <a:r>
              <a:rPr lang="en-US" sz="3600" dirty="0" smtClean="0"/>
              <a:t>Scale.</a:t>
            </a:r>
            <a:endParaRPr lang="en-US" sz="24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5710"/>
          <a:stretch/>
        </p:blipFill>
        <p:spPr>
          <a:xfrm>
            <a:off x="6040192" y="190500"/>
            <a:ext cx="5771298" cy="643043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267" y="3962400"/>
            <a:ext cx="3031066" cy="2658533"/>
          </a:xfrm>
          <a:prstGeom prst="rect">
            <a:avLst/>
          </a:prstGeom>
        </p:spPr>
      </p:pic>
      <p:sp>
        <p:nvSpPr>
          <p:cNvPr id="10" name="TextBox 9"/>
          <p:cNvSpPr txBox="1"/>
          <p:nvPr/>
        </p:nvSpPr>
        <p:spPr>
          <a:xfrm>
            <a:off x="8284549" y="3505071"/>
            <a:ext cx="613983" cy="307777"/>
          </a:xfrm>
          <a:prstGeom prst="rect">
            <a:avLst/>
          </a:prstGeom>
          <a:solidFill>
            <a:schemeClr val="bg1"/>
          </a:solidFill>
        </p:spPr>
        <p:txBody>
          <a:bodyPr wrap="square" rtlCol="0">
            <a:spAutoFit/>
          </a:bodyPr>
          <a:lstStyle/>
          <a:p>
            <a:r>
              <a:rPr lang="en-US" sz="1400" dirty="0" smtClean="0"/>
              <a:t>Scale-</a:t>
            </a:r>
            <a:endParaRPr lang="en-US" sz="1400" dirty="0"/>
          </a:p>
        </p:txBody>
      </p:sp>
      <p:sp>
        <p:nvSpPr>
          <p:cNvPr id="11" name="TextBox 10"/>
          <p:cNvSpPr txBox="1"/>
          <p:nvPr/>
        </p:nvSpPr>
        <p:spPr>
          <a:xfrm>
            <a:off x="5084231" y="6251601"/>
            <a:ext cx="1354667" cy="369332"/>
          </a:xfrm>
          <a:prstGeom prst="rect">
            <a:avLst/>
          </a:prstGeom>
          <a:noFill/>
        </p:spPr>
        <p:txBody>
          <a:bodyPr wrap="square" rtlCol="0">
            <a:spAutoFit/>
          </a:bodyPr>
          <a:lstStyle/>
          <a:p>
            <a:r>
              <a:rPr lang="en-US" dirty="0" smtClean="0"/>
              <a:t>-Stop clock</a:t>
            </a:r>
            <a:endParaRPr lang="en-US" dirty="0"/>
          </a:p>
        </p:txBody>
      </p:sp>
      <p:sp>
        <p:nvSpPr>
          <p:cNvPr id="12" name="TextBox 11"/>
          <p:cNvSpPr txBox="1"/>
          <p:nvPr/>
        </p:nvSpPr>
        <p:spPr>
          <a:xfrm>
            <a:off x="6143224" y="4018209"/>
            <a:ext cx="816532" cy="369332"/>
          </a:xfrm>
          <a:prstGeom prst="rect">
            <a:avLst/>
          </a:prstGeom>
          <a:solidFill>
            <a:schemeClr val="bg1"/>
          </a:solidFill>
        </p:spPr>
        <p:txBody>
          <a:bodyPr wrap="square" rtlCol="0">
            <a:spAutoFit/>
          </a:bodyPr>
          <a:lstStyle/>
          <a:p>
            <a:r>
              <a:rPr lang="en-US" dirty="0" smtClean="0"/>
              <a:t>Clamp </a:t>
            </a:r>
            <a:endParaRPr lang="en-US" dirty="0"/>
          </a:p>
        </p:txBody>
      </p:sp>
      <p:sp>
        <p:nvSpPr>
          <p:cNvPr id="2" name="Rectangle 1"/>
          <p:cNvSpPr/>
          <p:nvPr/>
        </p:nvSpPr>
        <p:spPr>
          <a:xfrm>
            <a:off x="11187661" y="6620933"/>
            <a:ext cx="274434" cy="307777"/>
          </a:xfrm>
          <a:prstGeom prst="rect">
            <a:avLst/>
          </a:prstGeom>
        </p:spPr>
        <p:txBody>
          <a:bodyPr wrap="none">
            <a:spAutoFit/>
          </a:bodyPr>
          <a:lstStyle/>
          <a:p>
            <a:r>
              <a:rPr lang="en-US" sz="1400" dirty="0" smtClean="0"/>
              <a:t>5</a:t>
            </a:r>
            <a:endParaRPr lang="en-US" sz="1400" dirty="0"/>
          </a:p>
        </p:txBody>
      </p:sp>
    </p:spTree>
    <p:extLst>
      <p:ext uri="{BB962C8B-B14F-4D97-AF65-F5344CB8AC3E}">
        <p14:creationId xmlns:p14="http://schemas.microsoft.com/office/powerpoint/2010/main" val="304358974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 calcmode="lin" valueType="num">
                                      <p:cBhvr additive="base">
                                        <p:cTn id="1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950" y="400350"/>
            <a:ext cx="10261299" cy="720000"/>
          </a:xfrm>
        </p:spPr>
        <p:txBody>
          <a:bodyPr/>
          <a:lstStyle/>
          <a:p>
            <a:r>
              <a:rPr lang="en-US" dirty="0" smtClean="0">
                <a:solidFill>
                  <a:srgbClr val="FC0251"/>
                </a:solidFill>
              </a:rPr>
              <a:t>Procedure</a:t>
            </a:r>
            <a:br>
              <a:rPr lang="en-US" dirty="0" smtClean="0">
                <a:solidFill>
                  <a:srgbClr val="FC0251"/>
                </a:solidFill>
              </a:rPr>
            </a:br>
            <a:r>
              <a:rPr lang="en-US" sz="2100" dirty="0" smtClean="0">
                <a:solidFill>
                  <a:schemeClr val="tx1"/>
                </a:solidFill>
              </a:rPr>
              <a:t>1. </a:t>
            </a:r>
            <a:r>
              <a:rPr lang="en-US" sz="2000" dirty="0" smtClean="0">
                <a:solidFill>
                  <a:schemeClr val="tx1"/>
                </a:solidFill>
              </a:rPr>
              <a:t>We suspended the spring by a hook attached to a rigid framework of heavy metal rods. </a:t>
            </a:r>
            <a:br>
              <a:rPr lang="en-US" sz="2000" dirty="0" smtClean="0">
                <a:solidFill>
                  <a:schemeClr val="tx1"/>
                </a:solidFill>
              </a:rPr>
            </a:br>
            <a:r>
              <a:rPr lang="en-US" sz="2000" dirty="0" smtClean="0">
                <a:solidFill>
                  <a:schemeClr val="tx1"/>
                </a:solidFill>
              </a:rPr>
              <a:t>2. We measured the length of the spring with a meter scale. We placed a scale behind the </a:t>
            </a:r>
            <a:br>
              <a:rPr lang="en-US" sz="2000" dirty="0" smtClean="0">
                <a:solidFill>
                  <a:schemeClr val="tx1"/>
                </a:solidFill>
              </a:rPr>
            </a:br>
            <a:r>
              <a:rPr lang="en-US" sz="2000" dirty="0" smtClean="0">
                <a:solidFill>
                  <a:schemeClr val="tx1"/>
                </a:solidFill>
              </a:rPr>
              <a:t>     spring to measure the extensions of the spring. </a:t>
            </a:r>
            <a:br>
              <a:rPr lang="en-US" sz="2000" dirty="0" smtClean="0">
                <a:solidFill>
                  <a:schemeClr val="tx1"/>
                </a:solidFill>
              </a:rPr>
            </a:br>
            <a:r>
              <a:rPr lang="en-US" sz="2000" dirty="0" smtClean="0">
                <a:solidFill>
                  <a:schemeClr val="tx1"/>
                </a:solidFill>
              </a:rPr>
              <a:t>3. We added suitable weight to the free end of the spring so that it extends to the position  </a:t>
            </a:r>
            <a:br>
              <a:rPr lang="en-US" sz="2000" dirty="0" smtClean="0">
                <a:solidFill>
                  <a:schemeClr val="tx1"/>
                </a:solidFill>
              </a:rPr>
            </a:br>
            <a:r>
              <a:rPr lang="en-US" sz="2000" dirty="0" smtClean="0">
                <a:solidFill>
                  <a:schemeClr val="tx1"/>
                </a:solidFill>
              </a:rPr>
              <a:t>    O. On the reference frame we placed behind the spring, noted the position O and read the  </a:t>
            </a:r>
            <a:br>
              <a:rPr lang="en-US" sz="2000" dirty="0" smtClean="0">
                <a:solidFill>
                  <a:schemeClr val="tx1"/>
                </a:solidFill>
              </a:rPr>
            </a:br>
            <a:r>
              <a:rPr lang="en-US" sz="2000" dirty="0" smtClean="0">
                <a:solidFill>
                  <a:schemeClr val="tx1"/>
                </a:solidFill>
              </a:rPr>
              <a:t>    extension L. </a:t>
            </a:r>
            <a:br>
              <a:rPr lang="en-US" sz="2000" dirty="0" smtClean="0">
                <a:solidFill>
                  <a:schemeClr val="tx1"/>
                </a:solidFill>
              </a:rPr>
            </a:br>
            <a:r>
              <a:rPr lang="en-US" sz="2000" dirty="0" smtClean="0">
                <a:solidFill>
                  <a:schemeClr val="tx1"/>
                </a:solidFill>
              </a:rPr>
              <a:t>4. We pulled the load from position O to a moderately low position B and then let it go. The </a:t>
            </a:r>
            <a:br>
              <a:rPr lang="en-US" sz="2000" dirty="0" smtClean="0">
                <a:solidFill>
                  <a:schemeClr val="tx1"/>
                </a:solidFill>
              </a:rPr>
            </a:br>
            <a:r>
              <a:rPr lang="en-US" sz="2000" dirty="0" smtClean="0">
                <a:solidFill>
                  <a:schemeClr val="tx1"/>
                </a:solidFill>
              </a:rPr>
              <a:t>    spring then executed simple harmonic motion and vibrated up and down about the </a:t>
            </a:r>
            <a:br>
              <a:rPr lang="en-US" sz="2000" dirty="0" smtClean="0">
                <a:solidFill>
                  <a:schemeClr val="tx1"/>
                </a:solidFill>
              </a:rPr>
            </a:br>
            <a:r>
              <a:rPr lang="en-US" sz="2000" dirty="0" smtClean="0">
                <a:solidFill>
                  <a:schemeClr val="tx1"/>
                </a:solidFill>
              </a:rPr>
              <a:t>    position 0.With a stop clock we measured the time for 20 vibrations and computed the </a:t>
            </a:r>
            <a:br>
              <a:rPr lang="en-US" sz="2000" dirty="0" smtClean="0">
                <a:solidFill>
                  <a:schemeClr val="tx1"/>
                </a:solidFill>
              </a:rPr>
            </a:br>
            <a:r>
              <a:rPr lang="en-US" sz="2000" dirty="0" smtClean="0">
                <a:solidFill>
                  <a:schemeClr val="tx1"/>
                </a:solidFill>
              </a:rPr>
              <a:t>    time period T in sec per vibration. </a:t>
            </a:r>
            <a:br>
              <a:rPr lang="en-US" sz="2000" dirty="0" smtClean="0">
                <a:solidFill>
                  <a:schemeClr val="tx1"/>
                </a:solidFill>
              </a:rPr>
            </a:br>
            <a:r>
              <a:rPr lang="en-US" sz="2000" dirty="0" smtClean="0">
                <a:solidFill>
                  <a:schemeClr val="tx1"/>
                </a:solidFill>
              </a:rPr>
              <a:t>5. We repeated operation (3) and (4) for at least 6 sets of loads. </a:t>
            </a:r>
            <a:br>
              <a:rPr lang="en-US" sz="2000" dirty="0" smtClean="0">
                <a:solidFill>
                  <a:schemeClr val="tx1"/>
                </a:solidFill>
              </a:rPr>
            </a:br>
            <a:r>
              <a:rPr lang="en-US" sz="2000" dirty="0" smtClean="0">
                <a:solidFill>
                  <a:schemeClr val="tx1"/>
                </a:solidFill>
              </a:rPr>
              <a:t>6. We drew graphs with added loads </a:t>
            </a:r>
            <a:r>
              <a:rPr lang="en-US" sz="2000" dirty="0" smtClean="0"/>
              <a:t>m</a:t>
            </a:r>
            <a:r>
              <a:rPr lang="en-US" sz="2000" baseline="-25000" dirty="0" smtClean="0"/>
              <a:t>0</a:t>
            </a:r>
            <a:r>
              <a:rPr lang="en-US" sz="2000" dirty="0" smtClean="0">
                <a:solidFill>
                  <a:schemeClr val="tx1"/>
                </a:solidFill>
              </a:rPr>
              <a:t> in grams (abscissa) against the extensions of the </a:t>
            </a:r>
            <a:br>
              <a:rPr lang="en-US" sz="2000" dirty="0" smtClean="0">
                <a:solidFill>
                  <a:schemeClr val="tx1"/>
                </a:solidFill>
              </a:rPr>
            </a:br>
            <a:r>
              <a:rPr lang="en-US" sz="2000" dirty="0" smtClean="0">
                <a:solidFill>
                  <a:schemeClr val="tx1"/>
                </a:solidFill>
              </a:rPr>
              <a:t>    spring 1 in cm (ordinate) and with </a:t>
            </a:r>
            <a:r>
              <a:rPr lang="en-US" sz="2000" dirty="0" smtClean="0"/>
              <a:t>T</a:t>
            </a:r>
            <a:r>
              <a:rPr lang="en-US" sz="2000" baseline="30000" dirty="0" smtClean="0"/>
              <a:t>2</a:t>
            </a:r>
            <a:r>
              <a:rPr lang="en-US" sz="2000" dirty="0" smtClean="0">
                <a:solidFill>
                  <a:schemeClr val="tx1"/>
                </a:solidFill>
              </a:rPr>
              <a:t>as a function of </a:t>
            </a:r>
            <a:r>
              <a:rPr lang="en-US" sz="1800" dirty="0" smtClean="0"/>
              <a:t>m</a:t>
            </a:r>
            <a:r>
              <a:rPr lang="en-US" sz="1800" baseline="-25000" dirty="0" smtClean="0"/>
              <a:t>0</a:t>
            </a:r>
            <a:r>
              <a:rPr lang="en-US" sz="2000" dirty="0" smtClean="0">
                <a:solidFill>
                  <a:schemeClr val="tx1"/>
                </a:solidFill>
              </a:rPr>
              <a:t>. We drew the best fitted lines </a:t>
            </a:r>
            <a:br>
              <a:rPr lang="en-US" sz="2000" dirty="0" smtClean="0">
                <a:solidFill>
                  <a:schemeClr val="tx1"/>
                </a:solidFill>
              </a:rPr>
            </a:br>
            <a:r>
              <a:rPr lang="en-US" sz="2000" dirty="0" smtClean="0">
                <a:solidFill>
                  <a:schemeClr val="tx1"/>
                </a:solidFill>
              </a:rPr>
              <a:t>    through the points. </a:t>
            </a:r>
            <a:br>
              <a:rPr lang="en-US" sz="2000" dirty="0" smtClean="0">
                <a:solidFill>
                  <a:schemeClr val="tx1"/>
                </a:solidFill>
              </a:rPr>
            </a:br>
            <a:r>
              <a:rPr lang="en-US" sz="2000" dirty="0" smtClean="0">
                <a:solidFill>
                  <a:schemeClr val="tx1"/>
                </a:solidFill>
              </a:rPr>
              <a:t>7. We calculated the spring constant by using the slope of the first graph. </a:t>
            </a:r>
            <a:br>
              <a:rPr lang="en-US" sz="2000" dirty="0" smtClean="0">
                <a:solidFill>
                  <a:schemeClr val="tx1"/>
                </a:solidFill>
              </a:rPr>
            </a:br>
            <a:r>
              <a:rPr lang="en-US" sz="2000" dirty="0" smtClean="0">
                <a:solidFill>
                  <a:schemeClr val="tx1"/>
                </a:solidFill>
              </a:rPr>
              <a:t>8. The second graph did not passed through the origin owing to the mass of the spring </a:t>
            </a:r>
            <a:br>
              <a:rPr lang="en-US" sz="2000" dirty="0" smtClean="0">
                <a:solidFill>
                  <a:schemeClr val="tx1"/>
                </a:solidFill>
              </a:rPr>
            </a:br>
            <a:r>
              <a:rPr lang="en-US" sz="2000" dirty="0" smtClean="0">
                <a:solidFill>
                  <a:schemeClr val="tx1"/>
                </a:solidFill>
              </a:rPr>
              <a:t>    which was not considered in drawing it. The intercept of the resulting line on the mass </a:t>
            </a:r>
            <a:br>
              <a:rPr lang="en-US" sz="2000" dirty="0" smtClean="0">
                <a:solidFill>
                  <a:schemeClr val="tx1"/>
                </a:solidFill>
              </a:rPr>
            </a:br>
            <a:r>
              <a:rPr lang="en-US" sz="2000" dirty="0" smtClean="0">
                <a:solidFill>
                  <a:schemeClr val="tx1"/>
                </a:solidFill>
              </a:rPr>
              <a:t>    axis gave the effective mass of the spring.</a:t>
            </a:r>
            <a:br>
              <a:rPr lang="en-US" sz="2000" dirty="0" smtClean="0">
                <a:solidFill>
                  <a:schemeClr val="tx1"/>
                </a:solidFill>
              </a:rPr>
            </a:br>
            <a:r>
              <a:rPr lang="en-US" sz="2000" dirty="0" smtClean="0">
                <a:solidFill>
                  <a:schemeClr val="tx1"/>
                </a:solidFill>
              </a:rPr>
              <a:t> 9. We measured the mass m of the spring and showed the effective mass obtained from </a:t>
            </a:r>
            <a:br>
              <a:rPr lang="en-US" sz="2000" dirty="0" smtClean="0">
                <a:solidFill>
                  <a:schemeClr val="tx1"/>
                </a:solidFill>
              </a:rPr>
            </a:br>
            <a:r>
              <a:rPr lang="en-US" sz="2000" dirty="0" smtClean="0">
                <a:solidFill>
                  <a:schemeClr val="tx1"/>
                </a:solidFill>
              </a:rPr>
              <a:t>     the graph is m' = m/3</a:t>
            </a:r>
            <a:endParaRPr lang="en-US" sz="2100" dirty="0">
              <a:solidFill>
                <a:schemeClr val="tx1"/>
              </a:solidFill>
            </a:endParaRPr>
          </a:p>
        </p:txBody>
      </p:sp>
      <p:sp>
        <p:nvSpPr>
          <p:cNvPr id="2" name="Rectangle 1"/>
          <p:cNvSpPr/>
          <p:nvPr/>
        </p:nvSpPr>
        <p:spPr>
          <a:xfrm>
            <a:off x="11276616" y="6614618"/>
            <a:ext cx="274434" cy="307777"/>
          </a:xfrm>
          <a:prstGeom prst="rect">
            <a:avLst/>
          </a:prstGeom>
        </p:spPr>
        <p:txBody>
          <a:bodyPr wrap="none">
            <a:spAutoFit/>
          </a:bodyPr>
          <a:lstStyle/>
          <a:p>
            <a:r>
              <a:rPr lang="en-US" sz="1400" dirty="0" smtClean="0"/>
              <a:t>6</a:t>
            </a:r>
            <a:endParaRPr lang="en-US" sz="1400" dirty="0"/>
          </a:p>
        </p:txBody>
      </p:sp>
    </p:spTree>
    <p:extLst>
      <p:ext uri="{BB962C8B-B14F-4D97-AF65-F5344CB8AC3E}">
        <p14:creationId xmlns:p14="http://schemas.microsoft.com/office/powerpoint/2010/main" val="1995937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700" y="952800"/>
            <a:ext cx="11163000" cy="720000"/>
          </a:xfrm>
        </p:spPr>
        <p:txBody>
          <a:bodyPr/>
          <a:lstStyle/>
          <a:p>
            <a:pPr algn="ctr"/>
            <a:r>
              <a:rPr lang="en-US" sz="6000" dirty="0" smtClean="0">
                <a:solidFill>
                  <a:srgbClr val="FC0251"/>
                </a:solidFill>
              </a:rPr>
              <a:t>Observations</a:t>
            </a:r>
            <a:r>
              <a:rPr lang="en-US" dirty="0" smtClean="0"/>
              <a:t> </a:t>
            </a:r>
            <a:br>
              <a:rPr lang="en-US" dirty="0" smtClean="0"/>
            </a:br>
            <a:r>
              <a:rPr lang="en-US" dirty="0"/>
              <a:t/>
            </a:r>
            <a:br>
              <a:rPr lang="en-US" dirty="0"/>
            </a:br>
            <a:r>
              <a:rPr lang="en-US" dirty="0" smtClean="0"/>
              <a:t>(</a:t>
            </a:r>
            <a:r>
              <a:rPr lang="en-US" dirty="0"/>
              <a:t>A) </a:t>
            </a:r>
            <a:r>
              <a:rPr lang="en-US" dirty="0" smtClean="0"/>
              <a:t/>
            </a:r>
            <a:br>
              <a:rPr lang="en-US" dirty="0" smtClean="0"/>
            </a:br>
            <a:r>
              <a:rPr lang="en-US" dirty="0" smtClean="0"/>
              <a:t/>
            </a:r>
            <a:br>
              <a:rPr lang="en-US" dirty="0" smtClean="0"/>
            </a:br>
            <a:r>
              <a:rPr lang="en-US" dirty="0" smtClean="0"/>
              <a:t>Length </a:t>
            </a:r>
            <a:r>
              <a:rPr lang="en-US" dirty="0"/>
              <a:t>of the </a:t>
            </a:r>
            <a:r>
              <a:rPr lang="en-US" dirty="0" smtClean="0"/>
              <a:t>spring,  L = 32 cm</a:t>
            </a:r>
            <a:r>
              <a:rPr lang="en-US" dirty="0"/>
              <a:t/>
            </a:r>
            <a:br>
              <a:rPr lang="en-US" dirty="0"/>
            </a:br>
            <a:r>
              <a:rPr lang="en-US" dirty="0" smtClean="0"/>
              <a:t/>
            </a:r>
            <a:br>
              <a:rPr lang="en-US" dirty="0" smtClean="0"/>
            </a:br>
            <a:r>
              <a:rPr lang="en-US" dirty="0" smtClean="0"/>
              <a:t>Original </a:t>
            </a:r>
            <a:r>
              <a:rPr lang="en-US" dirty="0"/>
              <a:t>mass of the </a:t>
            </a:r>
            <a:r>
              <a:rPr lang="en-US" dirty="0" smtClean="0"/>
              <a:t>spring, M=127 </a:t>
            </a:r>
            <a:r>
              <a:rPr lang="en-US" dirty="0" err="1" smtClean="0"/>
              <a:t>gm</a:t>
            </a:r>
            <a:endParaRPr lang="en-US" dirty="0"/>
          </a:p>
        </p:txBody>
      </p:sp>
      <p:sp>
        <p:nvSpPr>
          <p:cNvPr id="2" name="Rectangle 1"/>
          <p:cNvSpPr/>
          <p:nvPr/>
        </p:nvSpPr>
        <p:spPr>
          <a:xfrm>
            <a:off x="11174782" y="6601739"/>
            <a:ext cx="274434" cy="307777"/>
          </a:xfrm>
          <a:prstGeom prst="rect">
            <a:avLst/>
          </a:prstGeom>
        </p:spPr>
        <p:txBody>
          <a:bodyPr wrap="none">
            <a:spAutoFit/>
          </a:bodyPr>
          <a:lstStyle/>
          <a:p>
            <a:r>
              <a:rPr lang="en-US" sz="1400" dirty="0"/>
              <a:t>7</a:t>
            </a:r>
          </a:p>
        </p:txBody>
      </p:sp>
    </p:spTree>
    <p:extLst>
      <p:ext uri="{BB962C8B-B14F-4D97-AF65-F5344CB8AC3E}">
        <p14:creationId xmlns:p14="http://schemas.microsoft.com/office/powerpoint/2010/main" val="519899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8000" y="648000"/>
            <a:ext cx="10261299" cy="720000"/>
          </a:xfrm>
        </p:spPr>
        <p:txBody>
          <a:bodyPr/>
          <a:lstStyle/>
          <a:p>
            <a:pPr algn="ctr"/>
            <a:r>
              <a:rPr lang="en-US" sz="4800" dirty="0" smtClean="0"/>
              <a:t>(B)</a:t>
            </a:r>
            <a:r>
              <a:rPr lang="en-US" sz="4000" dirty="0" smtClean="0"/>
              <a:t/>
            </a:r>
            <a:br>
              <a:rPr lang="en-US" sz="4000" dirty="0" smtClean="0"/>
            </a:br>
            <a:r>
              <a:rPr lang="en-US" sz="4000" dirty="0" smtClean="0"/>
              <a:t>Determination of extensions and time periods:</a:t>
            </a:r>
            <a:br>
              <a:rPr lang="en-US" sz="4000" dirty="0" smtClean="0"/>
            </a:br>
            <a:r>
              <a:rPr lang="en-US" sz="4000" dirty="0" smtClean="0"/>
              <a:t> </a:t>
            </a:r>
            <a:endParaRPr lang="en-US" sz="4000"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178681573"/>
                  </p:ext>
                </p:extLst>
              </p:nvPr>
            </p:nvGraphicFramePr>
            <p:xfrm>
              <a:off x="304800" y="1957916"/>
              <a:ext cx="11334750" cy="4480984"/>
            </p:xfrm>
            <a:graphic>
              <a:graphicData uri="http://schemas.openxmlformats.org/drawingml/2006/table">
                <a:tbl>
                  <a:tblPr firstRow="1" bandRow="1">
                    <a:tableStyleId>{073A0DAA-6AF3-43AB-8588-CEC1D06C72B9}</a:tableStyleId>
                  </a:tblPr>
                  <a:tblGrid>
                    <a:gridCol w="1619250"/>
                    <a:gridCol w="1619250"/>
                    <a:gridCol w="1619250"/>
                    <a:gridCol w="1619250"/>
                    <a:gridCol w="1619250"/>
                    <a:gridCol w="1619250"/>
                    <a:gridCol w="1619250"/>
                  </a:tblGrid>
                  <a:tr h="651026">
                    <a:tc>
                      <a:txBody>
                        <a:bodyPr/>
                        <a:lstStyle/>
                        <a:p>
                          <a:pPr algn="ctr"/>
                          <a:r>
                            <a:rPr lang="en-US" dirty="0" smtClean="0"/>
                            <a:t>No. of Observation</a:t>
                          </a:r>
                          <a:endParaRPr lang="en-US" dirty="0"/>
                        </a:p>
                      </a:txBody>
                      <a:tcPr/>
                    </a:tc>
                    <a:tc>
                      <a:txBody>
                        <a:bodyPr/>
                        <a:lstStyle/>
                        <a:p>
                          <a:pPr algn="ctr"/>
                          <a:r>
                            <a:rPr lang="en-US" dirty="0" smtClean="0"/>
                            <a:t>Loads, </a:t>
                          </a:r>
                          <a:r>
                            <a:rPr lang="en-US" sz="1800" dirty="0" smtClean="0"/>
                            <a:t>m</a:t>
                          </a:r>
                          <a:r>
                            <a:rPr lang="en-US" sz="1800" baseline="-25000" dirty="0" smtClean="0"/>
                            <a:t>0</a:t>
                          </a:r>
                          <a:r>
                            <a:rPr lang="en-US" sz="2400" baseline="0" dirty="0" smtClean="0"/>
                            <a:t> </a:t>
                          </a:r>
                          <a:r>
                            <a:rPr lang="en-US" sz="2000" baseline="0" dirty="0" smtClean="0"/>
                            <a:t>(</a:t>
                          </a:r>
                          <a:r>
                            <a:rPr lang="en-US" sz="2000" baseline="0" dirty="0" err="1" smtClean="0"/>
                            <a:t>gm</a:t>
                          </a:r>
                          <a:r>
                            <a:rPr lang="en-US" sz="2000" baseline="0" dirty="0" smtClean="0"/>
                            <a:t>)</a:t>
                          </a:r>
                          <a:endParaRPr lang="en-US" sz="1600" baseline="-25000" dirty="0" smtClean="0"/>
                        </a:p>
                      </a:txBody>
                      <a:tcPr/>
                    </a:tc>
                    <a:tc>
                      <a:txBody>
                        <a:bodyPr/>
                        <a:lstStyle/>
                        <a:p>
                          <a:pPr algn="ctr"/>
                          <a:r>
                            <a:rPr lang="en-US" dirty="0" smtClean="0"/>
                            <a:t>Extension,</a:t>
                          </a:r>
                          <a:r>
                            <a:rPr lang="en-US" baseline="0" dirty="0" smtClean="0"/>
                            <a:t> l (cm)</a:t>
                          </a:r>
                          <a:endParaRPr lang="en-US" dirty="0"/>
                        </a:p>
                      </a:txBody>
                      <a:tcPr/>
                    </a:tc>
                    <a:tc>
                      <a:txBody>
                        <a:bodyPr/>
                        <a:lstStyle/>
                        <a:p>
                          <a:pPr algn="ctr"/>
                          <a:r>
                            <a:rPr lang="en-US" dirty="0" smtClean="0"/>
                            <a:t>No. of vibrations, n</a:t>
                          </a:r>
                          <a:endParaRPr lang="en-US" dirty="0"/>
                        </a:p>
                      </a:txBody>
                      <a:tcPr/>
                    </a:tc>
                    <a:tc>
                      <a:txBody>
                        <a:bodyPr/>
                        <a:lstStyle/>
                        <a:p>
                          <a:pPr algn="ctr"/>
                          <a:r>
                            <a:rPr lang="en-US" dirty="0" smtClean="0"/>
                            <a:t>Total time, t (s)</a:t>
                          </a:r>
                          <a:endParaRPr lang="en-US" dirty="0"/>
                        </a:p>
                      </a:txBody>
                      <a:tcPr/>
                    </a:tc>
                    <a:tc>
                      <a:txBody>
                        <a:bodyPr/>
                        <a:lstStyle/>
                        <a:p>
                          <a:pPr algn="ctr"/>
                          <a:r>
                            <a:rPr lang="en-US" dirty="0" smtClean="0"/>
                            <a:t>Time period, T=</a:t>
                          </a:r>
                          <a:r>
                            <a:rPr lang="en-US" baseline="0" dirty="0" smtClean="0"/>
                            <a:t> </a:t>
                          </a:r>
                          <a14:m>
                            <m:oMath xmlns:m="http://schemas.openxmlformats.org/officeDocument/2006/math">
                              <m:f>
                                <m:fPr>
                                  <m:ctrlPr>
                                    <a:rPr lang="en-US" i="1" smtClean="0">
                                      <a:latin typeface="Cambria Math" panose="02040503050406030204" pitchFamily="18" charset="0"/>
                                    </a:rPr>
                                  </m:ctrlPr>
                                </m:fPr>
                                <m:num>
                                  <m:r>
                                    <a:rPr lang="en-US" b="1" i="1" smtClean="0">
                                      <a:latin typeface="Cambria Math" panose="02040503050406030204" pitchFamily="18" charset="0"/>
                                    </a:rPr>
                                    <m:t>𝒕</m:t>
                                  </m:r>
                                </m:num>
                                <m:den>
                                  <m:r>
                                    <a:rPr lang="en-US" b="1" i="1" smtClean="0">
                                      <a:latin typeface="Cambria Math" panose="02040503050406030204" pitchFamily="18" charset="0"/>
                                    </a:rPr>
                                    <m:t>𝒏</m:t>
                                  </m:r>
                                </m:den>
                              </m:f>
                            </m:oMath>
                          </a14:m>
                          <a:endParaRPr lang="en-US" dirty="0"/>
                        </a:p>
                      </a:txBody>
                      <a:tcPr/>
                    </a:tc>
                    <a:tc>
                      <a:txBody>
                        <a:bodyPr/>
                        <a:lstStyle/>
                        <a:p>
                          <a:pPr algn="ctr"/>
                          <a:r>
                            <a:rPr lang="en-US" sz="1800" b="1" kern="1200" dirty="0" smtClean="0">
                              <a:solidFill>
                                <a:schemeClr val="lt1"/>
                              </a:solidFill>
                              <a:effectLst/>
                              <a:latin typeface="+mn-lt"/>
                              <a:ea typeface="+mn-ea"/>
                              <a:cs typeface="+mn-cs"/>
                            </a:rPr>
                            <a:t>T</a:t>
                          </a:r>
                          <a:r>
                            <a:rPr lang="en-US" sz="1800" b="1" kern="1200" baseline="30000" dirty="0" smtClean="0">
                              <a:solidFill>
                                <a:schemeClr val="lt1"/>
                              </a:solidFill>
                              <a:effectLst/>
                              <a:latin typeface="+mn-lt"/>
                              <a:ea typeface="+mn-ea"/>
                              <a:cs typeface="+mn-cs"/>
                            </a:rPr>
                            <a:t>2</a:t>
                          </a:r>
                        </a:p>
                        <a:p>
                          <a:pPr algn="ctr"/>
                          <a:r>
                            <a:rPr lang="en-US" sz="1800" b="1" kern="1200" baseline="3000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(s</a:t>
                          </a:r>
                          <a:r>
                            <a:rPr lang="en-US" sz="1800" b="1" kern="1200" baseline="30000" dirty="0" smtClean="0">
                              <a:solidFill>
                                <a:schemeClr val="lt1"/>
                              </a:solidFill>
                              <a:effectLst/>
                              <a:latin typeface="+mn-lt"/>
                              <a:ea typeface="+mn-ea"/>
                              <a:cs typeface="+mn-cs"/>
                            </a:rPr>
                            <a:t>2 </a:t>
                          </a:r>
                          <a:r>
                            <a:rPr lang="en-US" sz="1800" b="1" kern="1200" dirty="0" smtClean="0">
                              <a:solidFill>
                                <a:schemeClr val="lt1"/>
                              </a:solidFill>
                              <a:effectLst/>
                              <a:latin typeface="+mn-lt"/>
                              <a:ea typeface="+mn-ea"/>
                              <a:cs typeface="+mn-cs"/>
                            </a:rPr>
                            <a:t>)</a:t>
                          </a:r>
                          <a:endParaRPr lang="en-US" dirty="0"/>
                        </a:p>
                      </a:txBody>
                      <a:tcPr/>
                    </a:tc>
                  </a:tr>
                  <a:tr h="651026">
                    <a:tc>
                      <a:txBody>
                        <a:bodyPr/>
                        <a:lstStyle/>
                        <a:p>
                          <a:pPr algn="ctr"/>
                          <a:r>
                            <a:rPr lang="en-US" sz="2000" dirty="0" smtClean="0"/>
                            <a:t>1</a:t>
                          </a:r>
                          <a:endParaRPr lang="en-US" sz="2000" dirty="0"/>
                        </a:p>
                      </a:txBody>
                      <a:tcPr/>
                    </a:tc>
                    <a:tc>
                      <a:txBody>
                        <a:bodyPr/>
                        <a:lstStyle/>
                        <a:p>
                          <a:pPr algn="ctr"/>
                          <a:r>
                            <a:rPr lang="en-US" sz="2000" dirty="0" smtClean="0"/>
                            <a:t>150</a:t>
                          </a:r>
                          <a:endParaRPr lang="en-US" sz="2000" dirty="0"/>
                        </a:p>
                      </a:txBody>
                      <a:tcPr/>
                    </a:tc>
                    <a:tc>
                      <a:txBody>
                        <a:bodyPr/>
                        <a:lstStyle/>
                        <a:p>
                          <a:pPr algn="ctr"/>
                          <a:r>
                            <a:rPr lang="en-US" sz="2000" dirty="0" smtClean="0"/>
                            <a:t>8.5</a:t>
                          </a:r>
                        </a:p>
                        <a:p>
                          <a:pPr algn="ct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13</a:t>
                          </a:r>
                          <a:endParaRPr lang="en-US" sz="2000" dirty="0"/>
                        </a:p>
                      </a:txBody>
                      <a:tcPr/>
                    </a:tc>
                    <a:tc>
                      <a:txBody>
                        <a:bodyPr/>
                        <a:lstStyle/>
                        <a:p>
                          <a:pPr algn="ctr"/>
                          <a:r>
                            <a:rPr lang="en-US" sz="2000" dirty="0" smtClean="0"/>
                            <a:t>0.65</a:t>
                          </a:r>
                          <a:endParaRPr lang="en-US" sz="2000" dirty="0"/>
                        </a:p>
                      </a:txBody>
                      <a:tcPr/>
                    </a:tc>
                    <a:tc>
                      <a:txBody>
                        <a:bodyPr/>
                        <a:lstStyle/>
                        <a:p>
                          <a:pPr algn="ctr"/>
                          <a:r>
                            <a:rPr lang="en-US" sz="2000" dirty="0" smtClean="0"/>
                            <a:t>0.42</a:t>
                          </a:r>
                          <a:endParaRPr lang="en-US" sz="2000" dirty="0"/>
                        </a:p>
                      </a:txBody>
                      <a:tcPr/>
                    </a:tc>
                  </a:tr>
                  <a:tr h="651026">
                    <a:tc>
                      <a:txBody>
                        <a:bodyPr/>
                        <a:lstStyle/>
                        <a:p>
                          <a:pPr algn="ctr"/>
                          <a:r>
                            <a:rPr lang="en-US" sz="2000" dirty="0" smtClean="0"/>
                            <a:t>2</a:t>
                          </a:r>
                          <a:endParaRPr lang="en-US" sz="2000" dirty="0"/>
                        </a:p>
                      </a:txBody>
                      <a:tcPr/>
                    </a:tc>
                    <a:tc>
                      <a:txBody>
                        <a:bodyPr/>
                        <a:lstStyle/>
                        <a:p>
                          <a:pPr algn="ctr"/>
                          <a:r>
                            <a:rPr lang="en-US" sz="2000" dirty="0" smtClean="0"/>
                            <a:t>200</a:t>
                          </a:r>
                          <a:endParaRPr lang="en-US" sz="2000" dirty="0"/>
                        </a:p>
                      </a:txBody>
                      <a:tcPr/>
                    </a:tc>
                    <a:tc>
                      <a:txBody>
                        <a:bodyPr/>
                        <a:lstStyle/>
                        <a:p>
                          <a:pPr algn="ctr"/>
                          <a:r>
                            <a:rPr lang="en-US" sz="2000" dirty="0" smtClean="0"/>
                            <a:t>12</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0.75</a:t>
                          </a:r>
                          <a:endParaRPr lang="en-US" sz="2000" dirty="0"/>
                        </a:p>
                      </a:txBody>
                      <a:tcPr/>
                    </a:tc>
                    <a:tc>
                      <a:txBody>
                        <a:bodyPr/>
                        <a:lstStyle/>
                        <a:p>
                          <a:pPr algn="ctr"/>
                          <a:r>
                            <a:rPr lang="en-US" sz="2000" dirty="0" smtClean="0"/>
                            <a:t>0.56</a:t>
                          </a:r>
                          <a:endParaRPr lang="en-US" sz="2000" dirty="0"/>
                        </a:p>
                      </a:txBody>
                      <a:tcPr/>
                    </a:tc>
                  </a:tr>
                  <a:tr h="651026">
                    <a:tc>
                      <a:txBody>
                        <a:bodyPr/>
                        <a:lstStyle/>
                        <a:p>
                          <a:pPr algn="ctr"/>
                          <a:r>
                            <a:rPr lang="en-US" sz="2000" dirty="0" smtClean="0"/>
                            <a:t>3</a:t>
                          </a:r>
                          <a:endParaRPr lang="en-US" sz="2000" dirty="0"/>
                        </a:p>
                      </a:txBody>
                      <a:tcPr/>
                    </a:tc>
                    <a:tc>
                      <a:txBody>
                        <a:bodyPr/>
                        <a:lstStyle/>
                        <a:p>
                          <a:pPr algn="ctr"/>
                          <a:r>
                            <a:rPr lang="en-US" sz="2000" dirty="0" smtClean="0"/>
                            <a:t>250</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17</a:t>
                          </a:r>
                          <a:endParaRPr lang="en-US" sz="2000" dirty="0"/>
                        </a:p>
                      </a:txBody>
                      <a:tcPr/>
                    </a:tc>
                    <a:tc>
                      <a:txBody>
                        <a:bodyPr/>
                        <a:lstStyle/>
                        <a:p>
                          <a:pPr algn="ctr"/>
                          <a:r>
                            <a:rPr lang="en-US" sz="2000" dirty="0" smtClean="0"/>
                            <a:t>0.85</a:t>
                          </a:r>
                          <a:endParaRPr lang="en-US" sz="2000" dirty="0"/>
                        </a:p>
                      </a:txBody>
                      <a:tcPr/>
                    </a:tc>
                    <a:tc>
                      <a:txBody>
                        <a:bodyPr/>
                        <a:lstStyle/>
                        <a:p>
                          <a:pPr algn="ctr"/>
                          <a:r>
                            <a:rPr lang="en-US" sz="2000" dirty="0" smtClean="0"/>
                            <a:t>0.72</a:t>
                          </a:r>
                          <a:endParaRPr lang="en-US" sz="2000" dirty="0"/>
                        </a:p>
                      </a:txBody>
                      <a:tcPr/>
                    </a:tc>
                  </a:tr>
                  <a:tr h="651026">
                    <a:tc>
                      <a:txBody>
                        <a:bodyPr/>
                        <a:lstStyle/>
                        <a:p>
                          <a:pPr algn="ctr"/>
                          <a:r>
                            <a:rPr lang="en-US" sz="2000" dirty="0" smtClean="0"/>
                            <a:t>4</a:t>
                          </a:r>
                          <a:endParaRPr lang="en-US" sz="2000" dirty="0"/>
                        </a:p>
                      </a:txBody>
                      <a:tcPr/>
                    </a:tc>
                    <a:tc>
                      <a:txBody>
                        <a:bodyPr/>
                        <a:lstStyle/>
                        <a:p>
                          <a:pPr algn="ctr"/>
                          <a:r>
                            <a:rPr lang="en-US" sz="2000" dirty="0" smtClean="0"/>
                            <a:t>300</a:t>
                          </a:r>
                          <a:endParaRPr lang="en-US" sz="2000" dirty="0"/>
                        </a:p>
                      </a:txBody>
                      <a:tcPr/>
                    </a:tc>
                    <a:tc>
                      <a:txBody>
                        <a:bodyPr/>
                        <a:lstStyle/>
                        <a:p>
                          <a:pPr algn="ctr"/>
                          <a:r>
                            <a:rPr lang="en-US" sz="2000" dirty="0" smtClean="0"/>
                            <a:t>18</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18</a:t>
                          </a:r>
                          <a:endParaRPr lang="en-US" sz="2000" dirty="0"/>
                        </a:p>
                      </a:txBody>
                      <a:tcPr/>
                    </a:tc>
                    <a:tc>
                      <a:txBody>
                        <a:bodyPr/>
                        <a:lstStyle/>
                        <a:p>
                          <a:pPr algn="ctr"/>
                          <a:r>
                            <a:rPr lang="en-US" sz="2000" dirty="0" smtClean="0"/>
                            <a:t>0.9</a:t>
                          </a:r>
                          <a:endParaRPr lang="en-US" sz="2000" dirty="0"/>
                        </a:p>
                      </a:txBody>
                      <a:tcPr/>
                    </a:tc>
                    <a:tc>
                      <a:txBody>
                        <a:bodyPr/>
                        <a:lstStyle/>
                        <a:p>
                          <a:pPr algn="ctr"/>
                          <a:r>
                            <a:rPr lang="en-US" sz="2000" dirty="0" smtClean="0"/>
                            <a:t>0.81</a:t>
                          </a:r>
                          <a:endParaRPr lang="en-US" sz="2000" dirty="0"/>
                        </a:p>
                      </a:txBody>
                      <a:tcPr/>
                    </a:tc>
                  </a:tr>
                  <a:tr h="651026">
                    <a:tc>
                      <a:txBody>
                        <a:bodyPr/>
                        <a:lstStyle/>
                        <a:p>
                          <a:pPr algn="ctr"/>
                          <a:r>
                            <a:rPr lang="en-US" sz="2000" dirty="0" smtClean="0"/>
                            <a:t>5</a:t>
                          </a:r>
                          <a:endParaRPr lang="en-US" sz="2000" dirty="0"/>
                        </a:p>
                      </a:txBody>
                      <a:tcPr/>
                    </a:tc>
                    <a:tc>
                      <a:txBody>
                        <a:bodyPr/>
                        <a:lstStyle/>
                        <a:p>
                          <a:pPr algn="ctr"/>
                          <a:r>
                            <a:rPr lang="en-US" sz="2000" dirty="0" smtClean="0"/>
                            <a:t>350</a:t>
                          </a:r>
                          <a:endParaRPr lang="en-US" sz="2000" dirty="0"/>
                        </a:p>
                      </a:txBody>
                      <a:tcPr/>
                    </a:tc>
                    <a:tc>
                      <a:txBody>
                        <a:bodyPr/>
                        <a:lstStyle/>
                        <a:p>
                          <a:pPr algn="ctr"/>
                          <a:r>
                            <a:rPr lang="en-US" sz="2000" dirty="0" smtClean="0"/>
                            <a:t>21.5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r>
                  <a:tr h="413840">
                    <a:tc>
                      <a:txBody>
                        <a:bodyPr/>
                        <a:lstStyle/>
                        <a:p>
                          <a:pPr algn="ctr"/>
                          <a:r>
                            <a:rPr lang="en-US" sz="2000" dirty="0" smtClean="0"/>
                            <a:t>6</a:t>
                          </a:r>
                          <a:endParaRPr lang="en-US" sz="2000" dirty="0"/>
                        </a:p>
                      </a:txBody>
                      <a:tcPr/>
                    </a:tc>
                    <a:tc>
                      <a:txBody>
                        <a:bodyPr/>
                        <a:lstStyle/>
                        <a:p>
                          <a:pPr algn="ctr"/>
                          <a:r>
                            <a:rPr lang="en-US" sz="2000" dirty="0" smtClean="0"/>
                            <a:t>400</a:t>
                          </a:r>
                          <a:endParaRPr lang="en-US" sz="2000" dirty="0"/>
                        </a:p>
                      </a:txBody>
                      <a:tcPr/>
                    </a:tc>
                    <a:tc>
                      <a:txBody>
                        <a:bodyPr/>
                        <a:lstStyle/>
                        <a:p>
                          <a:pPr algn="ctr"/>
                          <a:r>
                            <a:rPr lang="en-US" sz="2000" dirty="0" smtClean="0"/>
                            <a:t>24.5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21</a:t>
                          </a:r>
                          <a:endParaRPr lang="en-US" sz="2000" dirty="0"/>
                        </a:p>
                      </a:txBody>
                      <a:tcPr/>
                    </a:tc>
                    <a:tc>
                      <a:txBody>
                        <a:bodyPr/>
                        <a:lstStyle/>
                        <a:p>
                          <a:pPr algn="ctr"/>
                          <a:r>
                            <a:rPr lang="en-US" sz="2000" dirty="0" smtClean="0"/>
                            <a:t>1.05</a:t>
                          </a:r>
                          <a:endParaRPr lang="en-US" sz="2000" dirty="0"/>
                        </a:p>
                      </a:txBody>
                      <a:tcPr/>
                    </a:tc>
                    <a:tc>
                      <a:txBody>
                        <a:bodyPr/>
                        <a:lstStyle/>
                        <a:p>
                          <a:pPr algn="ctr"/>
                          <a:r>
                            <a:rPr lang="en-US" sz="2000" dirty="0" smtClean="0"/>
                            <a:t>1.10</a:t>
                          </a:r>
                          <a:endParaRPr lang="en-US" sz="2000" dirty="0"/>
                        </a:p>
                      </a:txBody>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178681573"/>
                  </p:ext>
                </p:extLst>
              </p:nvPr>
            </p:nvGraphicFramePr>
            <p:xfrm>
              <a:off x="304800" y="1957916"/>
              <a:ext cx="11334750" cy="4480984"/>
            </p:xfrm>
            <a:graphic>
              <a:graphicData uri="http://schemas.openxmlformats.org/drawingml/2006/table">
                <a:tbl>
                  <a:tblPr firstRow="1" bandRow="1">
                    <a:tableStyleId>{073A0DAA-6AF3-43AB-8588-CEC1D06C72B9}</a:tableStyleId>
                  </a:tblPr>
                  <a:tblGrid>
                    <a:gridCol w="1619250"/>
                    <a:gridCol w="1619250"/>
                    <a:gridCol w="1619250"/>
                    <a:gridCol w="1619250"/>
                    <a:gridCol w="1619250"/>
                    <a:gridCol w="1619250"/>
                    <a:gridCol w="1619250"/>
                  </a:tblGrid>
                  <a:tr h="762000">
                    <a:tc>
                      <a:txBody>
                        <a:bodyPr/>
                        <a:lstStyle/>
                        <a:p>
                          <a:pPr algn="ctr"/>
                          <a:r>
                            <a:rPr lang="en-US" dirty="0" smtClean="0"/>
                            <a:t>No. of Observation</a:t>
                          </a:r>
                          <a:endParaRPr lang="en-US" dirty="0"/>
                        </a:p>
                      </a:txBody>
                      <a:tcPr/>
                    </a:tc>
                    <a:tc>
                      <a:txBody>
                        <a:bodyPr/>
                        <a:lstStyle/>
                        <a:p>
                          <a:pPr algn="ctr"/>
                          <a:r>
                            <a:rPr lang="en-US" dirty="0" smtClean="0"/>
                            <a:t>Loads, </a:t>
                          </a:r>
                          <a:r>
                            <a:rPr lang="en-US" sz="1800" dirty="0" smtClean="0"/>
                            <a:t>m</a:t>
                          </a:r>
                          <a:r>
                            <a:rPr lang="en-US" sz="1800" baseline="-25000" dirty="0" smtClean="0"/>
                            <a:t>0</a:t>
                          </a:r>
                          <a:r>
                            <a:rPr lang="en-US" sz="2400" baseline="0" dirty="0" smtClean="0"/>
                            <a:t> </a:t>
                          </a:r>
                          <a:r>
                            <a:rPr lang="en-US" sz="2000" baseline="0" dirty="0" smtClean="0"/>
                            <a:t>(</a:t>
                          </a:r>
                          <a:r>
                            <a:rPr lang="en-US" sz="2000" baseline="0" dirty="0" err="1" smtClean="0"/>
                            <a:t>gm</a:t>
                          </a:r>
                          <a:r>
                            <a:rPr lang="en-US" sz="2000" baseline="0" dirty="0" smtClean="0"/>
                            <a:t>)</a:t>
                          </a:r>
                          <a:endParaRPr lang="en-US" sz="1600" baseline="-25000" dirty="0" smtClean="0"/>
                        </a:p>
                      </a:txBody>
                      <a:tcPr/>
                    </a:tc>
                    <a:tc>
                      <a:txBody>
                        <a:bodyPr/>
                        <a:lstStyle/>
                        <a:p>
                          <a:pPr algn="ctr"/>
                          <a:r>
                            <a:rPr lang="en-US" dirty="0" smtClean="0"/>
                            <a:t>Extension,</a:t>
                          </a:r>
                          <a:r>
                            <a:rPr lang="en-US" baseline="0" dirty="0" smtClean="0"/>
                            <a:t> l (cm)</a:t>
                          </a:r>
                          <a:endParaRPr lang="en-US" dirty="0"/>
                        </a:p>
                      </a:txBody>
                      <a:tcPr/>
                    </a:tc>
                    <a:tc>
                      <a:txBody>
                        <a:bodyPr/>
                        <a:lstStyle/>
                        <a:p>
                          <a:pPr algn="ctr"/>
                          <a:r>
                            <a:rPr lang="en-US" dirty="0" smtClean="0"/>
                            <a:t>No. of vibrations, n</a:t>
                          </a:r>
                          <a:endParaRPr lang="en-US" dirty="0"/>
                        </a:p>
                      </a:txBody>
                      <a:tcPr/>
                    </a:tc>
                    <a:tc>
                      <a:txBody>
                        <a:bodyPr/>
                        <a:lstStyle/>
                        <a:p>
                          <a:pPr algn="ctr"/>
                          <a:r>
                            <a:rPr lang="en-US" dirty="0" smtClean="0"/>
                            <a:t>Total time, t (s)</a:t>
                          </a:r>
                          <a:endParaRPr lang="en-US" dirty="0"/>
                        </a:p>
                      </a:txBody>
                      <a:tcPr/>
                    </a:tc>
                    <a:tc>
                      <a:txBody>
                        <a:bodyPr/>
                        <a:lstStyle/>
                        <a:p>
                          <a:endParaRPr lang="en-US"/>
                        </a:p>
                      </a:txBody>
                      <a:tcPr>
                        <a:blipFill rotWithShape="0">
                          <a:blip r:embed="rId2"/>
                          <a:stretch>
                            <a:fillRect l="-502264" t="-4000" r="-101887" b="-500000"/>
                          </a:stretch>
                        </a:blipFill>
                      </a:tcPr>
                    </a:tc>
                    <a:tc>
                      <a:txBody>
                        <a:bodyPr/>
                        <a:lstStyle/>
                        <a:p>
                          <a:pPr algn="ctr"/>
                          <a:r>
                            <a:rPr lang="en-US" sz="1800" b="1" kern="1200" dirty="0" smtClean="0">
                              <a:solidFill>
                                <a:schemeClr val="lt1"/>
                              </a:solidFill>
                              <a:effectLst/>
                              <a:latin typeface="+mn-lt"/>
                              <a:ea typeface="+mn-ea"/>
                              <a:cs typeface="+mn-cs"/>
                            </a:rPr>
                            <a:t>T</a:t>
                          </a:r>
                          <a:r>
                            <a:rPr lang="en-US" sz="1800" b="1" kern="1200" baseline="30000" dirty="0" smtClean="0">
                              <a:solidFill>
                                <a:schemeClr val="lt1"/>
                              </a:solidFill>
                              <a:effectLst/>
                              <a:latin typeface="+mn-lt"/>
                              <a:ea typeface="+mn-ea"/>
                              <a:cs typeface="+mn-cs"/>
                            </a:rPr>
                            <a:t>2</a:t>
                          </a:r>
                        </a:p>
                        <a:p>
                          <a:pPr algn="ctr"/>
                          <a:r>
                            <a:rPr lang="en-US" sz="1800" b="1" kern="1200" baseline="30000" dirty="0" smtClean="0">
                              <a:solidFill>
                                <a:schemeClr val="lt1"/>
                              </a:solidFill>
                              <a:effectLst/>
                              <a:latin typeface="+mn-lt"/>
                              <a:ea typeface="+mn-ea"/>
                              <a:cs typeface="+mn-cs"/>
                            </a:rPr>
                            <a:t> </a:t>
                          </a:r>
                          <a:r>
                            <a:rPr lang="en-US" sz="1800" b="1" kern="1200" dirty="0" smtClean="0">
                              <a:solidFill>
                                <a:schemeClr val="lt1"/>
                              </a:solidFill>
                              <a:effectLst/>
                              <a:latin typeface="+mn-lt"/>
                              <a:ea typeface="+mn-ea"/>
                              <a:cs typeface="+mn-cs"/>
                            </a:rPr>
                            <a:t>(s</a:t>
                          </a:r>
                          <a:r>
                            <a:rPr lang="en-US" sz="1800" b="1" kern="1200" baseline="30000" dirty="0" smtClean="0">
                              <a:solidFill>
                                <a:schemeClr val="lt1"/>
                              </a:solidFill>
                              <a:effectLst/>
                              <a:latin typeface="+mn-lt"/>
                              <a:ea typeface="+mn-ea"/>
                              <a:cs typeface="+mn-cs"/>
                            </a:rPr>
                            <a:t>2 </a:t>
                          </a:r>
                          <a:r>
                            <a:rPr lang="en-US" sz="1800" b="1" kern="1200" dirty="0" smtClean="0">
                              <a:solidFill>
                                <a:schemeClr val="lt1"/>
                              </a:solidFill>
                              <a:effectLst/>
                              <a:latin typeface="+mn-lt"/>
                              <a:ea typeface="+mn-ea"/>
                              <a:cs typeface="+mn-cs"/>
                            </a:rPr>
                            <a:t>)</a:t>
                          </a:r>
                          <a:endParaRPr lang="en-US" dirty="0"/>
                        </a:p>
                      </a:txBody>
                      <a:tcPr/>
                    </a:tc>
                  </a:tr>
                  <a:tr h="701040">
                    <a:tc>
                      <a:txBody>
                        <a:bodyPr/>
                        <a:lstStyle/>
                        <a:p>
                          <a:pPr algn="ctr"/>
                          <a:r>
                            <a:rPr lang="en-US" sz="2000" dirty="0" smtClean="0"/>
                            <a:t>1</a:t>
                          </a:r>
                          <a:endParaRPr lang="en-US" sz="2000" dirty="0"/>
                        </a:p>
                      </a:txBody>
                      <a:tcPr/>
                    </a:tc>
                    <a:tc>
                      <a:txBody>
                        <a:bodyPr/>
                        <a:lstStyle/>
                        <a:p>
                          <a:pPr algn="ctr"/>
                          <a:r>
                            <a:rPr lang="en-US" sz="2000" dirty="0" smtClean="0"/>
                            <a:t>150</a:t>
                          </a:r>
                          <a:endParaRPr lang="en-US" sz="2000" dirty="0"/>
                        </a:p>
                      </a:txBody>
                      <a:tcPr/>
                    </a:tc>
                    <a:tc>
                      <a:txBody>
                        <a:bodyPr/>
                        <a:lstStyle/>
                        <a:p>
                          <a:pPr algn="ctr"/>
                          <a:r>
                            <a:rPr lang="en-US" sz="2000" dirty="0" smtClean="0"/>
                            <a:t>8.5</a:t>
                          </a:r>
                        </a:p>
                        <a:p>
                          <a:pPr algn="ct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13</a:t>
                          </a:r>
                          <a:endParaRPr lang="en-US" sz="2000" dirty="0"/>
                        </a:p>
                      </a:txBody>
                      <a:tcPr/>
                    </a:tc>
                    <a:tc>
                      <a:txBody>
                        <a:bodyPr/>
                        <a:lstStyle/>
                        <a:p>
                          <a:pPr algn="ctr"/>
                          <a:r>
                            <a:rPr lang="en-US" sz="2000" dirty="0" smtClean="0"/>
                            <a:t>0.65</a:t>
                          </a:r>
                          <a:endParaRPr lang="en-US" sz="2000" dirty="0"/>
                        </a:p>
                      </a:txBody>
                      <a:tcPr/>
                    </a:tc>
                    <a:tc>
                      <a:txBody>
                        <a:bodyPr/>
                        <a:lstStyle/>
                        <a:p>
                          <a:pPr algn="ctr"/>
                          <a:r>
                            <a:rPr lang="en-US" sz="2000" dirty="0" smtClean="0"/>
                            <a:t>0.42</a:t>
                          </a:r>
                          <a:endParaRPr lang="en-US" sz="2000" dirty="0"/>
                        </a:p>
                      </a:txBody>
                      <a:tcPr/>
                    </a:tc>
                  </a:tr>
                  <a:tr h="651026">
                    <a:tc>
                      <a:txBody>
                        <a:bodyPr/>
                        <a:lstStyle/>
                        <a:p>
                          <a:pPr algn="ctr"/>
                          <a:r>
                            <a:rPr lang="en-US" sz="2000" dirty="0" smtClean="0"/>
                            <a:t>2</a:t>
                          </a:r>
                          <a:endParaRPr lang="en-US" sz="2000" dirty="0"/>
                        </a:p>
                      </a:txBody>
                      <a:tcPr/>
                    </a:tc>
                    <a:tc>
                      <a:txBody>
                        <a:bodyPr/>
                        <a:lstStyle/>
                        <a:p>
                          <a:pPr algn="ctr"/>
                          <a:r>
                            <a:rPr lang="en-US" sz="2000" dirty="0" smtClean="0"/>
                            <a:t>200</a:t>
                          </a:r>
                          <a:endParaRPr lang="en-US" sz="2000" dirty="0"/>
                        </a:p>
                      </a:txBody>
                      <a:tcPr/>
                    </a:tc>
                    <a:tc>
                      <a:txBody>
                        <a:bodyPr/>
                        <a:lstStyle/>
                        <a:p>
                          <a:pPr algn="ctr"/>
                          <a:r>
                            <a:rPr lang="en-US" sz="2000" dirty="0" smtClean="0"/>
                            <a:t>12</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0.75</a:t>
                          </a:r>
                          <a:endParaRPr lang="en-US" sz="2000" dirty="0"/>
                        </a:p>
                      </a:txBody>
                      <a:tcPr/>
                    </a:tc>
                    <a:tc>
                      <a:txBody>
                        <a:bodyPr/>
                        <a:lstStyle/>
                        <a:p>
                          <a:pPr algn="ctr"/>
                          <a:r>
                            <a:rPr lang="en-US" sz="2000" dirty="0" smtClean="0"/>
                            <a:t>0.56</a:t>
                          </a:r>
                          <a:endParaRPr lang="en-US" sz="2000" dirty="0"/>
                        </a:p>
                      </a:txBody>
                      <a:tcPr/>
                    </a:tc>
                  </a:tr>
                  <a:tr h="651026">
                    <a:tc>
                      <a:txBody>
                        <a:bodyPr/>
                        <a:lstStyle/>
                        <a:p>
                          <a:pPr algn="ctr"/>
                          <a:r>
                            <a:rPr lang="en-US" sz="2000" dirty="0" smtClean="0"/>
                            <a:t>3</a:t>
                          </a:r>
                          <a:endParaRPr lang="en-US" sz="2000" dirty="0"/>
                        </a:p>
                      </a:txBody>
                      <a:tcPr/>
                    </a:tc>
                    <a:tc>
                      <a:txBody>
                        <a:bodyPr/>
                        <a:lstStyle/>
                        <a:p>
                          <a:pPr algn="ctr"/>
                          <a:r>
                            <a:rPr lang="en-US" sz="2000" dirty="0" smtClean="0"/>
                            <a:t>250</a:t>
                          </a:r>
                          <a:endParaRPr lang="en-US" sz="2000" dirty="0"/>
                        </a:p>
                      </a:txBody>
                      <a:tcPr/>
                    </a:tc>
                    <a:tc>
                      <a:txBody>
                        <a:bodyPr/>
                        <a:lstStyle/>
                        <a:p>
                          <a:pPr algn="ctr"/>
                          <a:r>
                            <a:rPr lang="en-US" sz="2000" dirty="0" smtClean="0"/>
                            <a:t>15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17</a:t>
                          </a:r>
                          <a:endParaRPr lang="en-US" sz="2000" dirty="0"/>
                        </a:p>
                      </a:txBody>
                      <a:tcPr/>
                    </a:tc>
                    <a:tc>
                      <a:txBody>
                        <a:bodyPr/>
                        <a:lstStyle/>
                        <a:p>
                          <a:pPr algn="ctr"/>
                          <a:r>
                            <a:rPr lang="en-US" sz="2000" dirty="0" smtClean="0"/>
                            <a:t>0.85</a:t>
                          </a:r>
                          <a:endParaRPr lang="en-US" sz="2000" dirty="0"/>
                        </a:p>
                      </a:txBody>
                      <a:tcPr/>
                    </a:tc>
                    <a:tc>
                      <a:txBody>
                        <a:bodyPr/>
                        <a:lstStyle/>
                        <a:p>
                          <a:pPr algn="ctr"/>
                          <a:r>
                            <a:rPr lang="en-US" sz="2000" dirty="0" smtClean="0"/>
                            <a:t>0.72</a:t>
                          </a:r>
                          <a:endParaRPr lang="en-US" sz="2000" dirty="0"/>
                        </a:p>
                      </a:txBody>
                      <a:tcPr/>
                    </a:tc>
                  </a:tr>
                  <a:tr h="651026">
                    <a:tc>
                      <a:txBody>
                        <a:bodyPr/>
                        <a:lstStyle/>
                        <a:p>
                          <a:pPr algn="ctr"/>
                          <a:r>
                            <a:rPr lang="en-US" sz="2000" dirty="0" smtClean="0"/>
                            <a:t>4</a:t>
                          </a:r>
                          <a:endParaRPr lang="en-US" sz="2000" dirty="0"/>
                        </a:p>
                      </a:txBody>
                      <a:tcPr/>
                    </a:tc>
                    <a:tc>
                      <a:txBody>
                        <a:bodyPr/>
                        <a:lstStyle/>
                        <a:p>
                          <a:pPr algn="ctr"/>
                          <a:r>
                            <a:rPr lang="en-US" sz="2000" dirty="0" smtClean="0"/>
                            <a:t>300</a:t>
                          </a:r>
                          <a:endParaRPr lang="en-US" sz="2000" dirty="0"/>
                        </a:p>
                      </a:txBody>
                      <a:tcPr/>
                    </a:tc>
                    <a:tc>
                      <a:txBody>
                        <a:bodyPr/>
                        <a:lstStyle/>
                        <a:p>
                          <a:pPr algn="ctr"/>
                          <a:r>
                            <a:rPr lang="en-US" sz="2000" dirty="0" smtClean="0"/>
                            <a:t>18</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18</a:t>
                          </a:r>
                          <a:endParaRPr lang="en-US" sz="2000" dirty="0"/>
                        </a:p>
                      </a:txBody>
                      <a:tcPr/>
                    </a:tc>
                    <a:tc>
                      <a:txBody>
                        <a:bodyPr/>
                        <a:lstStyle/>
                        <a:p>
                          <a:pPr algn="ctr"/>
                          <a:r>
                            <a:rPr lang="en-US" sz="2000" dirty="0" smtClean="0"/>
                            <a:t>0.9</a:t>
                          </a:r>
                          <a:endParaRPr lang="en-US" sz="2000" dirty="0"/>
                        </a:p>
                      </a:txBody>
                      <a:tcPr/>
                    </a:tc>
                    <a:tc>
                      <a:txBody>
                        <a:bodyPr/>
                        <a:lstStyle/>
                        <a:p>
                          <a:pPr algn="ctr"/>
                          <a:r>
                            <a:rPr lang="en-US" sz="2000" dirty="0" smtClean="0"/>
                            <a:t>0.81</a:t>
                          </a:r>
                          <a:endParaRPr lang="en-US" sz="2000" dirty="0"/>
                        </a:p>
                      </a:txBody>
                      <a:tcPr/>
                    </a:tc>
                  </a:tr>
                  <a:tr h="651026">
                    <a:tc>
                      <a:txBody>
                        <a:bodyPr/>
                        <a:lstStyle/>
                        <a:p>
                          <a:pPr algn="ctr"/>
                          <a:r>
                            <a:rPr lang="en-US" sz="2000" dirty="0" smtClean="0"/>
                            <a:t>5</a:t>
                          </a:r>
                          <a:endParaRPr lang="en-US" sz="2000" dirty="0"/>
                        </a:p>
                      </a:txBody>
                      <a:tcPr/>
                    </a:tc>
                    <a:tc>
                      <a:txBody>
                        <a:bodyPr/>
                        <a:lstStyle/>
                        <a:p>
                          <a:pPr algn="ctr"/>
                          <a:r>
                            <a:rPr lang="en-US" sz="2000" dirty="0" smtClean="0"/>
                            <a:t>350</a:t>
                          </a:r>
                          <a:endParaRPr lang="en-US" sz="2000" dirty="0"/>
                        </a:p>
                      </a:txBody>
                      <a:tcPr/>
                    </a:tc>
                    <a:tc>
                      <a:txBody>
                        <a:bodyPr/>
                        <a:lstStyle/>
                        <a:p>
                          <a:pPr algn="ctr"/>
                          <a:r>
                            <a:rPr lang="en-US" sz="2000" dirty="0" smtClean="0"/>
                            <a:t>21.5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r>
                  <a:tr h="413840">
                    <a:tc>
                      <a:txBody>
                        <a:bodyPr/>
                        <a:lstStyle/>
                        <a:p>
                          <a:pPr algn="ctr"/>
                          <a:r>
                            <a:rPr lang="en-US" sz="2000" dirty="0" smtClean="0"/>
                            <a:t>6</a:t>
                          </a:r>
                          <a:endParaRPr lang="en-US" sz="2000" dirty="0"/>
                        </a:p>
                      </a:txBody>
                      <a:tcPr/>
                    </a:tc>
                    <a:tc>
                      <a:txBody>
                        <a:bodyPr/>
                        <a:lstStyle/>
                        <a:p>
                          <a:pPr algn="ctr"/>
                          <a:r>
                            <a:rPr lang="en-US" sz="2000" dirty="0" smtClean="0"/>
                            <a:t>400</a:t>
                          </a:r>
                          <a:endParaRPr lang="en-US" sz="2000" dirty="0"/>
                        </a:p>
                      </a:txBody>
                      <a:tcPr/>
                    </a:tc>
                    <a:tc>
                      <a:txBody>
                        <a:bodyPr/>
                        <a:lstStyle/>
                        <a:p>
                          <a:pPr algn="ctr"/>
                          <a:r>
                            <a:rPr lang="en-US" sz="2000" dirty="0" smtClean="0"/>
                            <a:t>24.5</a:t>
                          </a:r>
                          <a:endParaRPr lang="en-US" sz="2000" dirty="0"/>
                        </a:p>
                      </a:txBody>
                      <a:tcPr/>
                    </a:tc>
                    <a:tc>
                      <a:txBody>
                        <a:bodyPr/>
                        <a:lstStyle/>
                        <a:p>
                          <a:pPr algn="ctr"/>
                          <a:r>
                            <a:rPr lang="en-US" sz="2000" dirty="0" smtClean="0"/>
                            <a:t>20</a:t>
                          </a:r>
                          <a:endParaRPr lang="en-US" sz="2000" dirty="0"/>
                        </a:p>
                      </a:txBody>
                      <a:tcPr/>
                    </a:tc>
                    <a:tc>
                      <a:txBody>
                        <a:bodyPr/>
                        <a:lstStyle/>
                        <a:p>
                          <a:pPr algn="ctr"/>
                          <a:r>
                            <a:rPr lang="en-US" sz="2000" dirty="0" smtClean="0"/>
                            <a:t>21</a:t>
                          </a:r>
                          <a:endParaRPr lang="en-US" sz="2000" dirty="0"/>
                        </a:p>
                      </a:txBody>
                      <a:tcPr/>
                    </a:tc>
                    <a:tc>
                      <a:txBody>
                        <a:bodyPr/>
                        <a:lstStyle/>
                        <a:p>
                          <a:pPr algn="ctr"/>
                          <a:r>
                            <a:rPr lang="en-US" sz="2000" dirty="0" smtClean="0"/>
                            <a:t>1.05</a:t>
                          </a:r>
                          <a:endParaRPr lang="en-US" sz="2000" dirty="0"/>
                        </a:p>
                      </a:txBody>
                      <a:tcPr/>
                    </a:tc>
                    <a:tc>
                      <a:txBody>
                        <a:bodyPr/>
                        <a:lstStyle/>
                        <a:p>
                          <a:pPr algn="ctr"/>
                          <a:r>
                            <a:rPr lang="en-US" sz="2000" dirty="0" smtClean="0"/>
                            <a:t>1.10</a:t>
                          </a:r>
                          <a:endParaRPr lang="en-US" sz="2000" dirty="0"/>
                        </a:p>
                      </a:txBody>
                      <a:tcPr/>
                    </a:tc>
                  </a:tr>
                </a:tbl>
              </a:graphicData>
            </a:graphic>
          </p:graphicFrame>
        </mc:Fallback>
      </mc:AlternateContent>
      <p:sp>
        <p:nvSpPr>
          <p:cNvPr id="2" name="Rectangle 1"/>
          <p:cNvSpPr/>
          <p:nvPr/>
        </p:nvSpPr>
        <p:spPr>
          <a:xfrm>
            <a:off x="11256136" y="6619742"/>
            <a:ext cx="249570" cy="307777"/>
          </a:xfrm>
          <a:prstGeom prst="rect">
            <a:avLst/>
          </a:prstGeom>
        </p:spPr>
        <p:txBody>
          <a:bodyPr wrap="square">
            <a:spAutoFit/>
          </a:bodyPr>
          <a:lstStyle/>
          <a:p>
            <a:r>
              <a:rPr lang="en-US" sz="1400" dirty="0" smtClean="0"/>
              <a:t>8</a:t>
            </a:r>
            <a:endParaRPr lang="en-US" sz="1400" dirty="0"/>
          </a:p>
        </p:txBody>
      </p:sp>
    </p:spTree>
    <p:extLst>
      <p:ext uri="{BB962C8B-B14F-4D97-AF65-F5344CB8AC3E}">
        <p14:creationId xmlns:p14="http://schemas.microsoft.com/office/powerpoint/2010/main" val="399304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5400" dirty="0" smtClean="0"/>
              <a:t>Graph and Calculations</a:t>
            </a:r>
            <a:endParaRPr lang="en-US" sz="5400" dirty="0"/>
          </a:p>
        </p:txBody>
      </p:sp>
      <p:sp>
        <p:nvSpPr>
          <p:cNvPr id="9" name="TextBox 8"/>
          <p:cNvSpPr txBox="1"/>
          <p:nvPr/>
        </p:nvSpPr>
        <p:spPr>
          <a:xfrm>
            <a:off x="2112135" y="5407204"/>
            <a:ext cx="1300766" cy="369332"/>
          </a:xfrm>
          <a:prstGeom prst="rect">
            <a:avLst/>
          </a:prstGeom>
          <a:noFill/>
        </p:spPr>
        <p:txBody>
          <a:bodyPr wrap="square" rtlCol="0">
            <a:spAutoFit/>
          </a:bodyPr>
          <a:lstStyle/>
          <a:p>
            <a:r>
              <a:rPr lang="en-US" dirty="0" smtClean="0"/>
              <a:t>Graph - 1</a:t>
            </a:r>
            <a:endParaRPr lang="en-US" dirty="0"/>
          </a:p>
        </p:txBody>
      </p:sp>
      <p:sp>
        <p:nvSpPr>
          <p:cNvPr id="10" name="TextBox 9"/>
          <p:cNvSpPr txBox="1"/>
          <p:nvPr/>
        </p:nvSpPr>
        <p:spPr>
          <a:xfrm>
            <a:off x="8562304" y="5316403"/>
            <a:ext cx="1300766" cy="369332"/>
          </a:xfrm>
          <a:prstGeom prst="rect">
            <a:avLst/>
          </a:prstGeom>
          <a:noFill/>
        </p:spPr>
        <p:txBody>
          <a:bodyPr wrap="square" rtlCol="0">
            <a:spAutoFit/>
          </a:bodyPr>
          <a:lstStyle/>
          <a:p>
            <a:r>
              <a:rPr lang="en-US" dirty="0" smtClean="0"/>
              <a:t>Graph - 2</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flipH="1">
                <a:off x="8286051" y="5999994"/>
                <a:ext cx="157701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=26.9 </m:t>
                      </m:r>
                      <m:r>
                        <a:rPr lang="en-US" b="0" i="1" smtClean="0">
                          <a:latin typeface="Cambria Math" panose="02040503050406030204" pitchFamily="18" charset="0"/>
                        </a:rPr>
                        <m:t>𝑔𝑚</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flipH="1">
                <a:off x="8286051" y="5999994"/>
                <a:ext cx="1577019" cy="369332"/>
              </a:xfrm>
              <a:prstGeom prst="rect">
                <a:avLst/>
              </a:prstGeom>
              <a:blipFill rotWithShape="0">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57588" y="5999994"/>
                <a:ext cx="1619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𝑆𝑙𝑜𝑝𝑒</m:t>
                      </m:r>
                      <m:r>
                        <a:rPr lang="en-US" b="0" i="1" smtClean="0">
                          <a:latin typeface="Cambria Math" panose="02040503050406030204" pitchFamily="18" charset="0"/>
                        </a:rPr>
                        <m:t>=0.0606</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1957588" y="5999994"/>
                <a:ext cx="1619289" cy="276999"/>
              </a:xfrm>
              <a:prstGeom prst="rect">
                <a:avLst/>
              </a:prstGeom>
              <a:blipFill rotWithShape="0">
                <a:blip r:embed="rId3"/>
                <a:stretch>
                  <a:fillRect l="-4511" r="-3008" b="-34783"/>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177" t="27071" r="57619" b="12577"/>
          <a:stretch/>
        </p:blipFill>
        <p:spPr>
          <a:xfrm>
            <a:off x="648000" y="1413076"/>
            <a:ext cx="4864158" cy="3796428"/>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2561" t="26844" r="61075" b="21459"/>
          <a:stretch/>
        </p:blipFill>
        <p:spPr>
          <a:xfrm>
            <a:off x="6297769" y="1481973"/>
            <a:ext cx="5061397" cy="3584566"/>
          </a:xfrm>
          <a:prstGeom prst="rect">
            <a:avLst/>
          </a:prstGeom>
        </p:spPr>
      </p:pic>
      <p:sp>
        <p:nvSpPr>
          <p:cNvPr id="6" name="Rectangle 5"/>
          <p:cNvSpPr/>
          <p:nvPr/>
        </p:nvSpPr>
        <p:spPr>
          <a:xfrm>
            <a:off x="11290791" y="6627497"/>
            <a:ext cx="274434" cy="307777"/>
          </a:xfrm>
          <a:prstGeom prst="rect">
            <a:avLst/>
          </a:prstGeom>
        </p:spPr>
        <p:txBody>
          <a:bodyPr wrap="none">
            <a:spAutoFit/>
          </a:bodyPr>
          <a:lstStyle/>
          <a:p>
            <a:r>
              <a:rPr lang="en-US" sz="1400" dirty="0" smtClean="0"/>
              <a:t>9</a:t>
            </a:r>
            <a:endParaRPr lang="en-US" sz="1400" dirty="0"/>
          </a:p>
        </p:txBody>
      </p:sp>
    </p:spTree>
    <p:extLst>
      <p:ext uri="{BB962C8B-B14F-4D97-AF65-F5344CB8AC3E}">
        <p14:creationId xmlns:p14="http://schemas.microsoft.com/office/powerpoint/2010/main" val="1335296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4" grpId="0"/>
    </p:bld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310</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Bodoni MT</vt:lpstr>
      <vt:lpstr>Calibri</vt:lpstr>
      <vt:lpstr>Cambria Math</vt:lpstr>
      <vt:lpstr>Gill Sans MT</vt:lpstr>
      <vt:lpstr>Times New Roman</vt:lpstr>
      <vt:lpstr>Office Theme</vt:lpstr>
      <vt:lpstr>Physics-2 (Lab)</vt:lpstr>
      <vt:lpstr>LAB REPORT – 3  </vt:lpstr>
      <vt:lpstr>Consider, a spring is clamped vertically at the end P  and loaded with a mass m0 at the other end A. The spring extends to the position O by adding a suitable weight to the free end A. If the extension is l (as shown in figure) then, m0g = kl  ∴ k= m_0/l g ………………………(1) Where k is the spring constant of the given spiral spring.  Now, the period of vibration of the spring along a vertical line is, T=2π√(M/k) =2π√((m_0+m′)/k) ………….(2) Where m' is a constant called the effective mass of the spring and k is the spring constant i.e. the ratio between the added force and the corresponding extension of the spring. How the mass of the spring contributes to the effective mass of the vibrating system can be shown as follows:  Consider the kinetic energy of a spring and its load undergoing a simple harmonic motion. At the instant under consideration, let the load m_0 be moving with velocity v_0 (as shown in figure). At the same instant, an element dm of the mass m of the spring will also be moving up but with a velocity v which is smaller than v_0.  It is evident that the ratio between v and v_0 is just the ratio between y and y_0.    </vt:lpstr>
      <vt:lpstr>Hence,</vt:lpstr>
      <vt:lpstr>Apparatus</vt:lpstr>
      <vt:lpstr>Procedure 1. We suspended the spring by a hook attached to a rigid framework of heavy metal rods.  2. We measured the length of the spring with a meter scale. We placed a scale behind the       spring to measure the extensions of the spring.  3. We added suitable weight to the free end of the spring so that it extends to the position       O. On the reference frame we placed behind the spring, noted the position O and read the       extension L.  4. We pulled the load from position O to a moderately low position B and then let it go. The      spring then executed simple harmonic motion and vibrated up and down about the      position 0.With a stop clock we measured the time for 20 vibrations and computed the      time period T in sec per vibration.  5. We repeated operation (3) and (4) for at least 6 sets of loads.  6. We drew graphs with added loads m0 in grams (abscissa) against the extensions of the      spring 1 in cm (ordinate) and with T2as a function of m0. We drew the best fitted lines      through the points.  7. We calculated the spring constant by using the slope of the first graph.  8. The second graph did not passed through the origin owing to the mass of the spring      which was not considered in drawing it. The intercept of the resulting line on the mass      axis gave the effective mass of the spring.  9. We measured the mass m of the spring and showed the effective mass obtained from       the graph is m' = m/3</vt:lpstr>
      <vt:lpstr>Observations   (A)   Length of the spring,  L = 32 cm  Original mass of the spring, M=127 gm</vt:lpstr>
      <vt:lpstr>(B) Determination of extensions and time periods:  </vt:lpstr>
      <vt:lpstr>Graph and Calculations</vt:lpstr>
      <vt:lpstr>Analysis</vt:lpstr>
      <vt:lpstr>The original mass of the spring, M= 127 gm So, the original effective mass = 1/3 M=1/3 ×127=42.33 gm y=ax+b a=(4π^2)/k b=(〖4π〗^2 m′)/k m^′=b/a Again, From graph effective mass, m^′= 26.9 gm </vt:lpstr>
      <vt:lpstr>  (Expperiment value-Theoretical value )/(Theoretical value)×100%</vt:lpstr>
      <vt:lpstr>Discussions: Though we maintained lots of carefulness in measuring value, yet, some error would have been occurred in reading the extension of spring, calculating time during 20 vibrations, in measuring length or mass of spring etc. Again, resistance of air could have slightly damped the motion of the spring, leading to incorrect readings of vibrations. We were careful in dealing with the spring, so that the spring was not stretched beyond it’s elastic limit as this leads to incorrect results of spring constant. Sometimes due to the spring used in experiment, we may obtain errors. For example: over time the spring may lose elasticity due to repeated stretching and compression. So, error can occur.  This experiment is considered to be the ideal process for determining the value of spring constant  and effective mass of a spiral spring. So if we maintained more carefulness in the experiment, then we would have got accurate data.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2025-04-04T16:41:46Z</dcterms:created>
  <dcterms:modified xsi:type="dcterms:W3CDTF">2025-05-29T09:21:45Z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