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322" r:id="rId3"/>
    <p:sldId id="323" r:id="rId4"/>
    <p:sldId id="324" r:id="rId5"/>
    <p:sldId id="325" r:id="rId6"/>
    <p:sldId id="326" r:id="rId7"/>
    <p:sldId id="338" r:id="rId8"/>
    <p:sldId id="327" r:id="rId9"/>
    <p:sldId id="328" r:id="rId10"/>
    <p:sldId id="333" r:id="rId11"/>
    <p:sldId id="336" r:id="rId12"/>
    <p:sldId id="314"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p:scale>
          <a:sx n="33" d="100"/>
          <a:sy n="33" d="100"/>
        </p:scale>
        <p:origin x="2130" y="89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5/29/2025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5/29/2025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5/29/2025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5/29/2025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179951" y="180000"/>
            <a:ext cx="11650165"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xmlns="" id="{172090C5-61AC-430F-AA33-8EF3902C4669}"/>
              </a:ext>
            </a:extLst>
          </p:cNvPr>
          <p:cNvSpPr>
            <a:spLocks noGrp="1"/>
          </p:cNvSpPr>
          <p:nvPr>
            <p:ph type="body" sz="quarter" idx="14" hasCustomPrompt="1"/>
          </p:nvPr>
        </p:nvSpPr>
        <p:spPr>
          <a:xfrm>
            <a:off x="358707" y="6083997"/>
            <a:ext cx="4220063" cy="396000"/>
          </a:xfrm>
          <a:solidFill>
            <a:schemeClr val="tx1"/>
          </a:solidFill>
        </p:spPr>
        <p:txBody>
          <a:bodyPr lIns="72000" tIns="72000" rIns="0" bIns="0"/>
          <a:lstStyle>
            <a:lvl1pPr marL="0" indent="0">
              <a:buNone/>
              <a:defRPr sz="1799">
                <a:solidFill>
                  <a:schemeClr val="bg1"/>
                </a:solidFill>
              </a:defRPr>
            </a:lvl1pPr>
            <a:lvl2pPr marL="263446" indent="0">
              <a:buNone/>
              <a:defRPr/>
            </a:lvl2pPr>
            <a:lvl3pPr marL="536414" indent="0">
              <a:buNone/>
              <a:defRPr/>
            </a:lvl3pPr>
            <a:lvl4pPr marL="810970" indent="0">
              <a:buNone/>
              <a:defRPr/>
            </a:lvl4pPr>
            <a:lvl5pPr marL="1074416"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xmlns="" id="{4A2EF51E-0039-4E33-9FD1-865559878814}"/>
              </a:ext>
            </a:extLst>
          </p:cNvPr>
          <p:cNvSpPr/>
          <p:nvPr userDrawn="1"/>
        </p:nvSpPr>
        <p:spPr>
          <a:xfrm rot="5400000">
            <a:off x="6004413" y="673586"/>
            <a:ext cx="180000" cy="12188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7" name="Rectangle 36">
            <a:extLst>
              <a:ext uri="{FF2B5EF4-FFF2-40B4-BE49-F238E27FC236}">
                <a16:creationId xmlns:a16="http://schemas.microsoft.com/office/drawing/2014/main" xmlns="" id="{B7B77A86-EB1B-4FD1-823D-0C02BF7AD0C3}"/>
              </a:ext>
            </a:extLst>
          </p:cNvPr>
          <p:cNvSpPr/>
          <p:nvPr userDrawn="1"/>
        </p:nvSpPr>
        <p:spPr>
          <a:xfrm rot="5400000">
            <a:off x="6004413" y="-6004412"/>
            <a:ext cx="180000" cy="12188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8" name="Rectangle 37">
            <a:extLst>
              <a:ext uri="{FF2B5EF4-FFF2-40B4-BE49-F238E27FC236}">
                <a16:creationId xmlns:a16="http://schemas.microsoft.com/office/drawing/2014/main" xmlns="" id="{89E90B07-03C3-478D-9E2D-BB4DD77E5598}"/>
              </a:ext>
            </a:extLst>
          </p:cNvPr>
          <p:cNvSpPr/>
          <p:nvPr userDrawn="1"/>
        </p:nvSpPr>
        <p:spPr>
          <a:xfrm>
            <a:off x="11828919" y="0"/>
            <a:ext cx="359906"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9" name="Rectangle 38">
            <a:extLst>
              <a:ext uri="{FF2B5EF4-FFF2-40B4-BE49-F238E27FC236}">
                <a16:creationId xmlns:a16="http://schemas.microsoft.com/office/drawing/2014/main" xmlns="" id="{1040E883-8C91-48F8-A673-5D4558BB7252}"/>
              </a:ext>
            </a:extLst>
          </p:cNvPr>
          <p:cNvSpPr/>
          <p:nvPr userDrawn="1"/>
        </p:nvSpPr>
        <p:spPr>
          <a:xfrm>
            <a:off x="0" y="0"/>
            <a:ext cx="1799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a:extLst>
              <a:ext uri="{FF2B5EF4-FFF2-40B4-BE49-F238E27FC236}">
                <a16:creationId xmlns:a16="http://schemas.microsoft.com/office/drawing/2014/main" xmlns="" id="{7CDF3269-BE21-4BFD-839D-1279C4FBE04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52764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5/29/2025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5/29/2025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5/29/2025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5/29/2025</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5/29/2025</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5/29/2025</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5/29/2025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5/29/2025</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5/29/2025</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 xmlns:a16="http://schemas.microsoft.com/office/drawing/2014/main" id="{21F85AB8-7AD2-4F3E-A75D-910A16D61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1812" y="381000"/>
            <a:ext cx="1376726" cy="130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31812" y="617264"/>
            <a:ext cx="6092825" cy="830997"/>
          </a:xfrm>
          <a:prstGeom prst="rect">
            <a:avLst/>
          </a:prstGeom>
        </p:spPr>
        <p:txBody>
          <a:bodyPr>
            <a:spAutoFit/>
          </a:bodyPr>
          <a:lstStyle/>
          <a:p>
            <a:pPr algn="ctr"/>
            <a:r>
              <a:rPr lang="en-US" sz="2400" b="1" noProof="1"/>
              <a:t>American International </a:t>
            </a:r>
          </a:p>
          <a:p>
            <a:pPr algn="ctr"/>
            <a:r>
              <a:rPr lang="en-US" sz="2400" b="1" noProof="1"/>
              <a:t>University-Bangladesh</a:t>
            </a:r>
          </a:p>
        </p:txBody>
      </p:sp>
      <p:sp>
        <p:nvSpPr>
          <p:cNvPr id="8" name="Rectangle 7"/>
          <p:cNvSpPr/>
          <p:nvPr/>
        </p:nvSpPr>
        <p:spPr>
          <a:xfrm>
            <a:off x="-382589" y="2283202"/>
            <a:ext cx="6092825" cy="1754326"/>
          </a:xfrm>
          <a:prstGeom prst="rect">
            <a:avLst/>
          </a:prstGeom>
        </p:spPr>
        <p:txBody>
          <a:bodyPr>
            <a:spAutoFit/>
          </a:bodyPr>
          <a:lstStyle/>
          <a:p>
            <a:pPr algn="ctr"/>
            <a:r>
              <a:rPr lang="en-US" sz="5400" b="1" dirty="0"/>
              <a:t>Physics-2</a:t>
            </a:r>
            <a:br>
              <a:rPr lang="en-US" sz="5400" b="1" dirty="0"/>
            </a:br>
            <a:r>
              <a:rPr lang="en-US" sz="5400" b="1" dirty="0"/>
              <a:t>(Lab)</a:t>
            </a:r>
          </a:p>
        </p:txBody>
      </p:sp>
      <p:sp>
        <p:nvSpPr>
          <p:cNvPr id="9" name="Rectangle 8"/>
          <p:cNvSpPr/>
          <p:nvPr/>
        </p:nvSpPr>
        <p:spPr>
          <a:xfrm>
            <a:off x="1333972" y="4398392"/>
            <a:ext cx="2659702" cy="769441"/>
          </a:xfrm>
          <a:prstGeom prst="rect">
            <a:avLst/>
          </a:prstGeom>
        </p:spPr>
        <p:txBody>
          <a:bodyPr wrap="none">
            <a:spAutoFit/>
          </a:bodyPr>
          <a:lstStyle/>
          <a:p>
            <a:pPr algn="ctr"/>
            <a:r>
              <a:rPr lang="en-US" sz="4400" b="1" dirty="0"/>
              <a:t>Section: B</a:t>
            </a:r>
          </a:p>
        </p:txBody>
      </p:sp>
      <p:sp>
        <p:nvSpPr>
          <p:cNvPr id="12" name="Rectangle 11"/>
          <p:cNvSpPr/>
          <p:nvPr/>
        </p:nvSpPr>
        <p:spPr>
          <a:xfrm>
            <a:off x="3608877" y="2951842"/>
            <a:ext cx="6092825" cy="1446550"/>
          </a:xfrm>
          <a:prstGeom prst="rect">
            <a:avLst/>
          </a:prstGeom>
        </p:spPr>
        <p:txBody>
          <a:bodyPr>
            <a:spAutoFit/>
          </a:bodyPr>
          <a:lstStyle/>
          <a:p>
            <a:pPr algn="ctr"/>
            <a:r>
              <a:rPr lang="en-US" sz="4400" b="1" dirty="0"/>
              <a:t>Presented By:</a:t>
            </a:r>
          </a:p>
          <a:p>
            <a:pPr algn="ctr"/>
            <a:r>
              <a:rPr lang="en-US" sz="4400" b="1" dirty="0"/>
              <a:t>Group:06</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285010" y="1331683"/>
                <a:ext cx="11353800" cy="719813"/>
              </a:xfrm>
            </p:spPr>
            <p:txBody>
              <a:bodyPr>
                <a:normAutofit fontScale="90000"/>
              </a:bodyPr>
              <a:lstStyle/>
              <a:p>
                <a:r>
                  <a:rPr lang="en-US" sz="7200" dirty="0">
                    <a:solidFill>
                      <a:srgbClr val="FC0251"/>
                    </a:solidFill>
                  </a:rPr>
                  <a:t>Results:</a:t>
                </a:r>
                <a:br>
                  <a:rPr lang="en-US" sz="7200" dirty="0">
                    <a:solidFill>
                      <a:srgbClr val="FC0251"/>
                    </a:solidFill>
                  </a:rPr>
                </a:br>
                <a:r>
                  <a:rPr lang="en-US" sz="2200" dirty="0" smtClean="0">
                    <a:solidFill>
                      <a:schemeClr val="tx1"/>
                    </a:solidFill>
                  </a:rPr>
                  <a:t>The law of transverse vibration of string is verified by showing </a:t>
                </a:r>
                <a14:m>
                  <m:oMath xmlns:m="http://schemas.openxmlformats.org/officeDocument/2006/math">
                    <m:f>
                      <m:fPr>
                        <m:ctrlPr>
                          <a:rPr lang="en-US" sz="2200" b="1" i="1">
                            <a:solidFill>
                              <a:schemeClr val="tx1"/>
                            </a:solidFill>
                            <a:latin typeface="Cambria Math" panose="02040503050406030204" pitchFamily="18" charset="0"/>
                            <a:ea typeface="Cambria Math" panose="02040503050406030204" pitchFamily="18" charset="0"/>
                          </a:rPr>
                        </m:ctrlPr>
                      </m:fPr>
                      <m:num>
                        <m:r>
                          <a:rPr lang="en-US" sz="2200" b="1" i="1">
                            <a:solidFill>
                              <a:schemeClr val="tx1"/>
                            </a:solidFill>
                            <a:latin typeface="Cambria Math" panose="02040503050406030204" pitchFamily="18" charset="0"/>
                            <a:ea typeface="Cambria Math" panose="02040503050406030204" pitchFamily="18" charset="0"/>
                          </a:rPr>
                          <m:t>𝝉</m:t>
                        </m:r>
                      </m:num>
                      <m:den>
                        <m:sSup>
                          <m:sSupPr>
                            <m:ctrlPr>
                              <a:rPr lang="en-US" sz="2200" b="1" i="1">
                                <a:solidFill>
                                  <a:schemeClr val="tx1"/>
                                </a:solidFill>
                                <a:latin typeface="Cambria Math" panose="02040503050406030204" pitchFamily="18" charset="0"/>
                                <a:ea typeface="Cambria Math" panose="02040503050406030204" pitchFamily="18" charset="0"/>
                              </a:rPr>
                            </m:ctrlPr>
                          </m:sSupPr>
                          <m:e>
                            <m:r>
                              <a:rPr lang="en-US" sz="2200" b="1" i="1">
                                <a:solidFill>
                                  <a:schemeClr val="tx1"/>
                                </a:solidFill>
                                <a:latin typeface="Cambria Math" panose="02040503050406030204" pitchFamily="18" charset="0"/>
                                <a:ea typeface="Cambria Math" panose="02040503050406030204" pitchFamily="18" charset="0"/>
                              </a:rPr>
                              <m:t>𝒍</m:t>
                            </m:r>
                          </m:e>
                          <m:sup>
                            <m:r>
                              <a:rPr lang="en-US" sz="2200" b="1" i="1">
                                <a:solidFill>
                                  <a:schemeClr val="tx1"/>
                                </a:solidFill>
                                <a:latin typeface="Cambria Math" panose="02040503050406030204" pitchFamily="18" charset="0"/>
                                <a:ea typeface="Cambria Math" panose="02040503050406030204" pitchFamily="18" charset="0"/>
                              </a:rPr>
                              <m:t>𝟐</m:t>
                            </m:r>
                          </m:sup>
                        </m:sSup>
                      </m:den>
                    </m:f>
                  </m:oMath>
                </a14:m>
                <a:r>
                  <a:rPr lang="en-US" sz="2200" b="1" dirty="0">
                    <a:solidFill>
                      <a:schemeClr val="tx1"/>
                    </a:solidFill>
                  </a:rPr>
                  <a:t>  = constant </a:t>
                </a:r>
                <a:r>
                  <a:rPr lang="en-US" sz="2200" dirty="0" smtClean="0">
                    <a:solidFill>
                      <a:schemeClr val="tx1"/>
                    </a:solidFill>
                  </a:rPr>
                  <a:t>and the frequency of tuning fork is  </a:t>
                </a:r>
                <a:r>
                  <a:rPr lang="en-US" sz="3100" dirty="0" smtClean="0">
                    <a:solidFill>
                      <a:schemeClr val="tx1"/>
                    </a:solidFill>
                  </a:rPr>
                  <a:t>32.9</a:t>
                </a:r>
                <a:r>
                  <a:rPr lang="en-US" sz="2200" dirty="0" smtClean="0">
                    <a:solidFill>
                      <a:schemeClr val="tx1"/>
                    </a:solidFill>
                  </a:rPr>
                  <a:t> Vibration/sec.</a:t>
                </a:r>
                <a:endParaRPr lang="en-US" sz="2200" dirty="0">
                  <a:solidFill>
                    <a:schemeClr val="tx1"/>
                  </a:solidFill>
                </a:endParaRPr>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285010" y="1331683"/>
                <a:ext cx="11353800" cy="719813"/>
              </a:xfrm>
              <a:blipFill rotWithShape="0">
                <a:blip r:embed="rId2"/>
                <a:stretch>
                  <a:fillRect l="-3598" t="-180672" r="-376" b="-23529"/>
                </a:stretch>
              </a:blipFill>
            </p:spPr>
            <p:txBody>
              <a:bodyPr/>
              <a:lstStyle/>
              <a:p>
                <a:r>
                  <a:rPr lang="en-US">
                    <a:noFill/>
                  </a:rPr>
                  <a:t> </a:t>
                </a:r>
              </a:p>
            </p:txBody>
          </p:sp>
        </mc:Fallback>
      </mc:AlternateContent>
      <p:sp>
        <p:nvSpPr>
          <p:cNvPr id="3" name="Rectangle 2"/>
          <p:cNvSpPr/>
          <p:nvPr/>
        </p:nvSpPr>
        <p:spPr>
          <a:xfrm>
            <a:off x="11123612" y="6522399"/>
            <a:ext cx="357790" cy="307777"/>
          </a:xfrm>
          <a:prstGeom prst="rect">
            <a:avLst/>
          </a:prstGeom>
        </p:spPr>
        <p:txBody>
          <a:bodyPr wrap="none">
            <a:spAutoFit/>
          </a:bodyPr>
          <a:lstStyle/>
          <a:p>
            <a:r>
              <a:rPr lang="en-US" sz="1400" dirty="0" smtClean="0"/>
              <a:t>10</a:t>
            </a:r>
            <a:endParaRPr lang="en-US" sz="1400" dirty="0"/>
          </a:p>
        </p:txBody>
      </p:sp>
      <mc:AlternateContent xmlns:mc="http://schemas.openxmlformats.org/markup-compatibility/2006" xmlns:a14="http://schemas.microsoft.com/office/drawing/2010/main">
        <mc:Choice Requires="a14">
          <p:sp>
            <p:nvSpPr>
              <p:cNvPr id="2" name="Rectangle 1"/>
              <p:cNvSpPr/>
              <p:nvPr/>
            </p:nvSpPr>
            <p:spPr>
              <a:xfrm>
                <a:off x="304887" y="2027885"/>
                <a:ext cx="11353800" cy="4564776"/>
              </a:xfrm>
              <a:prstGeom prst="rect">
                <a:avLst/>
              </a:prstGeom>
            </p:spPr>
            <p:txBody>
              <a:bodyPr wrap="square">
                <a:spAutoFit/>
              </a:bodyPr>
              <a:lstStyle/>
              <a:p>
                <a:r>
                  <a:rPr lang="en-US" sz="5400" dirty="0" smtClean="0">
                    <a:solidFill>
                      <a:srgbClr val="FD0353"/>
                    </a:solidFill>
                  </a:rPr>
                  <a:t>Discussions:</a:t>
                </a:r>
                <a:r>
                  <a:rPr lang="en-US" sz="5400" dirty="0" smtClean="0">
                    <a:solidFill>
                      <a:srgbClr val="FF0000"/>
                    </a:solidFill>
                  </a:rPr>
                  <a:t/>
                </a:r>
                <a:br>
                  <a:rPr lang="en-US" sz="5400" dirty="0" smtClean="0">
                    <a:solidFill>
                      <a:srgbClr val="FF0000"/>
                    </a:solidFill>
                  </a:rPr>
                </a:br>
                <a:r>
                  <a:rPr lang="en-US" sz="2000" dirty="0" smtClean="0"/>
                  <a:t>The main objective of this experiment was to determine the frequency of an electrically maintained tuning fork using the transverse mode of vibration, demonstrated through </a:t>
                </a:r>
                <a:r>
                  <a:rPr lang="en-US" sz="2000" dirty="0" err="1" smtClean="0"/>
                  <a:t>Melde’s</a:t>
                </a:r>
                <a:r>
                  <a:rPr lang="en-US" sz="2000" dirty="0" smtClean="0"/>
                  <a:t> experiment.</a:t>
                </a:r>
                <a:endParaRPr lang="en-US" sz="2000" dirty="0"/>
              </a:p>
              <a:p>
                <a:r>
                  <a:rPr lang="en-US" sz="2000" dirty="0" smtClean="0"/>
                  <a:t>The </a:t>
                </a:r>
                <a:r>
                  <a:rPr lang="en-US" sz="2000" dirty="0"/>
                  <a:t>frequency, f was determined using the formula:</a:t>
                </a:r>
                <a:br>
                  <a:rPr lang="en-US" sz="2000" dirty="0"/>
                </a:br>
                <a:r>
                  <a:rPr lang="en-US" sz="2000" dirty="0"/>
                  <a:t>​​</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𝑙</m:t>
                        </m:r>
                      </m:den>
                    </m:f>
                    <m:rad>
                      <m:radPr>
                        <m:degHide m:val="on"/>
                        <m:ctrlPr>
                          <a:rPr lang="en-US" i="1">
                            <a:latin typeface="Cambria Math" panose="02040503050406030204" pitchFamily="18" charset="0"/>
                            <a:ea typeface="Cambria Math" panose="02040503050406030204" pitchFamily="18" charset="0"/>
                          </a:rPr>
                        </m:ctrlPr>
                      </m:radPr>
                      <m:deg/>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𝜏</m:t>
                            </m:r>
                          </m:num>
                          <m:den>
                            <m:r>
                              <a:rPr lang="en-US" i="1">
                                <a:latin typeface="Cambria Math" panose="02040503050406030204" pitchFamily="18" charset="0"/>
                                <a:ea typeface="Cambria Math" panose="02040503050406030204" pitchFamily="18" charset="0"/>
                              </a:rPr>
                              <m:t>𝜇</m:t>
                            </m:r>
                          </m:den>
                        </m:f>
                      </m:e>
                    </m:rad>
                  </m:oMath>
                </a14:m>
                <a:r>
                  <a:rPr lang="en-US" sz="2000" dirty="0"/>
                  <a:t/>
                </a:r>
                <a:br>
                  <a:rPr lang="en-US" sz="2000" dirty="0"/>
                </a:br>
                <a:r>
                  <a:rPr lang="en-US" sz="2000" dirty="0"/>
                  <a:t>Where:</a:t>
                </a:r>
                <a:br>
                  <a:rPr lang="en-US" sz="2000" dirty="0"/>
                </a:br>
                <a:r>
                  <a:rPr lang="en-US" sz="2000" dirty="0"/>
                  <a:t>l is the length of one </a:t>
                </a:r>
                <a:r>
                  <a:rPr lang="en-US" sz="2000"/>
                  <a:t>loop </a:t>
                </a:r>
                <a:r>
                  <a:rPr lang="en-US" sz="2000" dirty="0"/>
                  <a:t/>
                </a:r>
                <a:br>
                  <a:rPr lang="en-US" sz="2000" dirty="0"/>
                </a:br>
                <a:r>
                  <a:rPr lang="el-GR" sz="2000" dirty="0" smtClean="0"/>
                  <a:t>τ</a:t>
                </a:r>
                <a:r>
                  <a:rPr lang="en-US" sz="2000" dirty="0" smtClean="0"/>
                  <a:t> is </a:t>
                </a:r>
                <a:r>
                  <a:rPr lang="en-US" sz="2000" dirty="0"/>
                  <a:t>the tension in the string</a:t>
                </a:r>
                <a:r>
                  <a:rPr lang="en-US" sz="2000" dirty="0" smtClean="0"/>
                  <a:t>,</a:t>
                </a:r>
              </a:p>
              <a:p>
                <a14:m>
                  <m:oMath xmlns:m="http://schemas.openxmlformats.org/officeDocument/2006/math">
                    <m:r>
                      <m:rPr>
                        <m:nor/>
                      </m:rPr>
                      <a:rPr lang="en-US" sz="2000" dirty="0">
                        <a:latin typeface="Cambria Math" panose="02040503050406030204" pitchFamily="18" charset="0"/>
                      </a:rPr>
                      <m:t>M</m:t>
                    </m:r>
                    <m:r>
                      <m:rPr>
                        <m:nor/>
                      </m:rPr>
                      <a:rPr lang="en-US" sz="2000" dirty="0"/>
                      <m:t>ass</m:t>
                    </m:r>
                    <m:r>
                      <m:rPr>
                        <m:nor/>
                      </m:rPr>
                      <a:rPr lang="en-US" sz="2000" dirty="0"/>
                      <m:t> </m:t>
                    </m:r>
                    <m:r>
                      <m:rPr>
                        <m:nor/>
                      </m:rPr>
                      <a:rPr lang="en-US" sz="2000" dirty="0"/>
                      <m:t>per</m:t>
                    </m:r>
                    <m:r>
                      <m:rPr>
                        <m:nor/>
                      </m:rPr>
                      <a:rPr lang="en-US" sz="2000" dirty="0"/>
                      <m:t> </m:t>
                    </m:r>
                    <m:r>
                      <m:rPr>
                        <m:nor/>
                      </m:rPr>
                      <a:rPr lang="en-US" sz="2000" dirty="0"/>
                      <m:t>unit</m:t>
                    </m:r>
                    <m:r>
                      <m:rPr>
                        <m:nor/>
                      </m:rPr>
                      <a:rPr lang="en-US" sz="2000" dirty="0"/>
                      <m:t> </m:t>
                    </m:r>
                    <m:r>
                      <m:rPr>
                        <m:nor/>
                      </m:rPr>
                      <a:rPr lang="en-US" sz="2000" dirty="0"/>
                      <m:t>of</m:t>
                    </m:r>
                    <m:r>
                      <m:rPr>
                        <m:nor/>
                      </m:rPr>
                      <a:rPr lang="en-US" sz="2000" dirty="0"/>
                      <m:t> </m:t>
                    </m:r>
                    <m:r>
                      <m:rPr>
                        <m:nor/>
                      </m:rPr>
                      <a:rPr lang="en-US" sz="2000" dirty="0"/>
                      <m:t>the</m:t>
                    </m:r>
                    <m:r>
                      <m:rPr>
                        <m:nor/>
                      </m:rPr>
                      <a:rPr lang="en-US" sz="2000" dirty="0"/>
                      <m:t> </m:t>
                    </m:r>
                    <m:r>
                      <m:rPr>
                        <m:nor/>
                      </m:rPr>
                      <a:rPr lang="en-US" sz="2000" dirty="0"/>
                      <m:t>thread</m:t>
                    </m:r>
                    <m:r>
                      <m:rPr>
                        <m:nor/>
                      </m:rPr>
                      <a:rPr lang="en-US" sz="2000" dirty="0"/>
                      <m:t>,</m:t>
                    </m:r>
                    <m:r>
                      <a:rPr lang="en-US" sz="2000" b="0" i="1" dirty="0"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=0.005</m:t>
                    </m:r>
                  </m:oMath>
                </a14:m>
                <a:r>
                  <a:rPr lang="en-US" sz="2000" dirty="0"/>
                  <a:t> gm/cm</a:t>
                </a:r>
                <a:br>
                  <a:rPr lang="en-US" sz="2000" dirty="0"/>
                </a:br>
                <a:r>
                  <a:rPr lang="en-US" sz="2000" dirty="0"/>
                  <a:t/>
                </a:r>
                <a:br>
                  <a:rPr lang="en-US" sz="2000" dirty="0"/>
                </a:br>
                <a:r>
                  <a:rPr lang="en-US" sz="2000" dirty="0"/>
                  <a:t/>
                </a:r>
                <a:br>
                  <a:rPr lang="en-US" sz="2000" dirty="0"/>
                </a:br>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304887" y="2027885"/>
                <a:ext cx="11353800" cy="4564776"/>
              </a:xfrm>
              <a:prstGeom prst="rect">
                <a:avLst/>
              </a:prstGeom>
              <a:blipFill rotWithShape="0">
                <a:blip r:embed="rId3"/>
                <a:stretch>
                  <a:fillRect l="-2845" t="-3743" r="-215"/>
                </a:stretch>
              </a:blipFill>
            </p:spPr>
            <p:txBody>
              <a:bodyPr/>
              <a:lstStyle/>
              <a:p>
                <a:r>
                  <a:rPr lang="en-US">
                    <a:noFill/>
                  </a:rPr>
                  <a:t> </a:t>
                </a:r>
              </a:p>
            </p:txBody>
          </p:sp>
        </mc:Fallback>
      </mc:AlternateContent>
    </p:spTree>
    <p:extLst>
      <p:ext uri="{BB962C8B-B14F-4D97-AF65-F5344CB8AC3E}">
        <p14:creationId xmlns:p14="http://schemas.microsoft.com/office/powerpoint/2010/main" val="15764552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2" y="5638800"/>
            <a:ext cx="10797190" cy="719813"/>
          </a:xfrm>
        </p:spPr>
        <p:txBody>
          <a:bodyPr>
            <a:normAutofit fontScale="90000"/>
          </a:bodyPr>
          <a:lstStyle/>
          <a:p>
            <a:r>
              <a:rPr lang="en-US" sz="6000" dirty="0"/>
              <a:t/>
            </a:r>
            <a:br>
              <a:rPr lang="en-US" sz="6000" dirty="0"/>
            </a:br>
            <a:endParaRPr lang="en-US" sz="1800" dirty="0"/>
          </a:p>
        </p:txBody>
      </p:sp>
      <p:sp>
        <p:nvSpPr>
          <p:cNvPr id="3" name="Rectangle 2"/>
          <p:cNvSpPr/>
          <p:nvPr/>
        </p:nvSpPr>
        <p:spPr>
          <a:xfrm>
            <a:off x="11123612" y="6548157"/>
            <a:ext cx="344966" cy="307777"/>
          </a:xfrm>
          <a:prstGeom prst="rect">
            <a:avLst/>
          </a:prstGeom>
        </p:spPr>
        <p:txBody>
          <a:bodyPr wrap="none">
            <a:spAutoFit/>
          </a:bodyPr>
          <a:lstStyle/>
          <a:p>
            <a:r>
              <a:rPr lang="en-US" sz="1400" dirty="0" smtClean="0"/>
              <a:t>11</a:t>
            </a:r>
            <a:endParaRPr lang="en-US" sz="1400" dirty="0"/>
          </a:p>
        </p:txBody>
      </p:sp>
      <p:sp>
        <p:nvSpPr>
          <p:cNvPr id="2" name="Rectangle 1"/>
          <p:cNvSpPr/>
          <p:nvPr/>
        </p:nvSpPr>
        <p:spPr>
          <a:xfrm>
            <a:off x="293439" y="838200"/>
            <a:ext cx="11201400" cy="4832092"/>
          </a:xfrm>
          <a:prstGeom prst="rect">
            <a:avLst/>
          </a:prstGeom>
        </p:spPr>
        <p:txBody>
          <a:bodyPr wrap="square">
            <a:spAutoFit/>
          </a:bodyPr>
          <a:lstStyle/>
          <a:p>
            <a:r>
              <a:rPr lang="en-US" sz="2200" dirty="0" smtClean="0">
                <a:latin typeface="Arial" panose="020B0604020202020204" pitchFamily="34" charset="0"/>
                <a:cs typeface="Arial" panose="020B0604020202020204" pitchFamily="34" charset="0"/>
              </a:rPr>
              <a:t>We recorded the following frequencies based on different numbers of loops:</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For 4 loops: frequency = 39.59 Vibration/sec.</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For 3 loops: frequency = 19.15 Vibration/sec.</a:t>
            </a:r>
            <a:br>
              <a:rPr lang="en-US" sz="2200" dirty="0" smtClean="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For 2 loops: frequency = 40 Vibration/sec.</a:t>
            </a:r>
          </a:p>
          <a:p>
            <a:r>
              <a:rPr lang="en-US" sz="2200" dirty="0" smtClean="0">
                <a:latin typeface="Arial" panose="020B0604020202020204" pitchFamily="34" charset="0"/>
                <a:cs typeface="Arial" panose="020B0604020202020204" pitchFamily="34" charset="0"/>
              </a:rPr>
              <a:t>The frequency of the tuning fork was  32.9 Vibration/sec.</a:t>
            </a:r>
          </a:p>
          <a:p>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In this experiment some </a:t>
            </a:r>
            <a:r>
              <a:rPr lang="en-US" sz="2200" smtClean="0">
                <a:latin typeface="Arial" panose="020B0604020202020204" pitchFamily="34" charset="0"/>
                <a:cs typeface="Arial" panose="020B0604020202020204" pitchFamily="34" charset="0"/>
              </a:rPr>
              <a:t>errors may </a:t>
            </a:r>
            <a:r>
              <a:rPr lang="en-US" sz="2200" dirty="0" smtClean="0">
                <a:latin typeface="Arial" panose="020B0604020202020204" pitchFamily="34" charset="0"/>
                <a:cs typeface="Arial" panose="020B0604020202020204" pitchFamily="34" charset="0"/>
              </a:rPr>
              <a:t>occurred. Example: Human error.  Inaccurate </a:t>
            </a:r>
            <a:r>
              <a:rPr lang="en-US" sz="2200" dirty="0">
                <a:latin typeface="Arial" panose="020B0604020202020204" pitchFamily="34" charset="0"/>
                <a:cs typeface="Arial" panose="020B0604020202020204" pitchFamily="34" charset="0"/>
              </a:rPr>
              <a:t>measurement of string </a:t>
            </a:r>
            <a:r>
              <a:rPr lang="en-US" sz="2200" dirty="0" smtClean="0">
                <a:latin typeface="Arial" panose="020B0604020202020204" pitchFamily="34" charset="0"/>
                <a:cs typeface="Arial" panose="020B0604020202020204" pitchFamily="34" charset="0"/>
              </a:rPr>
              <a:t>length, incorrect </a:t>
            </a:r>
            <a:r>
              <a:rPr lang="en-US" sz="2200" dirty="0">
                <a:latin typeface="Arial" panose="020B0604020202020204" pitchFamily="34" charset="0"/>
                <a:cs typeface="Arial" panose="020B0604020202020204" pitchFamily="34" charset="0"/>
              </a:rPr>
              <a:t>calculation of wavelength, </a:t>
            </a:r>
            <a:r>
              <a:rPr lang="en-US" sz="2200" dirty="0" smtClean="0">
                <a:latin typeface="Arial" panose="020B0604020202020204" pitchFamily="34" charset="0"/>
                <a:cs typeface="Arial" panose="020B0604020202020204" pitchFamily="34" charset="0"/>
              </a:rPr>
              <a:t>incorrect </a:t>
            </a:r>
            <a:r>
              <a:rPr lang="en-US" sz="2200" dirty="0">
                <a:latin typeface="Arial" panose="020B0604020202020204" pitchFamily="34" charset="0"/>
                <a:cs typeface="Arial" panose="020B0604020202020204" pitchFamily="34" charset="0"/>
              </a:rPr>
              <a:t>count of loops/antinodes, </a:t>
            </a:r>
            <a:r>
              <a:rPr lang="en-US" sz="2200" dirty="0" smtClean="0">
                <a:latin typeface="Arial" panose="020B0604020202020204" pitchFamily="34" charset="0"/>
                <a:cs typeface="Arial" panose="020B0604020202020204" pitchFamily="34" charset="0"/>
              </a:rPr>
              <a:t>friction </a:t>
            </a:r>
            <a:r>
              <a:rPr lang="en-US" sz="2200" dirty="0">
                <a:latin typeface="Arial" panose="020B0604020202020204" pitchFamily="34" charset="0"/>
                <a:cs typeface="Arial" panose="020B0604020202020204" pitchFamily="34" charset="0"/>
              </a:rPr>
              <a:t>in pulley, </a:t>
            </a:r>
            <a:r>
              <a:rPr lang="en-US" sz="2200" dirty="0" smtClean="0">
                <a:latin typeface="Arial" panose="020B0604020202020204" pitchFamily="34" charset="0"/>
                <a:cs typeface="Arial" panose="020B0604020202020204" pitchFamily="34" charset="0"/>
              </a:rPr>
              <a:t>neglecting </a:t>
            </a:r>
            <a:r>
              <a:rPr lang="en-US" sz="2200" dirty="0">
                <a:latin typeface="Arial" panose="020B0604020202020204" pitchFamily="34" charset="0"/>
                <a:cs typeface="Arial" panose="020B0604020202020204" pitchFamily="34" charset="0"/>
              </a:rPr>
              <a:t>mass of the </a:t>
            </a:r>
            <a:r>
              <a:rPr lang="en-US" sz="2200" dirty="0" smtClean="0">
                <a:latin typeface="Arial" panose="020B0604020202020204" pitchFamily="34" charset="0"/>
                <a:cs typeface="Arial" panose="020B0604020202020204" pitchFamily="34" charset="0"/>
              </a:rPr>
              <a:t>string etc. can be the errors occurred.</a:t>
            </a:r>
          </a:p>
          <a:p>
            <a:r>
              <a:rPr lang="en-US" sz="2200" dirty="0">
                <a:latin typeface="Arial" panose="020B0604020202020204" pitchFamily="34" charset="0"/>
                <a:cs typeface="Arial" panose="020B0604020202020204" pitchFamily="34" charset="0"/>
              </a:rPr>
              <a:t/>
            </a:r>
            <a:br>
              <a:rPr lang="en-US" sz="2200" dirty="0">
                <a:latin typeface="Arial" panose="020B0604020202020204" pitchFamily="34" charset="0"/>
                <a:cs typeface="Arial" panose="020B0604020202020204" pitchFamily="34" charset="0"/>
              </a:rPr>
            </a:br>
            <a:r>
              <a:rPr lang="en-US" sz="2200" dirty="0" smtClean="0">
                <a:latin typeface="Arial" panose="020B0604020202020204" pitchFamily="34" charset="0"/>
                <a:cs typeface="Arial" panose="020B0604020202020204" pitchFamily="34" charset="0"/>
              </a:rPr>
              <a:t>Thus, </a:t>
            </a:r>
            <a:r>
              <a:rPr lang="en-US" sz="2200" dirty="0" err="1">
                <a:latin typeface="Arial" panose="020B0604020202020204" pitchFamily="34" charset="0"/>
                <a:cs typeface="Arial" panose="020B0604020202020204" pitchFamily="34" charset="0"/>
              </a:rPr>
              <a:t>Melde’s</a:t>
            </a:r>
            <a:r>
              <a:rPr lang="en-US" sz="2200" dirty="0">
                <a:latin typeface="Arial" panose="020B0604020202020204" pitchFamily="34" charset="0"/>
                <a:cs typeface="Arial" panose="020B0604020202020204" pitchFamily="34" charset="0"/>
              </a:rPr>
              <a:t> experiment is an effective and reliable method for studying the transverse vibrations of a string and determining the frequency of a vibrating source like a tuning </a:t>
            </a:r>
            <a:r>
              <a:rPr lang="en-US" sz="2200" dirty="0" smtClean="0">
                <a:latin typeface="Arial" panose="020B0604020202020204" pitchFamily="34" charset="0"/>
                <a:cs typeface="Arial" panose="020B0604020202020204" pitchFamily="34" charset="0"/>
              </a:rPr>
              <a:t>fork.</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67336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9412" y="2895600"/>
            <a:ext cx="5682389" cy="1569660"/>
          </a:xfrm>
          <a:prstGeom prst="rect">
            <a:avLst/>
          </a:prstGeom>
        </p:spPr>
        <p:txBody>
          <a:bodyPr wrap="none">
            <a:spAutoFit/>
          </a:bodyPr>
          <a:lstStyle/>
          <a:p>
            <a:r>
              <a:rPr lang="en-US" sz="9600" b="1" dirty="0"/>
              <a:t>Thank You</a:t>
            </a:r>
          </a:p>
        </p:txBody>
      </p:sp>
      <p:sp>
        <p:nvSpPr>
          <p:cNvPr id="6" name="Rectangle 5"/>
          <p:cNvSpPr/>
          <p:nvPr/>
        </p:nvSpPr>
        <p:spPr>
          <a:xfrm>
            <a:off x="6061801" y="609600"/>
            <a:ext cx="6092825" cy="1261884"/>
          </a:xfrm>
          <a:prstGeom prst="rect">
            <a:avLst/>
          </a:prstGeom>
        </p:spPr>
        <p:txBody>
          <a:bodyPr>
            <a:spAutoFit/>
          </a:bodyPr>
          <a:lstStyle/>
          <a:p>
            <a:pPr algn="ctr"/>
            <a:r>
              <a:rPr lang="en-US" sz="6000" b="1" dirty="0"/>
              <a:t>Group:06</a:t>
            </a:r>
            <a:r>
              <a:rPr lang="en-US" sz="1600" dirty="0"/>
              <a:t/>
            </a:r>
            <a:br>
              <a:rPr lang="en-US" sz="1600" dirty="0"/>
            </a:br>
            <a:endParaRPr lang="en-US" sz="1600" dirty="0"/>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36248" y="6560493"/>
            <a:ext cx="274363" cy="307697"/>
          </a:xfrm>
          <a:prstGeom prst="rect">
            <a:avLst/>
          </a:prstGeom>
        </p:spPr>
        <p:txBody>
          <a:bodyPr wrap="none">
            <a:spAutoFit/>
          </a:bodyPr>
          <a:lstStyle/>
          <a:p>
            <a:r>
              <a:rPr lang="en-US" sz="1400" dirty="0"/>
              <a:t>2</a:t>
            </a:r>
          </a:p>
        </p:txBody>
      </p:sp>
      <p:sp>
        <p:nvSpPr>
          <p:cNvPr id="3" name="Title 2"/>
          <p:cNvSpPr>
            <a:spLocks noGrp="1"/>
          </p:cNvSpPr>
          <p:nvPr>
            <p:ph type="title"/>
          </p:nvPr>
        </p:nvSpPr>
        <p:spPr>
          <a:xfrm>
            <a:off x="303212" y="2267634"/>
            <a:ext cx="11658600" cy="1371600"/>
          </a:xfrm>
        </p:spPr>
        <p:txBody>
          <a:bodyPr>
            <a:noAutofit/>
          </a:bodyPr>
          <a:lstStyle/>
          <a:p>
            <a:r>
              <a:rPr lang="en-US" sz="7700" b="1" u="sng" dirty="0"/>
              <a:t>Name of the experiment:</a:t>
            </a:r>
            <a:r>
              <a:rPr lang="en-US" sz="8000" b="1" u="sng" dirty="0"/>
              <a:t/>
            </a:r>
            <a:br>
              <a:rPr lang="en-US" sz="8000" b="1" u="sng" dirty="0"/>
            </a:br>
            <a:endParaRPr lang="en-US" sz="8000" dirty="0"/>
          </a:p>
        </p:txBody>
      </p:sp>
      <p:sp>
        <p:nvSpPr>
          <p:cNvPr id="6" name="TextBox 5"/>
          <p:cNvSpPr txBox="1"/>
          <p:nvPr/>
        </p:nvSpPr>
        <p:spPr>
          <a:xfrm>
            <a:off x="684212" y="2267634"/>
            <a:ext cx="10287000" cy="3785652"/>
          </a:xfrm>
          <a:prstGeom prst="rect">
            <a:avLst/>
          </a:prstGeom>
          <a:noFill/>
        </p:spPr>
        <p:txBody>
          <a:bodyPr wrap="square" rtlCol="0">
            <a:spAutoFit/>
          </a:bodyPr>
          <a:lstStyle/>
          <a:p>
            <a:endParaRPr lang="en-US" sz="4800" dirty="0" smtClean="0"/>
          </a:p>
          <a:p>
            <a:r>
              <a:rPr lang="en-US" sz="4800" dirty="0" smtClean="0"/>
              <a:t>To verify  the laws of transverse vibration of strings and to determine  the frequency of a tuning fork by </a:t>
            </a:r>
            <a:r>
              <a:rPr lang="en-US" sz="4800" dirty="0" err="1" smtClean="0"/>
              <a:t>Melde’s</a:t>
            </a:r>
            <a:r>
              <a:rPr lang="en-US" sz="4800" dirty="0" smtClean="0"/>
              <a:t> experiment.</a:t>
            </a:r>
            <a:endParaRPr lang="en-US" sz="4800" dirty="0"/>
          </a:p>
        </p:txBody>
      </p:sp>
    </p:spTree>
    <p:extLst>
      <p:ext uri="{BB962C8B-B14F-4D97-AF65-F5344CB8AC3E}">
        <p14:creationId xmlns:p14="http://schemas.microsoft.com/office/powerpoint/2010/main" val="22839877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322186" y="5998445"/>
                <a:ext cx="5924625" cy="719813"/>
              </a:xfrm>
            </p:spPr>
            <p:txBody>
              <a:bodyPr>
                <a:noAutofit/>
              </a:bodyPr>
              <a:lstStyle/>
              <a:p>
                <a:pPr algn="ctr"/>
                <a:r>
                  <a:rPr lang="en-US" sz="1800" dirty="0" smtClean="0"/>
                  <a:t>Let one end of B of the string be attached to one prong of the fork F. The other end A passes over a small pulley and is attached to a scale pan (Figure:1). </a:t>
                </a:r>
                <a:r>
                  <a:rPr lang="en-US" sz="1800" dirty="0"/>
                  <a:t/>
                </a:r>
                <a:br>
                  <a:rPr lang="en-US" sz="1800" dirty="0"/>
                </a:br>
                <a:r>
                  <a:rPr lang="en-US" sz="1800" dirty="0" smtClean="0"/>
                  <a:t>The </a:t>
                </a:r>
                <a:r>
                  <a:rPr lang="en-US" sz="1800" dirty="0"/>
                  <a:t>string will be set into vibration by setting the tuning fork into vibration. As a result, waves will proceed along the length of the string and will be reflected back on reaching the fixed end of the string. The superposition of the direct and reflected waves will form stationary waves, in which the extreme fixed ends of the string will always be nodes and in between them there may be one or more antinodes depending on the tension to which the string is subjected or the length of the string. </a:t>
                </a:r>
                <a:r>
                  <a:rPr lang="en-US" sz="1800" dirty="0" smtClean="0"/>
                  <a:t/>
                </a:r>
                <a:br>
                  <a:rPr lang="en-US" sz="1800" dirty="0" smtClean="0"/>
                </a:br>
                <a:r>
                  <a:rPr lang="en-US" sz="1800" dirty="0" smtClean="0"/>
                  <a:t>Now </a:t>
                </a:r>
                <a:r>
                  <a:rPr lang="en-US" sz="1800" dirty="0"/>
                  <a:t>by suitably adjusting the tension or the length, the frequency f of the fork may be made to equal to the frequency f of the fundamental or any one of the higher tones of the string. When this </a:t>
                </a:r>
                <a:r>
                  <a:rPr lang="en-US" sz="1800" dirty="0" smtClean="0"/>
                  <a:t>happens</a:t>
                </a:r>
                <a:r>
                  <a:rPr lang="en-US" sz="1800" dirty="0"/>
                  <a:t>, a resonance is said to have occurred between the fork and the particular mode of vibration of the string.</a:t>
                </a:r>
                <a:br>
                  <a:rPr lang="en-US" sz="1800" dirty="0"/>
                </a:br>
                <a:r>
                  <a:rPr lang="en-US" sz="1800" dirty="0"/>
                  <a:t>If the mode of vibration be assumed to be fundamental then the wavelength, </a:t>
                </a:r>
                <a:r>
                  <a:rPr lang="el-GR" sz="1800" dirty="0" smtClean="0"/>
                  <a:t>λ</a:t>
                </a:r>
                <a:r>
                  <a:rPr lang="en-US" sz="1800" dirty="0" smtClean="0"/>
                  <a:t>= </a:t>
                </a:r>
                <a14:m>
                  <m:oMath xmlns:m="http://schemas.openxmlformats.org/officeDocument/2006/math">
                    <m:r>
                      <a:rPr lang="en-US" sz="1800" b="0" i="1" smtClean="0">
                        <a:latin typeface="Cambria Math" panose="02040503050406030204" pitchFamily="18" charset="0"/>
                      </a:rPr>
                      <m:t>2</m:t>
                    </m:r>
                    <m:r>
                      <a:rPr lang="en-US" sz="1800" b="0" i="1" smtClean="0">
                        <a:latin typeface="Cambria Math" panose="02040503050406030204" pitchFamily="18" charset="0"/>
                      </a:rPr>
                      <m:t>𝑙</m:t>
                    </m:r>
                    <m:r>
                      <a:rPr lang="en-US" sz="1800" b="0" i="0" smtClean="0">
                        <a:latin typeface="Cambria Math" panose="02040503050406030204" pitchFamily="18" charset="0"/>
                      </a:rPr>
                      <m:t>,</m:t>
                    </m:r>
                  </m:oMath>
                </a14:m>
                <a:r>
                  <a:rPr lang="en-US" altLang="ja-JP" sz="1800" dirty="0" smtClean="0"/>
                  <a:t> </a:t>
                </a:r>
                <a:r>
                  <a:rPr lang="en-US" sz="1800" dirty="0"/>
                  <a:t>where l is the length of the string. The frequency of the fork will then </a:t>
                </a:r>
                <a:r>
                  <a:rPr lang="en-US" sz="1800" dirty="0" smtClean="0"/>
                  <a:t>be </a:t>
                </a:r>
                <a:r>
                  <a:rPr lang="en-US" sz="1800" dirty="0"/>
                  <a:t>given by the relation, </a:t>
                </a:r>
                <a:r>
                  <a:rPr lang="en-US" sz="1600" dirty="0" smtClean="0"/>
                  <a:t/>
                </a:r>
                <a:br>
                  <a:rPr lang="en-US" sz="1600" dirty="0" smtClean="0"/>
                </a:br>
                <a:endParaRPr lang="en-US" sz="1600"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322186" y="5998445"/>
                <a:ext cx="5924625" cy="719813"/>
              </a:xfrm>
              <a:blipFill rotWithShape="0">
                <a:blip r:embed="rId2"/>
                <a:stretch>
                  <a:fillRect l="-823" t="-740678" r="-1543"/>
                </a:stretch>
              </a:blipFill>
            </p:spPr>
            <p:txBody>
              <a:bodyPr/>
              <a:lstStyle/>
              <a:p>
                <a:r>
                  <a:rPr lang="en-US">
                    <a:noFill/>
                  </a:rPr>
                  <a:t> </a:t>
                </a:r>
              </a:p>
            </p:txBody>
          </p:sp>
        </mc:Fallback>
      </mc:AlternateContent>
      <p:sp>
        <p:nvSpPr>
          <p:cNvPr id="9" name="Title 3"/>
          <p:cNvSpPr txBox="1">
            <a:spLocks/>
          </p:cNvSpPr>
          <p:nvPr/>
        </p:nvSpPr>
        <p:spPr>
          <a:xfrm>
            <a:off x="5833651" y="6237670"/>
            <a:ext cx="6391686" cy="719813"/>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pPr algn="ctr"/>
            <a:r>
              <a:rPr lang="en-US" sz="2000" i="1" dirty="0" smtClean="0"/>
              <a:t>Figure:1 – Arrangement of </a:t>
            </a:r>
            <a:r>
              <a:rPr lang="en-US" sz="2000" i="1" dirty="0" err="1" smtClean="0"/>
              <a:t>Melde’s</a:t>
            </a:r>
            <a:r>
              <a:rPr lang="en-US" sz="2000" i="1" dirty="0" smtClean="0"/>
              <a:t> apparatus</a:t>
            </a:r>
            <a:r>
              <a:rPr lang="en-US" sz="2400" i="1" dirty="0" smtClean="0"/>
              <a:t>.</a:t>
            </a:r>
            <a:r>
              <a:rPr lang="en-US" sz="2800" i="1" dirty="0"/>
              <a:t/>
            </a:r>
            <a:br>
              <a:rPr lang="en-US" sz="2800" i="1" dirty="0"/>
            </a:br>
            <a:endParaRPr lang="en-US" sz="2800" i="1" dirty="0"/>
          </a:p>
        </p:txBody>
      </p:sp>
      <p:sp>
        <p:nvSpPr>
          <p:cNvPr id="10" name="Rectangle 9"/>
          <p:cNvSpPr/>
          <p:nvPr/>
        </p:nvSpPr>
        <p:spPr>
          <a:xfrm>
            <a:off x="1827212" y="152400"/>
            <a:ext cx="2725557" cy="646163"/>
          </a:xfrm>
          <a:prstGeom prst="rect">
            <a:avLst/>
          </a:prstGeom>
        </p:spPr>
        <p:txBody>
          <a:bodyPr wrap="square">
            <a:spAutoFit/>
          </a:bodyPr>
          <a:lstStyle/>
          <a:p>
            <a:pPr algn="ctr"/>
            <a:r>
              <a:rPr lang="en-US" sz="3599" b="1" dirty="0">
                <a:solidFill>
                  <a:srgbClr val="FC0251"/>
                </a:solidFill>
              </a:rPr>
              <a:t>Theory</a:t>
            </a:r>
          </a:p>
        </p:txBody>
      </p:sp>
      <p:sp>
        <p:nvSpPr>
          <p:cNvPr id="2" name="Rectangle 1"/>
          <p:cNvSpPr/>
          <p:nvPr/>
        </p:nvSpPr>
        <p:spPr>
          <a:xfrm>
            <a:off x="11276012" y="6520994"/>
            <a:ext cx="287183" cy="338466"/>
          </a:xfrm>
          <a:prstGeom prst="rect">
            <a:avLst/>
          </a:prstGeom>
        </p:spPr>
        <p:txBody>
          <a:bodyPr wrap="none">
            <a:spAutoFit/>
          </a:bodyPr>
          <a:lstStyle/>
          <a:p>
            <a:r>
              <a:rPr lang="en-US" sz="1600" dirty="0"/>
              <a:t>3</a:t>
            </a:r>
          </a:p>
        </p:txBody>
      </p:sp>
      <p:pic>
        <p:nvPicPr>
          <p:cNvPr id="2050" name="Picture 2" descr=". A text book of physics, for the use of students of science and ..."/>
          <p:cNvPicPr>
            <a:picLocks noChangeAspect="1" noChangeArrowheads="1"/>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b="10876"/>
          <a:stretch/>
        </p:blipFill>
        <p:spPr bwMode="auto">
          <a:xfrm>
            <a:off x="6246811" y="190500"/>
            <a:ext cx="5483170" cy="5983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9891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itle 6"/>
              <p:cNvSpPr>
                <a:spLocks noGrp="1"/>
              </p:cNvSpPr>
              <p:nvPr>
                <p:ph type="title"/>
              </p:nvPr>
            </p:nvSpPr>
            <p:spPr>
              <a:xfrm>
                <a:off x="283616" y="1371600"/>
                <a:ext cx="6477000" cy="719813"/>
              </a:xfrm>
            </p:spPr>
            <p:txBody>
              <a:bodyPr>
                <a:noAutofit/>
              </a:bodyPr>
              <a:lstStyle/>
              <a:p>
                <a:pPr algn="ct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m:t>
                        </m:r>
                      </m:sup>
                    </m:s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m:rPr>
                            <m:nor/>
                          </m:rPr>
                          <a:rPr lang="el-GR" sz="2000"/>
                          <m:t>λ</m:t>
                        </m:r>
                      </m:den>
                    </m:f>
                  </m:oMath>
                </a14:m>
                <a:r>
                  <a:rPr lang="en-US" sz="2000" dirty="0"/>
                  <a:t> =</a:t>
                </a:r>
                <a14:m>
                  <m:oMath xmlns:m="http://schemas.openxmlformats.org/officeDocument/2006/math">
                    <m:rad>
                      <m:radPr>
                        <m:degHide m:val="on"/>
                        <m:ctrlPr>
                          <a:rPr lang="el-GR" sz="2000" i="1">
                            <a:latin typeface="Cambria Math" panose="02040503050406030204" pitchFamily="18" charset="0"/>
                          </a:rPr>
                        </m:ctrlPr>
                      </m:radPr>
                      <m:deg/>
                      <m:e>
                        <m:f>
                          <m:fPr>
                            <m:ctrlPr>
                              <a:rPr lang="en-US" sz="2000" i="1">
                                <a:latin typeface="Cambria Math" panose="02040503050406030204" pitchFamily="18" charset="0"/>
                                <a:ea typeface="Cambria Math" panose="02040503050406030204" pitchFamily="18" charset="0"/>
                              </a:rPr>
                            </m:ctrlPr>
                          </m:fPr>
                          <m:num>
                            <m:r>
                              <a:rPr lang="el-GR" sz="2000" i="1">
                                <a:latin typeface="Cambria Math" panose="02040503050406030204" pitchFamily="18" charset="0"/>
                                <a:ea typeface="Cambria Math" panose="02040503050406030204" pitchFamily="18" charset="0"/>
                              </a:rPr>
                              <m:t>𝜏</m:t>
                            </m:r>
                          </m:num>
                          <m:den>
                            <m:r>
                              <a:rPr lang="en-US" sz="2000" i="1">
                                <a:latin typeface="Cambria Math" panose="02040503050406030204" pitchFamily="18" charset="0"/>
                                <a:ea typeface="Cambria Math" panose="02040503050406030204" pitchFamily="18" charset="0"/>
                              </a:rPr>
                              <m:t>𝜇</m:t>
                            </m:r>
                          </m:den>
                        </m:f>
                      </m:e>
                    </m:rad>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𝑙</m:t>
                        </m:r>
                      </m:den>
                    </m:f>
                    <m:rad>
                      <m:radPr>
                        <m:degHide m:val="on"/>
                        <m:ctrlPr>
                          <a:rPr lang="en-US" sz="2000" i="1">
                            <a:latin typeface="Cambria Math" panose="02040503050406030204" pitchFamily="18" charset="0"/>
                            <a:ea typeface="Cambria Math" panose="02040503050406030204" pitchFamily="18" charset="0"/>
                          </a:rPr>
                        </m:ctrlPr>
                      </m:radPr>
                      <m:deg/>
                      <m:e>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𝜏</m:t>
                            </m:r>
                          </m:num>
                          <m:den>
                            <m:r>
                              <a:rPr lang="en-US" sz="2000" i="1">
                                <a:latin typeface="Cambria Math" panose="02040503050406030204" pitchFamily="18" charset="0"/>
                                <a:ea typeface="Cambria Math" panose="02040503050406030204" pitchFamily="18" charset="0"/>
                              </a:rPr>
                              <m:t>𝜇</m:t>
                            </m:r>
                          </m:den>
                        </m:f>
                      </m:e>
                    </m:rad>
                    <m:r>
                      <a:rPr lang="en-US" sz="2000">
                        <a:latin typeface="Cambria Math" panose="02040503050406030204" pitchFamily="18" charset="0"/>
                        <a:ea typeface="Cambria Math" panose="02040503050406030204" pitchFamily="18" charset="0"/>
                      </a:rPr>
                      <m:t> </m:t>
                    </m:r>
                  </m:oMath>
                </a14:m>
                <a:r>
                  <a:rPr lang="en-US" sz="1800" dirty="0">
                    <a:ea typeface="Cambria Math" panose="02040503050406030204" pitchFamily="18" charset="0"/>
                  </a:rPr>
                  <a:t/>
                </a:r>
                <a:br>
                  <a:rPr lang="en-US" sz="1800" dirty="0">
                    <a:ea typeface="Cambria Math" panose="02040503050406030204" pitchFamily="18" charset="0"/>
                  </a:rPr>
                </a:br>
                <a:r>
                  <a:rPr lang="en-US" sz="1800" dirty="0">
                    <a:ea typeface="Cambria Math" panose="02040503050406030204" pitchFamily="18" charset="0"/>
                  </a:rPr>
                  <a:t>Where </a:t>
                </a:r>
                <a14:m>
                  <m:oMath xmlns:m="http://schemas.openxmlformats.org/officeDocument/2006/math">
                    <m:r>
                      <a:rPr lang="en-US" sz="1800" i="1">
                        <a:latin typeface="Cambria Math" panose="02040503050406030204" pitchFamily="18" charset="0"/>
                        <a:ea typeface="Cambria Math" panose="02040503050406030204" pitchFamily="18" charset="0"/>
                      </a:rPr>
                      <m:t>𝜇</m:t>
                    </m:r>
                  </m:oMath>
                </a14:m>
                <a:r>
                  <a:rPr lang="en-US" sz="1800" dirty="0">
                    <a:ea typeface="Cambria Math" panose="02040503050406030204" pitchFamily="18" charset="0"/>
                  </a:rPr>
                  <a:t> </a:t>
                </a:r>
                <a:r>
                  <a:rPr lang="en-US" sz="1800" dirty="0"/>
                  <a:t>is the mass per unit length of the vibrating string in grams and </a:t>
                </a:r>
                <a14:m>
                  <m:oMath xmlns:m="http://schemas.openxmlformats.org/officeDocument/2006/math">
                    <m:r>
                      <a:rPr lang="en-US" sz="1800" i="1">
                        <a:latin typeface="Cambria Math" panose="02040503050406030204" pitchFamily="18" charset="0"/>
                        <a:ea typeface="Cambria Math" panose="02040503050406030204" pitchFamily="18" charset="0"/>
                      </a:rPr>
                      <m:t>𝜏</m:t>
                    </m:r>
                  </m:oMath>
                </a14:m>
                <a:r>
                  <a:rPr lang="en-US" sz="1800" dirty="0"/>
                  <a:t> is the tension applied to the string and is expressed in absolute units, i.e., dynes or pounds</a:t>
                </a:r>
                <a:r>
                  <a:rPr lang="en-US" sz="1800" dirty="0" smtClean="0"/>
                  <a:t>.</a:t>
                </a:r>
                <a:r>
                  <a:rPr lang="en-US" sz="2000" dirty="0" smtClean="0"/>
                  <a:t>, </a:t>
                </a:r>
                <a:r>
                  <a:rPr lang="en-US" sz="1800" dirty="0"/>
                  <a:t/>
                </a:r>
                <a:br>
                  <a:rPr lang="en-US" sz="1800" dirty="0"/>
                </a:br>
                <a:endParaRPr lang="en-US" sz="1800" dirty="0"/>
              </a:p>
            </p:txBody>
          </p:sp>
        </mc:Choice>
        <mc:Fallback xmlns="">
          <p:sp>
            <p:nvSpPr>
              <p:cNvPr id="7" name="Title 6"/>
              <p:cNvSpPr>
                <a:spLocks noGrp="1" noRot="1" noChangeAspect="1" noMove="1" noResize="1" noEditPoints="1" noAdjustHandles="1" noChangeArrowheads="1" noChangeShapeType="1" noTextEdit="1"/>
              </p:cNvSpPr>
              <p:nvPr>
                <p:ph type="title"/>
              </p:nvPr>
            </p:nvSpPr>
            <p:spPr>
              <a:xfrm>
                <a:off x="283616" y="1371600"/>
                <a:ext cx="6477000" cy="719813"/>
              </a:xfrm>
              <a:blipFill rotWithShape="0">
                <a:blip r:embed="rId2"/>
                <a:stretch>
                  <a:fillRect t="-124576" r="-565"/>
                </a:stretch>
              </a:blipFill>
            </p:spPr>
            <p:txBody>
              <a:bodyPr/>
              <a:lstStyle/>
              <a:p>
                <a:r>
                  <a:rPr lang="en-US">
                    <a:noFill/>
                  </a:rPr>
                  <a:t> </a:t>
                </a:r>
              </a:p>
            </p:txBody>
          </p:sp>
        </mc:Fallback>
      </mc:AlternateContent>
      <p:sp>
        <p:nvSpPr>
          <p:cNvPr id="2" name="Rectangle 1"/>
          <p:cNvSpPr/>
          <p:nvPr/>
        </p:nvSpPr>
        <p:spPr>
          <a:xfrm>
            <a:off x="11365003" y="6518461"/>
            <a:ext cx="290388" cy="338466"/>
          </a:xfrm>
          <a:prstGeom prst="rect">
            <a:avLst/>
          </a:prstGeom>
        </p:spPr>
        <p:txBody>
          <a:bodyPr wrap="none">
            <a:spAutoFit/>
          </a:bodyPr>
          <a:lstStyle/>
          <a:p>
            <a:r>
              <a:rPr lang="en-US" sz="1600" dirty="0"/>
              <a:t>4</a:t>
            </a:r>
          </a:p>
        </p:txBody>
      </p:sp>
      <p:sp>
        <p:nvSpPr>
          <p:cNvPr id="5" name="Title 3"/>
          <p:cNvSpPr txBox="1">
            <a:spLocks/>
          </p:cNvSpPr>
          <p:nvPr/>
        </p:nvSpPr>
        <p:spPr>
          <a:xfrm>
            <a:off x="7160186" y="1905000"/>
            <a:ext cx="4316876" cy="719813"/>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pPr algn="ctr"/>
            <a:r>
              <a:rPr lang="en-US" sz="1999" b="1" i="1" dirty="0" smtClean="0"/>
              <a:t>Figure:2 – Transverse mode of vibration. </a:t>
            </a:r>
            <a:r>
              <a:rPr lang="en-US" sz="2399" b="1" i="1" dirty="0"/>
              <a:t/>
            </a:r>
            <a:br>
              <a:rPr lang="en-US" sz="2399" b="1" i="1" dirty="0"/>
            </a:br>
            <a:endParaRPr lang="en-US" sz="2399" b="1" i="1" dirty="0"/>
          </a:p>
        </p:txBody>
      </p:sp>
      <mc:AlternateContent xmlns:mc="http://schemas.openxmlformats.org/markup-compatibility/2006" xmlns:a14="http://schemas.microsoft.com/office/drawing/2010/main">
        <mc:Choice Requires="a14">
          <p:sp>
            <p:nvSpPr>
              <p:cNvPr id="3" name="TextBox 2"/>
              <p:cNvSpPr txBox="1"/>
              <p:nvPr/>
            </p:nvSpPr>
            <p:spPr>
              <a:xfrm>
                <a:off x="491595" y="2480587"/>
                <a:ext cx="10971179" cy="3867213"/>
              </a:xfrm>
              <a:prstGeom prst="rect">
                <a:avLst/>
              </a:prstGeom>
              <a:noFill/>
            </p:spPr>
            <p:txBody>
              <a:bodyPr wrap="square" rtlCol="0">
                <a:spAutoFit/>
              </a:bodyPr>
              <a:lstStyle/>
              <a:p>
                <a:r>
                  <a:rPr lang="en-US" dirty="0"/>
                  <a:t>Now the motion of the prongs of the fork, which sets the string in resonant vibration, will be in a direction perpendicular to the length of the string i.e., transverse position (Figure:2)</a:t>
                </a:r>
                <a:br>
                  <a:rPr lang="en-US" dirty="0"/>
                </a:br>
                <a:r>
                  <a:rPr lang="en-US" dirty="0"/>
                  <a:t>In the transverse case, the frequency f of the fork is the same as f’, the frequency of the string. Therefore, for transverse position, the frequency of the fork is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𝑙</m:t>
                        </m:r>
                      </m:den>
                    </m:f>
                    <m:rad>
                      <m:radPr>
                        <m:degHide m:val="on"/>
                        <m:ctrlPr>
                          <a:rPr lang="en-US" i="1">
                            <a:latin typeface="Cambria Math" panose="02040503050406030204" pitchFamily="18" charset="0"/>
                            <a:ea typeface="Cambria Math" panose="02040503050406030204" pitchFamily="18" charset="0"/>
                          </a:rPr>
                        </m:ctrlPr>
                      </m:radPr>
                      <m:deg/>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𝜏</m:t>
                            </m:r>
                          </m:num>
                          <m:den>
                            <m:r>
                              <a:rPr lang="en-US" i="1">
                                <a:latin typeface="Cambria Math" panose="02040503050406030204" pitchFamily="18" charset="0"/>
                                <a:ea typeface="Cambria Math" panose="02040503050406030204" pitchFamily="18" charset="0"/>
                              </a:rPr>
                              <m:t>𝜇</m:t>
                            </m:r>
                          </m:den>
                        </m:f>
                      </m:e>
                    </m:rad>
                  </m:oMath>
                </a14:m>
                <a:r>
                  <a:rPr lang="en-US" dirty="0"/>
                  <a:t/>
                </a:r>
                <a:br>
                  <a:rPr lang="en-US" dirty="0"/>
                </a:br>
                <a:r>
                  <a:rPr lang="en-US" altLang="ja-JP" dirty="0"/>
                  <a:t> </a:t>
                </a:r>
                <a:r>
                  <a:rPr lang="en-US" dirty="0"/>
                  <a:t>Where l is the length of a segment or loop between two consecutive nodes of the string. Thus, </a:t>
                </a:r>
                <a:br>
                  <a:rPr lang="en-US" dirty="0"/>
                </a:b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𝑓</m:t>
                        </m:r>
                      </m:e>
                      <m:sup>
                        <m:r>
                          <a:rPr lang="en-US" sz="2400" i="1">
                            <a:latin typeface="Cambria Math" panose="02040503050406030204" pitchFamily="18" charset="0"/>
                          </a:rPr>
                          <m:t>2</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4</m:t>
                        </m:r>
                        <m:sSup>
                          <m:sSupPr>
                            <m:ctrlPr>
                              <a:rPr lang="en-US" sz="2400" i="1">
                                <a:latin typeface="Cambria Math" panose="02040503050406030204" pitchFamily="18" charset="0"/>
                              </a:rPr>
                            </m:ctrlPr>
                          </m:sSupPr>
                          <m:e>
                            <m:r>
                              <a:rPr lang="en-US" sz="2400" i="1">
                                <a:latin typeface="Cambria Math" panose="02040503050406030204" pitchFamily="18" charset="0"/>
                              </a:rPr>
                              <m:t>𝑙</m:t>
                            </m:r>
                          </m:e>
                          <m:sup>
                            <m:r>
                              <a:rPr lang="en-US" sz="2400" i="1">
                                <a:latin typeface="Cambria Math" panose="02040503050406030204" pitchFamily="18" charset="0"/>
                              </a:rPr>
                              <m:t>2</m:t>
                            </m:r>
                          </m:sup>
                        </m:sSup>
                      </m:den>
                    </m:f>
                    <m:r>
                      <a:rPr lang="en-US" sz="2400">
                        <a:latin typeface="Cambria Math" panose="02040503050406030204" pitchFamily="18" charset="0"/>
                      </a:rPr>
                      <m:t> </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𝜏</m:t>
                        </m:r>
                      </m:num>
                      <m:den>
                        <m:r>
                          <a:rPr lang="en-US" sz="2400" i="1" dirty="0">
                            <a:latin typeface="Cambria Math" panose="02040503050406030204" pitchFamily="18" charset="0"/>
                            <a:ea typeface="Cambria Math" panose="02040503050406030204" pitchFamily="18" charset="0"/>
                          </a:rPr>
                          <m:t>𝜇</m:t>
                        </m:r>
                      </m:den>
                    </m:f>
                  </m:oMath>
                </a14:m>
                <a:r>
                  <a:rPr lang="en-US" dirty="0"/>
                  <a:t>   </a:t>
                </a:r>
                <a:br>
                  <a:rPr lang="en-US" dirty="0"/>
                </a:b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𝜏</m:t>
                        </m:r>
                      </m:num>
                      <m:den>
                        <m:sSup>
                          <m:sSupPr>
                            <m:ctrlPr>
                              <a:rPr lang="en-US" sz="2400" i="1">
                                <a:latin typeface="Cambria Math" panose="02040503050406030204" pitchFamily="18" charset="0"/>
                              </a:rPr>
                            </m:ctrlPr>
                          </m:sSupPr>
                          <m:e>
                            <m:r>
                              <a:rPr lang="en-US" sz="2400" i="1">
                                <a:latin typeface="Cambria Math" panose="02040503050406030204" pitchFamily="18" charset="0"/>
                              </a:rPr>
                              <m:t>𝑙</m:t>
                            </m:r>
                          </m:e>
                          <m:sup>
                            <m:r>
                              <a:rPr lang="en-US" sz="2400" i="1">
                                <a:latin typeface="Cambria Math" panose="02040503050406030204" pitchFamily="18" charset="0"/>
                              </a:rPr>
                              <m:t>2</m:t>
                            </m:r>
                          </m:sup>
                        </m:sSup>
                      </m:den>
                    </m:f>
                  </m:oMath>
                </a14:m>
                <a:r>
                  <a:rPr lang="en-US" sz="2400" dirty="0"/>
                  <a:t>=4</a:t>
                </a:r>
                <a14:m>
                  <m:oMath xmlns:m="http://schemas.openxmlformats.org/officeDocument/2006/math">
                    <m:r>
                      <a:rPr lang="en-US" sz="2400" i="1">
                        <a:latin typeface="Cambria Math" panose="02040503050406030204" pitchFamily="18" charset="0"/>
                        <a:ea typeface="Cambria Math" panose="02040503050406030204" pitchFamily="18" charset="0"/>
                      </a:rPr>
                      <m:t>𝜇</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𝑓</m:t>
                        </m:r>
                      </m:e>
                      <m:sup>
                        <m:r>
                          <a:rPr lang="en-US" sz="2400" i="1">
                            <a:latin typeface="Cambria Math" panose="02040503050406030204" pitchFamily="18" charset="0"/>
                            <a:ea typeface="Cambria Math" panose="02040503050406030204" pitchFamily="18" charset="0"/>
                          </a:rPr>
                          <m:t>2</m:t>
                        </m:r>
                      </m:sup>
                    </m:sSup>
                  </m:oMath>
                </a14:m>
                <a:r>
                  <a:rPr lang="en-US" dirty="0"/>
                  <a:t> = constant       </a:t>
                </a:r>
                <a:br>
                  <a:rPr lang="en-US" dirty="0"/>
                </a:br>
                <a:r>
                  <a:rPr lang="en-US" dirty="0"/>
                  <a:t/>
                </a:r>
                <a:br>
                  <a:rPr lang="en-US" dirty="0"/>
                </a:br>
                <a:r>
                  <a:rPr lang="en-US" dirty="0"/>
                  <a:t>  Thus by altering the tension </a:t>
                </a:r>
                <a14:m>
                  <m:oMath xmlns:m="http://schemas.openxmlformats.org/officeDocument/2006/math">
                    <m:r>
                      <a:rPr lang="en-US" i="1">
                        <a:latin typeface="Cambria Math" panose="02040503050406030204" pitchFamily="18" charset="0"/>
                        <a:ea typeface="Cambria Math" panose="02040503050406030204" pitchFamily="18" charset="0"/>
                      </a:rPr>
                      <m:t>𝜏</m:t>
                    </m:r>
                  </m:oMath>
                </a14:m>
                <a:r>
                  <a:rPr lang="en-US" dirty="0"/>
                  <a:t> and hence the wavelength, the frequency of the tuning fork can be determined and also </a:t>
                </a:r>
                <a14:m>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𝜏</m:t>
                        </m:r>
                      </m:num>
                      <m:den>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𝑙</m:t>
                            </m:r>
                          </m:e>
                          <m:sup>
                            <m:r>
                              <a:rPr lang="en-US" sz="2400" i="1">
                                <a:latin typeface="Cambria Math" panose="02040503050406030204" pitchFamily="18" charset="0"/>
                                <a:ea typeface="Cambria Math" panose="02040503050406030204" pitchFamily="18" charset="0"/>
                              </a:rPr>
                              <m:t>2</m:t>
                            </m:r>
                          </m:sup>
                        </m:sSup>
                      </m:den>
                    </m:f>
                  </m:oMath>
                </a14:m>
                <a:r>
                  <a:rPr lang="en-US" dirty="0"/>
                  <a:t>  = constant can be found which verifies the laws of transverse vibrations in a string.</a:t>
                </a:r>
              </a:p>
            </p:txBody>
          </p:sp>
        </mc:Choice>
        <mc:Fallback xmlns="">
          <p:sp>
            <p:nvSpPr>
              <p:cNvPr id="3" name="TextBox 2"/>
              <p:cNvSpPr txBox="1">
                <a:spLocks noRot="1" noChangeAspect="1" noMove="1" noResize="1" noEditPoints="1" noAdjustHandles="1" noChangeArrowheads="1" noChangeShapeType="1" noTextEdit="1"/>
              </p:cNvSpPr>
              <p:nvPr/>
            </p:nvSpPr>
            <p:spPr>
              <a:xfrm>
                <a:off x="491595" y="2480587"/>
                <a:ext cx="10971179" cy="3867213"/>
              </a:xfrm>
              <a:prstGeom prst="rect">
                <a:avLst/>
              </a:prstGeom>
              <a:blipFill rotWithShape="0">
                <a:blip r:embed="rId3"/>
                <a:stretch>
                  <a:fillRect l="-500" t="-946" r="-167"/>
                </a:stretch>
              </a:blipFill>
            </p:spPr>
            <p:txBody>
              <a:bodyPr/>
              <a:lstStyle/>
              <a:p>
                <a:r>
                  <a:rPr lang="en-US">
                    <a:noFill/>
                  </a:rPr>
                  <a:t> </a:t>
                </a:r>
              </a:p>
            </p:txBody>
          </p:sp>
        </mc:Fallback>
      </mc:AlternateContent>
      <p:pic>
        <p:nvPicPr>
          <p:cNvPr id="6" name="Picture 5"/>
          <p:cNvPicPr>
            <a:picLocks noChangeAspect="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6730966" y="291188"/>
            <a:ext cx="4924425" cy="1419225"/>
          </a:xfrm>
          <a:prstGeom prst="rect">
            <a:avLst/>
          </a:prstGeom>
        </p:spPr>
      </p:pic>
    </p:spTree>
    <p:extLst>
      <p:ext uri="{BB962C8B-B14F-4D97-AF65-F5344CB8AC3E}">
        <p14:creationId xmlns:p14="http://schemas.microsoft.com/office/powerpoint/2010/main" val="3806510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8588" y="546871"/>
            <a:ext cx="10258627" cy="719813"/>
          </a:xfrm>
        </p:spPr>
        <p:txBody>
          <a:bodyPr>
            <a:normAutofit fontScale="90000"/>
          </a:bodyPr>
          <a:lstStyle/>
          <a:p>
            <a:pPr algn="ctr"/>
            <a:r>
              <a:rPr lang="en-US" sz="6598" dirty="0">
                <a:solidFill>
                  <a:srgbClr val="FC0251"/>
                </a:solidFill>
              </a:rPr>
              <a:t>Apparatus</a:t>
            </a:r>
          </a:p>
        </p:txBody>
      </p:sp>
      <p:sp>
        <p:nvSpPr>
          <p:cNvPr id="5" name="TextBox 4"/>
          <p:cNvSpPr txBox="1"/>
          <p:nvPr/>
        </p:nvSpPr>
        <p:spPr>
          <a:xfrm>
            <a:off x="379412" y="1432733"/>
            <a:ext cx="5616021" cy="2307811"/>
          </a:xfrm>
          <a:prstGeom prst="rect">
            <a:avLst/>
          </a:prstGeom>
          <a:noFill/>
        </p:spPr>
        <p:txBody>
          <a:bodyPr wrap="square" rtlCol="0">
            <a:spAutoFit/>
          </a:bodyPr>
          <a:lstStyle/>
          <a:p>
            <a:pPr marL="285664" indent="-285664">
              <a:buFont typeface="Arial" panose="020B0604020202020204" pitchFamily="34" charset="0"/>
              <a:buChar char="•"/>
            </a:pPr>
            <a:r>
              <a:rPr lang="en-US" sz="3599" dirty="0" err="1" smtClean="0"/>
              <a:t>Melde's</a:t>
            </a:r>
            <a:r>
              <a:rPr lang="en-US" sz="3599" dirty="0" smtClean="0"/>
              <a:t> apparatus </a:t>
            </a:r>
            <a:endParaRPr lang="en-US" sz="3599" dirty="0"/>
          </a:p>
          <a:p>
            <a:pPr marL="285664" indent="-285664">
              <a:buFont typeface="Arial" panose="020B0604020202020204" pitchFamily="34" charset="0"/>
              <a:buChar char="•"/>
            </a:pPr>
            <a:r>
              <a:rPr lang="en-US" sz="3599" dirty="0" smtClean="0"/>
              <a:t>String </a:t>
            </a:r>
            <a:endParaRPr lang="en-US" sz="3599" dirty="0"/>
          </a:p>
          <a:p>
            <a:pPr marL="285664" indent="-285664">
              <a:buFont typeface="Arial" panose="020B0604020202020204" pitchFamily="34" charset="0"/>
              <a:buChar char="•"/>
            </a:pPr>
            <a:r>
              <a:rPr lang="en-US" sz="3599" dirty="0"/>
              <a:t>M</a:t>
            </a:r>
            <a:r>
              <a:rPr lang="en-US" sz="3599" dirty="0" smtClean="0"/>
              <a:t>eter scale</a:t>
            </a:r>
          </a:p>
          <a:p>
            <a:pPr marL="285664" indent="-285664">
              <a:buFont typeface="Arial" panose="020B0604020202020204" pitchFamily="34" charset="0"/>
              <a:buChar char="•"/>
            </a:pPr>
            <a:r>
              <a:rPr lang="en-US" sz="3599" dirty="0" smtClean="0"/>
              <a:t>Weight</a:t>
            </a:r>
            <a:r>
              <a:rPr lang="en-US" sz="3599" dirty="0"/>
              <a:t> box etc..</a:t>
            </a:r>
            <a:endParaRPr lang="en-US" sz="2399" dirty="0"/>
          </a:p>
        </p:txBody>
      </p:sp>
      <p:sp>
        <p:nvSpPr>
          <p:cNvPr id="2" name="Rectangle 1"/>
          <p:cNvSpPr/>
          <p:nvPr/>
        </p:nvSpPr>
        <p:spPr>
          <a:xfrm>
            <a:off x="11542781" y="6551751"/>
            <a:ext cx="274363" cy="307697"/>
          </a:xfrm>
          <a:prstGeom prst="rect">
            <a:avLst/>
          </a:prstGeom>
        </p:spPr>
        <p:txBody>
          <a:bodyPr wrap="none">
            <a:spAutoFit/>
          </a:bodyPr>
          <a:lstStyle/>
          <a:p>
            <a:r>
              <a:rPr lang="en-US" sz="1400" dirty="0"/>
              <a:t>5</a:t>
            </a:r>
          </a:p>
        </p:txBody>
      </p:sp>
      <p:pic>
        <p:nvPicPr>
          <p:cNvPr id="3078" name="Picture 6" descr="Image result for weight box"/>
          <p:cNvPicPr>
            <a:picLocks noChangeAspect="1" noChangeArrowheads="1"/>
          </p:cNvPicPr>
          <p:nvPr/>
        </p:nvPicPr>
        <p:blipFill rotWithShape="1">
          <a:blip r:embed="rId2">
            <a:extLst>
              <a:ext uri="{28A0092B-C50C-407E-A947-70E740481C1C}">
                <a14:useLocalDpi xmlns:a14="http://schemas.microsoft.com/office/drawing/2010/main" val="0"/>
              </a:ext>
            </a:extLst>
          </a:blip>
          <a:srcRect t="1760" b="3214"/>
          <a:stretch/>
        </p:blipFill>
        <p:spPr bwMode="auto">
          <a:xfrm>
            <a:off x="4799012" y="255104"/>
            <a:ext cx="3505200" cy="44063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3411" y="222761"/>
            <a:ext cx="3043601" cy="441222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013" y="3853898"/>
            <a:ext cx="4114799" cy="2766204"/>
          </a:xfrm>
          <a:prstGeom prst="rect">
            <a:avLst/>
          </a:prstGeom>
        </p:spPr>
      </p:pic>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b="9127"/>
          <a:stretch/>
        </p:blipFill>
        <p:spPr>
          <a:xfrm>
            <a:off x="4799012" y="4766587"/>
            <a:ext cx="6781800" cy="1939013"/>
          </a:xfrm>
          <a:prstGeom prst="rect">
            <a:avLst/>
          </a:prstGeom>
        </p:spPr>
      </p:pic>
    </p:spTree>
    <p:extLst>
      <p:ext uri="{BB962C8B-B14F-4D97-AF65-F5344CB8AC3E}">
        <p14:creationId xmlns:p14="http://schemas.microsoft.com/office/powerpoint/2010/main" val="139245473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 presetClass="entr" presetSubtype="4" fill="hold"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additive="base">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0412" y="6407730"/>
            <a:ext cx="10258627" cy="719813"/>
          </a:xfrm>
        </p:spPr>
        <p:txBody>
          <a:bodyPr>
            <a:normAutofit fontScale="90000"/>
          </a:bodyPr>
          <a:lstStyle/>
          <a:p>
            <a:pPr algn="ctr"/>
            <a:r>
              <a:rPr lang="en-US" dirty="0" smtClean="0">
                <a:solidFill>
                  <a:srgbClr val="FC0251"/>
                </a:solidFill>
              </a:rPr>
              <a:t/>
            </a:r>
            <a:br>
              <a:rPr lang="en-US" dirty="0" smtClean="0">
                <a:solidFill>
                  <a:srgbClr val="FC0251"/>
                </a:solidFill>
              </a:rPr>
            </a:br>
            <a:r>
              <a:rPr lang="en-US" sz="6000" dirty="0" smtClean="0">
                <a:solidFill>
                  <a:srgbClr val="FC0251"/>
                </a:solidFill>
              </a:rPr>
              <a:t>Procedure:</a:t>
            </a:r>
            <a:r>
              <a:rPr lang="en-US" dirty="0" smtClean="0">
                <a:solidFill>
                  <a:srgbClr val="FC0251"/>
                </a:solidFill>
              </a:rPr>
              <a:t/>
            </a:r>
            <a:br>
              <a:rPr lang="en-US" dirty="0" smtClean="0">
                <a:solidFill>
                  <a:srgbClr val="FC0251"/>
                </a:solidFill>
              </a:rPr>
            </a:br>
            <a:r>
              <a:rPr lang="en-US" dirty="0" smtClean="0">
                <a:solidFill>
                  <a:srgbClr val="FC0251"/>
                </a:solidFill>
              </a:rPr>
              <a:t/>
            </a:r>
            <a:br>
              <a:rPr lang="en-US" dirty="0" smtClean="0">
                <a:solidFill>
                  <a:srgbClr val="FC0251"/>
                </a:solidFill>
              </a:rPr>
            </a:br>
            <a:r>
              <a:rPr lang="en-US" sz="2700" dirty="0" smtClean="0"/>
              <a:t>1</a:t>
            </a:r>
            <a:r>
              <a:rPr lang="en-US" sz="2099" dirty="0" smtClean="0"/>
              <a:t>. </a:t>
            </a:r>
            <a:r>
              <a:rPr lang="en-US" sz="2200" dirty="0" smtClean="0"/>
              <a:t>We weighted </a:t>
            </a:r>
            <a:r>
              <a:rPr lang="en-US" sz="2200" dirty="0"/>
              <a:t>the scale pan. The tuning </a:t>
            </a:r>
            <a:r>
              <a:rPr lang="en-US" sz="2200" dirty="0" smtClean="0"/>
              <a:t>fork was </a:t>
            </a:r>
            <a:r>
              <a:rPr lang="en-US" sz="2200" dirty="0"/>
              <a:t>damped </a:t>
            </a:r>
            <a:r>
              <a:rPr lang="en-US" sz="2200" dirty="0" smtClean="0"/>
              <a:t>in </a:t>
            </a:r>
            <a:r>
              <a:rPr lang="en-US" sz="2200" dirty="0"/>
              <a:t>a transverse position at </a:t>
            </a:r>
            <a:r>
              <a:rPr lang="en-US" sz="2200" dirty="0" smtClean="0"/>
              <a:t>  </a:t>
            </a:r>
            <a:br>
              <a:rPr lang="en-US" sz="2200" dirty="0" smtClean="0"/>
            </a:br>
            <a:r>
              <a:rPr lang="en-US" sz="2200" dirty="0"/>
              <a:t> </a:t>
            </a:r>
            <a:r>
              <a:rPr lang="en-US" sz="2200" dirty="0" smtClean="0"/>
              <a:t>   one edge </a:t>
            </a:r>
            <a:r>
              <a:rPr lang="en-US" sz="2200" dirty="0"/>
              <a:t>of the table. A </a:t>
            </a:r>
            <a:r>
              <a:rPr lang="en-US" sz="2200" dirty="0" smtClean="0"/>
              <a:t>pulley </a:t>
            </a:r>
            <a:r>
              <a:rPr lang="en-US" sz="2200" dirty="0"/>
              <a:t>was </a:t>
            </a:r>
            <a:r>
              <a:rPr lang="en-US" sz="2200" dirty="0" smtClean="0"/>
              <a:t>fixed </a:t>
            </a:r>
            <a:r>
              <a:rPr lang="en-US" sz="2200" dirty="0"/>
              <a:t>over </a:t>
            </a:r>
            <a:r>
              <a:rPr lang="en-US" sz="2200" dirty="0" smtClean="0"/>
              <a:t>a clamp </a:t>
            </a:r>
            <a:r>
              <a:rPr lang="en-US" sz="2200" dirty="0"/>
              <a:t>and </a:t>
            </a:r>
            <a:r>
              <a:rPr lang="en-US" sz="2200" dirty="0" smtClean="0"/>
              <a:t>screwed </a:t>
            </a:r>
            <a:r>
              <a:rPr lang="en-US" sz="2200" dirty="0"/>
              <a:t>at the </a:t>
            </a:r>
            <a:r>
              <a:rPr lang="en-US" sz="2200" dirty="0" smtClean="0"/>
              <a:t>other edge of the table</a:t>
            </a:r>
            <a:r>
              <a:rPr lang="en-US" sz="2200" dirty="0"/>
              <a:t>. A thread was </a:t>
            </a:r>
            <a:r>
              <a:rPr lang="en-US" sz="2200" dirty="0" smtClean="0"/>
              <a:t>fastened to the top of the </a:t>
            </a:r>
            <a:r>
              <a:rPr lang="en-US" sz="2200" dirty="0"/>
              <a:t>tuning f</a:t>
            </a:r>
            <a:r>
              <a:rPr lang="en-US" sz="2200" dirty="0" smtClean="0"/>
              <a:t>ork prong passed over the pulley and the other end was connected to </a:t>
            </a:r>
            <a:r>
              <a:rPr lang="en-US" sz="2200" dirty="0"/>
              <a:t>the scale pan. </a:t>
            </a:r>
            <a:r>
              <a:rPr lang="en-US" sz="2200" dirty="0" smtClean="0"/>
              <a:t>We hung small weights </a:t>
            </a:r>
            <a:r>
              <a:rPr lang="en-US" sz="2200" dirty="0"/>
              <a:t>on the pan </a:t>
            </a:r>
            <a:r>
              <a:rPr lang="en-US" sz="2200" dirty="0" smtClean="0"/>
              <a:t>so that </a:t>
            </a:r>
            <a:r>
              <a:rPr lang="en-US" sz="2200" dirty="0"/>
              <a:t>the </a:t>
            </a:r>
            <a:r>
              <a:rPr lang="en-US" sz="2200" dirty="0" smtClean="0"/>
              <a:t>string remained </a:t>
            </a:r>
            <a:r>
              <a:rPr lang="en-US" sz="2200" dirty="0"/>
              <a:t>lightly </a:t>
            </a:r>
            <a:r>
              <a:rPr lang="en-US" sz="2200" dirty="0" smtClean="0"/>
              <a:t>stretched.</a:t>
            </a:r>
            <a:br>
              <a:rPr lang="en-US" sz="2200" dirty="0" smtClean="0"/>
            </a:br>
            <a:r>
              <a:rPr lang="en-US" sz="2200" dirty="0" smtClean="0"/>
              <a:t/>
            </a:r>
            <a:br>
              <a:rPr lang="en-US" sz="2200" dirty="0" smtClean="0"/>
            </a:br>
            <a:r>
              <a:rPr lang="en-US" sz="2200" dirty="0" smtClean="0"/>
              <a:t/>
            </a:r>
            <a:br>
              <a:rPr lang="en-US" sz="2200" dirty="0" smtClean="0"/>
            </a:br>
            <a:r>
              <a:rPr lang="en-US" sz="2700" dirty="0" smtClean="0"/>
              <a:t>2</a:t>
            </a:r>
            <a:r>
              <a:rPr lang="en-US" sz="2200" dirty="0" smtClean="0"/>
              <a:t>. We rotated </a:t>
            </a:r>
            <a:r>
              <a:rPr lang="en-US" sz="2200" dirty="0"/>
              <a:t>the screw of an </a:t>
            </a:r>
            <a:r>
              <a:rPr lang="en-US" sz="2200" dirty="0" smtClean="0"/>
              <a:t>electrically maintained </a:t>
            </a:r>
            <a:r>
              <a:rPr lang="en-US" sz="2200" dirty="0"/>
              <a:t>tuning f</a:t>
            </a:r>
            <a:r>
              <a:rPr lang="en-US" sz="2200" dirty="0" smtClean="0"/>
              <a:t>ork </a:t>
            </a:r>
            <a:r>
              <a:rPr lang="en-US" sz="2200" dirty="0"/>
              <a:t>to excite it. </a:t>
            </a:r>
            <a:r>
              <a:rPr lang="en-US" sz="2200" dirty="0" smtClean="0"/>
              <a:t>This caused </a:t>
            </a:r>
            <a:r>
              <a:rPr lang="en-US" sz="2200" dirty="0"/>
              <a:t>the tuning f</a:t>
            </a:r>
            <a:r>
              <a:rPr lang="en-US" sz="2200" dirty="0" smtClean="0"/>
              <a:t>ork </a:t>
            </a:r>
            <a:r>
              <a:rPr lang="en-US" sz="2200" dirty="0"/>
              <a:t>to </a:t>
            </a:r>
            <a:r>
              <a:rPr lang="en-US" sz="2200" dirty="0" smtClean="0"/>
              <a:t>vibrate and several </a:t>
            </a:r>
            <a:r>
              <a:rPr lang="en-US" sz="2200" dirty="0"/>
              <a:t>nodes and </a:t>
            </a:r>
            <a:r>
              <a:rPr lang="en-US" sz="2200" dirty="0" smtClean="0"/>
              <a:t>loops were observed.</a:t>
            </a:r>
            <a:br>
              <a:rPr lang="en-US" sz="2200" dirty="0" smtClean="0"/>
            </a:br>
            <a:r>
              <a:rPr lang="en-US" sz="2200" dirty="0" smtClean="0"/>
              <a:t/>
            </a:r>
            <a:br>
              <a:rPr lang="en-US" sz="2200" dirty="0" smtClean="0"/>
            </a:br>
            <a:r>
              <a:rPr lang="en-US" sz="2200" dirty="0" smtClean="0"/>
              <a:t/>
            </a:r>
            <a:br>
              <a:rPr lang="en-US" sz="2200" dirty="0" smtClean="0"/>
            </a:br>
            <a:r>
              <a:rPr lang="en-US" sz="2700" dirty="0" smtClean="0"/>
              <a:t>3</a:t>
            </a:r>
            <a:r>
              <a:rPr lang="en-US" sz="2200" dirty="0" smtClean="0"/>
              <a:t>. The </a:t>
            </a:r>
            <a:r>
              <a:rPr lang="en-US" sz="2200" dirty="0"/>
              <a:t>weight was </a:t>
            </a:r>
            <a:r>
              <a:rPr lang="en-US" sz="2200" dirty="0" smtClean="0"/>
              <a:t>increased or decreased until </a:t>
            </a:r>
            <a:r>
              <a:rPr lang="en-US" sz="2200" dirty="0"/>
              <a:t>the </a:t>
            </a:r>
            <a:r>
              <a:rPr lang="en-US" sz="2200" dirty="0" smtClean="0"/>
              <a:t>loops became </a:t>
            </a:r>
            <a:r>
              <a:rPr lang="en-US" sz="2200" dirty="0"/>
              <a:t>maximum and the </a:t>
            </a:r>
            <a:r>
              <a:rPr lang="en-US" sz="2200" dirty="0" smtClean="0"/>
              <a:t/>
            </a:r>
            <a:br>
              <a:rPr lang="en-US" sz="2200" dirty="0" smtClean="0"/>
            </a:br>
            <a:r>
              <a:rPr lang="en-US" sz="2200" dirty="0"/>
              <a:t> </a:t>
            </a:r>
            <a:r>
              <a:rPr lang="en-US" sz="2200" dirty="0" smtClean="0"/>
              <a:t>      nodal points </a:t>
            </a:r>
            <a:r>
              <a:rPr lang="en-US" sz="2200" dirty="0"/>
              <a:t>were </a:t>
            </a:r>
            <a:r>
              <a:rPr lang="en-US" sz="2200" dirty="0" smtClean="0"/>
              <a:t>fixed, indicating </a:t>
            </a:r>
            <a:r>
              <a:rPr lang="en-US" sz="2200" dirty="0"/>
              <a:t>r</a:t>
            </a:r>
            <a:r>
              <a:rPr lang="en-US" sz="2200" dirty="0" smtClean="0"/>
              <a:t>esonance. At </a:t>
            </a:r>
            <a:r>
              <a:rPr lang="en-US" sz="2200" dirty="0"/>
              <a:t>this point the </a:t>
            </a:r>
            <a:r>
              <a:rPr lang="en-US" sz="2200" dirty="0" smtClean="0"/>
              <a:t>loops were</a:t>
            </a:r>
            <a:r>
              <a:rPr lang="en-US" sz="2200" dirty="0"/>
              <a:t> </a:t>
            </a:r>
            <a:r>
              <a:rPr lang="en-US" sz="2200" dirty="0" smtClean="0"/>
              <a:t>of equal length and the mode of vibration of the string matched the frequency of the tuning fork. The length of the string was adjusted accordingly.</a:t>
            </a:r>
            <a:br>
              <a:rPr lang="en-US" sz="2200" dirty="0" smtClean="0"/>
            </a:br>
            <a:r>
              <a:rPr lang="en-US" sz="2200" dirty="0"/>
              <a:t/>
            </a:r>
            <a:br>
              <a:rPr lang="en-US" sz="2200" dirty="0"/>
            </a:br>
            <a:r>
              <a:rPr lang="en-US" sz="2200" dirty="0" smtClean="0"/>
              <a:t/>
            </a:r>
            <a:br>
              <a:rPr lang="en-US" sz="2200" dirty="0" smtClean="0"/>
            </a:br>
            <a:r>
              <a:rPr lang="en-US" sz="2200" dirty="0" smtClean="0"/>
              <a:t/>
            </a:r>
            <a:br>
              <a:rPr lang="en-US" sz="2200" dirty="0" smtClean="0"/>
            </a:br>
            <a:endParaRPr lang="en-US" sz="2200" dirty="0"/>
          </a:p>
        </p:txBody>
      </p:sp>
      <p:sp>
        <p:nvSpPr>
          <p:cNvPr id="2" name="Rectangle 1"/>
          <p:cNvSpPr/>
          <p:nvPr/>
        </p:nvSpPr>
        <p:spPr>
          <a:xfrm>
            <a:off x="11273679" y="6613789"/>
            <a:ext cx="279171" cy="307697"/>
          </a:xfrm>
          <a:prstGeom prst="rect">
            <a:avLst/>
          </a:prstGeom>
        </p:spPr>
        <p:txBody>
          <a:bodyPr wrap="none">
            <a:spAutoFit/>
          </a:bodyPr>
          <a:lstStyle/>
          <a:p>
            <a:r>
              <a:rPr lang="en-US" sz="1400" dirty="0"/>
              <a:t>6</a:t>
            </a:r>
          </a:p>
        </p:txBody>
      </p:sp>
    </p:spTree>
    <p:extLst>
      <p:ext uri="{BB962C8B-B14F-4D97-AF65-F5344CB8AC3E}">
        <p14:creationId xmlns:p14="http://schemas.microsoft.com/office/powerpoint/2010/main" val="4042828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9012" y="381000"/>
            <a:ext cx="10515600" cy="5847755"/>
          </a:xfrm>
          <a:prstGeom prst="rect">
            <a:avLst/>
          </a:prstGeom>
          <a:noFill/>
        </p:spPr>
        <p:txBody>
          <a:bodyPr wrap="square" rtlCol="0">
            <a:spAutoFit/>
          </a:bodyPr>
          <a:lstStyle/>
          <a:p>
            <a:pPr algn="ctr"/>
            <a:endParaRPr lang="en-US" dirty="0" smtClean="0"/>
          </a:p>
          <a:p>
            <a:pPr algn="ctr"/>
            <a:r>
              <a:rPr lang="en-US" sz="2400" dirty="0"/>
              <a:t>4</a:t>
            </a:r>
            <a:r>
              <a:rPr lang="en-US" sz="2000" dirty="0"/>
              <a:t>. To determine the length between two successive nodes we placed two pins P,andP2 at </a:t>
            </a:r>
            <a:endParaRPr lang="en-US" sz="2000" dirty="0" smtClean="0"/>
          </a:p>
          <a:p>
            <a:pPr algn="ctr"/>
            <a:r>
              <a:rPr lang="en-US" sz="2000" dirty="0"/>
              <a:t> </a:t>
            </a:r>
            <a:r>
              <a:rPr lang="en-US" sz="2000" dirty="0" smtClean="0"/>
              <a:t>            adjustable </a:t>
            </a:r>
            <a:r>
              <a:rPr lang="en-US" sz="2000" dirty="0"/>
              <a:t>heights below the two extreme well defined nodes. This distance between the </a:t>
            </a:r>
            <a:r>
              <a:rPr lang="en-US" sz="2000" dirty="0" smtClean="0"/>
              <a:t>  </a:t>
            </a:r>
          </a:p>
          <a:p>
            <a:pPr algn="ctr"/>
            <a:r>
              <a:rPr lang="en-US" sz="2000" dirty="0"/>
              <a:t> </a:t>
            </a:r>
            <a:r>
              <a:rPr lang="en-US" sz="2000" dirty="0" smtClean="0"/>
              <a:t>               pins </a:t>
            </a:r>
            <a:r>
              <a:rPr lang="en-US" sz="2000" dirty="0"/>
              <a:t>was measured and the number of loops between them was counted. This operation </a:t>
            </a:r>
            <a:endParaRPr lang="en-US" sz="2000" dirty="0" smtClean="0"/>
          </a:p>
          <a:p>
            <a:pPr algn="ctr"/>
            <a:r>
              <a:rPr lang="en-US" sz="2000" dirty="0"/>
              <a:t> </a:t>
            </a:r>
            <a:r>
              <a:rPr lang="en-US" sz="2000" dirty="0" smtClean="0"/>
              <a:t>     was </a:t>
            </a:r>
            <a:r>
              <a:rPr lang="en-US" sz="2000" dirty="0"/>
              <a:t>repeated three times by independently adjusting the pin positions. From these observations, we calculated the length I of a segment. </a:t>
            </a:r>
            <a:endParaRPr lang="en-US" sz="2000" dirty="0" smtClean="0"/>
          </a:p>
          <a:p>
            <a:pPr algn="ctr"/>
            <a:endParaRPr lang="en-US" sz="2000" dirty="0" smtClean="0"/>
          </a:p>
          <a:p>
            <a:pPr algn="ctr"/>
            <a:endParaRPr lang="en-US" sz="2000" dirty="0"/>
          </a:p>
          <a:p>
            <a:pPr algn="ctr"/>
            <a:r>
              <a:rPr lang="en-US" sz="2400" dirty="0" smtClean="0"/>
              <a:t>5</a:t>
            </a:r>
            <a:r>
              <a:rPr lang="en-US" sz="2000" dirty="0"/>
              <a:t>. The weight on the scale pan was increased by about 10 </a:t>
            </a:r>
            <a:r>
              <a:rPr lang="en-US" sz="2000" dirty="0" err="1"/>
              <a:t>gm</a:t>
            </a:r>
            <a:r>
              <a:rPr lang="en-US" sz="2000" dirty="0"/>
              <a:t>, so that the fixed ends changed. </a:t>
            </a:r>
            <a:r>
              <a:rPr lang="en-US" sz="2000" dirty="0" smtClean="0"/>
              <a:t>    </a:t>
            </a:r>
          </a:p>
          <a:p>
            <a:pPr algn="ctr"/>
            <a:r>
              <a:rPr lang="en-US" sz="2000" dirty="0"/>
              <a:t> </a:t>
            </a:r>
            <a:r>
              <a:rPr lang="en-US" sz="2000" dirty="0" smtClean="0"/>
              <a:t>       Steps </a:t>
            </a:r>
            <a:r>
              <a:rPr lang="en-US" sz="2000" dirty="0"/>
              <a:t>2,3 and 4 were repeated to determine the new segment length. The number of loops were noted for each case. The length, l was calculated for each weight</a:t>
            </a:r>
            <a:r>
              <a:rPr lang="en-US" sz="2000" dirty="0" smtClean="0"/>
              <a:t>.</a:t>
            </a:r>
          </a:p>
          <a:p>
            <a:pPr algn="ctr"/>
            <a:endParaRPr lang="en-US" sz="2000" dirty="0" smtClean="0"/>
          </a:p>
          <a:p>
            <a:pPr algn="ctr"/>
            <a:r>
              <a:rPr lang="en-US" sz="2000" dirty="0"/>
              <a:t/>
            </a:r>
            <a:br>
              <a:rPr lang="en-US" sz="2000" dirty="0"/>
            </a:br>
            <a:r>
              <a:rPr lang="en-US" sz="2400" dirty="0" smtClean="0"/>
              <a:t>6</a:t>
            </a:r>
            <a:r>
              <a:rPr lang="en-US" sz="2000" dirty="0" smtClean="0"/>
              <a:t>. We determined the total length and weight of the string. By using these values, we calculated mass per unit length of the thread and mass of the scale pan.</a:t>
            </a:r>
          </a:p>
          <a:p>
            <a:pPr algn="ctr"/>
            <a:endParaRPr lang="en-US" sz="2000" dirty="0" smtClean="0"/>
          </a:p>
          <a:p>
            <a:pPr algn="ctr"/>
            <a:endParaRPr lang="en-US" sz="2000" dirty="0"/>
          </a:p>
          <a:p>
            <a:pPr algn="ctr"/>
            <a:r>
              <a:rPr lang="en-US" sz="2400" dirty="0" smtClean="0"/>
              <a:t>7</a:t>
            </a:r>
            <a:r>
              <a:rPr lang="en-US" sz="2000" dirty="0" smtClean="0"/>
              <a:t>. At last we calculated the frequency of the tuning fork by using the relevant equations.</a:t>
            </a:r>
            <a:endParaRPr lang="en-US" sz="2000" dirty="0"/>
          </a:p>
        </p:txBody>
      </p:sp>
      <p:sp>
        <p:nvSpPr>
          <p:cNvPr id="4" name="Rectangle 3"/>
          <p:cNvSpPr/>
          <p:nvPr/>
        </p:nvSpPr>
        <p:spPr>
          <a:xfrm>
            <a:off x="11572785" y="6522399"/>
            <a:ext cx="261610" cy="307777"/>
          </a:xfrm>
          <a:prstGeom prst="rect">
            <a:avLst/>
          </a:prstGeom>
        </p:spPr>
        <p:txBody>
          <a:bodyPr wrap="none">
            <a:spAutoFit/>
          </a:bodyPr>
          <a:lstStyle/>
          <a:p>
            <a:r>
              <a:rPr lang="en-US" sz="1400" dirty="0"/>
              <a:t>7</a:t>
            </a:r>
          </a:p>
        </p:txBody>
      </p:sp>
    </p:spTree>
    <p:extLst>
      <p:ext uri="{BB962C8B-B14F-4D97-AF65-F5344CB8AC3E}">
        <p14:creationId xmlns:p14="http://schemas.microsoft.com/office/powerpoint/2010/main" val="278792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273320" y="5562600"/>
                <a:ext cx="11160093" cy="719813"/>
              </a:xfrm>
            </p:spPr>
            <p:txBody>
              <a:bodyPr>
                <a:normAutofit fontScale="90000"/>
              </a:bodyPr>
              <a:lstStyle/>
              <a:p>
                <a:pPr algn="ctr"/>
                <a:r>
                  <a:rPr lang="en-US" sz="6000" dirty="0" smtClean="0">
                    <a:solidFill>
                      <a:srgbClr val="FFFF00"/>
                    </a:solidFill>
                  </a:rPr>
                  <a:t>Observations and Calculations</a:t>
                </a:r>
                <a:r>
                  <a:rPr lang="en-US" dirty="0" smtClean="0"/>
                  <a:t/>
                </a:r>
                <a:br>
                  <a:rPr lang="en-US" dirty="0" smtClean="0"/>
                </a:br>
                <a:r>
                  <a:rPr lang="en-US" dirty="0"/>
                  <a:t/>
                </a:r>
                <a:br>
                  <a:rPr lang="en-US" dirty="0"/>
                </a:br>
                <a:r>
                  <a:rPr lang="en-US" dirty="0"/>
                  <a:t>(A) Mass of the scale pan, w = 20 </a:t>
                </a:r>
                <a:r>
                  <a:rPr lang="en-US" dirty="0" err="1"/>
                  <a:t>gm</a:t>
                </a:r>
                <a:r>
                  <a:rPr lang="en-US" dirty="0"/>
                  <a:t/>
                </a:r>
                <a:br>
                  <a:rPr lang="en-US" dirty="0"/>
                </a:br>
                <a:r>
                  <a:rPr lang="en-US" dirty="0"/>
                  <a:t>(B) Length of the string, L= 170 cm</a:t>
                </a:r>
                <a:br>
                  <a:rPr lang="en-US" dirty="0"/>
                </a:br>
                <a:r>
                  <a:rPr lang="en-US" dirty="0"/>
                  <a:t/>
                </a:r>
                <a:br>
                  <a:rPr lang="en-US" dirty="0"/>
                </a:br>
                <a:r>
                  <a:rPr lang="en-US" dirty="0" smtClean="0"/>
                  <a:t> Mass </a:t>
                </a:r>
                <a:r>
                  <a:rPr lang="en-US" dirty="0"/>
                  <a:t>of the </a:t>
                </a:r>
                <a:r>
                  <a:rPr lang="en-US" dirty="0" smtClean="0"/>
                  <a:t>string, M = 0.8 </a:t>
                </a:r>
                <a:r>
                  <a:rPr lang="en-US" dirty="0" err="1" smtClean="0"/>
                  <a:t>gm</a:t>
                </a:r>
                <a:r>
                  <a:rPr lang="en-US" dirty="0" smtClean="0"/>
                  <a:t/>
                </a:r>
                <a:br>
                  <a:rPr lang="en-US" dirty="0" smtClean="0"/>
                </a:br>
                <a:r>
                  <a:rPr lang="en-US" dirty="0" smtClean="0"/>
                  <a:t/>
                </a:r>
                <a:br>
                  <a:rPr lang="en-US" dirty="0" smtClean="0"/>
                </a:br>
                <a:r>
                  <a:rPr lang="en-US" dirty="0" smtClean="0"/>
                  <a:t>So the mass per unit of the thread,</a:t>
                </a:r>
                <a:br>
                  <a:rPr lang="en-US" dirty="0" smtClean="0"/>
                </a:br>
                <a:r>
                  <a:rPr lang="en-US" dirty="0" smtClean="0"/>
                  <a:t/>
                </a:r>
                <a:br>
                  <a:rPr lang="en-US" dirty="0" smtClean="0"/>
                </a:br>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𝑀</m:t>
                        </m:r>
                      </m:num>
                      <m:den>
                        <m:r>
                          <a:rPr lang="en-US" b="0" i="1" smtClean="0">
                            <a:latin typeface="Cambria Math" panose="02040503050406030204" pitchFamily="18" charset="0"/>
                            <a:ea typeface="Cambria Math" panose="02040503050406030204" pitchFamily="18" charset="0"/>
                          </a:rPr>
                          <m:t>𝐿</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0.8</m:t>
                        </m:r>
                      </m:num>
                      <m:den>
                        <m:r>
                          <a:rPr lang="en-US" b="0" i="1" smtClean="0">
                            <a:latin typeface="Cambria Math" panose="02040503050406030204" pitchFamily="18" charset="0"/>
                            <a:ea typeface="Cambria Math" panose="02040503050406030204" pitchFamily="18" charset="0"/>
                          </a:rPr>
                          <m:t>170  </m:t>
                        </m:r>
                      </m:den>
                    </m:f>
                  </m:oMath>
                </a14:m>
                <a:r>
                  <a:rPr lang="en-US" b="0" dirty="0" smtClean="0">
                    <a:ea typeface="Cambria Math" panose="02040503050406030204" pitchFamily="18" charset="0"/>
                  </a:rPr>
                  <a:t> gm/cm</a:t>
                </a:r>
                <a:br>
                  <a:rPr lang="en-US" b="0" dirty="0" smtClean="0">
                    <a:ea typeface="Cambria Math" panose="02040503050406030204" pitchFamily="18" charset="0"/>
                  </a:rPr>
                </a:br>
                <a:r>
                  <a:rPr lang="en-US" b="0" dirty="0" smtClean="0">
                    <a:ea typeface="Cambria Math" panose="02040503050406030204" pitchFamily="18" charset="0"/>
                  </a:rPr>
                  <a:t/>
                </a:r>
                <a:br>
                  <a:rPr lang="en-US" b="0" dirty="0" smtClean="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=0.005</m:t>
                    </m:r>
                  </m:oMath>
                </a14:m>
                <a:r>
                  <a:rPr lang="en-US" dirty="0" smtClean="0"/>
                  <a:t> gm/cm</a:t>
                </a:r>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273320" y="5562600"/>
                <a:ext cx="11160093" cy="719813"/>
              </a:xfrm>
              <a:blipFill rotWithShape="0">
                <a:blip r:embed="rId2"/>
                <a:stretch>
                  <a:fillRect t="-747458" b="-27966"/>
                </a:stretch>
              </a:blipFill>
            </p:spPr>
            <p:txBody>
              <a:bodyPr/>
              <a:lstStyle/>
              <a:p>
                <a:r>
                  <a:rPr lang="en-US">
                    <a:noFill/>
                  </a:rPr>
                  <a:t> </a:t>
                </a:r>
              </a:p>
            </p:txBody>
          </p:sp>
        </mc:Fallback>
      </mc:AlternateContent>
      <p:sp>
        <p:nvSpPr>
          <p:cNvPr id="2" name="Rectangle 1"/>
          <p:cNvSpPr/>
          <p:nvPr/>
        </p:nvSpPr>
        <p:spPr>
          <a:xfrm>
            <a:off x="11171871" y="6550303"/>
            <a:ext cx="277640" cy="307777"/>
          </a:xfrm>
          <a:prstGeom prst="rect">
            <a:avLst/>
          </a:prstGeom>
        </p:spPr>
        <p:txBody>
          <a:bodyPr wrap="none">
            <a:spAutoFit/>
          </a:bodyPr>
          <a:lstStyle/>
          <a:p>
            <a:r>
              <a:rPr lang="en-US" sz="1400" dirty="0"/>
              <a:t>8</a:t>
            </a:r>
          </a:p>
        </p:txBody>
      </p:sp>
    </p:spTree>
    <p:extLst>
      <p:ext uri="{BB962C8B-B14F-4D97-AF65-F5344CB8AC3E}">
        <p14:creationId xmlns:p14="http://schemas.microsoft.com/office/powerpoint/2010/main" val="3407159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0412" y="838200"/>
            <a:ext cx="10258627" cy="719813"/>
          </a:xfrm>
        </p:spPr>
        <p:txBody>
          <a:bodyPr>
            <a:normAutofit fontScale="90000"/>
          </a:bodyPr>
          <a:lstStyle/>
          <a:p>
            <a:pPr algn="ctr"/>
            <a:r>
              <a:rPr lang="en-US" sz="5300" dirty="0" smtClean="0"/>
              <a:t>(C)</a:t>
            </a:r>
            <a:r>
              <a:rPr lang="en-US" sz="4900" dirty="0"/>
              <a:t> </a:t>
            </a:r>
            <a:r>
              <a:rPr lang="en-US" sz="4900" dirty="0" smtClean="0"/>
              <a:t>Table for transverse position</a:t>
            </a:r>
            <a:r>
              <a:rPr lang="en-US" sz="3999" dirty="0" smtClean="0"/>
              <a:t>:</a:t>
            </a:r>
            <a:r>
              <a:rPr lang="en-US" sz="3999" dirty="0"/>
              <a:t/>
            </a:r>
            <a:br>
              <a:rPr lang="en-US" sz="3999" dirty="0"/>
            </a:br>
            <a:r>
              <a:rPr lang="en-US" sz="3999" dirty="0"/>
              <a:t> </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4092066588"/>
                  </p:ext>
                </p:extLst>
              </p:nvPr>
            </p:nvGraphicFramePr>
            <p:xfrm>
              <a:off x="429279" y="1558013"/>
              <a:ext cx="11073430" cy="4239428"/>
            </p:xfrm>
            <a:graphic>
              <a:graphicData uri="http://schemas.openxmlformats.org/drawingml/2006/table">
                <a:tbl>
                  <a:tblPr firstRow="1" bandRow="1">
                    <a:tableStyleId>{073A0DAA-6AF3-43AB-8588-CEC1D06C72B9}</a:tableStyleId>
                  </a:tblPr>
                  <a:tblGrid>
                    <a:gridCol w="912892"/>
                    <a:gridCol w="1066800"/>
                    <a:gridCol w="914400"/>
                    <a:gridCol w="1247041"/>
                    <a:gridCol w="1066800"/>
                    <a:gridCol w="1064897"/>
                    <a:gridCol w="1143000"/>
                    <a:gridCol w="1295400"/>
                    <a:gridCol w="1297303"/>
                    <a:gridCol w="1064897"/>
                  </a:tblGrid>
                  <a:tr h="761802">
                    <a:tc>
                      <a:txBody>
                        <a:bodyPr/>
                        <a:lstStyle/>
                        <a:p>
                          <a:pPr algn="ctr"/>
                          <a:r>
                            <a:rPr lang="en-US" sz="1800" dirty="0" smtClean="0"/>
                            <a:t>No. of </a:t>
                          </a:r>
                          <a:r>
                            <a:rPr lang="en-US" sz="1800" dirty="0" err="1" smtClean="0"/>
                            <a:t>Obser-vation</a:t>
                          </a:r>
                          <a:endParaRPr lang="en-US" sz="1800" dirty="0"/>
                        </a:p>
                      </a:txBody>
                      <a:tcPr marL="91416" marR="91416" marT="45708" marB="45708"/>
                    </a:tc>
                    <a:tc>
                      <a:txBody>
                        <a:bodyPr/>
                        <a:lstStyle/>
                        <a:p>
                          <a:pPr algn="ctr"/>
                          <a:r>
                            <a:rPr lang="en-US" sz="1800" dirty="0" smtClean="0"/>
                            <a:t>Total no. of loops between fixed</a:t>
                          </a:r>
                          <a:r>
                            <a:rPr lang="en-US" sz="1800" baseline="0" dirty="0" smtClean="0"/>
                            <a:t> ends</a:t>
                          </a:r>
                          <a:endParaRPr lang="en-US" sz="1600" baseline="-25000" dirty="0" smtClean="0"/>
                        </a:p>
                      </a:txBody>
                      <a:tcPr marL="91416" marR="91416" marT="45708" marB="45708"/>
                    </a:tc>
                    <a:tc>
                      <a:txBody>
                        <a:bodyPr/>
                        <a:lstStyle/>
                        <a:p>
                          <a:pPr algn="ctr"/>
                          <a:r>
                            <a:rPr lang="en-US" sz="1800" baseline="0" dirty="0" smtClean="0"/>
                            <a:t>Load on the scale pan, </a:t>
                          </a:r>
                          <a14:m>
                            <m:oMath xmlns:m="http://schemas.openxmlformats.org/officeDocument/2006/math">
                              <m:sSub>
                                <m:sSubPr>
                                  <m:ctrlPr>
                                    <a:rPr lang="en-US" sz="1800" i="1" baseline="0" smtClean="0">
                                      <a:latin typeface="Cambria Math" panose="02040503050406030204" pitchFamily="18" charset="0"/>
                                    </a:rPr>
                                  </m:ctrlPr>
                                </m:sSubPr>
                                <m:e>
                                  <m:r>
                                    <a:rPr lang="en-US" sz="1800" b="1" i="1" baseline="0" smtClean="0">
                                      <a:latin typeface="Cambria Math" panose="02040503050406030204" pitchFamily="18" charset="0"/>
                                    </a:rPr>
                                    <m:t>𝒘</m:t>
                                  </m:r>
                                </m:e>
                                <m:sub>
                                  <m:r>
                                    <a:rPr lang="en-US" sz="1800" b="1" i="1" baseline="0" smtClean="0">
                                      <a:latin typeface="Cambria Math" panose="02040503050406030204" pitchFamily="18" charset="0"/>
                                    </a:rPr>
                                    <m:t>𝒕</m:t>
                                  </m:r>
                                </m:sub>
                              </m:sSub>
                            </m:oMath>
                          </a14:m>
                          <a:r>
                            <a:rPr lang="en-US" sz="1800" baseline="0" dirty="0" smtClean="0"/>
                            <a:t> (</a:t>
                          </a:r>
                          <a:r>
                            <a:rPr lang="en-US" sz="1800" baseline="0" dirty="0" err="1" smtClean="0"/>
                            <a:t>gm</a:t>
                          </a:r>
                          <a:r>
                            <a:rPr lang="en-US" sz="1800" baseline="0" dirty="0" smtClean="0"/>
                            <a:t>)</a:t>
                          </a:r>
                          <a:endParaRPr lang="en-US" sz="1800" dirty="0"/>
                        </a:p>
                      </a:txBody>
                      <a:tcPr marL="91416" marR="91416" marT="45708" marB="45708"/>
                    </a:tc>
                    <a:tc>
                      <a:txBody>
                        <a:bodyPr/>
                        <a:lstStyle/>
                        <a:p>
                          <a:pPr algn="ctr"/>
                          <a:r>
                            <a:rPr lang="en-US" sz="1800" dirty="0" smtClean="0"/>
                            <a:t>Tension,</a:t>
                          </a:r>
                          <a:r>
                            <a:rPr lang="en-US" sz="1800" baseline="0" dirty="0" smtClean="0"/>
                            <a:t> </a:t>
                          </a:r>
                          <a14:m>
                            <m:oMath xmlns:m="http://schemas.openxmlformats.org/officeDocument/2006/math">
                              <m:r>
                                <a:rPr lang="en-US" sz="1800" i="1" baseline="0" smtClean="0">
                                  <a:latin typeface="Cambria Math" panose="02040503050406030204" pitchFamily="18" charset="0"/>
                                  <a:ea typeface="Cambria Math" panose="02040503050406030204" pitchFamily="18" charset="0"/>
                                </a:rPr>
                                <m:t>𝝉</m:t>
                              </m:r>
                              <m:r>
                                <a:rPr lang="en-US" sz="1800" b="1" i="1" baseline="0" smtClean="0">
                                  <a:latin typeface="Cambria Math" panose="02040503050406030204" pitchFamily="18" charset="0"/>
                                  <a:ea typeface="Cambria Math" panose="02040503050406030204" pitchFamily="18" charset="0"/>
                                </a:rPr>
                                <m:t>=(</m:t>
                              </m:r>
                              <m:r>
                                <a:rPr lang="en-US" sz="1800" b="1" i="1" baseline="0" smtClean="0">
                                  <a:latin typeface="Cambria Math" panose="02040503050406030204" pitchFamily="18" charset="0"/>
                                  <a:ea typeface="Cambria Math" panose="02040503050406030204" pitchFamily="18" charset="0"/>
                                </a:rPr>
                                <m:t>𝒘</m:t>
                              </m:r>
                              <m:r>
                                <a:rPr lang="en-US" sz="1800" b="1" i="1" baseline="0" smtClean="0">
                                  <a:latin typeface="Cambria Math" panose="02040503050406030204" pitchFamily="18" charset="0"/>
                                  <a:ea typeface="Cambria Math" panose="02040503050406030204" pitchFamily="18" charset="0"/>
                                </a:rPr>
                                <m:t>+</m:t>
                              </m:r>
                              <m:sSub>
                                <m:sSubPr>
                                  <m:ctrlPr>
                                    <a:rPr lang="en-US" sz="1800" i="1" baseline="0" smtClean="0">
                                      <a:latin typeface="Cambria Math" panose="02040503050406030204" pitchFamily="18" charset="0"/>
                                    </a:rPr>
                                  </m:ctrlPr>
                                </m:sSubPr>
                                <m:e>
                                  <m:r>
                                    <a:rPr lang="en-US" sz="1800" b="1" i="1" baseline="0" smtClean="0">
                                      <a:latin typeface="Cambria Math" panose="02040503050406030204" pitchFamily="18" charset="0"/>
                                    </a:rPr>
                                    <m:t>𝒘</m:t>
                                  </m:r>
                                </m:e>
                                <m:sub>
                                  <m:r>
                                    <a:rPr lang="en-US" sz="1800" b="1" i="1" baseline="0" smtClean="0">
                                      <a:latin typeface="Cambria Math" panose="02040503050406030204" pitchFamily="18" charset="0"/>
                                    </a:rPr>
                                    <m:t>𝒕</m:t>
                                  </m:r>
                                </m:sub>
                              </m:sSub>
                            </m:oMath>
                          </a14:m>
                          <a:r>
                            <a:rPr lang="en-US" sz="1800" dirty="0" smtClean="0"/>
                            <a:t>) g</a:t>
                          </a:r>
                          <a:r>
                            <a:rPr lang="en-US" sz="1800" baseline="0" dirty="0" smtClean="0"/>
                            <a:t> (dynes)</a:t>
                          </a:r>
                          <a:endParaRPr lang="en-US" sz="1800" dirty="0"/>
                        </a:p>
                      </a:txBody>
                      <a:tcPr marL="91416" marR="91416" marT="45708" marB="45708"/>
                    </a:tc>
                    <a:tc>
                      <a:txBody>
                        <a:bodyPr/>
                        <a:lstStyle/>
                        <a:p>
                          <a:pPr algn="ctr"/>
                          <a:r>
                            <a:rPr lang="en-US" sz="1800" dirty="0" smtClean="0"/>
                            <a:t>Distance</a:t>
                          </a:r>
                          <a:r>
                            <a:rPr lang="en-US" sz="1800" baseline="0" dirty="0" smtClean="0"/>
                            <a:t> between the pins G (cm)</a:t>
                          </a:r>
                          <a:endParaRPr lang="en-US" sz="1800" dirty="0"/>
                        </a:p>
                      </a:txBody>
                      <a:tcPr marL="91416" marR="91416" marT="45708" marB="45708"/>
                    </a:tc>
                    <a:tc>
                      <a:txBody>
                        <a:bodyPr/>
                        <a:lstStyle/>
                        <a:p>
                          <a:pPr algn="ctr"/>
                          <a:r>
                            <a:rPr lang="en-US" sz="1800" dirty="0" smtClean="0"/>
                            <a:t>No.</a:t>
                          </a:r>
                          <a:r>
                            <a:rPr lang="en-US" sz="1800" baseline="0" dirty="0" smtClean="0"/>
                            <a:t> of loops between the pins N</a:t>
                          </a:r>
                          <a:endParaRPr lang="en-US" sz="1800" dirty="0"/>
                        </a:p>
                      </a:txBody>
                      <a:tcPr marL="91416" marR="91416" marT="45708" marB="45708"/>
                    </a:tc>
                    <a:tc>
                      <a:txBody>
                        <a:bodyPr/>
                        <a:lstStyle/>
                        <a:p>
                          <a:pPr algn="ctr"/>
                          <a:r>
                            <a:rPr lang="en-US" sz="1800" b="1" kern="1200" dirty="0" smtClean="0">
                              <a:solidFill>
                                <a:schemeClr val="lt1"/>
                              </a:solidFill>
                              <a:effectLst/>
                              <a:latin typeface="+mn-lt"/>
                              <a:ea typeface="+mn-ea"/>
                              <a:cs typeface="+mn-cs"/>
                            </a:rPr>
                            <a:t>Length</a:t>
                          </a:r>
                          <a:r>
                            <a:rPr lang="en-US" sz="1800" b="1" kern="1200" baseline="0" dirty="0" smtClean="0">
                              <a:solidFill>
                                <a:schemeClr val="lt1"/>
                              </a:solidFill>
                              <a:effectLst/>
                              <a:latin typeface="+mn-lt"/>
                              <a:ea typeface="+mn-ea"/>
                              <a:cs typeface="+mn-cs"/>
                            </a:rPr>
                            <a:t> of a segment </a:t>
                          </a:r>
                          <a14:m>
                            <m:oMath xmlns:m="http://schemas.openxmlformats.org/officeDocument/2006/math">
                              <m:r>
                                <a:rPr lang="en-US" sz="1800" b="1" i="1" kern="1200" baseline="0" smtClean="0">
                                  <a:solidFill>
                                    <a:schemeClr val="lt1"/>
                                  </a:solidFill>
                                  <a:effectLst/>
                                  <a:latin typeface="Cambria Math" panose="02040503050406030204" pitchFamily="18" charset="0"/>
                                  <a:ea typeface="+mn-ea"/>
                                  <a:cs typeface="+mn-cs"/>
                                </a:rPr>
                                <m:t>𝒍</m:t>
                              </m:r>
                              <m:r>
                                <a:rPr lang="en-US" sz="1800" b="1" i="1" kern="1200" baseline="0" smtClean="0">
                                  <a:solidFill>
                                    <a:schemeClr val="lt1"/>
                                  </a:solidFill>
                                  <a:effectLst/>
                                  <a:latin typeface="Cambria Math" panose="02040503050406030204" pitchFamily="18" charset="0"/>
                                  <a:ea typeface="+mn-ea"/>
                                  <a:cs typeface="+mn-cs"/>
                                </a:rPr>
                                <m:t>=</m:t>
                              </m:r>
                              <m:f>
                                <m:fPr>
                                  <m:ctrlPr>
                                    <a:rPr lang="en-US" sz="1800" b="1" i="1" kern="1200" baseline="0" smtClean="0">
                                      <a:solidFill>
                                        <a:schemeClr val="lt1"/>
                                      </a:solidFill>
                                      <a:effectLst/>
                                      <a:latin typeface="Cambria Math" panose="02040503050406030204" pitchFamily="18" charset="0"/>
                                      <a:ea typeface="+mn-ea"/>
                                      <a:cs typeface="+mn-cs"/>
                                    </a:rPr>
                                  </m:ctrlPr>
                                </m:fPr>
                                <m:num>
                                  <m:r>
                                    <a:rPr lang="en-US" sz="1800" b="1" i="1" kern="1200" baseline="0" smtClean="0">
                                      <a:solidFill>
                                        <a:schemeClr val="lt1"/>
                                      </a:solidFill>
                                      <a:effectLst/>
                                      <a:latin typeface="Cambria Math" panose="02040503050406030204" pitchFamily="18" charset="0"/>
                                      <a:ea typeface="+mn-ea"/>
                                      <a:cs typeface="+mn-cs"/>
                                    </a:rPr>
                                    <m:t>𝑮</m:t>
                                  </m:r>
                                </m:num>
                                <m:den>
                                  <m:r>
                                    <a:rPr lang="en-US" sz="1800" b="1" i="1" kern="1200" baseline="0" smtClean="0">
                                      <a:solidFill>
                                        <a:schemeClr val="lt1"/>
                                      </a:solidFill>
                                      <a:effectLst/>
                                      <a:latin typeface="Cambria Math" panose="02040503050406030204" pitchFamily="18" charset="0"/>
                                      <a:ea typeface="+mn-ea"/>
                                      <a:cs typeface="+mn-cs"/>
                                    </a:rPr>
                                    <m:t>𝑵</m:t>
                                  </m:r>
                                </m:den>
                              </m:f>
                            </m:oMath>
                          </a14:m>
                          <a:r>
                            <a:rPr lang="en-US" sz="1800" dirty="0" smtClean="0"/>
                            <a:t> (cm)</a:t>
                          </a:r>
                          <a:endParaRPr lang="en-US" sz="1800" dirty="0"/>
                        </a:p>
                      </a:txBody>
                      <a:tcPr marL="91416" marR="91416" marT="45708" marB="45708">
                        <a:lnR w="12700" cap="flat" cmpd="sng" algn="ctr">
                          <a:solidFill>
                            <a:schemeClr val="tx1"/>
                          </a:solidFill>
                          <a:prstDash val="solid"/>
                          <a:round/>
                          <a:headEnd type="none" w="med" len="med"/>
                          <a:tailEnd type="none" w="med" len="med"/>
                        </a:lnR>
                      </a:tcPr>
                    </a:tc>
                    <a:tc>
                      <a:txBody>
                        <a:bodyPr/>
                        <a:lstStyle/>
                        <a:p>
                          <a:pPr algn="ctr"/>
                          <a:r>
                            <a:rPr lang="en-US" sz="1800" dirty="0" smtClean="0"/>
                            <a:t>Frequency of the fork</a:t>
                          </a:r>
                        </a:p>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𝑓</m:t>
                                </m:r>
                                <m:r>
                                  <a:rPr lang="en-US" sz="18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𝑓</m:t>
                                    </m:r>
                                  </m:e>
                                  <m:sup>
                                    <m:r>
                                      <a:rPr lang="en-US" sz="1800" i="1">
                                        <a:latin typeface="Cambria Math" panose="02040503050406030204" pitchFamily="18" charset="0"/>
                                      </a:rPr>
                                      <m:t>′</m:t>
                                    </m:r>
                                  </m:sup>
                                </m:sSup>
                                <m:r>
                                  <a:rPr lang="en-US" sz="1800" i="1">
                                    <a:latin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1</m:t>
                                    </m:r>
                                  </m:num>
                                  <m:den>
                                    <m:r>
                                      <a:rPr lang="en-US" sz="1800" i="1">
                                        <a:latin typeface="Cambria Math" panose="02040503050406030204" pitchFamily="18" charset="0"/>
                                        <a:ea typeface="Cambria Math" panose="02040503050406030204" pitchFamily="18" charset="0"/>
                                      </a:rPr>
                                      <m:t>2</m:t>
                                    </m:r>
                                    <m:r>
                                      <a:rPr lang="en-US" sz="1800" i="1">
                                        <a:latin typeface="Cambria Math" panose="02040503050406030204" pitchFamily="18" charset="0"/>
                                        <a:ea typeface="Cambria Math" panose="02040503050406030204" pitchFamily="18" charset="0"/>
                                      </a:rPr>
                                      <m:t>𝑙</m:t>
                                    </m:r>
                                  </m:den>
                                </m:f>
                                <m:rad>
                                  <m:radPr>
                                    <m:degHide m:val="on"/>
                                    <m:ctrlPr>
                                      <a:rPr lang="en-US" sz="1800" i="1">
                                        <a:latin typeface="Cambria Math" panose="02040503050406030204" pitchFamily="18" charset="0"/>
                                        <a:ea typeface="Cambria Math" panose="02040503050406030204" pitchFamily="18" charset="0"/>
                                      </a:rPr>
                                    </m:ctrlPr>
                                  </m:radPr>
                                  <m:deg/>
                                  <m:e>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𝜏</m:t>
                                        </m:r>
                                      </m:num>
                                      <m:den>
                                        <m:r>
                                          <a:rPr lang="en-US" sz="1800" i="1">
                                            <a:latin typeface="Cambria Math" panose="02040503050406030204" pitchFamily="18" charset="0"/>
                                            <a:ea typeface="Cambria Math" panose="02040503050406030204" pitchFamily="18" charset="0"/>
                                          </a:rPr>
                                          <m:t>𝜇</m:t>
                                        </m:r>
                                      </m:den>
                                    </m:f>
                                  </m:e>
                                </m:rad>
                                <m:r>
                                  <a:rPr lang="en-US" sz="1800">
                                    <a:latin typeface="Cambria Math" panose="02040503050406030204" pitchFamily="18" charset="0"/>
                                    <a:ea typeface="Cambria Math" panose="02040503050406030204" pitchFamily="18" charset="0"/>
                                  </a:rPr>
                                  <m:t> </m:t>
                                </m:r>
                              </m:oMath>
                            </m:oMathPara>
                          </a14:m>
                          <a:r>
                            <a:rPr lang="en-US" sz="1600" dirty="0">
                              <a:ea typeface="Cambria Math" panose="02040503050406030204" pitchFamily="18" charset="0"/>
                            </a:rPr>
                            <a:t/>
                          </a:r>
                          <a:br>
                            <a:rPr lang="en-US" sz="1600" dirty="0">
                              <a:ea typeface="Cambria Math" panose="02040503050406030204" pitchFamily="18" charset="0"/>
                            </a:rPr>
                          </a:br>
                          <a:r>
                            <a:rPr lang="en-US" sz="1800" dirty="0" smtClean="0"/>
                            <a:t> </a:t>
                          </a:r>
                          <a:endParaRPr lang="en-US" sz="18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dirty="0" smtClean="0"/>
                            <a:t>Mean frequency, </a:t>
                          </a:r>
                          <a14:m>
                            <m:oMath xmlns:m="http://schemas.openxmlformats.org/officeDocument/2006/math">
                              <m:sSub>
                                <m:sSubPr>
                                  <m:ctrlPr>
                                    <a:rPr lang="en-US" sz="1800" i="1" smtClean="0">
                                      <a:latin typeface="Cambria Math" panose="02040503050406030204" pitchFamily="18" charset="0"/>
                                    </a:rPr>
                                  </m:ctrlPr>
                                </m:sSubPr>
                                <m:e>
                                  <m:r>
                                    <a:rPr lang="en-US" sz="1800" b="1" i="1" smtClean="0">
                                      <a:latin typeface="Cambria Math" panose="02040503050406030204" pitchFamily="18" charset="0"/>
                                    </a:rPr>
                                    <m:t>𝒇</m:t>
                                  </m:r>
                                </m:e>
                                <m:sub>
                                  <m:r>
                                    <a:rPr lang="en-US" sz="1800" b="1" i="1" smtClean="0">
                                      <a:latin typeface="Cambria Math" panose="02040503050406030204" pitchFamily="18" charset="0"/>
                                    </a:rPr>
                                    <m:t>𝟐</m:t>
                                  </m:r>
                                </m:sub>
                              </m:sSub>
                            </m:oMath>
                          </a14:m>
                          <a:r>
                            <a:rPr lang="en-US" sz="1800" baseline="0" dirty="0" smtClean="0"/>
                            <a:t> (Vibration / sec) </a:t>
                          </a:r>
                          <a:endParaRPr lang="en-US" sz="18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14:m>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𝜏</m:t>
                                  </m:r>
                                </m:num>
                                <m:den>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𝑙</m:t>
                                      </m:r>
                                    </m:e>
                                    <m:sup>
                                      <m:r>
                                        <a:rPr lang="en-US" sz="2400" i="1">
                                          <a:latin typeface="Cambria Math" panose="02040503050406030204" pitchFamily="18" charset="0"/>
                                          <a:ea typeface="Cambria Math" panose="02040503050406030204" pitchFamily="18" charset="0"/>
                                        </a:rPr>
                                        <m:t>2</m:t>
                                      </m:r>
                                    </m:sup>
                                  </m:sSup>
                                </m:den>
                              </m:f>
                            </m:oMath>
                          </a14:m>
                          <a:r>
                            <a:rPr lang="en-US" dirty="0"/>
                            <a:t>  = constant </a:t>
                          </a:r>
                          <a:endParaRPr lang="en-US" sz="1800" dirty="0"/>
                        </a:p>
                      </a:txBody>
                      <a:tcPr marL="91416" marR="91416" marT="45708" marB="45708">
                        <a:lnL w="12700" cap="flat" cmpd="sng" algn="ctr">
                          <a:solidFill>
                            <a:schemeClr val="tx1"/>
                          </a:solidFill>
                          <a:prstDash val="solid"/>
                          <a:round/>
                          <a:headEnd type="none" w="med" len="med"/>
                          <a:tailEnd type="none" w="med" len="med"/>
                        </a:lnL>
                      </a:tcPr>
                    </a:tc>
                  </a:tr>
                  <a:tr h="700857">
                    <a:tc>
                      <a:txBody>
                        <a:bodyPr/>
                        <a:lstStyle/>
                        <a:p>
                          <a:pPr algn="ctr"/>
                          <a:r>
                            <a:rPr lang="en-US" sz="3200" dirty="0" smtClean="0"/>
                            <a:t>1</a:t>
                          </a:r>
                          <a:endParaRPr lang="en-US" sz="3200" dirty="0"/>
                        </a:p>
                      </a:txBody>
                      <a:tcPr marL="91416" marR="91416" marT="45708" marB="45708"/>
                    </a:tc>
                    <a:tc>
                      <a:txBody>
                        <a:bodyPr/>
                        <a:lstStyle/>
                        <a:p>
                          <a:pPr algn="ctr"/>
                          <a:r>
                            <a:rPr lang="en-US" sz="2800" dirty="0" smtClean="0"/>
                            <a:t>4</a:t>
                          </a:r>
                        </a:p>
                        <a:p>
                          <a:pPr algn="ctr"/>
                          <a:endParaRPr lang="en-US" sz="2800" dirty="0"/>
                        </a:p>
                      </a:txBody>
                      <a:tcPr marL="91416" marR="91416" marT="45708" marB="45708"/>
                    </a:tc>
                    <a:tc>
                      <a:txBody>
                        <a:bodyPr/>
                        <a:lstStyle/>
                        <a:p>
                          <a:pPr algn="ctr"/>
                          <a:r>
                            <a:rPr lang="en-US" sz="2800" dirty="0" smtClean="0"/>
                            <a:t>0</a:t>
                          </a:r>
                          <a:endParaRPr lang="en-US" sz="2800" dirty="0"/>
                        </a:p>
                      </a:txBody>
                      <a:tcPr marL="91416" marR="91416" marT="45708" marB="45708"/>
                    </a:tc>
                    <a:tc>
                      <a:txBody>
                        <a:bodyPr/>
                        <a:lstStyle/>
                        <a:p>
                          <a:pPr algn="ctr"/>
                          <a:r>
                            <a:rPr lang="en-US" sz="2800" dirty="0" smtClean="0"/>
                            <a:t>19,600</a:t>
                          </a:r>
                          <a:endParaRPr lang="en-US" sz="2800" dirty="0"/>
                        </a:p>
                      </a:txBody>
                      <a:tcPr marL="91416" marR="91416" marT="45708" marB="45708"/>
                    </a:tc>
                    <a:tc>
                      <a:txBody>
                        <a:bodyPr/>
                        <a:lstStyle/>
                        <a:p>
                          <a:pPr algn="ctr"/>
                          <a:r>
                            <a:rPr lang="en-US" sz="2800" dirty="0" smtClean="0"/>
                            <a:t>100</a:t>
                          </a:r>
                          <a:endParaRPr lang="en-US" sz="2800" dirty="0"/>
                        </a:p>
                      </a:txBody>
                      <a:tcPr marL="91416" marR="91416" marT="45708" marB="45708"/>
                    </a:tc>
                    <a:tc>
                      <a:txBody>
                        <a:bodyPr/>
                        <a:lstStyle/>
                        <a:p>
                          <a:pPr algn="ctr"/>
                          <a:r>
                            <a:rPr lang="en-US" sz="2800" dirty="0" smtClean="0"/>
                            <a:t>4</a:t>
                          </a:r>
                          <a:endParaRPr lang="en-US" sz="2800" dirty="0"/>
                        </a:p>
                      </a:txBody>
                      <a:tcPr marL="91416" marR="91416" marT="45708" marB="45708"/>
                    </a:tc>
                    <a:tc>
                      <a:txBody>
                        <a:bodyPr/>
                        <a:lstStyle/>
                        <a:p>
                          <a:pPr algn="ctr"/>
                          <a:r>
                            <a:rPr lang="en-US" sz="2800" dirty="0" smtClean="0"/>
                            <a:t>25</a:t>
                          </a:r>
                          <a:endParaRPr lang="en-US" sz="2800" dirty="0"/>
                        </a:p>
                      </a:txBody>
                      <a:tcPr marL="91416" marR="91416" marT="45708" marB="45708">
                        <a:lnR w="12700" cap="flat" cmpd="sng" algn="ctr">
                          <a:solidFill>
                            <a:schemeClr val="tx1"/>
                          </a:solidFill>
                          <a:prstDash val="solid"/>
                          <a:round/>
                          <a:headEnd type="none" w="med" len="med"/>
                          <a:tailEnd type="none" w="med" len="med"/>
                        </a:lnR>
                      </a:tcPr>
                    </a:tc>
                    <a:tc>
                      <a:txBody>
                        <a:bodyPr/>
                        <a:lstStyle/>
                        <a:p>
                          <a:pPr algn="ctr"/>
                          <a:r>
                            <a:rPr lang="en-US" sz="3200" dirty="0" smtClean="0"/>
                            <a:t>39.59</a:t>
                          </a:r>
                          <a:endParaRPr lang="en-US" sz="32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3">
                      <a:txBody>
                        <a:bodyPr/>
                        <a:lstStyle/>
                        <a:p>
                          <a:pPr algn="ctr"/>
                          <a:r>
                            <a:rPr lang="en-US" sz="3200" dirty="0" smtClean="0"/>
                            <a:t> </a:t>
                          </a:r>
                        </a:p>
                        <a:p>
                          <a:pPr algn="ctr"/>
                          <a:endParaRPr lang="en-US" sz="3200" dirty="0" smtClean="0"/>
                        </a:p>
                        <a:p>
                          <a:pPr algn="ctr"/>
                          <a:r>
                            <a:rPr lang="en-US" sz="3200" dirty="0" smtClean="0"/>
                            <a:t>32.9</a:t>
                          </a:r>
                          <a:endParaRPr lang="en-US" sz="32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3200" dirty="0" smtClean="0"/>
                            <a:t>31.36</a:t>
                          </a:r>
                          <a:endParaRPr lang="en-US" sz="3200" dirty="0"/>
                        </a:p>
                      </a:txBody>
                      <a:tcPr marL="91416" marR="91416" marT="45708" marB="45708">
                        <a:lnL w="12700" cap="flat" cmpd="sng" algn="ctr">
                          <a:solidFill>
                            <a:schemeClr val="tx1"/>
                          </a:solidFill>
                          <a:prstDash val="solid"/>
                          <a:round/>
                          <a:headEnd type="none" w="med" len="med"/>
                          <a:tailEnd type="none" w="med" len="med"/>
                        </a:lnL>
                      </a:tcPr>
                    </a:tc>
                  </a:tr>
                  <a:tr h="650856">
                    <a:tc>
                      <a:txBody>
                        <a:bodyPr/>
                        <a:lstStyle/>
                        <a:p>
                          <a:pPr algn="ctr"/>
                          <a:r>
                            <a:rPr lang="en-US" sz="3200" dirty="0" smtClean="0"/>
                            <a:t>2</a:t>
                          </a:r>
                          <a:endParaRPr lang="en-US" sz="3200" dirty="0"/>
                        </a:p>
                      </a:txBody>
                      <a:tcPr marL="91416" marR="91416" marT="45708" marB="45708"/>
                    </a:tc>
                    <a:tc>
                      <a:txBody>
                        <a:bodyPr/>
                        <a:lstStyle/>
                        <a:p>
                          <a:pPr algn="ctr"/>
                          <a:r>
                            <a:rPr lang="en-US" sz="2800" dirty="0" smtClean="0"/>
                            <a:t>3</a:t>
                          </a:r>
                          <a:endParaRPr lang="en-US" sz="2800" dirty="0"/>
                        </a:p>
                      </a:txBody>
                      <a:tcPr marL="91416" marR="91416" marT="45708" marB="45708"/>
                    </a:tc>
                    <a:tc>
                      <a:txBody>
                        <a:bodyPr/>
                        <a:lstStyle/>
                        <a:p>
                          <a:pPr algn="ctr"/>
                          <a:r>
                            <a:rPr lang="en-US" sz="2800" dirty="0" smtClean="0"/>
                            <a:t>10</a:t>
                          </a:r>
                          <a:endParaRPr lang="en-US" sz="2800" dirty="0"/>
                        </a:p>
                      </a:txBody>
                      <a:tcPr marL="91416" marR="91416" marT="45708" marB="45708"/>
                    </a:tc>
                    <a:tc>
                      <a:txBody>
                        <a:bodyPr/>
                        <a:lstStyle/>
                        <a:p>
                          <a:pPr algn="ctr"/>
                          <a:r>
                            <a:rPr lang="en-US" sz="2800" dirty="0" smtClean="0"/>
                            <a:t>29,400</a:t>
                          </a:r>
                          <a:endParaRPr lang="en-US" sz="2800" dirty="0"/>
                        </a:p>
                      </a:txBody>
                      <a:tcPr marL="91416" marR="91416" marT="45708" marB="45708"/>
                    </a:tc>
                    <a:tc>
                      <a:txBody>
                        <a:bodyPr/>
                        <a:lstStyle/>
                        <a:p>
                          <a:pPr algn="ctr"/>
                          <a:r>
                            <a:rPr lang="en-US" sz="2800" dirty="0" smtClean="0"/>
                            <a:t>190</a:t>
                          </a:r>
                          <a:endParaRPr lang="en-US" sz="2800" dirty="0"/>
                        </a:p>
                      </a:txBody>
                      <a:tcPr marL="91416" marR="91416" marT="45708" marB="45708"/>
                    </a:tc>
                    <a:tc>
                      <a:txBody>
                        <a:bodyPr/>
                        <a:lstStyle/>
                        <a:p>
                          <a:pPr algn="ctr"/>
                          <a:r>
                            <a:rPr lang="en-US" sz="2800" dirty="0" smtClean="0"/>
                            <a:t>3</a:t>
                          </a:r>
                          <a:endParaRPr lang="en-US" sz="2800" dirty="0"/>
                        </a:p>
                      </a:txBody>
                      <a:tcPr marL="91416" marR="91416" marT="45708" marB="45708"/>
                    </a:tc>
                    <a:tc>
                      <a:txBody>
                        <a:bodyPr/>
                        <a:lstStyle/>
                        <a:p>
                          <a:pPr algn="ctr"/>
                          <a:r>
                            <a:rPr lang="en-US" sz="2800" dirty="0" smtClean="0"/>
                            <a:t>63.3</a:t>
                          </a:r>
                          <a:endParaRPr lang="en-US" sz="2800" dirty="0"/>
                        </a:p>
                      </a:txBody>
                      <a:tcPr marL="91416" marR="91416" marT="45708" marB="45708">
                        <a:lnR w="12700" cap="flat" cmpd="sng" algn="ctr">
                          <a:solidFill>
                            <a:schemeClr val="tx1"/>
                          </a:solidFill>
                          <a:prstDash val="solid"/>
                          <a:round/>
                          <a:headEnd type="none" w="med" len="med"/>
                          <a:tailEnd type="none" w="med" len="med"/>
                        </a:lnR>
                      </a:tcPr>
                    </a:tc>
                    <a:tc>
                      <a:txBody>
                        <a:bodyPr/>
                        <a:lstStyle/>
                        <a:p>
                          <a:pPr algn="ctr"/>
                          <a:r>
                            <a:rPr lang="en-US" sz="3200" dirty="0" smtClean="0"/>
                            <a:t>19.15</a:t>
                          </a:r>
                          <a:endParaRPr lang="en-US" sz="32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sz="20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3200" dirty="0" smtClean="0"/>
                            <a:t>7.34</a:t>
                          </a:r>
                          <a:endParaRPr lang="en-US" sz="3200" dirty="0"/>
                        </a:p>
                      </a:txBody>
                      <a:tcPr marL="91416" marR="91416" marT="45708" marB="45708">
                        <a:lnL w="12700" cap="flat" cmpd="sng" algn="ctr">
                          <a:solidFill>
                            <a:schemeClr val="tx1"/>
                          </a:solidFill>
                          <a:prstDash val="solid"/>
                          <a:round/>
                          <a:headEnd type="none" w="med" len="med"/>
                          <a:tailEnd type="none" w="med" len="med"/>
                        </a:lnL>
                      </a:tcPr>
                    </a:tc>
                  </a:tr>
                  <a:tr h="650856">
                    <a:tc>
                      <a:txBody>
                        <a:bodyPr/>
                        <a:lstStyle/>
                        <a:p>
                          <a:pPr algn="ctr"/>
                          <a:r>
                            <a:rPr lang="en-US" sz="3200" dirty="0" smtClean="0"/>
                            <a:t>3</a:t>
                          </a:r>
                          <a:endParaRPr lang="en-US" sz="3200" dirty="0"/>
                        </a:p>
                      </a:txBody>
                      <a:tcPr marL="91416" marR="91416" marT="45708" marB="45708"/>
                    </a:tc>
                    <a:tc>
                      <a:txBody>
                        <a:bodyPr/>
                        <a:lstStyle/>
                        <a:p>
                          <a:pPr algn="ctr"/>
                          <a:r>
                            <a:rPr lang="en-US" sz="2800" dirty="0" smtClean="0"/>
                            <a:t>2</a:t>
                          </a:r>
                          <a:endParaRPr lang="en-US" sz="2800" dirty="0"/>
                        </a:p>
                      </a:txBody>
                      <a:tcPr marL="91416" marR="91416" marT="45708" marB="45708"/>
                    </a:tc>
                    <a:tc>
                      <a:txBody>
                        <a:bodyPr/>
                        <a:lstStyle/>
                        <a:p>
                          <a:pPr algn="ctr"/>
                          <a:r>
                            <a:rPr lang="en-US" sz="2800" dirty="0" smtClean="0"/>
                            <a:t>20</a:t>
                          </a:r>
                          <a:endParaRPr lang="en-US" sz="2800" dirty="0"/>
                        </a:p>
                      </a:txBody>
                      <a:tcPr marL="91416" marR="91416" marT="45708" marB="45708"/>
                    </a:tc>
                    <a:tc>
                      <a:txBody>
                        <a:bodyPr/>
                        <a:lstStyle/>
                        <a:p>
                          <a:pPr algn="ctr"/>
                          <a:r>
                            <a:rPr lang="en-US" sz="2800" dirty="0" smtClean="0"/>
                            <a:t>39,200</a:t>
                          </a:r>
                          <a:endParaRPr lang="en-US" sz="2800" dirty="0"/>
                        </a:p>
                      </a:txBody>
                      <a:tcPr marL="91416" marR="91416" marT="45708" marB="45708"/>
                    </a:tc>
                    <a:tc>
                      <a:txBody>
                        <a:bodyPr/>
                        <a:lstStyle/>
                        <a:p>
                          <a:pPr algn="ctr"/>
                          <a:r>
                            <a:rPr lang="en-US" sz="2800" dirty="0" smtClean="0"/>
                            <a:t>70</a:t>
                          </a:r>
                          <a:endParaRPr lang="en-US" sz="2800" dirty="0"/>
                        </a:p>
                      </a:txBody>
                      <a:tcPr marL="91416" marR="91416" marT="45708" marB="45708"/>
                    </a:tc>
                    <a:tc>
                      <a:txBody>
                        <a:bodyPr/>
                        <a:lstStyle/>
                        <a:p>
                          <a:pPr algn="ctr"/>
                          <a:r>
                            <a:rPr lang="en-US" sz="2800" dirty="0" smtClean="0"/>
                            <a:t>2</a:t>
                          </a:r>
                          <a:endParaRPr lang="en-US" sz="2800" dirty="0"/>
                        </a:p>
                      </a:txBody>
                      <a:tcPr marL="91416" marR="91416" marT="45708" marB="45708"/>
                    </a:tc>
                    <a:tc>
                      <a:txBody>
                        <a:bodyPr/>
                        <a:lstStyle/>
                        <a:p>
                          <a:pPr algn="ctr"/>
                          <a:r>
                            <a:rPr lang="en-US" sz="2800" dirty="0" smtClean="0"/>
                            <a:t>35</a:t>
                          </a:r>
                          <a:endParaRPr lang="en-US" sz="2800" dirty="0"/>
                        </a:p>
                      </a:txBody>
                      <a:tcPr marL="91416" marR="91416" marT="45708" marB="45708">
                        <a:lnR w="12700" cap="flat" cmpd="sng" algn="ctr">
                          <a:solidFill>
                            <a:schemeClr val="tx1"/>
                          </a:solidFill>
                          <a:prstDash val="solid"/>
                          <a:round/>
                          <a:headEnd type="none" w="med" len="med"/>
                          <a:tailEnd type="none" w="med" len="med"/>
                        </a:lnR>
                      </a:tcPr>
                    </a:tc>
                    <a:tc>
                      <a:txBody>
                        <a:bodyPr/>
                        <a:lstStyle/>
                        <a:p>
                          <a:pPr algn="ctr"/>
                          <a:r>
                            <a:rPr lang="en-US" sz="3200" dirty="0" smtClean="0"/>
                            <a:t>40</a:t>
                          </a:r>
                          <a:endParaRPr lang="en-US" sz="32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sz="20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3200" dirty="0" smtClean="0"/>
                            <a:t>32</a:t>
                          </a:r>
                          <a:endParaRPr lang="en-US" sz="3200" dirty="0"/>
                        </a:p>
                      </a:txBody>
                      <a:tcPr marL="91416" marR="91416" marT="45708" marB="45708">
                        <a:lnL w="12700" cap="flat" cmpd="sng" algn="ctr">
                          <a:solidFill>
                            <a:schemeClr val="tx1"/>
                          </a:solidFill>
                          <a:prstDash val="solid"/>
                          <a:round/>
                          <a:headEnd type="none" w="med" len="med"/>
                          <a:tailEnd type="none" w="med" len="med"/>
                        </a:lnL>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4092066588"/>
                  </p:ext>
                </p:extLst>
              </p:nvPr>
            </p:nvGraphicFramePr>
            <p:xfrm>
              <a:off x="429279" y="1558013"/>
              <a:ext cx="11073430" cy="4239428"/>
            </p:xfrm>
            <a:graphic>
              <a:graphicData uri="http://schemas.openxmlformats.org/drawingml/2006/table">
                <a:tbl>
                  <a:tblPr firstRow="1" bandRow="1">
                    <a:tableStyleId>{073A0DAA-6AF3-43AB-8588-CEC1D06C72B9}</a:tableStyleId>
                  </a:tblPr>
                  <a:tblGrid>
                    <a:gridCol w="912892"/>
                    <a:gridCol w="1066800"/>
                    <a:gridCol w="914400"/>
                    <a:gridCol w="1247041"/>
                    <a:gridCol w="1066800"/>
                    <a:gridCol w="1064897"/>
                    <a:gridCol w="1143000"/>
                    <a:gridCol w="1295400"/>
                    <a:gridCol w="1297303"/>
                    <a:gridCol w="1064897"/>
                  </a:tblGrid>
                  <a:tr h="1992860">
                    <a:tc>
                      <a:txBody>
                        <a:bodyPr/>
                        <a:lstStyle/>
                        <a:p>
                          <a:pPr algn="ctr"/>
                          <a:r>
                            <a:rPr lang="en-US" sz="1800" dirty="0" smtClean="0"/>
                            <a:t>No. of </a:t>
                          </a:r>
                          <a:r>
                            <a:rPr lang="en-US" sz="1800" dirty="0" err="1" smtClean="0"/>
                            <a:t>Obser-vation</a:t>
                          </a:r>
                          <a:endParaRPr lang="en-US" sz="1800" dirty="0"/>
                        </a:p>
                      </a:txBody>
                      <a:tcPr marL="91416" marR="91416" marT="45708" marB="45708"/>
                    </a:tc>
                    <a:tc>
                      <a:txBody>
                        <a:bodyPr/>
                        <a:lstStyle/>
                        <a:p>
                          <a:pPr algn="ctr"/>
                          <a:r>
                            <a:rPr lang="en-US" sz="1800" dirty="0" smtClean="0"/>
                            <a:t>Total no. of loops between fixed</a:t>
                          </a:r>
                          <a:r>
                            <a:rPr lang="en-US" sz="1800" baseline="0" dirty="0" smtClean="0"/>
                            <a:t> ends</a:t>
                          </a:r>
                          <a:endParaRPr lang="en-US" sz="1600" baseline="-25000" dirty="0" smtClean="0"/>
                        </a:p>
                      </a:txBody>
                      <a:tcPr marL="91416" marR="91416" marT="45708" marB="45708"/>
                    </a:tc>
                    <a:tc>
                      <a:txBody>
                        <a:bodyPr/>
                        <a:lstStyle/>
                        <a:p>
                          <a:endParaRPr lang="en-US"/>
                        </a:p>
                      </a:txBody>
                      <a:tcPr marL="91416" marR="91416" marT="45708" marB="45708">
                        <a:blipFill rotWithShape="0">
                          <a:blip r:embed="rId2"/>
                          <a:stretch>
                            <a:fillRect l="-217333" t="-1524" r="-898000" b="-118598"/>
                          </a:stretch>
                        </a:blipFill>
                      </a:tcPr>
                    </a:tc>
                    <a:tc>
                      <a:txBody>
                        <a:bodyPr/>
                        <a:lstStyle/>
                        <a:p>
                          <a:endParaRPr lang="en-US"/>
                        </a:p>
                      </a:txBody>
                      <a:tcPr marL="91416" marR="91416" marT="45708" marB="45708">
                        <a:blipFill rotWithShape="0">
                          <a:blip r:embed="rId2"/>
                          <a:stretch>
                            <a:fillRect l="-232195" t="-1524" r="-557073" b="-118598"/>
                          </a:stretch>
                        </a:blipFill>
                      </a:tcPr>
                    </a:tc>
                    <a:tc>
                      <a:txBody>
                        <a:bodyPr/>
                        <a:lstStyle/>
                        <a:p>
                          <a:pPr algn="ctr"/>
                          <a:r>
                            <a:rPr lang="en-US" sz="1800" dirty="0" smtClean="0"/>
                            <a:t>Distance</a:t>
                          </a:r>
                          <a:r>
                            <a:rPr lang="en-US" sz="1800" baseline="0" dirty="0" smtClean="0"/>
                            <a:t> between the pins G (cm)</a:t>
                          </a:r>
                          <a:endParaRPr lang="en-US" sz="1800" dirty="0"/>
                        </a:p>
                      </a:txBody>
                      <a:tcPr marL="91416" marR="91416" marT="45708" marB="45708"/>
                    </a:tc>
                    <a:tc>
                      <a:txBody>
                        <a:bodyPr/>
                        <a:lstStyle/>
                        <a:p>
                          <a:pPr algn="ctr"/>
                          <a:r>
                            <a:rPr lang="en-US" sz="1800" dirty="0" smtClean="0"/>
                            <a:t>No.</a:t>
                          </a:r>
                          <a:r>
                            <a:rPr lang="en-US" sz="1800" baseline="0" dirty="0" smtClean="0"/>
                            <a:t> of loops between the pins N</a:t>
                          </a:r>
                          <a:endParaRPr lang="en-US" sz="1800" dirty="0"/>
                        </a:p>
                      </a:txBody>
                      <a:tcPr marL="91416" marR="91416" marT="45708" marB="45708"/>
                    </a:tc>
                    <a:tc>
                      <a:txBody>
                        <a:bodyPr/>
                        <a:lstStyle/>
                        <a:p>
                          <a:endParaRPr lang="en-US"/>
                        </a:p>
                      </a:txBody>
                      <a:tcPr marL="91416" marR="91416" marT="45708" marB="45708">
                        <a:lnR w="12700" cap="flat" cmpd="sng" algn="ctr">
                          <a:solidFill>
                            <a:schemeClr val="tx1"/>
                          </a:solidFill>
                          <a:prstDash val="solid"/>
                          <a:round/>
                          <a:headEnd type="none" w="med" len="med"/>
                          <a:tailEnd type="none" w="med" len="med"/>
                        </a:lnR>
                        <a:blipFill rotWithShape="0">
                          <a:blip r:embed="rId2"/>
                          <a:stretch>
                            <a:fillRect l="-547872" t="-1524" r="-321809" b="-118598"/>
                          </a:stretch>
                        </a:blipFill>
                      </a:tcPr>
                    </a:tc>
                    <a:tc>
                      <a:txBody>
                        <a:bodyPr/>
                        <a:lstStyle/>
                        <a:p>
                          <a:endParaRPr lang="en-US"/>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rotWithShape="0">
                          <a:blip r:embed="rId2"/>
                          <a:stretch>
                            <a:fillRect l="-574528" t="-1524" r="-185377" b="-118598"/>
                          </a:stretch>
                        </a:blipFill>
                      </a:tcPr>
                    </a:tc>
                    <a:tc>
                      <a:txBody>
                        <a:bodyPr/>
                        <a:lstStyle/>
                        <a:p>
                          <a:endParaRPr lang="en-US"/>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rotWithShape="0">
                          <a:blip r:embed="rId2"/>
                          <a:stretch>
                            <a:fillRect l="-671362" t="-1524" r="-84507" b="-118598"/>
                          </a:stretch>
                        </a:blipFill>
                      </a:tcPr>
                    </a:tc>
                    <a:tc>
                      <a:txBody>
                        <a:bodyPr/>
                        <a:lstStyle/>
                        <a:p>
                          <a:endParaRPr lang="en-US"/>
                        </a:p>
                      </a:txBody>
                      <a:tcPr marL="91416" marR="91416" marT="45708" marB="45708">
                        <a:lnL w="12700" cap="flat" cmpd="sng" algn="ctr">
                          <a:solidFill>
                            <a:schemeClr val="tx1"/>
                          </a:solidFill>
                          <a:prstDash val="solid"/>
                          <a:round/>
                          <a:headEnd type="none" w="med" len="med"/>
                          <a:tailEnd type="none" w="med" len="med"/>
                        </a:lnL>
                        <a:blipFill rotWithShape="0">
                          <a:blip r:embed="rId2"/>
                          <a:stretch>
                            <a:fillRect l="-938857" t="-1524" r="-2857" b="-118598"/>
                          </a:stretch>
                        </a:blipFill>
                      </a:tcPr>
                    </a:tc>
                  </a:tr>
                  <a:tr h="944856">
                    <a:tc>
                      <a:txBody>
                        <a:bodyPr/>
                        <a:lstStyle/>
                        <a:p>
                          <a:pPr algn="ctr"/>
                          <a:r>
                            <a:rPr lang="en-US" sz="3200" dirty="0" smtClean="0"/>
                            <a:t>1</a:t>
                          </a:r>
                          <a:endParaRPr lang="en-US" sz="3200" dirty="0"/>
                        </a:p>
                      </a:txBody>
                      <a:tcPr marL="91416" marR="91416" marT="45708" marB="45708"/>
                    </a:tc>
                    <a:tc>
                      <a:txBody>
                        <a:bodyPr/>
                        <a:lstStyle/>
                        <a:p>
                          <a:pPr algn="ctr"/>
                          <a:r>
                            <a:rPr lang="en-US" sz="2800" dirty="0" smtClean="0"/>
                            <a:t>4</a:t>
                          </a:r>
                        </a:p>
                        <a:p>
                          <a:pPr algn="ctr"/>
                          <a:endParaRPr lang="en-US" sz="2800" dirty="0"/>
                        </a:p>
                      </a:txBody>
                      <a:tcPr marL="91416" marR="91416" marT="45708" marB="45708"/>
                    </a:tc>
                    <a:tc>
                      <a:txBody>
                        <a:bodyPr/>
                        <a:lstStyle/>
                        <a:p>
                          <a:pPr algn="ctr"/>
                          <a:r>
                            <a:rPr lang="en-US" sz="2800" dirty="0" smtClean="0"/>
                            <a:t>0</a:t>
                          </a:r>
                          <a:endParaRPr lang="en-US" sz="2800" dirty="0"/>
                        </a:p>
                      </a:txBody>
                      <a:tcPr marL="91416" marR="91416" marT="45708" marB="45708"/>
                    </a:tc>
                    <a:tc>
                      <a:txBody>
                        <a:bodyPr/>
                        <a:lstStyle/>
                        <a:p>
                          <a:pPr algn="ctr"/>
                          <a:r>
                            <a:rPr lang="en-US" sz="2800" dirty="0" smtClean="0"/>
                            <a:t>19,600</a:t>
                          </a:r>
                          <a:endParaRPr lang="en-US" sz="2800" dirty="0"/>
                        </a:p>
                      </a:txBody>
                      <a:tcPr marL="91416" marR="91416" marT="45708" marB="45708"/>
                    </a:tc>
                    <a:tc>
                      <a:txBody>
                        <a:bodyPr/>
                        <a:lstStyle/>
                        <a:p>
                          <a:pPr algn="ctr"/>
                          <a:r>
                            <a:rPr lang="en-US" sz="2800" dirty="0" smtClean="0"/>
                            <a:t>100</a:t>
                          </a:r>
                          <a:endParaRPr lang="en-US" sz="2800" dirty="0"/>
                        </a:p>
                      </a:txBody>
                      <a:tcPr marL="91416" marR="91416" marT="45708" marB="45708"/>
                    </a:tc>
                    <a:tc>
                      <a:txBody>
                        <a:bodyPr/>
                        <a:lstStyle/>
                        <a:p>
                          <a:pPr algn="ctr"/>
                          <a:r>
                            <a:rPr lang="en-US" sz="2800" dirty="0" smtClean="0"/>
                            <a:t>4</a:t>
                          </a:r>
                          <a:endParaRPr lang="en-US" sz="2800" dirty="0"/>
                        </a:p>
                      </a:txBody>
                      <a:tcPr marL="91416" marR="91416" marT="45708" marB="45708"/>
                    </a:tc>
                    <a:tc>
                      <a:txBody>
                        <a:bodyPr/>
                        <a:lstStyle/>
                        <a:p>
                          <a:pPr algn="ctr"/>
                          <a:r>
                            <a:rPr lang="en-US" sz="2800" dirty="0" smtClean="0"/>
                            <a:t>25</a:t>
                          </a:r>
                          <a:endParaRPr lang="en-US" sz="2800" dirty="0"/>
                        </a:p>
                      </a:txBody>
                      <a:tcPr marL="91416" marR="91416" marT="45708" marB="45708">
                        <a:lnR w="12700" cap="flat" cmpd="sng" algn="ctr">
                          <a:solidFill>
                            <a:schemeClr val="tx1"/>
                          </a:solidFill>
                          <a:prstDash val="solid"/>
                          <a:round/>
                          <a:headEnd type="none" w="med" len="med"/>
                          <a:tailEnd type="none" w="med" len="med"/>
                        </a:lnR>
                      </a:tcPr>
                    </a:tc>
                    <a:tc>
                      <a:txBody>
                        <a:bodyPr/>
                        <a:lstStyle/>
                        <a:p>
                          <a:pPr algn="ctr"/>
                          <a:r>
                            <a:rPr lang="en-US" sz="3200" dirty="0" smtClean="0"/>
                            <a:t>39.59</a:t>
                          </a:r>
                          <a:endParaRPr lang="en-US" sz="32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3">
                      <a:txBody>
                        <a:bodyPr/>
                        <a:lstStyle/>
                        <a:p>
                          <a:pPr algn="ctr"/>
                          <a:r>
                            <a:rPr lang="en-US" sz="3200" dirty="0" smtClean="0"/>
                            <a:t> </a:t>
                          </a:r>
                        </a:p>
                        <a:p>
                          <a:pPr algn="ctr"/>
                          <a:endParaRPr lang="en-US" sz="3200" dirty="0" smtClean="0"/>
                        </a:p>
                        <a:p>
                          <a:pPr algn="ctr"/>
                          <a:r>
                            <a:rPr lang="en-US" sz="3200" dirty="0" smtClean="0"/>
                            <a:t>32.9</a:t>
                          </a:r>
                          <a:endParaRPr lang="en-US" sz="32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3200" dirty="0" smtClean="0"/>
                            <a:t>31.36</a:t>
                          </a:r>
                          <a:endParaRPr lang="en-US" sz="3200" dirty="0"/>
                        </a:p>
                      </a:txBody>
                      <a:tcPr marL="91416" marR="91416" marT="45708" marB="45708">
                        <a:lnL w="12700" cap="flat" cmpd="sng" algn="ctr">
                          <a:solidFill>
                            <a:schemeClr val="tx1"/>
                          </a:solidFill>
                          <a:prstDash val="solid"/>
                          <a:round/>
                          <a:headEnd type="none" w="med" len="med"/>
                          <a:tailEnd type="none" w="med" len="med"/>
                        </a:lnL>
                      </a:tcPr>
                    </a:tc>
                  </a:tr>
                  <a:tr h="650856">
                    <a:tc>
                      <a:txBody>
                        <a:bodyPr/>
                        <a:lstStyle/>
                        <a:p>
                          <a:pPr algn="ctr"/>
                          <a:r>
                            <a:rPr lang="en-US" sz="3200" dirty="0" smtClean="0"/>
                            <a:t>2</a:t>
                          </a:r>
                          <a:endParaRPr lang="en-US" sz="3200" dirty="0"/>
                        </a:p>
                      </a:txBody>
                      <a:tcPr marL="91416" marR="91416" marT="45708" marB="45708"/>
                    </a:tc>
                    <a:tc>
                      <a:txBody>
                        <a:bodyPr/>
                        <a:lstStyle/>
                        <a:p>
                          <a:pPr algn="ctr"/>
                          <a:r>
                            <a:rPr lang="en-US" sz="2800" dirty="0" smtClean="0"/>
                            <a:t>3</a:t>
                          </a:r>
                          <a:endParaRPr lang="en-US" sz="2800" dirty="0"/>
                        </a:p>
                      </a:txBody>
                      <a:tcPr marL="91416" marR="91416" marT="45708" marB="45708"/>
                    </a:tc>
                    <a:tc>
                      <a:txBody>
                        <a:bodyPr/>
                        <a:lstStyle/>
                        <a:p>
                          <a:pPr algn="ctr"/>
                          <a:r>
                            <a:rPr lang="en-US" sz="2800" dirty="0" smtClean="0"/>
                            <a:t>10</a:t>
                          </a:r>
                          <a:endParaRPr lang="en-US" sz="2800" dirty="0"/>
                        </a:p>
                      </a:txBody>
                      <a:tcPr marL="91416" marR="91416" marT="45708" marB="45708"/>
                    </a:tc>
                    <a:tc>
                      <a:txBody>
                        <a:bodyPr/>
                        <a:lstStyle/>
                        <a:p>
                          <a:pPr algn="ctr"/>
                          <a:r>
                            <a:rPr lang="en-US" sz="2800" dirty="0" smtClean="0"/>
                            <a:t>29,400</a:t>
                          </a:r>
                          <a:endParaRPr lang="en-US" sz="2800" dirty="0"/>
                        </a:p>
                      </a:txBody>
                      <a:tcPr marL="91416" marR="91416" marT="45708" marB="45708"/>
                    </a:tc>
                    <a:tc>
                      <a:txBody>
                        <a:bodyPr/>
                        <a:lstStyle/>
                        <a:p>
                          <a:pPr algn="ctr"/>
                          <a:r>
                            <a:rPr lang="en-US" sz="2800" dirty="0" smtClean="0"/>
                            <a:t>190</a:t>
                          </a:r>
                          <a:endParaRPr lang="en-US" sz="2800" dirty="0"/>
                        </a:p>
                      </a:txBody>
                      <a:tcPr marL="91416" marR="91416" marT="45708" marB="45708"/>
                    </a:tc>
                    <a:tc>
                      <a:txBody>
                        <a:bodyPr/>
                        <a:lstStyle/>
                        <a:p>
                          <a:pPr algn="ctr"/>
                          <a:r>
                            <a:rPr lang="en-US" sz="2800" dirty="0" smtClean="0"/>
                            <a:t>3</a:t>
                          </a:r>
                          <a:endParaRPr lang="en-US" sz="2800" dirty="0"/>
                        </a:p>
                      </a:txBody>
                      <a:tcPr marL="91416" marR="91416" marT="45708" marB="45708"/>
                    </a:tc>
                    <a:tc>
                      <a:txBody>
                        <a:bodyPr/>
                        <a:lstStyle/>
                        <a:p>
                          <a:pPr algn="ctr"/>
                          <a:r>
                            <a:rPr lang="en-US" sz="2800" dirty="0" smtClean="0"/>
                            <a:t>63.3</a:t>
                          </a:r>
                          <a:endParaRPr lang="en-US" sz="2800" dirty="0"/>
                        </a:p>
                      </a:txBody>
                      <a:tcPr marL="91416" marR="91416" marT="45708" marB="45708">
                        <a:lnR w="12700" cap="flat" cmpd="sng" algn="ctr">
                          <a:solidFill>
                            <a:schemeClr val="tx1"/>
                          </a:solidFill>
                          <a:prstDash val="solid"/>
                          <a:round/>
                          <a:headEnd type="none" w="med" len="med"/>
                          <a:tailEnd type="none" w="med" len="med"/>
                        </a:lnR>
                      </a:tcPr>
                    </a:tc>
                    <a:tc>
                      <a:txBody>
                        <a:bodyPr/>
                        <a:lstStyle/>
                        <a:p>
                          <a:pPr algn="ctr"/>
                          <a:r>
                            <a:rPr lang="en-US" sz="3200" dirty="0" smtClean="0"/>
                            <a:t>19.15</a:t>
                          </a:r>
                          <a:endParaRPr lang="en-US" sz="32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sz="20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3200" dirty="0" smtClean="0"/>
                            <a:t>7.34</a:t>
                          </a:r>
                          <a:endParaRPr lang="en-US" sz="3200" dirty="0"/>
                        </a:p>
                      </a:txBody>
                      <a:tcPr marL="91416" marR="91416" marT="45708" marB="45708">
                        <a:lnL w="12700" cap="flat" cmpd="sng" algn="ctr">
                          <a:solidFill>
                            <a:schemeClr val="tx1"/>
                          </a:solidFill>
                          <a:prstDash val="solid"/>
                          <a:round/>
                          <a:headEnd type="none" w="med" len="med"/>
                          <a:tailEnd type="none" w="med" len="med"/>
                        </a:lnL>
                      </a:tcPr>
                    </a:tc>
                  </a:tr>
                  <a:tr h="650856">
                    <a:tc>
                      <a:txBody>
                        <a:bodyPr/>
                        <a:lstStyle/>
                        <a:p>
                          <a:pPr algn="ctr"/>
                          <a:r>
                            <a:rPr lang="en-US" sz="3200" dirty="0" smtClean="0"/>
                            <a:t>3</a:t>
                          </a:r>
                          <a:endParaRPr lang="en-US" sz="3200" dirty="0"/>
                        </a:p>
                      </a:txBody>
                      <a:tcPr marL="91416" marR="91416" marT="45708" marB="45708"/>
                    </a:tc>
                    <a:tc>
                      <a:txBody>
                        <a:bodyPr/>
                        <a:lstStyle/>
                        <a:p>
                          <a:pPr algn="ctr"/>
                          <a:r>
                            <a:rPr lang="en-US" sz="2800" dirty="0" smtClean="0"/>
                            <a:t>2</a:t>
                          </a:r>
                          <a:endParaRPr lang="en-US" sz="2800" dirty="0"/>
                        </a:p>
                      </a:txBody>
                      <a:tcPr marL="91416" marR="91416" marT="45708" marB="45708"/>
                    </a:tc>
                    <a:tc>
                      <a:txBody>
                        <a:bodyPr/>
                        <a:lstStyle/>
                        <a:p>
                          <a:pPr algn="ctr"/>
                          <a:r>
                            <a:rPr lang="en-US" sz="2800" dirty="0" smtClean="0"/>
                            <a:t>20</a:t>
                          </a:r>
                          <a:endParaRPr lang="en-US" sz="2800" dirty="0"/>
                        </a:p>
                      </a:txBody>
                      <a:tcPr marL="91416" marR="91416" marT="45708" marB="45708"/>
                    </a:tc>
                    <a:tc>
                      <a:txBody>
                        <a:bodyPr/>
                        <a:lstStyle/>
                        <a:p>
                          <a:pPr algn="ctr"/>
                          <a:r>
                            <a:rPr lang="en-US" sz="2800" dirty="0" smtClean="0"/>
                            <a:t>39,200</a:t>
                          </a:r>
                          <a:endParaRPr lang="en-US" sz="2800" dirty="0"/>
                        </a:p>
                      </a:txBody>
                      <a:tcPr marL="91416" marR="91416" marT="45708" marB="45708"/>
                    </a:tc>
                    <a:tc>
                      <a:txBody>
                        <a:bodyPr/>
                        <a:lstStyle/>
                        <a:p>
                          <a:pPr algn="ctr"/>
                          <a:r>
                            <a:rPr lang="en-US" sz="2800" dirty="0" smtClean="0"/>
                            <a:t>70</a:t>
                          </a:r>
                          <a:endParaRPr lang="en-US" sz="2800" dirty="0"/>
                        </a:p>
                      </a:txBody>
                      <a:tcPr marL="91416" marR="91416" marT="45708" marB="45708"/>
                    </a:tc>
                    <a:tc>
                      <a:txBody>
                        <a:bodyPr/>
                        <a:lstStyle/>
                        <a:p>
                          <a:pPr algn="ctr"/>
                          <a:r>
                            <a:rPr lang="en-US" sz="2800" dirty="0" smtClean="0"/>
                            <a:t>2</a:t>
                          </a:r>
                          <a:endParaRPr lang="en-US" sz="2800" dirty="0"/>
                        </a:p>
                      </a:txBody>
                      <a:tcPr marL="91416" marR="91416" marT="45708" marB="45708"/>
                    </a:tc>
                    <a:tc>
                      <a:txBody>
                        <a:bodyPr/>
                        <a:lstStyle/>
                        <a:p>
                          <a:pPr algn="ctr"/>
                          <a:r>
                            <a:rPr lang="en-US" sz="2800" dirty="0" smtClean="0"/>
                            <a:t>35</a:t>
                          </a:r>
                          <a:endParaRPr lang="en-US" sz="2800" dirty="0"/>
                        </a:p>
                      </a:txBody>
                      <a:tcPr marL="91416" marR="91416" marT="45708" marB="45708">
                        <a:lnR w="12700" cap="flat" cmpd="sng" algn="ctr">
                          <a:solidFill>
                            <a:schemeClr val="tx1"/>
                          </a:solidFill>
                          <a:prstDash val="solid"/>
                          <a:round/>
                          <a:headEnd type="none" w="med" len="med"/>
                          <a:tailEnd type="none" w="med" len="med"/>
                        </a:lnR>
                      </a:tcPr>
                    </a:tc>
                    <a:tc>
                      <a:txBody>
                        <a:bodyPr/>
                        <a:lstStyle/>
                        <a:p>
                          <a:pPr algn="ctr"/>
                          <a:r>
                            <a:rPr lang="en-US" sz="3200" dirty="0" smtClean="0"/>
                            <a:t>40</a:t>
                          </a:r>
                          <a:endParaRPr lang="en-US" sz="32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algn="ctr"/>
                          <a:endParaRPr lang="en-US" sz="2000" dirty="0"/>
                        </a:p>
                      </a:txBody>
                      <a:tcPr marL="91416" marR="9141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3200" dirty="0" smtClean="0"/>
                            <a:t>32</a:t>
                          </a:r>
                          <a:endParaRPr lang="en-US" sz="3200" dirty="0"/>
                        </a:p>
                      </a:txBody>
                      <a:tcPr marL="91416" marR="91416" marT="45708" marB="45708">
                        <a:lnL w="12700" cap="flat" cmpd="sng" algn="ctr">
                          <a:solidFill>
                            <a:schemeClr val="tx1"/>
                          </a:solidFill>
                          <a:prstDash val="solid"/>
                          <a:round/>
                          <a:headEnd type="none" w="med" len="med"/>
                          <a:tailEnd type="none" w="med" len="med"/>
                        </a:lnL>
                      </a:tcPr>
                    </a:tc>
                  </a:tr>
                </a:tbl>
              </a:graphicData>
            </a:graphic>
          </p:graphicFrame>
        </mc:Fallback>
      </mc:AlternateContent>
      <p:sp>
        <p:nvSpPr>
          <p:cNvPr id="2" name="Rectangle 1"/>
          <p:cNvSpPr/>
          <p:nvPr/>
        </p:nvSpPr>
        <p:spPr>
          <a:xfrm>
            <a:off x="11276012" y="6559962"/>
            <a:ext cx="249505" cy="307697"/>
          </a:xfrm>
          <a:prstGeom prst="rect">
            <a:avLst/>
          </a:prstGeom>
        </p:spPr>
        <p:txBody>
          <a:bodyPr wrap="square">
            <a:spAutoFit/>
          </a:bodyPr>
          <a:lstStyle/>
          <a:p>
            <a:r>
              <a:rPr lang="en-US" sz="1400" dirty="0"/>
              <a:t>9</a:t>
            </a:r>
          </a:p>
        </p:txBody>
      </p:sp>
    </p:spTree>
    <p:extLst>
      <p:ext uri="{BB962C8B-B14F-4D97-AF65-F5344CB8AC3E}">
        <p14:creationId xmlns:p14="http://schemas.microsoft.com/office/powerpoint/2010/main" val="1309406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000"/>
                                        <p:tgtEl>
                                          <p:spTgt spid="6"/>
                                        </p:tgtEl>
                                      </p:cBhvr>
                                    </p:animEffect>
                                    <p:anim calcmode="lin" valueType="num">
                                      <p:cBhvr>
                                        <p:cTn id="15" dur="2000" fill="hold"/>
                                        <p:tgtEl>
                                          <p:spTgt spid="6"/>
                                        </p:tgtEl>
                                        <p:attrNameLst>
                                          <p:attrName>ppt_w</p:attrName>
                                        </p:attrNameLst>
                                      </p:cBhvr>
                                      <p:tavLst>
                                        <p:tav tm="0" fmla="#ppt_w*sin(2.5*pi*$)">
                                          <p:val>
                                            <p:fltVal val="0"/>
                                          </p:val>
                                        </p:tav>
                                        <p:tav tm="100000">
                                          <p:val>
                                            <p:fltVal val="1"/>
                                          </p:val>
                                        </p:tav>
                                      </p:tavLst>
                                    </p:anim>
                                    <p:anim calcmode="lin" valueType="num">
                                      <p:cBhvr>
                                        <p:cTn id="16"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221</TotalTime>
  <Words>370</Words>
  <Application>Microsoft Office PowerPoint</Application>
  <PresentationFormat>Custom</PresentationFormat>
  <Paragraphs>100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ゴシック</vt:lpstr>
      <vt:lpstr>Arial</vt:lpstr>
      <vt:lpstr>Cambria Math</vt:lpstr>
      <vt:lpstr>Corbel</vt:lpstr>
      <vt:lpstr>Times New Roman</vt:lpstr>
      <vt:lpstr>Digital Blue Tunnel 16x9</vt:lpstr>
      <vt:lpstr>PowerPoint Presentation</vt:lpstr>
      <vt:lpstr>Name of the experiment: </vt:lpstr>
      <vt:lpstr>Let one end of B of the string be attached to one prong of the fork F. The other end A passes over a small pulley and is attached to a scale pan (Figure:1).  The string will be set into vibration by setting the tuning fork into vibration. As a result, waves will proceed along the length of the string and will be reflected back on reaching the fixed end of the string. The superposition of the direct and reflected waves will form stationary waves, in which the extreme fixed ends of the string will always be nodes and in between them there may be one or more antinodes depending on the tension to which the string is subjected or the length of the string.  Now by suitably adjusting the tension or the length, the frequency f of the fork may be made to equal to the frequency f of the fundamental or any one of the higher tones of the string. When this happens, a resonance is said to have occurred between the fork and the particular mode of vibration of the string. If the mode of vibration be assumed to be fundamental then the wavelength, λ= 2l, where l is the length of the string. The frequency of the fork will then be given by the relation,  </vt:lpstr>
      <vt:lpstr>f=f^′=1/"λ"  =√(τ/μ)=1/2l √(τ/μ)   Where μ is the mass per unit length of the vibrating string in grams and τ is the tension applied to the string and is expressed in absolute units, i.e., dynes or pounds.,  </vt:lpstr>
      <vt:lpstr>Apparatus</vt:lpstr>
      <vt:lpstr> Procedure:  1. We weighted the scale pan. The tuning fork was damped in a transverse position at        one edge of the table. A pulley was fixed over a clamp and screwed at the other edge of the table. A thread was fastened to the top of the tuning fork prong passed over the pulley and the other end was connected to the scale pan. We hung small weights on the pan so that the string remained lightly stretched.   2. We rotated the screw of an electrically maintained tuning fork to excite it. This caused the tuning fork to vibrate and several nodes and loops were observed.   3. The weight was increased or decreased until the loops became maximum and the         nodal points were fixed, indicating resonance. At this point the loops were of equal length and the mode of vibration of the string matched the frequency of the tuning fork. The length of the string was adjusted accordingly.    </vt:lpstr>
      <vt:lpstr>PowerPoint Presentation</vt:lpstr>
      <vt:lpstr>Observations and Calculations  (A) Mass of the scale pan, w = 20 gm (B) Length of the string, L= 170 cm   Mass of the string, M = 0.8 gm  So the mass per unit of the thread,   μ=M/L=0.8/(170  ) gm/cm  ∴μ=0.005 gm/cm</vt:lpstr>
      <vt:lpstr>(C) Table for transverse position:  </vt:lpstr>
      <vt:lpstr>Results: The law of transverse vibration of string is verified by showing τ/l^2   = constant and the frequency of tuning fork is  32.9 Vibration/sec.</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45</cp:revision>
  <dcterms:created xsi:type="dcterms:W3CDTF">2025-05-16T09:03:54Z</dcterms:created>
  <dcterms:modified xsi:type="dcterms:W3CDTF">2025-05-29T09:18:42Z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