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62" r:id="rId3"/>
    <p:sldId id="257" r:id="rId4"/>
    <p:sldId id="264" r:id="rId5"/>
    <p:sldId id="259" r:id="rId6"/>
    <p:sldId id="260" r:id="rId7"/>
    <p:sldId id="263"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51"/>
    <p:restoredTop sz="94647"/>
  </p:normalViewPr>
  <p:slideViewPr>
    <p:cSldViewPr snapToGrid="0">
      <p:cViewPr varScale="1">
        <p:scale>
          <a:sx n="136" d="100"/>
          <a:sy n="136" d="100"/>
        </p:scale>
        <p:origin x="165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67857B-3CEB-7D4F-9119-02B01B6ACB82}" type="datetimeFigureOut">
              <a:rPr lang="en-US" smtClean="0"/>
              <a:t>2/17/25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840938-C27D-6148-8148-443430383537}" type="slidenum">
              <a:rPr lang="en-US" smtClean="0"/>
              <a:t>‹#›</a:t>
            </a:fld>
            <a:endParaRPr lang="en-US"/>
          </a:p>
        </p:txBody>
      </p:sp>
    </p:spTree>
    <p:extLst>
      <p:ext uri="{BB962C8B-B14F-4D97-AF65-F5344CB8AC3E}">
        <p14:creationId xmlns:p14="http://schemas.microsoft.com/office/powerpoint/2010/main" val="699439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840938-C27D-6148-8148-443430383537}" type="slidenum">
              <a:rPr lang="en-US" smtClean="0"/>
              <a:t>7</a:t>
            </a:fld>
            <a:endParaRPr lang="en-US"/>
          </a:p>
        </p:txBody>
      </p:sp>
    </p:spTree>
    <p:extLst>
      <p:ext uri="{BB962C8B-B14F-4D97-AF65-F5344CB8AC3E}">
        <p14:creationId xmlns:p14="http://schemas.microsoft.com/office/powerpoint/2010/main" val="1734983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E320-797A-8248-B6FD-CF26D6E3AA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FA190A-79C5-18F7-8830-FE46F42BBD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654D22-8A21-FFA0-5921-5C35237341FE}"/>
              </a:ext>
            </a:extLst>
          </p:cNvPr>
          <p:cNvSpPr>
            <a:spLocks noGrp="1"/>
          </p:cNvSpPr>
          <p:nvPr>
            <p:ph type="dt" sz="half" idx="10"/>
          </p:nvPr>
        </p:nvSpPr>
        <p:spPr/>
        <p:txBody>
          <a:bodyPr/>
          <a:lstStyle/>
          <a:p>
            <a:fld id="{1501D223-E828-3E49-A656-521B992F3C0C}" type="datetimeFigureOut">
              <a:rPr lang="en-US" smtClean="0"/>
              <a:t>2/17/25</a:t>
            </a:fld>
            <a:endParaRPr lang="en-US"/>
          </a:p>
        </p:txBody>
      </p:sp>
      <p:sp>
        <p:nvSpPr>
          <p:cNvPr id="5" name="Footer Placeholder 4">
            <a:extLst>
              <a:ext uri="{FF2B5EF4-FFF2-40B4-BE49-F238E27FC236}">
                <a16:creationId xmlns:a16="http://schemas.microsoft.com/office/drawing/2014/main" id="{575725AD-8302-BAEA-8793-C9EE13B843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038BD5-2008-E1E7-9298-60B693D76919}"/>
              </a:ext>
            </a:extLst>
          </p:cNvPr>
          <p:cNvSpPr>
            <a:spLocks noGrp="1"/>
          </p:cNvSpPr>
          <p:nvPr>
            <p:ph type="sldNum" sz="quarter" idx="12"/>
          </p:nvPr>
        </p:nvSpPr>
        <p:spPr/>
        <p:txBody>
          <a:bodyPr/>
          <a:lstStyle/>
          <a:p>
            <a:fld id="{A1334F54-1B23-3840-BDE1-FFA4965BE510}" type="slidenum">
              <a:rPr lang="en-US" smtClean="0"/>
              <a:t>‹#›</a:t>
            </a:fld>
            <a:endParaRPr lang="en-US"/>
          </a:p>
        </p:txBody>
      </p:sp>
    </p:spTree>
    <p:extLst>
      <p:ext uri="{BB962C8B-B14F-4D97-AF65-F5344CB8AC3E}">
        <p14:creationId xmlns:p14="http://schemas.microsoft.com/office/powerpoint/2010/main" val="198918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52C29-1EDC-EE11-0F5C-678553F839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A0B142-0B37-49BA-296F-C89A123CA6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21CF58-F03F-3D0B-11E3-68D6E0562709}"/>
              </a:ext>
            </a:extLst>
          </p:cNvPr>
          <p:cNvSpPr>
            <a:spLocks noGrp="1"/>
          </p:cNvSpPr>
          <p:nvPr>
            <p:ph type="dt" sz="half" idx="10"/>
          </p:nvPr>
        </p:nvSpPr>
        <p:spPr/>
        <p:txBody>
          <a:bodyPr/>
          <a:lstStyle/>
          <a:p>
            <a:fld id="{1501D223-E828-3E49-A656-521B992F3C0C}" type="datetimeFigureOut">
              <a:rPr lang="en-US" smtClean="0"/>
              <a:t>2/17/25</a:t>
            </a:fld>
            <a:endParaRPr lang="en-US"/>
          </a:p>
        </p:txBody>
      </p:sp>
      <p:sp>
        <p:nvSpPr>
          <p:cNvPr id="5" name="Footer Placeholder 4">
            <a:extLst>
              <a:ext uri="{FF2B5EF4-FFF2-40B4-BE49-F238E27FC236}">
                <a16:creationId xmlns:a16="http://schemas.microsoft.com/office/drawing/2014/main" id="{DBA68A86-4CBD-F8C8-4B8E-7F7F0189C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E6DD5-AA7E-6594-81E0-E2C67782E91E}"/>
              </a:ext>
            </a:extLst>
          </p:cNvPr>
          <p:cNvSpPr>
            <a:spLocks noGrp="1"/>
          </p:cNvSpPr>
          <p:nvPr>
            <p:ph type="sldNum" sz="quarter" idx="12"/>
          </p:nvPr>
        </p:nvSpPr>
        <p:spPr/>
        <p:txBody>
          <a:bodyPr/>
          <a:lstStyle/>
          <a:p>
            <a:fld id="{A1334F54-1B23-3840-BDE1-FFA4965BE510}" type="slidenum">
              <a:rPr lang="en-US" smtClean="0"/>
              <a:t>‹#›</a:t>
            </a:fld>
            <a:endParaRPr lang="en-US"/>
          </a:p>
        </p:txBody>
      </p:sp>
    </p:spTree>
    <p:extLst>
      <p:ext uri="{BB962C8B-B14F-4D97-AF65-F5344CB8AC3E}">
        <p14:creationId xmlns:p14="http://schemas.microsoft.com/office/powerpoint/2010/main" val="3425036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B11D05-0050-8439-3A0B-926554D76B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40C3C9-7710-EC7B-0DC0-5CE86B847C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43847-D50F-436A-2A58-7D9942EEF3BF}"/>
              </a:ext>
            </a:extLst>
          </p:cNvPr>
          <p:cNvSpPr>
            <a:spLocks noGrp="1"/>
          </p:cNvSpPr>
          <p:nvPr>
            <p:ph type="dt" sz="half" idx="10"/>
          </p:nvPr>
        </p:nvSpPr>
        <p:spPr/>
        <p:txBody>
          <a:bodyPr/>
          <a:lstStyle/>
          <a:p>
            <a:fld id="{1501D223-E828-3E49-A656-521B992F3C0C}" type="datetimeFigureOut">
              <a:rPr lang="en-US" smtClean="0"/>
              <a:t>2/17/25</a:t>
            </a:fld>
            <a:endParaRPr lang="en-US"/>
          </a:p>
        </p:txBody>
      </p:sp>
      <p:sp>
        <p:nvSpPr>
          <p:cNvPr id="5" name="Footer Placeholder 4">
            <a:extLst>
              <a:ext uri="{FF2B5EF4-FFF2-40B4-BE49-F238E27FC236}">
                <a16:creationId xmlns:a16="http://schemas.microsoft.com/office/drawing/2014/main" id="{8C315C0D-4F24-B6A2-4734-441BD4EF03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B3E8B-0979-3DEA-16DD-8A570219AE0E}"/>
              </a:ext>
            </a:extLst>
          </p:cNvPr>
          <p:cNvSpPr>
            <a:spLocks noGrp="1"/>
          </p:cNvSpPr>
          <p:nvPr>
            <p:ph type="sldNum" sz="quarter" idx="12"/>
          </p:nvPr>
        </p:nvSpPr>
        <p:spPr/>
        <p:txBody>
          <a:bodyPr/>
          <a:lstStyle/>
          <a:p>
            <a:fld id="{A1334F54-1B23-3840-BDE1-FFA4965BE510}" type="slidenum">
              <a:rPr lang="en-US" smtClean="0"/>
              <a:t>‹#›</a:t>
            </a:fld>
            <a:endParaRPr lang="en-US"/>
          </a:p>
        </p:txBody>
      </p:sp>
    </p:spTree>
    <p:extLst>
      <p:ext uri="{BB962C8B-B14F-4D97-AF65-F5344CB8AC3E}">
        <p14:creationId xmlns:p14="http://schemas.microsoft.com/office/powerpoint/2010/main" val="3121319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EF527-7353-FB84-DA96-752047E21E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460C91-DC33-095C-92A4-D936FBFAAF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C60987-73FC-46C7-C22F-F08AAEBC7F8A}"/>
              </a:ext>
            </a:extLst>
          </p:cNvPr>
          <p:cNvSpPr>
            <a:spLocks noGrp="1"/>
          </p:cNvSpPr>
          <p:nvPr>
            <p:ph type="dt" sz="half" idx="10"/>
          </p:nvPr>
        </p:nvSpPr>
        <p:spPr/>
        <p:txBody>
          <a:bodyPr/>
          <a:lstStyle/>
          <a:p>
            <a:fld id="{1501D223-E828-3E49-A656-521B992F3C0C}" type="datetimeFigureOut">
              <a:rPr lang="en-US" smtClean="0"/>
              <a:t>2/17/25</a:t>
            </a:fld>
            <a:endParaRPr lang="en-US"/>
          </a:p>
        </p:txBody>
      </p:sp>
      <p:sp>
        <p:nvSpPr>
          <p:cNvPr id="5" name="Footer Placeholder 4">
            <a:extLst>
              <a:ext uri="{FF2B5EF4-FFF2-40B4-BE49-F238E27FC236}">
                <a16:creationId xmlns:a16="http://schemas.microsoft.com/office/drawing/2014/main" id="{75DC9DFC-75D7-55D8-A435-E7AEC306DE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E7251B-EC25-D15A-7C00-4B7D22DC347F}"/>
              </a:ext>
            </a:extLst>
          </p:cNvPr>
          <p:cNvSpPr>
            <a:spLocks noGrp="1"/>
          </p:cNvSpPr>
          <p:nvPr>
            <p:ph type="sldNum" sz="quarter" idx="12"/>
          </p:nvPr>
        </p:nvSpPr>
        <p:spPr/>
        <p:txBody>
          <a:bodyPr/>
          <a:lstStyle/>
          <a:p>
            <a:fld id="{A1334F54-1B23-3840-BDE1-FFA4965BE510}" type="slidenum">
              <a:rPr lang="en-US" smtClean="0"/>
              <a:t>‹#›</a:t>
            </a:fld>
            <a:endParaRPr lang="en-US"/>
          </a:p>
        </p:txBody>
      </p:sp>
    </p:spTree>
    <p:extLst>
      <p:ext uri="{BB962C8B-B14F-4D97-AF65-F5344CB8AC3E}">
        <p14:creationId xmlns:p14="http://schemas.microsoft.com/office/powerpoint/2010/main" val="1130238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8DEA0-A516-D8BF-B779-DFA49E7A15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28A427-DA5D-D475-02E8-ACFE9A632D6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917DEA-119C-584D-A7A4-8385BB0D418C}"/>
              </a:ext>
            </a:extLst>
          </p:cNvPr>
          <p:cNvSpPr>
            <a:spLocks noGrp="1"/>
          </p:cNvSpPr>
          <p:nvPr>
            <p:ph type="dt" sz="half" idx="10"/>
          </p:nvPr>
        </p:nvSpPr>
        <p:spPr/>
        <p:txBody>
          <a:bodyPr/>
          <a:lstStyle/>
          <a:p>
            <a:fld id="{1501D223-E828-3E49-A656-521B992F3C0C}" type="datetimeFigureOut">
              <a:rPr lang="en-US" smtClean="0"/>
              <a:t>2/17/25</a:t>
            </a:fld>
            <a:endParaRPr lang="en-US"/>
          </a:p>
        </p:txBody>
      </p:sp>
      <p:sp>
        <p:nvSpPr>
          <p:cNvPr id="5" name="Footer Placeholder 4">
            <a:extLst>
              <a:ext uri="{FF2B5EF4-FFF2-40B4-BE49-F238E27FC236}">
                <a16:creationId xmlns:a16="http://schemas.microsoft.com/office/drawing/2014/main" id="{77033344-1462-6EB3-E486-2D0D83D089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049FD8-34CF-3F30-9E95-7CA8B91C0770}"/>
              </a:ext>
            </a:extLst>
          </p:cNvPr>
          <p:cNvSpPr>
            <a:spLocks noGrp="1"/>
          </p:cNvSpPr>
          <p:nvPr>
            <p:ph type="sldNum" sz="quarter" idx="12"/>
          </p:nvPr>
        </p:nvSpPr>
        <p:spPr/>
        <p:txBody>
          <a:bodyPr/>
          <a:lstStyle/>
          <a:p>
            <a:fld id="{A1334F54-1B23-3840-BDE1-FFA4965BE510}" type="slidenum">
              <a:rPr lang="en-US" smtClean="0"/>
              <a:t>‹#›</a:t>
            </a:fld>
            <a:endParaRPr lang="en-US"/>
          </a:p>
        </p:txBody>
      </p:sp>
    </p:spTree>
    <p:extLst>
      <p:ext uri="{BB962C8B-B14F-4D97-AF65-F5344CB8AC3E}">
        <p14:creationId xmlns:p14="http://schemas.microsoft.com/office/powerpoint/2010/main" val="2952031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6E6B-1ECF-4513-105A-A5724EF843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3C1EE8-F413-A0FE-8074-6D0BDA27F7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ED40A1-BE93-1F3C-70F1-ACC5B2B76C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F23788-D56F-9089-094D-3DA470041F97}"/>
              </a:ext>
            </a:extLst>
          </p:cNvPr>
          <p:cNvSpPr>
            <a:spLocks noGrp="1"/>
          </p:cNvSpPr>
          <p:nvPr>
            <p:ph type="dt" sz="half" idx="10"/>
          </p:nvPr>
        </p:nvSpPr>
        <p:spPr/>
        <p:txBody>
          <a:bodyPr/>
          <a:lstStyle/>
          <a:p>
            <a:fld id="{1501D223-E828-3E49-A656-521B992F3C0C}" type="datetimeFigureOut">
              <a:rPr lang="en-US" smtClean="0"/>
              <a:t>2/17/25</a:t>
            </a:fld>
            <a:endParaRPr lang="en-US"/>
          </a:p>
        </p:txBody>
      </p:sp>
      <p:sp>
        <p:nvSpPr>
          <p:cNvPr id="6" name="Footer Placeholder 5">
            <a:extLst>
              <a:ext uri="{FF2B5EF4-FFF2-40B4-BE49-F238E27FC236}">
                <a16:creationId xmlns:a16="http://schemas.microsoft.com/office/drawing/2014/main" id="{077FDE98-5110-2FC4-5999-49A6A86D95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610CFB-73B5-4978-A12F-326940049001}"/>
              </a:ext>
            </a:extLst>
          </p:cNvPr>
          <p:cNvSpPr>
            <a:spLocks noGrp="1"/>
          </p:cNvSpPr>
          <p:nvPr>
            <p:ph type="sldNum" sz="quarter" idx="12"/>
          </p:nvPr>
        </p:nvSpPr>
        <p:spPr/>
        <p:txBody>
          <a:bodyPr/>
          <a:lstStyle/>
          <a:p>
            <a:fld id="{A1334F54-1B23-3840-BDE1-FFA4965BE510}" type="slidenum">
              <a:rPr lang="en-US" smtClean="0"/>
              <a:t>‹#›</a:t>
            </a:fld>
            <a:endParaRPr lang="en-US"/>
          </a:p>
        </p:txBody>
      </p:sp>
    </p:spTree>
    <p:extLst>
      <p:ext uri="{BB962C8B-B14F-4D97-AF65-F5344CB8AC3E}">
        <p14:creationId xmlns:p14="http://schemas.microsoft.com/office/powerpoint/2010/main" val="890576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3FB9F-BF73-8CE9-2638-563ACC3955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B8034A-66D4-22A2-C294-314B7B601D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7594C4-BD85-C74E-7D5A-19B9567236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947E9E-63E4-035D-DE68-4C3420B8A2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E4714D-DA19-F934-776C-84015316CF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D31F39-0917-0EF3-969C-D2BD0FF118D9}"/>
              </a:ext>
            </a:extLst>
          </p:cNvPr>
          <p:cNvSpPr>
            <a:spLocks noGrp="1"/>
          </p:cNvSpPr>
          <p:nvPr>
            <p:ph type="dt" sz="half" idx="10"/>
          </p:nvPr>
        </p:nvSpPr>
        <p:spPr/>
        <p:txBody>
          <a:bodyPr/>
          <a:lstStyle/>
          <a:p>
            <a:fld id="{1501D223-E828-3E49-A656-521B992F3C0C}" type="datetimeFigureOut">
              <a:rPr lang="en-US" smtClean="0"/>
              <a:t>2/17/25</a:t>
            </a:fld>
            <a:endParaRPr lang="en-US"/>
          </a:p>
        </p:txBody>
      </p:sp>
      <p:sp>
        <p:nvSpPr>
          <p:cNvPr id="8" name="Footer Placeholder 7">
            <a:extLst>
              <a:ext uri="{FF2B5EF4-FFF2-40B4-BE49-F238E27FC236}">
                <a16:creationId xmlns:a16="http://schemas.microsoft.com/office/drawing/2014/main" id="{5DAB792D-C22C-1F3B-EB1C-7CE90F839B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CCC704-E858-7E10-CA51-ED12DDA8D135}"/>
              </a:ext>
            </a:extLst>
          </p:cNvPr>
          <p:cNvSpPr>
            <a:spLocks noGrp="1"/>
          </p:cNvSpPr>
          <p:nvPr>
            <p:ph type="sldNum" sz="quarter" idx="12"/>
          </p:nvPr>
        </p:nvSpPr>
        <p:spPr/>
        <p:txBody>
          <a:bodyPr/>
          <a:lstStyle/>
          <a:p>
            <a:fld id="{A1334F54-1B23-3840-BDE1-FFA4965BE510}" type="slidenum">
              <a:rPr lang="en-US" smtClean="0"/>
              <a:t>‹#›</a:t>
            </a:fld>
            <a:endParaRPr lang="en-US"/>
          </a:p>
        </p:txBody>
      </p:sp>
    </p:spTree>
    <p:extLst>
      <p:ext uri="{BB962C8B-B14F-4D97-AF65-F5344CB8AC3E}">
        <p14:creationId xmlns:p14="http://schemas.microsoft.com/office/powerpoint/2010/main" val="2728612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859B7-71C2-0A4B-8DDB-6A58270E25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C862AB9-DF2A-3C6B-FFE4-6E0EAD150039}"/>
              </a:ext>
            </a:extLst>
          </p:cNvPr>
          <p:cNvSpPr>
            <a:spLocks noGrp="1"/>
          </p:cNvSpPr>
          <p:nvPr>
            <p:ph type="dt" sz="half" idx="10"/>
          </p:nvPr>
        </p:nvSpPr>
        <p:spPr/>
        <p:txBody>
          <a:bodyPr/>
          <a:lstStyle/>
          <a:p>
            <a:fld id="{1501D223-E828-3E49-A656-521B992F3C0C}" type="datetimeFigureOut">
              <a:rPr lang="en-US" smtClean="0"/>
              <a:t>2/17/25</a:t>
            </a:fld>
            <a:endParaRPr lang="en-US"/>
          </a:p>
        </p:txBody>
      </p:sp>
      <p:sp>
        <p:nvSpPr>
          <p:cNvPr id="4" name="Footer Placeholder 3">
            <a:extLst>
              <a:ext uri="{FF2B5EF4-FFF2-40B4-BE49-F238E27FC236}">
                <a16:creationId xmlns:a16="http://schemas.microsoft.com/office/drawing/2014/main" id="{1242F54A-B998-6F11-AB21-E6C73466EC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C3E59F-3998-05A4-DBD9-EA013AB3BEDD}"/>
              </a:ext>
            </a:extLst>
          </p:cNvPr>
          <p:cNvSpPr>
            <a:spLocks noGrp="1"/>
          </p:cNvSpPr>
          <p:nvPr>
            <p:ph type="sldNum" sz="quarter" idx="12"/>
          </p:nvPr>
        </p:nvSpPr>
        <p:spPr/>
        <p:txBody>
          <a:bodyPr/>
          <a:lstStyle/>
          <a:p>
            <a:fld id="{A1334F54-1B23-3840-BDE1-FFA4965BE510}" type="slidenum">
              <a:rPr lang="en-US" smtClean="0"/>
              <a:t>‹#›</a:t>
            </a:fld>
            <a:endParaRPr lang="en-US"/>
          </a:p>
        </p:txBody>
      </p:sp>
    </p:spTree>
    <p:extLst>
      <p:ext uri="{BB962C8B-B14F-4D97-AF65-F5344CB8AC3E}">
        <p14:creationId xmlns:p14="http://schemas.microsoft.com/office/powerpoint/2010/main" val="2211343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7EDEB5-B950-CB52-0BB9-77A5D8C63720}"/>
              </a:ext>
            </a:extLst>
          </p:cNvPr>
          <p:cNvSpPr>
            <a:spLocks noGrp="1"/>
          </p:cNvSpPr>
          <p:nvPr>
            <p:ph type="dt" sz="half" idx="10"/>
          </p:nvPr>
        </p:nvSpPr>
        <p:spPr/>
        <p:txBody>
          <a:bodyPr/>
          <a:lstStyle/>
          <a:p>
            <a:fld id="{1501D223-E828-3E49-A656-521B992F3C0C}" type="datetimeFigureOut">
              <a:rPr lang="en-US" smtClean="0"/>
              <a:t>2/17/25</a:t>
            </a:fld>
            <a:endParaRPr lang="en-US"/>
          </a:p>
        </p:txBody>
      </p:sp>
      <p:sp>
        <p:nvSpPr>
          <p:cNvPr id="3" name="Footer Placeholder 2">
            <a:extLst>
              <a:ext uri="{FF2B5EF4-FFF2-40B4-BE49-F238E27FC236}">
                <a16:creationId xmlns:a16="http://schemas.microsoft.com/office/drawing/2014/main" id="{628CDC5B-4731-4513-A01A-2BDB54C8D5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B6E30B-F122-0AF9-CB90-960DD6A11332}"/>
              </a:ext>
            </a:extLst>
          </p:cNvPr>
          <p:cNvSpPr>
            <a:spLocks noGrp="1"/>
          </p:cNvSpPr>
          <p:nvPr>
            <p:ph type="sldNum" sz="quarter" idx="12"/>
          </p:nvPr>
        </p:nvSpPr>
        <p:spPr/>
        <p:txBody>
          <a:bodyPr/>
          <a:lstStyle/>
          <a:p>
            <a:fld id="{A1334F54-1B23-3840-BDE1-FFA4965BE510}" type="slidenum">
              <a:rPr lang="en-US" smtClean="0"/>
              <a:t>‹#›</a:t>
            </a:fld>
            <a:endParaRPr lang="en-US"/>
          </a:p>
        </p:txBody>
      </p:sp>
    </p:spTree>
    <p:extLst>
      <p:ext uri="{BB962C8B-B14F-4D97-AF65-F5344CB8AC3E}">
        <p14:creationId xmlns:p14="http://schemas.microsoft.com/office/powerpoint/2010/main" val="2838459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1A9D-A9D6-AD77-1FC6-1787D3F9F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1660F3-CEDF-68D3-FA3E-A271DB0866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72C0E1-4FA1-AE74-223C-082F2E7F8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3977CA-079D-D09D-E743-2DAACB2E757C}"/>
              </a:ext>
            </a:extLst>
          </p:cNvPr>
          <p:cNvSpPr>
            <a:spLocks noGrp="1"/>
          </p:cNvSpPr>
          <p:nvPr>
            <p:ph type="dt" sz="half" idx="10"/>
          </p:nvPr>
        </p:nvSpPr>
        <p:spPr/>
        <p:txBody>
          <a:bodyPr/>
          <a:lstStyle/>
          <a:p>
            <a:fld id="{1501D223-E828-3E49-A656-521B992F3C0C}" type="datetimeFigureOut">
              <a:rPr lang="en-US" smtClean="0"/>
              <a:t>2/17/25</a:t>
            </a:fld>
            <a:endParaRPr lang="en-US"/>
          </a:p>
        </p:txBody>
      </p:sp>
      <p:sp>
        <p:nvSpPr>
          <p:cNvPr id="6" name="Footer Placeholder 5">
            <a:extLst>
              <a:ext uri="{FF2B5EF4-FFF2-40B4-BE49-F238E27FC236}">
                <a16:creationId xmlns:a16="http://schemas.microsoft.com/office/drawing/2014/main" id="{E17B8B06-B610-D5C9-5D2E-8268C6B9D4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35BD-03FC-7ECD-A02A-048DC954E475}"/>
              </a:ext>
            </a:extLst>
          </p:cNvPr>
          <p:cNvSpPr>
            <a:spLocks noGrp="1"/>
          </p:cNvSpPr>
          <p:nvPr>
            <p:ph type="sldNum" sz="quarter" idx="12"/>
          </p:nvPr>
        </p:nvSpPr>
        <p:spPr/>
        <p:txBody>
          <a:bodyPr/>
          <a:lstStyle/>
          <a:p>
            <a:fld id="{A1334F54-1B23-3840-BDE1-FFA4965BE510}" type="slidenum">
              <a:rPr lang="en-US" smtClean="0"/>
              <a:t>‹#›</a:t>
            </a:fld>
            <a:endParaRPr lang="en-US"/>
          </a:p>
        </p:txBody>
      </p:sp>
    </p:spTree>
    <p:extLst>
      <p:ext uri="{BB962C8B-B14F-4D97-AF65-F5344CB8AC3E}">
        <p14:creationId xmlns:p14="http://schemas.microsoft.com/office/powerpoint/2010/main" val="103150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44AFC-9731-EAF5-6E03-AE258C6610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8C16F2-F7EA-AF39-A4C6-C593FEDF30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4C3608-7EDC-84DC-90D5-209FCED94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B7248E-9493-58D5-4D2A-B316794D1FF3}"/>
              </a:ext>
            </a:extLst>
          </p:cNvPr>
          <p:cNvSpPr>
            <a:spLocks noGrp="1"/>
          </p:cNvSpPr>
          <p:nvPr>
            <p:ph type="dt" sz="half" idx="10"/>
          </p:nvPr>
        </p:nvSpPr>
        <p:spPr/>
        <p:txBody>
          <a:bodyPr/>
          <a:lstStyle/>
          <a:p>
            <a:fld id="{1501D223-E828-3E49-A656-521B992F3C0C}" type="datetimeFigureOut">
              <a:rPr lang="en-US" smtClean="0"/>
              <a:t>2/17/25</a:t>
            </a:fld>
            <a:endParaRPr lang="en-US"/>
          </a:p>
        </p:txBody>
      </p:sp>
      <p:sp>
        <p:nvSpPr>
          <p:cNvPr id="6" name="Footer Placeholder 5">
            <a:extLst>
              <a:ext uri="{FF2B5EF4-FFF2-40B4-BE49-F238E27FC236}">
                <a16:creationId xmlns:a16="http://schemas.microsoft.com/office/drawing/2014/main" id="{6B80FA37-FC4A-4C97-79CA-4ADE81015F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D71574-4A89-75CE-329C-C358CE8D9AFC}"/>
              </a:ext>
            </a:extLst>
          </p:cNvPr>
          <p:cNvSpPr>
            <a:spLocks noGrp="1"/>
          </p:cNvSpPr>
          <p:nvPr>
            <p:ph type="sldNum" sz="quarter" idx="12"/>
          </p:nvPr>
        </p:nvSpPr>
        <p:spPr/>
        <p:txBody>
          <a:bodyPr/>
          <a:lstStyle/>
          <a:p>
            <a:fld id="{A1334F54-1B23-3840-BDE1-FFA4965BE510}" type="slidenum">
              <a:rPr lang="en-US" smtClean="0"/>
              <a:t>‹#›</a:t>
            </a:fld>
            <a:endParaRPr lang="en-US"/>
          </a:p>
        </p:txBody>
      </p:sp>
    </p:spTree>
    <p:extLst>
      <p:ext uri="{BB962C8B-B14F-4D97-AF65-F5344CB8AC3E}">
        <p14:creationId xmlns:p14="http://schemas.microsoft.com/office/powerpoint/2010/main" val="940408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0DA89F-AF35-B01C-EDCB-2D551735BD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F87E34-801A-DE9E-ADFF-EF136E68B4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96843E-C668-7B49-0D0E-44BEB2141C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01D223-E828-3E49-A656-521B992F3C0C}" type="datetimeFigureOut">
              <a:rPr lang="en-US" smtClean="0"/>
              <a:t>2/17/25</a:t>
            </a:fld>
            <a:endParaRPr lang="en-US"/>
          </a:p>
        </p:txBody>
      </p:sp>
      <p:sp>
        <p:nvSpPr>
          <p:cNvPr id="5" name="Footer Placeholder 4">
            <a:extLst>
              <a:ext uri="{FF2B5EF4-FFF2-40B4-BE49-F238E27FC236}">
                <a16:creationId xmlns:a16="http://schemas.microsoft.com/office/drawing/2014/main" id="{82D1E73D-2FCE-0D5C-0BFA-B270B6058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009E878-27FF-0E5A-1B86-B616E32A97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1334F54-1B23-3840-BDE1-FFA4965BE510}" type="slidenum">
              <a:rPr lang="en-US" smtClean="0"/>
              <a:t>‹#›</a:t>
            </a:fld>
            <a:endParaRPr lang="en-US"/>
          </a:p>
        </p:txBody>
      </p:sp>
    </p:spTree>
    <p:extLst>
      <p:ext uri="{BB962C8B-B14F-4D97-AF65-F5344CB8AC3E}">
        <p14:creationId xmlns:p14="http://schemas.microsoft.com/office/powerpoint/2010/main" val="1781929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F5F99-8E7E-02A2-8CAB-A0DFEF1EF7BD}"/>
              </a:ext>
            </a:extLst>
          </p:cNvPr>
          <p:cNvSpPr>
            <a:spLocks noGrp="1"/>
          </p:cNvSpPr>
          <p:nvPr>
            <p:ph type="ctrTitle"/>
          </p:nvPr>
        </p:nvSpPr>
        <p:spPr/>
        <p:txBody>
          <a:bodyPr/>
          <a:lstStyle/>
          <a:p>
            <a:r>
              <a:rPr lang="en-US" dirty="0"/>
              <a:t>Irrigation System Using Soil Metrics</a:t>
            </a:r>
          </a:p>
        </p:txBody>
      </p:sp>
      <p:sp>
        <p:nvSpPr>
          <p:cNvPr id="3" name="Subtitle 2">
            <a:extLst>
              <a:ext uri="{FF2B5EF4-FFF2-40B4-BE49-F238E27FC236}">
                <a16:creationId xmlns:a16="http://schemas.microsoft.com/office/drawing/2014/main" id="{2EAEADB1-9B89-05C6-AE45-DBF64180F78E}"/>
              </a:ext>
            </a:extLst>
          </p:cNvPr>
          <p:cNvSpPr>
            <a:spLocks noGrp="1"/>
          </p:cNvSpPr>
          <p:nvPr>
            <p:ph type="subTitle" idx="1"/>
          </p:nvPr>
        </p:nvSpPr>
        <p:spPr/>
        <p:txBody>
          <a:bodyPr>
            <a:normAutofit lnSpcReduction="10000"/>
          </a:bodyPr>
          <a:lstStyle/>
          <a:p>
            <a:r>
              <a:rPr lang="en-US" b="0" i="0" dirty="0">
                <a:solidFill>
                  <a:srgbClr val="212529"/>
                </a:solidFill>
                <a:effectLst/>
                <a:latin typeface="OpenSans"/>
              </a:rPr>
              <a:t>BECE204L</a:t>
            </a:r>
          </a:p>
          <a:p>
            <a:r>
              <a:rPr lang="en-US" b="0" i="0" dirty="0">
                <a:solidFill>
                  <a:srgbClr val="212529"/>
                </a:solidFill>
                <a:effectLst/>
                <a:latin typeface="OpenSans"/>
              </a:rPr>
              <a:t>Microprocessors and Microcontrollers</a:t>
            </a:r>
            <a:endParaRPr lang="en-US" dirty="0">
              <a:solidFill>
                <a:srgbClr val="212529"/>
              </a:solidFill>
              <a:latin typeface="OpenSans"/>
            </a:endParaRPr>
          </a:p>
          <a:p>
            <a:r>
              <a:rPr lang="en-US" dirty="0">
                <a:solidFill>
                  <a:srgbClr val="212529"/>
                </a:solidFill>
                <a:latin typeface="OpenSans"/>
              </a:rPr>
              <a:t>Apurba Koirala- 22BCE3799</a:t>
            </a:r>
          </a:p>
          <a:p>
            <a:r>
              <a:rPr lang="en-US" dirty="0"/>
              <a:t>Guided by: Nisha JS</a:t>
            </a:r>
          </a:p>
        </p:txBody>
      </p:sp>
    </p:spTree>
    <p:extLst>
      <p:ext uri="{BB962C8B-B14F-4D97-AF65-F5344CB8AC3E}">
        <p14:creationId xmlns:p14="http://schemas.microsoft.com/office/powerpoint/2010/main" val="2234345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35893-7F39-1F9A-9DF0-82D9E88466CB}"/>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86547868-4008-AE08-72B3-44AD86D525BB}"/>
              </a:ext>
            </a:extLst>
          </p:cNvPr>
          <p:cNvSpPr>
            <a:spLocks noGrp="1"/>
          </p:cNvSpPr>
          <p:nvPr>
            <p:ph idx="1"/>
          </p:nvPr>
        </p:nvSpPr>
        <p:spPr/>
        <p:txBody>
          <a:bodyPr/>
          <a:lstStyle/>
          <a:p>
            <a:r>
              <a:rPr lang="en-US" dirty="0"/>
              <a:t>Introduction</a:t>
            </a:r>
          </a:p>
          <a:p>
            <a:r>
              <a:rPr lang="en-US" dirty="0"/>
              <a:t>Literature Review</a:t>
            </a:r>
          </a:p>
          <a:p>
            <a:r>
              <a:rPr lang="en-US" dirty="0"/>
              <a:t>Problem Formulation</a:t>
            </a:r>
          </a:p>
          <a:p>
            <a:r>
              <a:rPr lang="en-US" dirty="0"/>
              <a:t>Relevance of the problem statement</a:t>
            </a:r>
          </a:p>
          <a:p>
            <a:r>
              <a:rPr lang="en-US" dirty="0"/>
              <a:t>Proposed System Block Diagram/Architecture</a:t>
            </a:r>
          </a:p>
          <a:p>
            <a:r>
              <a:rPr lang="en-US" dirty="0"/>
              <a:t>References &amp; Bibliography</a:t>
            </a:r>
          </a:p>
          <a:p>
            <a:pPr marL="0" indent="0">
              <a:buNone/>
            </a:pPr>
            <a:endParaRPr lang="en-US" dirty="0"/>
          </a:p>
        </p:txBody>
      </p:sp>
    </p:spTree>
    <p:extLst>
      <p:ext uri="{BB962C8B-B14F-4D97-AF65-F5344CB8AC3E}">
        <p14:creationId xmlns:p14="http://schemas.microsoft.com/office/powerpoint/2010/main" val="2095921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958AB-E287-C948-BD10-9136D5EEE47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68736D8-BEE5-89D8-683B-92454ED892AE}"/>
              </a:ext>
            </a:extLst>
          </p:cNvPr>
          <p:cNvSpPr>
            <a:spLocks noGrp="1"/>
          </p:cNvSpPr>
          <p:nvPr>
            <p:ph idx="1"/>
          </p:nvPr>
        </p:nvSpPr>
        <p:spPr/>
        <p:txBody>
          <a:bodyPr>
            <a:normAutofit fontScale="55000" lnSpcReduction="20000"/>
          </a:bodyPr>
          <a:lstStyle/>
          <a:p>
            <a:r>
              <a:rPr lang="en-US" dirty="0"/>
              <a:t>Soil quality in the hilly regions of Nepal has been deteriorating due to the lack of liming initiatives by the government. In addition, traditional irrigation methods are inefficient and often lead to water wastage. To address these issues, this project aims to design and implement an </a:t>
            </a:r>
            <a:r>
              <a:rPr lang="en-US" b="1" dirty="0"/>
              <a:t>automated irrigation system</a:t>
            </a:r>
            <a:r>
              <a:rPr lang="en-US" dirty="0"/>
              <a:t> that not only optimizes water usage but also helps maintain soil pH levels by adding appropriate chemical additives.</a:t>
            </a:r>
          </a:p>
          <a:p>
            <a:r>
              <a:rPr lang="en-US" b="1" dirty="0"/>
              <a:t>How It Works</a:t>
            </a:r>
          </a:p>
          <a:p>
            <a:pPr marL="0" indent="0">
              <a:buNone/>
            </a:pPr>
            <a:r>
              <a:rPr lang="en-US" b="1" dirty="0"/>
              <a:t>Soil Moisture Sensors</a:t>
            </a:r>
            <a:r>
              <a:rPr lang="en-US" dirty="0"/>
              <a:t> detect moisture levels in the soil.</a:t>
            </a:r>
          </a:p>
          <a:p>
            <a:pPr marL="0" indent="0">
              <a:buNone/>
            </a:pPr>
            <a:r>
              <a:rPr lang="en-US" b="1" dirty="0"/>
              <a:t>Arduino</a:t>
            </a:r>
            <a:r>
              <a:rPr lang="en-US" dirty="0"/>
              <a:t> processes sensor data and determines if irrigation is needed.</a:t>
            </a:r>
          </a:p>
          <a:p>
            <a:pPr marL="0" indent="0">
              <a:buNone/>
            </a:pPr>
            <a:r>
              <a:rPr lang="en-US" dirty="0"/>
              <a:t>If the soil moisture level drops below a set threshold, a </a:t>
            </a:r>
            <a:r>
              <a:rPr lang="en-US" b="1" dirty="0"/>
              <a:t>Relay Module</a:t>
            </a:r>
            <a:r>
              <a:rPr lang="en-US" dirty="0"/>
              <a:t> activates the </a:t>
            </a:r>
            <a:r>
              <a:rPr lang="en-US" b="1" dirty="0"/>
              <a:t>Water Pump</a:t>
            </a:r>
            <a:r>
              <a:rPr lang="en-US" dirty="0"/>
              <a:t> to irrigate the field.</a:t>
            </a:r>
          </a:p>
          <a:p>
            <a:pPr marL="0" indent="0">
              <a:buNone/>
            </a:pPr>
            <a:r>
              <a:rPr lang="en-US" b="1" dirty="0"/>
              <a:t>Soil pH Sensors</a:t>
            </a:r>
            <a:r>
              <a:rPr lang="en-US" dirty="0"/>
              <a:t> collect data on acidity levels, which is sent to an </a:t>
            </a:r>
            <a:r>
              <a:rPr lang="en-US" b="1" dirty="0"/>
              <a:t>ESP32 module</a:t>
            </a:r>
            <a:r>
              <a:rPr lang="en-US" dirty="0"/>
              <a:t> for cloud storage via </a:t>
            </a:r>
            <a:r>
              <a:rPr lang="en-US" b="1" dirty="0"/>
              <a:t>Firebase</a:t>
            </a:r>
            <a:r>
              <a:rPr lang="en-US" dirty="0"/>
              <a:t>.</a:t>
            </a:r>
          </a:p>
          <a:p>
            <a:pPr marL="0" indent="0">
              <a:buNone/>
            </a:pPr>
            <a:r>
              <a:rPr lang="en-US" b="1" dirty="0"/>
              <a:t>Exploratory Data Analysis (EDA)</a:t>
            </a:r>
            <a:r>
              <a:rPr lang="en-US" dirty="0"/>
              <a:t> is performed on the collected soil metrics to identify acidity trends.</a:t>
            </a:r>
          </a:p>
          <a:p>
            <a:pPr marL="0" indent="0">
              <a:buNone/>
            </a:pPr>
            <a:r>
              <a:rPr lang="en-US" dirty="0"/>
              <a:t>Based on the analysis, </a:t>
            </a:r>
            <a:r>
              <a:rPr lang="en-US" b="1" dirty="0"/>
              <a:t>pH-balancing additives</a:t>
            </a:r>
            <a:r>
              <a:rPr lang="en-US" dirty="0"/>
              <a:t> (such as lime or organic materials) are automatically mixed with the irrigation water to neutralize soil acidity.</a:t>
            </a:r>
          </a:p>
          <a:p>
            <a:pPr marL="0" indent="0">
              <a:buNone/>
            </a:pPr>
            <a:r>
              <a:rPr lang="en-US" dirty="0"/>
              <a:t>By integrating real-time monitoring and automated pH correction, this system aims to improve soil health and ensure sustainable farming in Nepal’s hilly regions. </a:t>
            </a:r>
          </a:p>
        </p:txBody>
      </p:sp>
    </p:spTree>
    <p:extLst>
      <p:ext uri="{BB962C8B-B14F-4D97-AF65-F5344CB8AC3E}">
        <p14:creationId xmlns:p14="http://schemas.microsoft.com/office/powerpoint/2010/main" val="1301636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7B4D-DB76-3F21-95A8-1C35A83D0C23}"/>
              </a:ext>
            </a:extLst>
          </p:cNvPr>
          <p:cNvSpPr>
            <a:spLocks noGrp="1"/>
          </p:cNvSpPr>
          <p:nvPr>
            <p:ph type="title"/>
          </p:nvPr>
        </p:nvSpPr>
        <p:spPr/>
        <p:txBody>
          <a:bodyPr/>
          <a:lstStyle/>
          <a:p>
            <a:r>
              <a:rPr lang="en-US" dirty="0"/>
              <a:t>Literature Survey</a:t>
            </a:r>
          </a:p>
        </p:txBody>
      </p:sp>
      <p:graphicFrame>
        <p:nvGraphicFramePr>
          <p:cNvPr id="4" name="Content Placeholder 3">
            <a:extLst>
              <a:ext uri="{FF2B5EF4-FFF2-40B4-BE49-F238E27FC236}">
                <a16:creationId xmlns:a16="http://schemas.microsoft.com/office/drawing/2014/main" id="{45A67B18-05DD-388D-856C-CB40FACAFA0D}"/>
              </a:ext>
            </a:extLst>
          </p:cNvPr>
          <p:cNvGraphicFramePr>
            <a:graphicFrameLocks noGrp="1"/>
          </p:cNvGraphicFramePr>
          <p:nvPr>
            <p:ph idx="1"/>
            <p:extLst>
              <p:ext uri="{D42A27DB-BD31-4B8C-83A1-F6EECF244321}">
                <p14:modId xmlns:p14="http://schemas.microsoft.com/office/powerpoint/2010/main" val="1847290056"/>
              </p:ext>
            </p:extLst>
          </p:nvPr>
        </p:nvGraphicFramePr>
        <p:xfrm>
          <a:off x="1143000" y="1600200"/>
          <a:ext cx="10210800" cy="5039398"/>
        </p:xfrm>
        <a:graphic>
          <a:graphicData uri="http://schemas.openxmlformats.org/drawingml/2006/table">
            <a:tbl>
              <a:tblPr/>
              <a:tblGrid>
                <a:gridCol w="2042160">
                  <a:extLst>
                    <a:ext uri="{9D8B030D-6E8A-4147-A177-3AD203B41FA5}">
                      <a16:colId xmlns:a16="http://schemas.microsoft.com/office/drawing/2014/main" val="2296158198"/>
                    </a:ext>
                  </a:extLst>
                </a:gridCol>
                <a:gridCol w="2042160">
                  <a:extLst>
                    <a:ext uri="{9D8B030D-6E8A-4147-A177-3AD203B41FA5}">
                      <a16:colId xmlns:a16="http://schemas.microsoft.com/office/drawing/2014/main" val="3870808213"/>
                    </a:ext>
                  </a:extLst>
                </a:gridCol>
                <a:gridCol w="2042160">
                  <a:extLst>
                    <a:ext uri="{9D8B030D-6E8A-4147-A177-3AD203B41FA5}">
                      <a16:colId xmlns:a16="http://schemas.microsoft.com/office/drawing/2014/main" val="3539723883"/>
                    </a:ext>
                  </a:extLst>
                </a:gridCol>
                <a:gridCol w="2042160">
                  <a:extLst>
                    <a:ext uri="{9D8B030D-6E8A-4147-A177-3AD203B41FA5}">
                      <a16:colId xmlns:a16="http://schemas.microsoft.com/office/drawing/2014/main" val="758860332"/>
                    </a:ext>
                  </a:extLst>
                </a:gridCol>
                <a:gridCol w="2042160">
                  <a:extLst>
                    <a:ext uri="{9D8B030D-6E8A-4147-A177-3AD203B41FA5}">
                      <a16:colId xmlns:a16="http://schemas.microsoft.com/office/drawing/2014/main" val="1264610599"/>
                    </a:ext>
                  </a:extLst>
                </a:gridCol>
              </a:tblGrid>
              <a:tr h="0">
                <a:tc>
                  <a:txBody>
                    <a:bodyPr/>
                    <a:lstStyle/>
                    <a:p>
                      <a:r>
                        <a:rPr lang="en-US" sz="1000" b="1"/>
                        <a:t>Paper Title</a:t>
                      </a:r>
                      <a:endParaRPr lang="en-US" sz="1000"/>
                    </a:p>
                  </a:txBody>
                  <a:tcPr anchor="ctr">
                    <a:lnL>
                      <a:noFill/>
                    </a:lnL>
                    <a:lnR>
                      <a:noFill/>
                    </a:lnR>
                    <a:lnT>
                      <a:noFill/>
                    </a:lnT>
                    <a:lnB>
                      <a:noFill/>
                    </a:lnB>
                    <a:noFill/>
                  </a:tcPr>
                </a:tc>
                <a:tc>
                  <a:txBody>
                    <a:bodyPr/>
                    <a:lstStyle/>
                    <a:p>
                      <a:r>
                        <a:rPr lang="en-US" sz="1000" b="1"/>
                        <a:t>Authors</a:t>
                      </a:r>
                      <a:endParaRPr lang="en-US" sz="1000"/>
                    </a:p>
                  </a:txBody>
                  <a:tcPr anchor="ctr">
                    <a:lnL>
                      <a:noFill/>
                    </a:lnL>
                    <a:lnR>
                      <a:noFill/>
                    </a:lnR>
                    <a:lnT>
                      <a:noFill/>
                    </a:lnT>
                    <a:lnB>
                      <a:noFill/>
                    </a:lnB>
                    <a:noFill/>
                  </a:tcPr>
                </a:tc>
                <a:tc>
                  <a:txBody>
                    <a:bodyPr/>
                    <a:lstStyle/>
                    <a:p>
                      <a:r>
                        <a:rPr lang="en-US" sz="1000" b="1"/>
                        <a:t>Year</a:t>
                      </a:r>
                      <a:endParaRPr lang="en-US" sz="1000"/>
                    </a:p>
                  </a:txBody>
                  <a:tcPr anchor="ctr">
                    <a:lnL>
                      <a:noFill/>
                    </a:lnL>
                    <a:lnR>
                      <a:noFill/>
                    </a:lnR>
                    <a:lnT>
                      <a:noFill/>
                    </a:lnT>
                    <a:lnB>
                      <a:noFill/>
                    </a:lnB>
                    <a:noFill/>
                  </a:tcPr>
                </a:tc>
                <a:tc>
                  <a:txBody>
                    <a:bodyPr/>
                    <a:lstStyle/>
                    <a:p>
                      <a:r>
                        <a:rPr lang="en-US" sz="1000" b="1"/>
                        <a:t>Key Contributions</a:t>
                      </a:r>
                      <a:endParaRPr lang="en-US" sz="1000"/>
                    </a:p>
                  </a:txBody>
                  <a:tcPr anchor="ctr">
                    <a:lnL>
                      <a:noFill/>
                    </a:lnL>
                    <a:lnR>
                      <a:noFill/>
                    </a:lnR>
                    <a:lnT>
                      <a:noFill/>
                    </a:lnT>
                    <a:lnB>
                      <a:noFill/>
                    </a:lnB>
                    <a:noFill/>
                  </a:tcPr>
                </a:tc>
                <a:tc>
                  <a:txBody>
                    <a:bodyPr/>
                    <a:lstStyle/>
                    <a:p>
                      <a:r>
                        <a:rPr lang="en-US" sz="1000" b="1"/>
                        <a:t>Paper Title</a:t>
                      </a:r>
                      <a:endParaRPr lang="en-US" sz="1000"/>
                    </a:p>
                  </a:txBody>
                  <a:tcPr anchor="ctr">
                    <a:lnL>
                      <a:noFill/>
                    </a:lnL>
                    <a:lnR>
                      <a:noFill/>
                    </a:lnR>
                    <a:lnT>
                      <a:noFill/>
                    </a:lnT>
                    <a:lnB>
                      <a:noFill/>
                    </a:lnB>
                    <a:noFill/>
                  </a:tcPr>
                </a:tc>
                <a:extLst>
                  <a:ext uri="{0D108BD9-81ED-4DB2-BD59-A6C34878D82A}">
                    <a16:rowId xmlns:a16="http://schemas.microsoft.com/office/drawing/2014/main" val="2298072352"/>
                  </a:ext>
                </a:extLst>
              </a:tr>
              <a:tr h="785908">
                <a:tc>
                  <a:txBody>
                    <a:bodyPr/>
                    <a:lstStyle/>
                    <a:p>
                      <a:r>
                        <a:rPr lang="en-US" sz="1000" b="1"/>
                        <a:t>Automatic Irrigation System Using Arduino UNO</a:t>
                      </a:r>
                      <a:endParaRPr lang="en-US" sz="1000"/>
                    </a:p>
                  </a:txBody>
                  <a:tcPr anchor="ctr">
                    <a:lnL>
                      <a:noFill/>
                    </a:lnL>
                    <a:lnR>
                      <a:noFill/>
                    </a:lnR>
                    <a:lnT>
                      <a:noFill/>
                    </a:lnT>
                    <a:lnB>
                      <a:noFill/>
                    </a:lnB>
                    <a:noFill/>
                  </a:tcPr>
                </a:tc>
                <a:tc>
                  <a:txBody>
                    <a:bodyPr/>
                    <a:lstStyle/>
                    <a:p>
                      <a:r>
                        <a:rPr lang="en-US" sz="1000"/>
                        <a:t>K Taneja, S Bhatia</a:t>
                      </a:r>
                    </a:p>
                  </a:txBody>
                  <a:tcPr anchor="ctr">
                    <a:lnL>
                      <a:noFill/>
                    </a:lnL>
                    <a:lnR>
                      <a:noFill/>
                    </a:lnR>
                    <a:lnT>
                      <a:noFill/>
                    </a:lnT>
                    <a:lnB>
                      <a:noFill/>
                    </a:lnB>
                    <a:noFill/>
                  </a:tcPr>
                </a:tc>
                <a:tc>
                  <a:txBody>
                    <a:bodyPr/>
                    <a:lstStyle/>
                    <a:p>
                      <a:r>
                        <a:rPr lang="en-US" sz="1000"/>
                        <a:t>2017</a:t>
                      </a:r>
                    </a:p>
                  </a:txBody>
                  <a:tcPr anchor="ctr">
                    <a:lnL>
                      <a:noFill/>
                    </a:lnL>
                    <a:lnR>
                      <a:noFill/>
                    </a:lnR>
                    <a:lnT>
                      <a:noFill/>
                    </a:lnT>
                    <a:lnB>
                      <a:noFill/>
                    </a:lnB>
                    <a:noFill/>
                  </a:tcPr>
                </a:tc>
                <a:tc>
                  <a:txBody>
                    <a:bodyPr/>
                    <a:lstStyle/>
                    <a:p>
                      <a:r>
                        <a:rPr lang="en-US" sz="1000"/>
                        <a:t>Presented an automatic irrigation system using Arduino UNO, utilizing sensors for soil moisture and temperature to automate irrigation processes.</a:t>
                      </a:r>
                    </a:p>
                  </a:txBody>
                  <a:tcPr anchor="ctr">
                    <a:lnL>
                      <a:noFill/>
                    </a:lnL>
                    <a:lnR>
                      <a:noFill/>
                    </a:lnR>
                    <a:lnT>
                      <a:noFill/>
                    </a:lnT>
                    <a:lnB>
                      <a:noFill/>
                    </a:lnB>
                    <a:noFill/>
                  </a:tcPr>
                </a:tc>
                <a:tc>
                  <a:txBody>
                    <a:bodyPr/>
                    <a:lstStyle/>
                    <a:p>
                      <a:r>
                        <a:rPr lang="en-US" sz="1000" b="1"/>
                        <a:t>Automatic Irrigation System Using Arduino UNO</a:t>
                      </a:r>
                      <a:endParaRPr lang="en-US" sz="1000"/>
                    </a:p>
                  </a:txBody>
                  <a:tcPr anchor="ctr">
                    <a:lnL>
                      <a:noFill/>
                    </a:lnL>
                    <a:lnR>
                      <a:noFill/>
                    </a:lnR>
                    <a:lnT>
                      <a:noFill/>
                    </a:lnT>
                    <a:lnB>
                      <a:noFill/>
                    </a:lnB>
                    <a:noFill/>
                  </a:tcPr>
                </a:tc>
                <a:extLst>
                  <a:ext uri="{0D108BD9-81ED-4DB2-BD59-A6C34878D82A}">
                    <a16:rowId xmlns:a16="http://schemas.microsoft.com/office/drawing/2014/main" val="3120555670"/>
                  </a:ext>
                </a:extLst>
              </a:tr>
              <a:tr h="785908">
                <a:tc>
                  <a:txBody>
                    <a:bodyPr/>
                    <a:lstStyle/>
                    <a:p>
                      <a:r>
                        <a:rPr lang="en-US" sz="1000" b="1"/>
                        <a:t>Design of Automatic Watering System Based on Arduino</a:t>
                      </a:r>
                      <a:endParaRPr lang="en-US" sz="1000"/>
                    </a:p>
                  </a:txBody>
                  <a:tcPr anchor="ctr">
                    <a:lnL>
                      <a:noFill/>
                    </a:lnL>
                    <a:lnR>
                      <a:noFill/>
                    </a:lnR>
                    <a:lnT>
                      <a:noFill/>
                    </a:lnT>
                    <a:lnB>
                      <a:noFill/>
                    </a:lnB>
                    <a:noFill/>
                  </a:tcPr>
                </a:tc>
                <a:tc>
                  <a:txBody>
                    <a:bodyPr/>
                    <a:lstStyle/>
                    <a:p>
                      <a:r>
                        <a:rPr lang="en-US" sz="1000"/>
                        <a:t>I Prasojo, A Maseleno, N Shahu</a:t>
                      </a:r>
                    </a:p>
                  </a:txBody>
                  <a:tcPr anchor="ctr">
                    <a:lnL>
                      <a:noFill/>
                    </a:lnL>
                    <a:lnR>
                      <a:noFill/>
                    </a:lnR>
                    <a:lnT>
                      <a:noFill/>
                    </a:lnT>
                    <a:lnB>
                      <a:noFill/>
                    </a:lnB>
                    <a:noFill/>
                  </a:tcPr>
                </a:tc>
                <a:tc>
                  <a:txBody>
                    <a:bodyPr/>
                    <a:lstStyle/>
                    <a:p>
                      <a:r>
                        <a:rPr lang="en-US" sz="1000"/>
                        <a:t>2020</a:t>
                      </a:r>
                    </a:p>
                  </a:txBody>
                  <a:tcPr anchor="ctr">
                    <a:lnL>
                      <a:noFill/>
                    </a:lnL>
                    <a:lnR>
                      <a:noFill/>
                    </a:lnR>
                    <a:lnT>
                      <a:noFill/>
                    </a:lnT>
                    <a:lnB>
                      <a:noFill/>
                    </a:lnB>
                    <a:noFill/>
                  </a:tcPr>
                </a:tc>
                <a:tc>
                  <a:txBody>
                    <a:bodyPr/>
                    <a:lstStyle/>
                    <a:p>
                      <a:r>
                        <a:rPr lang="en-US" sz="1000"/>
                        <a:t>Developed an automatic watering system using Arduino, designed to activate irrigation based on real-time soil moisture data, ensuring water conservation and optimal plant health.</a:t>
                      </a:r>
                    </a:p>
                  </a:txBody>
                  <a:tcPr anchor="ctr">
                    <a:lnL>
                      <a:noFill/>
                    </a:lnL>
                    <a:lnR>
                      <a:noFill/>
                    </a:lnR>
                    <a:lnT>
                      <a:noFill/>
                    </a:lnT>
                    <a:lnB>
                      <a:noFill/>
                    </a:lnB>
                    <a:noFill/>
                  </a:tcPr>
                </a:tc>
                <a:tc>
                  <a:txBody>
                    <a:bodyPr/>
                    <a:lstStyle/>
                    <a:p>
                      <a:r>
                        <a:rPr lang="en-US" sz="1000" b="1"/>
                        <a:t>Design of Automatic Watering System Based on Arduino</a:t>
                      </a:r>
                      <a:endParaRPr lang="en-US" sz="1000"/>
                    </a:p>
                  </a:txBody>
                  <a:tcPr anchor="ctr">
                    <a:lnL>
                      <a:noFill/>
                    </a:lnL>
                    <a:lnR>
                      <a:noFill/>
                    </a:lnR>
                    <a:lnT>
                      <a:noFill/>
                    </a:lnT>
                    <a:lnB>
                      <a:noFill/>
                    </a:lnB>
                    <a:noFill/>
                  </a:tcPr>
                </a:tc>
                <a:extLst>
                  <a:ext uri="{0D108BD9-81ED-4DB2-BD59-A6C34878D82A}">
                    <a16:rowId xmlns:a16="http://schemas.microsoft.com/office/drawing/2014/main" val="532634347"/>
                  </a:ext>
                </a:extLst>
              </a:tr>
              <a:tr h="924598">
                <a:tc>
                  <a:txBody>
                    <a:bodyPr/>
                    <a:lstStyle/>
                    <a:p>
                      <a:r>
                        <a:rPr lang="en-US" sz="1000" b="1"/>
                        <a:t>Fertility Status and Dynamics of Soils in the Nepal Himalaya: A Review and Analysis</a:t>
                      </a:r>
                      <a:endParaRPr lang="en-US" sz="1000"/>
                    </a:p>
                  </a:txBody>
                  <a:tcPr anchor="ctr">
                    <a:lnL>
                      <a:noFill/>
                    </a:lnL>
                    <a:lnR>
                      <a:noFill/>
                    </a:lnR>
                    <a:lnT>
                      <a:noFill/>
                    </a:lnT>
                    <a:lnB>
                      <a:noFill/>
                    </a:lnB>
                    <a:noFill/>
                  </a:tcPr>
                </a:tc>
                <a:tc>
                  <a:txBody>
                    <a:bodyPr/>
                    <a:lstStyle/>
                    <a:p>
                      <a:r>
                        <a:rPr lang="en-US" sz="1000"/>
                        <a:t>RM Bajracharya, DP Sherchan</a:t>
                      </a:r>
                    </a:p>
                  </a:txBody>
                  <a:tcPr anchor="ctr">
                    <a:lnL>
                      <a:noFill/>
                    </a:lnL>
                    <a:lnR>
                      <a:noFill/>
                    </a:lnR>
                    <a:lnT>
                      <a:noFill/>
                    </a:lnT>
                    <a:lnB>
                      <a:noFill/>
                    </a:lnB>
                    <a:noFill/>
                  </a:tcPr>
                </a:tc>
                <a:tc>
                  <a:txBody>
                    <a:bodyPr/>
                    <a:lstStyle/>
                    <a:p>
                      <a:r>
                        <a:rPr lang="en-US" sz="1000"/>
                        <a:t>2009</a:t>
                      </a:r>
                    </a:p>
                  </a:txBody>
                  <a:tcPr anchor="ctr">
                    <a:lnL>
                      <a:noFill/>
                    </a:lnL>
                    <a:lnR>
                      <a:noFill/>
                    </a:lnR>
                    <a:lnT>
                      <a:noFill/>
                    </a:lnT>
                    <a:lnB>
                      <a:noFill/>
                    </a:lnB>
                    <a:noFill/>
                  </a:tcPr>
                </a:tc>
                <a:tc>
                  <a:txBody>
                    <a:bodyPr/>
                    <a:lstStyle/>
                    <a:p>
                      <a:r>
                        <a:rPr lang="en-US" sz="1000"/>
                        <a:t>Reviewed soil fertility and dynamics in the Nepal Himalaya, discussing the challenges of soil fertility and its implications for agriculture in the region.</a:t>
                      </a:r>
                    </a:p>
                  </a:txBody>
                  <a:tcPr anchor="ctr">
                    <a:lnL>
                      <a:noFill/>
                    </a:lnL>
                    <a:lnR>
                      <a:noFill/>
                    </a:lnR>
                    <a:lnT>
                      <a:noFill/>
                    </a:lnT>
                    <a:lnB>
                      <a:noFill/>
                    </a:lnB>
                    <a:noFill/>
                  </a:tcPr>
                </a:tc>
                <a:tc>
                  <a:txBody>
                    <a:bodyPr/>
                    <a:lstStyle/>
                    <a:p>
                      <a:r>
                        <a:rPr lang="en-US" sz="1000" b="1"/>
                        <a:t>Fertility Status and Dynamics of Soils in the Nepal Himalaya: A Review and Analysis</a:t>
                      </a:r>
                      <a:endParaRPr lang="en-US" sz="1000"/>
                    </a:p>
                  </a:txBody>
                  <a:tcPr anchor="ctr">
                    <a:lnL>
                      <a:noFill/>
                    </a:lnL>
                    <a:lnR>
                      <a:noFill/>
                    </a:lnR>
                    <a:lnT>
                      <a:noFill/>
                    </a:lnT>
                    <a:lnB>
                      <a:noFill/>
                    </a:lnB>
                    <a:noFill/>
                  </a:tcPr>
                </a:tc>
                <a:extLst>
                  <a:ext uri="{0D108BD9-81ED-4DB2-BD59-A6C34878D82A}">
                    <a16:rowId xmlns:a16="http://schemas.microsoft.com/office/drawing/2014/main" val="2127334497"/>
                  </a:ext>
                </a:extLst>
              </a:tr>
              <a:tr h="993944">
                <a:tc>
                  <a:txBody>
                    <a:bodyPr/>
                    <a:lstStyle/>
                    <a:p>
                      <a:r>
                        <a:rPr lang="en-US" sz="1000" b="1"/>
                        <a:t>Assessment of Soil Quality for Different Land Uses in the Chure Region of Central Nepal</a:t>
                      </a:r>
                      <a:endParaRPr lang="en-US" sz="1000"/>
                    </a:p>
                  </a:txBody>
                  <a:tcPr anchor="ctr">
                    <a:lnL>
                      <a:noFill/>
                    </a:lnL>
                    <a:lnR>
                      <a:noFill/>
                    </a:lnR>
                    <a:lnT>
                      <a:noFill/>
                    </a:lnT>
                    <a:lnB>
                      <a:noFill/>
                    </a:lnB>
                    <a:noFill/>
                  </a:tcPr>
                </a:tc>
                <a:tc>
                  <a:txBody>
                    <a:bodyPr/>
                    <a:lstStyle/>
                    <a:p>
                      <a:r>
                        <a:rPr lang="en-US" sz="1000"/>
                        <a:t>P Ghimire, B Bhatta, B Pokhrel, I Shrestha</a:t>
                      </a:r>
                    </a:p>
                  </a:txBody>
                  <a:tcPr anchor="ctr">
                    <a:lnL>
                      <a:noFill/>
                    </a:lnL>
                    <a:lnR>
                      <a:noFill/>
                    </a:lnR>
                    <a:lnT>
                      <a:noFill/>
                    </a:lnT>
                    <a:lnB>
                      <a:noFill/>
                    </a:lnB>
                    <a:noFill/>
                  </a:tcPr>
                </a:tc>
                <a:tc>
                  <a:txBody>
                    <a:bodyPr/>
                    <a:lstStyle/>
                    <a:p>
                      <a:r>
                        <a:rPr lang="en-US" sz="1000"/>
                        <a:t>2018</a:t>
                      </a:r>
                    </a:p>
                  </a:txBody>
                  <a:tcPr anchor="ctr">
                    <a:lnL>
                      <a:noFill/>
                    </a:lnL>
                    <a:lnR>
                      <a:noFill/>
                    </a:lnR>
                    <a:lnT>
                      <a:noFill/>
                    </a:lnT>
                    <a:lnB>
                      <a:noFill/>
                    </a:lnB>
                    <a:noFill/>
                  </a:tcPr>
                </a:tc>
                <a:tc>
                  <a:txBody>
                    <a:bodyPr/>
                    <a:lstStyle/>
                    <a:p>
                      <a:r>
                        <a:rPr lang="en-US" sz="1000"/>
                        <a:t>Assessed soil quality for different land uses in the Chure region, analyzing factors like pH, organic matter, and nutrient content in relation to agricultural productivity.</a:t>
                      </a:r>
                    </a:p>
                  </a:txBody>
                  <a:tcPr anchor="ctr">
                    <a:lnL>
                      <a:noFill/>
                    </a:lnL>
                    <a:lnR>
                      <a:noFill/>
                    </a:lnR>
                    <a:lnT>
                      <a:noFill/>
                    </a:lnT>
                    <a:lnB>
                      <a:noFill/>
                    </a:lnB>
                    <a:noFill/>
                  </a:tcPr>
                </a:tc>
                <a:tc>
                  <a:txBody>
                    <a:bodyPr/>
                    <a:lstStyle/>
                    <a:p>
                      <a:r>
                        <a:rPr lang="en-US" sz="1000" b="1"/>
                        <a:t>Assessment of Soil Quality for Different Land Uses in the Chure Region of Central Nepal</a:t>
                      </a:r>
                      <a:endParaRPr lang="en-US" sz="1000"/>
                    </a:p>
                  </a:txBody>
                  <a:tcPr anchor="ctr">
                    <a:lnL>
                      <a:noFill/>
                    </a:lnL>
                    <a:lnR>
                      <a:noFill/>
                    </a:lnR>
                    <a:lnT>
                      <a:noFill/>
                    </a:lnT>
                    <a:lnB>
                      <a:noFill/>
                    </a:lnB>
                    <a:noFill/>
                  </a:tcPr>
                </a:tc>
                <a:extLst>
                  <a:ext uri="{0D108BD9-81ED-4DB2-BD59-A6C34878D82A}">
                    <a16:rowId xmlns:a16="http://schemas.microsoft.com/office/drawing/2014/main" val="1606238342"/>
                  </a:ext>
                </a:extLst>
              </a:tr>
              <a:tr h="993944">
                <a:tc>
                  <a:txBody>
                    <a:bodyPr/>
                    <a:lstStyle/>
                    <a:p>
                      <a:r>
                        <a:rPr lang="en-US" sz="1000" b="1"/>
                        <a:t>Land Degradation by Soil Erosion in Nepal: A Review</a:t>
                      </a:r>
                      <a:endParaRPr lang="en-US" sz="1000"/>
                    </a:p>
                  </a:txBody>
                  <a:tcPr anchor="ctr">
                    <a:lnL>
                      <a:noFill/>
                    </a:lnL>
                    <a:lnR>
                      <a:noFill/>
                    </a:lnR>
                    <a:lnT>
                      <a:noFill/>
                    </a:lnT>
                    <a:lnB>
                      <a:noFill/>
                    </a:lnB>
                    <a:noFill/>
                  </a:tcPr>
                </a:tc>
                <a:tc>
                  <a:txBody>
                    <a:bodyPr/>
                    <a:lstStyle/>
                    <a:p>
                      <a:r>
                        <a:rPr lang="en-US" sz="1000"/>
                        <a:t>D Chalise, L Kumar, P Kristiansen</a:t>
                      </a:r>
                    </a:p>
                  </a:txBody>
                  <a:tcPr anchor="ctr">
                    <a:lnL>
                      <a:noFill/>
                    </a:lnL>
                    <a:lnR>
                      <a:noFill/>
                    </a:lnR>
                    <a:lnT>
                      <a:noFill/>
                    </a:lnT>
                    <a:lnB>
                      <a:noFill/>
                    </a:lnB>
                    <a:noFill/>
                  </a:tcPr>
                </a:tc>
                <a:tc>
                  <a:txBody>
                    <a:bodyPr/>
                    <a:lstStyle/>
                    <a:p>
                      <a:r>
                        <a:rPr lang="en-US" sz="1000"/>
                        <a:t>2019</a:t>
                      </a:r>
                    </a:p>
                  </a:txBody>
                  <a:tcPr anchor="ctr">
                    <a:lnL>
                      <a:noFill/>
                    </a:lnL>
                    <a:lnR>
                      <a:noFill/>
                    </a:lnR>
                    <a:lnT>
                      <a:noFill/>
                    </a:lnT>
                    <a:lnB>
                      <a:noFill/>
                    </a:lnB>
                    <a:noFill/>
                  </a:tcPr>
                </a:tc>
                <a:tc>
                  <a:txBody>
                    <a:bodyPr/>
                    <a:lstStyle/>
                    <a:p>
                      <a:r>
                        <a:rPr lang="en-US" sz="1000"/>
                        <a:t>Reviewed land degradation caused by soil erosion in Nepal, highlighting the challenges of soil conservation and the impact of erosion on agricultural productivity in the region.</a:t>
                      </a:r>
                    </a:p>
                  </a:txBody>
                  <a:tcPr anchor="ctr">
                    <a:lnL>
                      <a:noFill/>
                    </a:lnL>
                    <a:lnR>
                      <a:noFill/>
                    </a:lnR>
                    <a:lnT>
                      <a:noFill/>
                    </a:lnT>
                    <a:lnB>
                      <a:noFill/>
                    </a:lnB>
                    <a:noFill/>
                  </a:tcPr>
                </a:tc>
                <a:tc>
                  <a:txBody>
                    <a:bodyPr/>
                    <a:lstStyle/>
                    <a:p>
                      <a:r>
                        <a:rPr lang="en-US" sz="1000" b="1" dirty="0"/>
                        <a:t>Land Degradation by Soil Erosion in Nepal: A Review</a:t>
                      </a:r>
                      <a:endParaRPr lang="en-US" sz="1000" dirty="0"/>
                    </a:p>
                  </a:txBody>
                  <a:tcPr anchor="ctr">
                    <a:lnL>
                      <a:noFill/>
                    </a:lnL>
                    <a:lnR>
                      <a:noFill/>
                    </a:lnR>
                    <a:lnT>
                      <a:noFill/>
                    </a:lnT>
                    <a:lnB>
                      <a:noFill/>
                    </a:lnB>
                    <a:noFill/>
                  </a:tcPr>
                </a:tc>
                <a:extLst>
                  <a:ext uri="{0D108BD9-81ED-4DB2-BD59-A6C34878D82A}">
                    <a16:rowId xmlns:a16="http://schemas.microsoft.com/office/drawing/2014/main" val="3636264513"/>
                  </a:ext>
                </a:extLst>
              </a:tr>
            </a:tbl>
          </a:graphicData>
        </a:graphic>
      </p:graphicFrame>
    </p:spTree>
    <p:extLst>
      <p:ext uri="{BB962C8B-B14F-4D97-AF65-F5344CB8AC3E}">
        <p14:creationId xmlns:p14="http://schemas.microsoft.com/office/powerpoint/2010/main" val="2228250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46623-2387-4160-5033-9773C4C1D0BC}"/>
              </a:ext>
            </a:extLst>
          </p:cNvPr>
          <p:cNvSpPr>
            <a:spLocks noGrp="1"/>
          </p:cNvSpPr>
          <p:nvPr>
            <p:ph type="title"/>
          </p:nvPr>
        </p:nvSpPr>
        <p:spPr/>
        <p:txBody>
          <a:bodyPr/>
          <a:lstStyle/>
          <a:p>
            <a:r>
              <a:rPr lang="en-US" dirty="0"/>
              <a:t>Problem Formulation</a:t>
            </a:r>
          </a:p>
        </p:txBody>
      </p:sp>
      <p:sp>
        <p:nvSpPr>
          <p:cNvPr id="3" name="Content Placeholder 2">
            <a:extLst>
              <a:ext uri="{FF2B5EF4-FFF2-40B4-BE49-F238E27FC236}">
                <a16:creationId xmlns:a16="http://schemas.microsoft.com/office/drawing/2014/main" id="{59353426-3A63-51C1-5995-299166B188B6}"/>
              </a:ext>
            </a:extLst>
          </p:cNvPr>
          <p:cNvSpPr>
            <a:spLocks noGrp="1"/>
          </p:cNvSpPr>
          <p:nvPr>
            <p:ph idx="1"/>
          </p:nvPr>
        </p:nvSpPr>
        <p:spPr/>
        <p:txBody>
          <a:bodyPr>
            <a:normAutofit lnSpcReduction="10000"/>
          </a:bodyPr>
          <a:lstStyle/>
          <a:p>
            <a:r>
              <a:rPr lang="en-US" sz="2400" dirty="0"/>
              <a:t>Soil acidity and inefficient irrigation are major issues in the hilly regions of Nepal, affecting crop productivity. Traditional irrigation leads to water wastage, while the lack of liming initiatives causes soil degradation.</a:t>
            </a:r>
          </a:p>
          <a:p>
            <a:r>
              <a:rPr lang="en-US" sz="2400" dirty="0"/>
              <a:t>To address this, we propose an automated irrigation system using soil moisture and pH sensors, Arduino, and ESP32. The system will:</a:t>
            </a:r>
            <a:br>
              <a:rPr lang="en-US" sz="2400" dirty="0"/>
            </a:br>
            <a:r>
              <a:rPr lang="en-US" sz="2400" dirty="0"/>
              <a:t>Optimize water use by controlling irrigation based on real-time soil moisture data.</a:t>
            </a:r>
            <a:br>
              <a:rPr lang="en-US" sz="2400" dirty="0"/>
            </a:br>
            <a:r>
              <a:rPr lang="en-US" sz="2400" dirty="0"/>
              <a:t>Monitor and regulate soil acidity using pH sensors and automatic chemical additives.</a:t>
            </a:r>
            <a:br>
              <a:rPr lang="en-US" sz="2400" dirty="0"/>
            </a:br>
            <a:r>
              <a:rPr lang="en-US" sz="2400" dirty="0"/>
              <a:t>Store and analyze soil metrics in Firebase Cloud, performing EDA to improve soil health.</a:t>
            </a:r>
          </a:p>
          <a:p>
            <a:r>
              <a:rPr lang="en-US" sz="2400" dirty="0"/>
              <a:t>This solution ensures sustainable farming by maintaining soil quality and preventing over-irrigation. </a:t>
            </a:r>
          </a:p>
        </p:txBody>
      </p:sp>
    </p:spTree>
    <p:extLst>
      <p:ext uri="{BB962C8B-B14F-4D97-AF65-F5344CB8AC3E}">
        <p14:creationId xmlns:p14="http://schemas.microsoft.com/office/powerpoint/2010/main" val="2908154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BDD2-37B9-0EC3-C868-910A53EE75CC}"/>
              </a:ext>
            </a:extLst>
          </p:cNvPr>
          <p:cNvSpPr>
            <a:spLocks noGrp="1"/>
          </p:cNvSpPr>
          <p:nvPr>
            <p:ph type="title"/>
          </p:nvPr>
        </p:nvSpPr>
        <p:spPr/>
        <p:txBody>
          <a:bodyPr/>
          <a:lstStyle/>
          <a:p>
            <a:r>
              <a:rPr lang="en-US" b="1" dirty="0"/>
              <a:t>Relevance to SDGs</a:t>
            </a:r>
            <a:br>
              <a:rPr lang="en-US" dirty="0"/>
            </a:br>
            <a:endParaRPr lang="en-US" dirty="0"/>
          </a:p>
        </p:txBody>
      </p:sp>
      <p:sp>
        <p:nvSpPr>
          <p:cNvPr id="3" name="Content Placeholder 2">
            <a:extLst>
              <a:ext uri="{FF2B5EF4-FFF2-40B4-BE49-F238E27FC236}">
                <a16:creationId xmlns:a16="http://schemas.microsoft.com/office/drawing/2014/main" id="{7F20738B-EDC1-C7B2-5C4B-45986B0F00C9}"/>
              </a:ext>
            </a:extLst>
          </p:cNvPr>
          <p:cNvSpPr>
            <a:spLocks noGrp="1"/>
          </p:cNvSpPr>
          <p:nvPr>
            <p:ph idx="1"/>
          </p:nvPr>
        </p:nvSpPr>
        <p:spPr/>
        <p:txBody>
          <a:bodyPr/>
          <a:lstStyle/>
          <a:p>
            <a:r>
              <a:rPr lang="en-US" dirty="0"/>
              <a:t>🌍 </a:t>
            </a:r>
            <a:r>
              <a:rPr lang="en-US" b="1" dirty="0"/>
              <a:t>Aligned with Sustainable Development Goals (SDGs):</a:t>
            </a:r>
            <a:endParaRPr lang="en-US" dirty="0"/>
          </a:p>
          <a:p>
            <a:pPr>
              <a:buFont typeface="Arial" panose="020B0604020202020204" pitchFamily="34" charset="0"/>
              <a:buChar char="•"/>
            </a:pPr>
            <a:r>
              <a:rPr lang="en-US" b="1" dirty="0"/>
              <a:t>SDG 6:</a:t>
            </a:r>
            <a:r>
              <a:rPr lang="en-US" dirty="0"/>
              <a:t> Efficient water usage and conservation.</a:t>
            </a:r>
          </a:p>
          <a:p>
            <a:pPr>
              <a:buFont typeface="Arial" panose="020B0604020202020204" pitchFamily="34" charset="0"/>
              <a:buChar char="•"/>
            </a:pPr>
            <a:r>
              <a:rPr lang="en-US" b="1" dirty="0"/>
              <a:t>SDG 12:</a:t>
            </a:r>
            <a:r>
              <a:rPr lang="en-US" dirty="0"/>
              <a:t> Sustainable resource management.</a:t>
            </a:r>
          </a:p>
          <a:p>
            <a:pPr>
              <a:buFont typeface="Arial" panose="020B0604020202020204" pitchFamily="34" charset="0"/>
              <a:buChar char="•"/>
            </a:pPr>
            <a:r>
              <a:rPr lang="en-US" b="1" dirty="0"/>
              <a:t>SDG 15:</a:t>
            </a:r>
            <a:r>
              <a:rPr lang="en-US" dirty="0"/>
              <a:t> Prevention of soil degradation and desertification.</a:t>
            </a:r>
          </a:p>
          <a:p>
            <a:endParaRPr lang="en-US" dirty="0"/>
          </a:p>
        </p:txBody>
      </p:sp>
    </p:spTree>
    <p:extLst>
      <p:ext uri="{BB962C8B-B14F-4D97-AF65-F5344CB8AC3E}">
        <p14:creationId xmlns:p14="http://schemas.microsoft.com/office/powerpoint/2010/main" val="2051186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BE4B8-9BCC-C0AD-6AA3-6CF20E79F26C}"/>
              </a:ext>
            </a:extLst>
          </p:cNvPr>
          <p:cNvSpPr>
            <a:spLocks noGrp="1"/>
          </p:cNvSpPr>
          <p:nvPr>
            <p:ph type="title"/>
          </p:nvPr>
        </p:nvSpPr>
        <p:spPr/>
        <p:txBody>
          <a:bodyPr/>
          <a:lstStyle/>
          <a:p>
            <a:r>
              <a:rPr lang="en-US" dirty="0"/>
              <a:t>Proposed System Block Diagram</a:t>
            </a:r>
          </a:p>
        </p:txBody>
      </p:sp>
      <p:pic>
        <p:nvPicPr>
          <p:cNvPr id="1026" name="Picture 2" descr="Raspberry Pi Soil Moisture Sensor ...">
            <a:extLst>
              <a:ext uri="{FF2B5EF4-FFF2-40B4-BE49-F238E27FC236}">
                <a16:creationId xmlns:a16="http://schemas.microsoft.com/office/drawing/2014/main" id="{39CAD488-BA18-0D76-A94D-A8AB2A247F0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03054" y="1814512"/>
            <a:ext cx="1249527" cy="11025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HT11 Sensor Pinout, Features, Equivalents &amp; Datasheet">
            <a:extLst>
              <a:ext uri="{FF2B5EF4-FFF2-40B4-BE49-F238E27FC236}">
                <a16:creationId xmlns:a16="http://schemas.microsoft.com/office/drawing/2014/main" id="{73FBB327-D511-D059-96D6-F0C9674AA0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5320" y="2465601"/>
            <a:ext cx="1356479" cy="15494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A4CF941E-ADA7-45E4-BF3D-95FF6CC5B4A4}"/>
              </a:ext>
            </a:extLst>
          </p:cNvPr>
          <p:cNvCxnSpPr>
            <a:cxnSpLocks/>
          </p:cNvCxnSpPr>
          <p:nvPr/>
        </p:nvCxnSpPr>
        <p:spPr>
          <a:xfrm>
            <a:off x="2381250" y="2619375"/>
            <a:ext cx="153352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 name="Rectangle 5">
            <a:extLst>
              <a:ext uri="{FF2B5EF4-FFF2-40B4-BE49-F238E27FC236}">
                <a16:creationId xmlns:a16="http://schemas.microsoft.com/office/drawing/2014/main" id="{C953E1D8-5149-0B4E-4CDC-94EC4ED74A55}"/>
              </a:ext>
            </a:extLst>
          </p:cNvPr>
          <p:cNvSpPr/>
          <p:nvPr/>
        </p:nvSpPr>
        <p:spPr>
          <a:xfrm>
            <a:off x="1158120" y="3845724"/>
            <a:ext cx="914400" cy="338554"/>
          </a:xfrm>
          <a:prstGeom prst="rect">
            <a:avLst/>
          </a:prstGeom>
          <a:noFill/>
        </p:spPr>
        <p:txBody>
          <a:bodyPr wrap="square" lIns="91440" tIns="45720" rIns="91440" bIns="45720">
            <a:spAutoFit/>
          </a:bodyPr>
          <a:lstStyle/>
          <a:p>
            <a:pPr algn="ctr"/>
            <a:r>
              <a:rPr lang="en-US" sz="1600" b="0" cap="none" spc="0" dirty="0">
                <a:ln w="0"/>
                <a:solidFill>
                  <a:schemeClr val="tx1"/>
                </a:solidFill>
                <a:effectLst>
                  <a:outerShdw blurRad="38100" dist="19050" dir="2700000" algn="tl" rotWithShape="0">
                    <a:schemeClr val="dk1">
                      <a:alpha val="40000"/>
                    </a:schemeClr>
                  </a:outerShdw>
                </a:effectLst>
              </a:rPr>
              <a:t>Sensors</a:t>
            </a:r>
          </a:p>
        </p:txBody>
      </p:sp>
      <p:pic>
        <p:nvPicPr>
          <p:cNvPr id="1030" name="Picture 6" descr="Arduino | DroneBot Workshop">
            <a:extLst>
              <a:ext uri="{FF2B5EF4-FFF2-40B4-BE49-F238E27FC236}">
                <a16:creationId xmlns:a16="http://schemas.microsoft.com/office/drawing/2014/main" id="{CBEEF48B-4107-4126-37BC-F02A8C40DE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4610" y="1874049"/>
            <a:ext cx="2211117" cy="156753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5V Single Channel RELAY Module">
            <a:extLst>
              <a:ext uri="{FF2B5EF4-FFF2-40B4-BE49-F238E27FC236}">
                <a16:creationId xmlns:a16="http://schemas.microsoft.com/office/drawing/2014/main" id="{DE0EA97D-37B7-C5EF-A804-81BCD633D6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8176" y="1782368"/>
            <a:ext cx="1943100" cy="19431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EBF0C383-A980-8AA8-C9A6-FCFA2D97BEE2}"/>
              </a:ext>
            </a:extLst>
          </p:cNvPr>
          <p:cNvCxnSpPr>
            <a:cxnSpLocks/>
            <a:stCxn id="1030" idx="3"/>
          </p:cNvCxnSpPr>
          <p:nvPr/>
        </p:nvCxnSpPr>
        <p:spPr>
          <a:xfrm flipV="1">
            <a:off x="5915727" y="2619375"/>
            <a:ext cx="1228023" cy="384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03622171-3BF0-4B0C-8532-D9081F2DE2A3}"/>
              </a:ext>
            </a:extLst>
          </p:cNvPr>
          <p:cNvSpPr txBox="1"/>
          <p:nvPr/>
        </p:nvSpPr>
        <p:spPr>
          <a:xfrm>
            <a:off x="4305694" y="3472702"/>
            <a:ext cx="1008947"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rPr>
              <a:t>Arduino</a:t>
            </a:r>
          </a:p>
        </p:txBody>
      </p:sp>
      <p:sp>
        <p:nvSpPr>
          <p:cNvPr id="12" name="TextBox 11">
            <a:extLst>
              <a:ext uri="{FF2B5EF4-FFF2-40B4-BE49-F238E27FC236}">
                <a16:creationId xmlns:a16="http://schemas.microsoft.com/office/drawing/2014/main" id="{D1B78648-FB36-BB51-0E9E-67F5791272C8}"/>
              </a:ext>
            </a:extLst>
          </p:cNvPr>
          <p:cNvSpPr txBox="1"/>
          <p:nvPr/>
        </p:nvSpPr>
        <p:spPr>
          <a:xfrm>
            <a:off x="7000875" y="3076755"/>
            <a:ext cx="1009650" cy="646331"/>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rPr>
              <a:t>Relay Module</a:t>
            </a:r>
          </a:p>
        </p:txBody>
      </p:sp>
      <p:pic>
        <p:nvPicPr>
          <p:cNvPr id="1036" name="Picture 12" descr="Firebase Push Notifications With ESP32-Cam | by Hirusha Fernando | Medium">
            <a:extLst>
              <a:ext uri="{FF2B5EF4-FFF2-40B4-BE49-F238E27FC236}">
                <a16:creationId xmlns:a16="http://schemas.microsoft.com/office/drawing/2014/main" id="{E6491FEE-1783-760C-F130-EF51E25BA1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79037" y="1924230"/>
            <a:ext cx="2195286" cy="1152525"/>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5240AEBB-EB68-92C3-F255-3625B887249F}"/>
              </a:ext>
            </a:extLst>
          </p:cNvPr>
          <p:cNvCxnSpPr>
            <a:cxnSpLocks/>
          </p:cNvCxnSpPr>
          <p:nvPr/>
        </p:nvCxnSpPr>
        <p:spPr>
          <a:xfrm>
            <a:off x="8162925" y="2500492"/>
            <a:ext cx="14661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621C9C8B-BB95-D9F7-7C83-C930874832D8}"/>
              </a:ext>
            </a:extLst>
          </p:cNvPr>
          <p:cNvSpPr txBox="1"/>
          <p:nvPr/>
        </p:nvSpPr>
        <p:spPr>
          <a:xfrm>
            <a:off x="9744778" y="1305315"/>
            <a:ext cx="1542039" cy="954107"/>
          </a:xfrm>
          <a:prstGeom prst="rect">
            <a:avLst/>
          </a:prstGeom>
          <a:noFill/>
        </p:spPr>
        <p:txBody>
          <a:bodyPr wrap="square">
            <a:spAutoFit/>
          </a:bodyPr>
          <a:lstStyle/>
          <a:p>
            <a:pPr algn="ctr"/>
            <a:r>
              <a:rPr lang="en-US" sz="1400" b="0" cap="none" spc="0" dirty="0">
                <a:ln w="0"/>
                <a:solidFill>
                  <a:schemeClr val="tx1"/>
                </a:solidFill>
                <a:effectLst>
                  <a:outerShdw blurRad="38100" dist="19050" dir="2700000" algn="tl" rotWithShape="0">
                    <a:schemeClr val="dk1">
                      <a:alpha val="40000"/>
                    </a:schemeClr>
                  </a:outerShdw>
                </a:effectLst>
              </a:rPr>
              <a:t>Data sent to Firebase using ESP32 </a:t>
            </a:r>
            <a:r>
              <a:rPr lang="en-US" sz="1400" b="0" cap="none" spc="0" dirty="0" err="1">
                <a:ln w="0"/>
                <a:solidFill>
                  <a:schemeClr val="tx1"/>
                </a:solidFill>
                <a:effectLst>
                  <a:outerShdw blurRad="38100" dist="19050" dir="2700000" algn="tl" rotWithShape="0">
                    <a:schemeClr val="dk1">
                      <a:alpha val="40000"/>
                    </a:schemeClr>
                  </a:outerShdw>
                </a:effectLst>
              </a:rPr>
              <a:t>WiFi</a:t>
            </a:r>
            <a:r>
              <a:rPr lang="en-US" sz="1400" b="0" cap="none" spc="0" dirty="0">
                <a:ln w="0"/>
                <a:solidFill>
                  <a:schemeClr val="tx1"/>
                </a:solidFill>
                <a:effectLst>
                  <a:outerShdw blurRad="38100" dist="19050" dir="2700000" algn="tl" rotWithShape="0">
                    <a:schemeClr val="dk1">
                      <a:alpha val="40000"/>
                    </a:schemeClr>
                  </a:outerShdw>
                </a:effectLst>
              </a:rPr>
              <a:t> Module</a:t>
            </a:r>
          </a:p>
        </p:txBody>
      </p:sp>
      <p:cxnSp>
        <p:nvCxnSpPr>
          <p:cNvPr id="4" name="Straight Arrow Connector 3">
            <a:extLst>
              <a:ext uri="{FF2B5EF4-FFF2-40B4-BE49-F238E27FC236}">
                <a16:creationId xmlns:a16="http://schemas.microsoft.com/office/drawing/2014/main" id="{33684B43-30BE-BFF0-A72A-9CC36653D3F2}"/>
              </a:ext>
            </a:extLst>
          </p:cNvPr>
          <p:cNvCxnSpPr>
            <a:cxnSpLocks/>
          </p:cNvCxnSpPr>
          <p:nvPr/>
        </p:nvCxnSpPr>
        <p:spPr>
          <a:xfrm>
            <a:off x="10694020" y="2657817"/>
            <a:ext cx="0" cy="15264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D6AE2ABB-2BE9-786F-EFF0-0F0746898D5F}"/>
              </a:ext>
            </a:extLst>
          </p:cNvPr>
          <p:cNvSpPr/>
          <p:nvPr/>
        </p:nvSpPr>
        <p:spPr>
          <a:xfrm>
            <a:off x="9054790" y="4184278"/>
            <a:ext cx="2619533" cy="14024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EDA on Soil Metrics</a:t>
            </a:r>
            <a:br>
              <a:rPr lang="en-US" dirty="0"/>
            </a:br>
            <a:r>
              <a:rPr lang="en-US" sz="1050" dirty="0"/>
              <a:t>Determination of necessary chemical additives for soil health using pH Sensor</a:t>
            </a:r>
            <a:endParaRPr lang="en-US" dirty="0"/>
          </a:p>
        </p:txBody>
      </p:sp>
      <p:cxnSp>
        <p:nvCxnSpPr>
          <p:cNvPr id="11" name="Straight Arrow Connector 10">
            <a:extLst>
              <a:ext uri="{FF2B5EF4-FFF2-40B4-BE49-F238E27FC236}">
                <a16:creationId xmlns:a16="http://schemas.microsoft.com/office/drawing/2014/main" id="{91E9B682-C3C5-4320-9EEA-19A4325EA6F2}"/>
              </a:ext>
            </a:extLst>
          </p:cNvPr>
          <p:cNvCxnSpPr/>
          <p:nvPr/>
        </p:nvCxnSpPr>
        <p:spPr>
          <a:xfrm flipH="1">
            <a:off x="7359805" y="4728117"/>
            <a:ext cx="173959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8" name="Picture 4" descr="Free Agricultural data analysis Image | Download at StockCake">
            <a:extLst>
              <a:ext uri="{FF2B5EF4-FFF2-40B4-BE49-F238E27FC236}">
                <a16:creationId xmlns:a16="http://schemas.microsoft.com/office/drawing/2014/main" id="{C8407C55-AB32-432E-66EA-980FB20B394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7105" y="4186911"/>
            <a:ext cx="2782700" cy="1559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5645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815F-1BF4-4CD8-3285-1FD94BAEE23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8FACEE1-2EEE-12F6-2BBE-6787883A7EFA}"/>
              </a:ext>
            </a:extLst>
          </p:cNvPr>
          <p:cNvSpPr>
            <a:spLocks noGrp="1"/>
          </p:cNvSpPr>
          <p:nvPr>
            <p:ph idx="1"/>
          </p:nvPr>
        </p:nvSpPr>
        <p:spPr/>
        <p:txBody>
          <a:bodyPr>
            <a:normAutofit fontScale="70000" lnSpcReduction="20000"/>
          </a:bodyPr>
          <a:lstStyle/>
          <a:p>
            <a:r>
              <a:rPr lang="en-US" dirty="0"/>
              <a:t>M. Munyaradzi, B. M. </a:t>
            </a:r>
            <a:r>
              <a:rPr lang="en-US" dirty="0" err="1"/>
              <a:t>Nyambo</a:t>
            </a:r>
            <a:r>
              <a:rPr lang="en-US" dirty="0"/>
              <a:t>, and E. M. T. </a:t>
            </a:r>
            <a:r>
              <a:rPr lang="en-US" dirty="0" err="1"/>
              <a:t>Rupere</a:t>
            </a:r>
            <a:r>
              <a:rPr lang="en-US" dirty="0"/>
              <a:t>, </a:t>
            </a:r>
            <a:r>
              <a:rPr lang="en-US" b="1" dirty="0"/>
              <a:t>"A Low-Cost Automatic Irrigation Controller Driven by Soil Moisture Sensors,"</a:t>
            </a:r>
            <a:r>
              <a:rPr lang="en-US" dirty="0"/>
              <a:t> </a:t>
            </a:r>
            <a:r>
              <a:rPr lang="en-US" i="1" dirty="0"/>
              <a:t>International Journal of Agricultural Science and Technology</a:t>
            </a:r>
            <a:r>
              <a:rPr lang="en-US" dirty="0"/>
              <a:t>, vol. 7, no. 3, pp. 120–128, 2019.</a:t>
            </a:r>
          </a:p>
          <a:p>
            <a:r>
              <a:rPr lang="en-US" dirty="0"/>
              <a:t>Y. Dong, S. Miller, and L. Kelley, </a:t>
            </a:r>
            <a:r>
              <a:rPr lang="en-US" b="1" dirty="0"/>
              <a:t>"Improving Irrigation Water Use Efficiency: Using Soil Moisture Sensors,"</a:t>
            </a:r>
            <a:r>
              <a:rPr lang="en-US" dirty="0"/>
              <a:t> </a:t>
            </a:r>
            <a:r>
              <a:rPr lang="en-US" i="1" dirty="0"/>
              <a:t>Journal of Water Resources Management</a:t>
            </a:r>
            <a:r>
              <a:rPr lang="en-US" dirty="0"/>
              <a:t>, vol. 12, no. 4, pp. 456–467, 2020.</a:t>
            </a:r>
          </a:p>
          <a:p>
            <a:r>
              <a:rPr lang="en-US" dirty="0"/>
              <a:t>M. </a:t>
            </a:r>
            <a:r>
              <a:rPr lang="en-US" dirty="0" err="1"/>
              <a:t>Dursun</a:t>
            </a:r>
            <a:r>
              <a:rPr lang="en-US" dirty="0"/>
              <a:t>, </a:t>
            </a:r>
            <a:r>
              <a:rPr lang="en-US" b="1" dirty="0"/>
              <a:t>"A Wireless Application of Drip Irrigation Automation Supported by Soil Moisture Sensors,"</a:t>
            </a:r>
            <a:r>
              <a:rPr lang="en-US" dirty="0"/>
              <a:t> </a:t>
            </a:r>
            <a:r>
              <a:rPr lang="en-US" i="1" dirty="0"/>
              <a:t>IEEE Transactions on Automation in Agriculture</a:t>
            </a:r>
            <a:r>
              <a:rPr lang="en-US" dirty="0"/>
              <a:t>, vol. 15, no. 2, pp. 98–105, 2011.</a:t>
            </a:r>
          </a:p>
          <a:p>
            <a:r>
              <a:rPr lang="en-US" dirty="0"/>
              <a:t>A. Shankar, R. Jawahar, and M. </a:t>
            </a:r>
            <a:r>
              <a:rPr lang="en-US" dirty="0" err="1"/>
              <a:t>Moovendhan</a:t>
            </a:r>
            <a:r>
              <a:rPr lang="en-US" dirty="0"/>
              <a:t>, </a:t>
            </a:r>
            <a:r>
              <a:rPr lang="en-US" b="1" dirty="0"/>
              <a:t>"Microcontroller-Based Automatic Irrigation System Using Soil Moisture Sensor,"</a:t>
            </a:r>
            <a:r>
              <a:rPr lang="en-US" dirty="0"/>
              <a:t> </a:t>
            </a:r>
            <a:r>
              <a:rPr lang="en-US" i="1" dirty="0"/>
              <a:t>International Journal of Embedded Systems and Applications</a:t>
            </a:r>
            <a:r>
              <a:rPr lang="en-US" dirty="0"/>
              <a:t>, vol. 9, no. 1, pp. 55–64, 2015.</a:t>
            </a:r>
          </a:p>
          <a:p>
            <a:r>
              <a:rPr lang="en-US" dirty="0"/>
              <a:t>S. </a:t>
            </a:r>
            <a:r>
              <a:rPr lang="en-US" dirty="0" err="1"/>
              <a:t>Devabhaktuni</a:t>
            </a:r>
            <a:r>
              <a:rPr lang="en-US" dirty="0"/>
              <a:t> and D. V. P. Latha, </a:t>
            </a:r>
            <a:r>
              <a:rPr lang="en-US" b="1" dirty="0"/>
              <a:t>"Soil Moisture and Temperature Sensor-Based Intelligent Irrigation Water Pump Controlling System Using PIC 16F72 Microcontroller,"</a:t>
            </a:r>
            <a:r>
              <a:rPr lang="en-US" dirty="0"/>
              <a:t> </a:t>
            </a:r>
            <a:r>
              <a:rPr lang="en-US" i="1" dirty="0"/>
              <a:t>Proceedings of the International Conference on Smart Agriculture and Water Management</a:t>
            </a:r>
            <a:r>
              <a:rPr lang="en-US" dirty="0"/>
              <a:t>, pp. 201–208, 2022.</a:t>
            </a:r>
          </a:p>
        </p:txBody>
      </p:sp>
    </p:spTree>
    <p:extLst>
      <p:ext uri="{BB962C8B-B14F-4D97-AF65-F5344CB8AC3E}">
        <p14:creationId xmlns:p14="http://schemas.microsoft.com/office/powerpoint/2010/main" val="3228210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1615</TotalTime>
  <Words>963</Words>
  <Application>Microsoft Macintosh PowerPoint</Application>
  <PresentationFormat>Widescreen</PresentationFormat>
  <Paragraphs>75</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OpenSans</vt:lpstr>
      <vt:lpstr>Office Theme</vt:lpstr>
      <vt:lpstr>Irrigation System Using Soil Metrics</vt:lpstr>
      <vt:lpstr>Contents</vt:lpstr>
      <vt:lpstr>Introduction</vt:lpstr>
      <vt:lpstr>Literature Survey</vt:lpstr>
      <vt:lpstr>Problem Formulation</vt:lpstr>
      <vt:lpstr>Relevance to SDGs </vt:lpstr>
      <vt:lpstr>Proposed System Block Diagram</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Apurba Koirala</dc:creator>
  <cp:lastModifiedBy>Apurba Koirala</cp:lastModifiedBy>
  <cp:revision>3</cp:revision>
  <dcterms:created xsi:type="dcterms:W3CDTF">2025-02-16T14:07:12Z</dcterms:created>
  <dcterms:modified xsi:type="dcterms:W3CDTF">2025-02-17T17:31:04Z</dcterms:modified>
</cp:coreProperties>
</file>