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29"/>
  </p:notesMasterIdLst>
  <p:sldIdLst>
    <p:sldId id="342" r:id="rId3"/>
    <p:sldId id="366" r:id="rId4"/>
    <p:sldId id="365" r:id="rId5"/>
    <p:sldId id="367" r:id="rId6"/>
    <p:sldId id="368" r:id="rId7"/>
    <p:sldId id="369" r:id="rId8"/>
    <p:sldId id="347" r:id="rId9"/>
    <p:sldId id="343" r:id="rId10"/>
    <p:sldId id="349" r:id="rId11"/>
    <p:sldId id="350" r:id="rId12"/>
    <p:sldId id="363" r:id="rId13"/>
    <p:sldId id="358" r:id="rId14"/>
    <p:sldId id="359" r:id="rId15"/>
    <p:sldId id="370" r:id="rId16"/>
    <p:sldId id="355" r:id="rId17"/>
    <p:sldId id="356" r:id="rId18"/>
    <p:sldId id="352" r:id="rId19"/>
    <p:sldId id="345" r:id="rId20"/>
    <p:sldId id="353" r:id="rId21"/>
    <p:sldId id="354" r:id="rId22"/>
    <p:sldId id="360" r:id="rId23"/>
    <p:sldId id="362" r:id="rId24"/>
    <p:sldId id="361" r:id="rId25"/>
    <p:sldId id="364" r:id="rId26"/>
    <p:sldId id="371" r:id="rId27"/>
    <p:sldId id="34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C8CA"/>
    <a:srgbClr val="66CCFF"/>
    <a:srgbClr val="CD77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43" autoAdjust="0"/>
    <p:restoredTop sz="93630" autoAdjust="0"/>
  </p:normalViewPr>
  <p:slideViewPr>
    <p:cSldViewPr snapToGrid="0">
      <p:cViewPr>
        <p:scale>
          <a:sx n="69" d="100"/>
          <a:sy n="69" d="100"/>
        </p:scale>
        <p:origin x="-48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168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51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5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549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85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42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go.com/" TargetMode="External"/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="" xmlns:a16="http://schemas.microsoft.com/office/drawing/2014/main" id="{92CDF3FB-C959-4C03-BFB8-0A5AB09B43E2}"/>
              </a:ext>
            </a:extLst>
          </p:cNvPr>
          <p:cNvSpPr/>
          <p:nvPr userDrawn="1"/>
        </p:nvSpPr>
        <p:spPr>
          <a:xfrm>
            <a:off x="0" y="3428998"/>
            <a:ext cx="6096001" cy="342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106"/>
                </a:moveTo>
                <a:lnTo>
                  <a:pt x="21600" y="0"/>
                </a:lnTo>
                <a:lnTo>
                  <a:pt x="0" y="14106"/>
                </a:lnTo>
                <a:lnTo>
                  <a:pt x="0" y="21600"/>
                </a:lnTo>
                <a:lnTo>
                  <a:pt x="10118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5F4BC7B2-ED6F-4132-B7AD-397D7ACCBD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55526" y="1193800"/>
            <a:ext cx="9336474" cy="5664200"/>
          </a:xfrm>
          <a:custGeom>
            <a:avLst/>
            <a:gdLst>
              <a:gd name="connsiteX0" fmla="*/ 9327827 w 9336474"/>
              <a:gd name="connsiteY0" fmla="*/ 0 h 5664200"/>
              <a:gd name="connsiteX1" fmla="*/ 9336474 w 9336474"/>
              <a:gd name="connsiteY1" fmla="*/ 0 h 5664200"/>
              <a:gd name="connsiteX2" fmla="*/ 9336474 w 9336474"/>
              <a:gd name="connsiteY2" fmla="*/ 5664200 h 5664200"/>
              <a:gd name="connsiteX3" fmla="*/ 7460569 w 9336474"/>
              <a:gd name="connsiteY3" fmla="*/ 5664200 h 5664200"/>
              <a:gd name="connsiteX4" fmla="*/ 5483768 w 9336474"/>
              <a:gd name="connsiteY4" fmla="*/ 5664200 h 5664200"/>
              <a:gd name="connsiteX5" fmla="*/ 0 w 9336474"/>
              <a:gd name="connsiteY5" fmla="*/ 5664200 h 5664200"/>
              <a:gd name="connsiteX6" fmla="*/ 1878398 w 9336474"/>
              <a:gd name="connsiteY6" fmla="*/ 4974585 h 5664200"/>
              <a:gd name="connsiteX7" fmla="*/ 1878398 w 9336474"/>
              <a:gd name="connsiteY7" fmla="*/ 4975861 h 5664200"/>
              <a:gd name="connsiteX8" fmla="*/ 3241566 w 9336474"/>
              <a:gd name="connsiteY8" fmla="*/ 4475106 h 5664200"/>
              <a:gd name="connsiteX9" fmla="*/ 3240475 w 9336474"/>
              <a:gd name="connsiteY9" fmla="*/ 4474527 h 5664200"/>
              <a:gd name="connsiteX10" fmla="*/ 3240475 w 9336474"/>
              <a:gd name="connsiteY10" fmla="*/ 3977029 h 5664200"/>
              <a:gd name="connsiteX11" fmla="*/ 3240475 w 9336474"/>
              <a:gd name="connsiteY11" fmla="*/ 2236923 h 5664200"/>
              <a:gd name="connsiteX12" fmla="*/ 3240475 w 9336474"/>
              <a:gd name="connsiteY12" fmla="*/ 2235198 h 5664200"/>
              <a:gd name="connsiteX13" fmla="*/ 3242396 w 9336474"/>
              <a:gd name="connsiteY13" fmla="*/ 2236218 h 5664200"/>
              <a:gd name="connsiteX14" fmla="*/ 8498274 w 9336474"/>
              <a:gd name="connsiteY14" fmla="*/ 305486 h 5664200"/>
              <a:gd name="connsiteX15" fmla="*/ 8498274 w 9336474"/>
              <a:gd name="connsiteY15" fmla="*/ 304602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36474" h="5664200">
                <a:moveTo>
                  <a:pt x="9327827" y="0"/>
                </a:moveTo>
                <a:lnTo>
                  <a:pt x="9336474" y="0"/>
                </a:lnTo>
                <a:lnTo>
                  <a:pt x="9336474" y="5664200"/>
                </a:lnTo>
                <a:lnTo>
                  <a:pt x="7460569" y="5664200"/>
                </a:lnTo>
                <a:lnTo>
                  <a:pt x="5483768" y="5664200"/>
                </a:lnTo>
                <a:lnTo>
                  <a:pt x="0" y="5664200"/>
                </a:lnTo>
                <a:lnTo>
                  <a:pt x="1878398" y="4974585"/>
                </a:lnTo>
                <a:lnTo>
                  <a:pt x="1878398" y="4975861"/>
                </a:lnTo>
                <a:lnTo>
                  <a:pt x="3241566" y="4475106"/>
                </a:lnTo>
                <a:lnTo>
                  <a:pt x="3240475" y="4474527"/>
                </a:lnTo>
                <a:lnTo>
                  <a:pt x="3240475" y="3977029"/>
                </a:lnTo>
                <a:lnTo>
                  <a:pt x="3240475" y="2236923"/>
                </a:lnTo>
                <a:lnTo>
                  <a:pt x="3240475" y="2235198"/>
                </a:lnTo>
                <a:lnTo>
                  <a:pt x="3242396" y="2236218"/>
                </a:lnTo>
                <a:lnTo>
                  <a:pt x="8498274" y="305486"/>
                </a:lnTo>
                <a:lnTo>
                  <a:pt x="8498274" y="30460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hape">
            <a:extLst>
              <a:ext uri="{FF2B5EF4-FFF2-40B4-BE49-F238E27FC236}">
                <a16:creationId xmlns="" xmlns:a16="http://schemas.microsoft.com/office/drawing/2014/main" id="{92871747-39A8-0842-8411-C519FB409B26}"/>
              </a:ext>
            </a:extLst>
          </p:cNvPr>
          <p:cNvSpPr/>
          <p:nvPr/>
        </p:nvSpPr>
        <p:spPr>
          <a:xfrm>
            <a:off x="6095999" y="0"/>
            <a:ext cx="6096001" cy="342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00"/>
                </a:moveTo>
                <a:lnTo>
                  <a:pt x="0" y="21600"/>
                </a:lnTo>
                <a:lnTo>
                  <a:pt x="21600" y="7500"/>
                </a:lnTo>
                <a:lnTo>
                  <a:pt x="21600" y="0"/>
                </a:lnTo>
                <a:lnTo>
                  <a:pt x="1148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="" xmlns:a16="http://schemas.microsoft.com/office/drawing/2014/main" id="{9534C437-288A-BA45-A572-7033A192613A}"/>
              </a:ext>
            </a:extLst>
          </p:cNvPr>
          <p:cNvSpPr/>
          <p:nvPr/>
        </p:nvSpPr>
        <p:spPr>
          <a:xfrm>
            <a:off x="4733924" y="200023"/>
            <a:ext cx="2707006" cy="1988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0"/>
            <a:ext cx="4213225" cy="31369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00" y="3254847"/>
            <a:ext cx="4213225" cy="1139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=""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071266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="" xmlns:a16="http://schemas.microsoft.com/office/drawing/2014/main" id="{E6C76B10-3427-2846-862F-DDCBB402F425}"/>
              </a:ext>
            </a:extLst>
          </p:cNvPr>
          <p:cNvSpPr/>
          <p:nvPr/>
        </p:nvSpPr>
        <p:spPr>
          <a:xfrm>
            <a:off x="1649732" y="1"/>
            <a:ext cx="1054227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4248" y="21600"/>
                </a:lnTo>
                <a:lnTo>
                  <a:pt x="21600" y="17442"/>
                </a:lnTo>
                <a:lnTo>
                  <a:pt x="21600" y="0"/>
                </a:lnTo>
                <a:lnTo>
                  <a:pt x="6624" y="0"/>
                </a:lnTo>
                <a:lnTo>
                  <a:pt x="0" y="37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="" xmlns:a16="http://schemas.microsoft.com/office/drawing/2014/main" id="{1C068D25-31BD-4449-A8DC-05375544284E}"/>
              </a:ext>
            </a:extLst>
          </p:cNvPr>
          <p:cNvSpPr/>
          <p:nvPr/>
        </p:nvSpPr>
        <p:spPr>
          <a:xfrm>
            <a:off x="297180" y="200026"/>
            <a:ext cx="2707958" cy="198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365125"/>
            <a:ext cx="80010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816" y="1825625"/>
            <a:ext cx="953198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1816" y="6356350"/>
            <a:ext cx="2743200" cy="365125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7100" y="6356350"/>
            <a:ext cx="3416300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757336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="" xmlns:a16="http://schemas.microsoft.com/office/drawing/2014/main" id="{E1E0C7A5-F566-1C4A-A8E9-BBC613CBBDC1}"/>
              </a:ext>
            </a:extLst>
          </p:cNvPr>
          <p:cNvSpPr/>
          <p:nvPr/>
        </p:nvSpPr>
        <p:spPr>
          <a:xfrm>
            <a:off x="9667617" y="4866825"/>
            <a:ext cx="2524383" cy="185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="" xmlns:a16="http://schemas.microsoft.com/office/drawing/2014/main" id="{151F7FF6-3933-C546-BF45-813A4C967F87}"/>
              </a:ext>
            </a:extLst>
          </p:cNvPr>
          <p:cNvSpPr/>
          <p:nvPr/>
        </p:nvSpPr>
        <p:spPr>
          <a:xfrm>
            <a:off x="10475030" y="4529294"/>
            <a:ext cx="1716970" cy="1261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=""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473347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13B62F36-7197-4C4F-B31F-93D2B3EA93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76197" y="0"/>
            <a:ext cx="4515803" cy="6858000"/>
          </a:xfrm>
          <a:custGeom>
            <a:avLst/>
            <a:gdLst>
              <a:gd name="connsiteX0" fmla="*/ 4515803 w 4515803"/>
              <a:gd name="connsiteY0" fmla="*/ 0 h 6858000"/>
              <a:gd name="connsiteX1" fmla="*/ 4515803 w 4515803"/>
              <a:gd name="connsiteY1" fmla="*/ 6858000 h 6858000"/>
              <a:gd name="connsiteX2" fmla="*/ 0 w 4515803"/>
              <a:gd name="connsiteY2" fmla="*/ 6858000 h 6858000"/>
              <a:gd name="connsiteX3" fmla="*/ 0 w 4515803"/>
              <a:gd name="connsiteY3" fmla="*/ 16592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803" h="6858000">
                <a:moveTo>
                  <a:pt x="4515803" y="0"/>
                </a:moveTo>
                <a:lnTo>
                  <a:pt x="4515803" y="6858000"/>
                </a:lnTo>
                <a:lnTo>
                  <a:pt x="0" y="6858000"/>
                </a:lnTo>
                <a:lnTo>
                  <a:pt x="0" y="165925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83296"/>
            <a:ext cx="47434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63021"/>
            <a:ext cx="47434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1500" y="6356350"/>
            <a:ext cx="313458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092352325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CB66791A-941A-4A45-B9E2-9C36E7D1D6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5238" y="1193800"/>
            <a:ext cx="10926762" cy="5664200"/>
          </a:xfrm>
          <a:custGeom>
            <a:avLst/>
            <a:gdLst>
              <a:gd name="connsiteX0" fmla="*/ 10345529 w 10926762"/>
              <a:gd name="connsiteY0" fmla="*/ 0 h 5664200"/>
              <a:gd name="connsiteX1" fmla="*/ 10926762 w 10926762"/>
              <a:gd name="connsiteY1" fmla="*/ 0 h 5664200"/>
              <a:gd name="connsiteX2" fmla="*/ 10926762 w 10926762"/>
              <a:gd name="connsiteY2" fmla="*/ 3798604 h 5664200"/>
              <a:gd name="connsiteX3" fmla="*/ 5845656 w 10926762"/>
              <a:gd name="connsiteY3" fmla="*/ 5664200 h 5664200"/>
              <a:gd name="connsiteX4" fmla="*/ 0 w 10926762"/>
              <a:gd name="connsiteY4" fmla="*/ 5664200 h 5664200"/>
              <a:gd name="connsiteX5" fmla="*/ 0 w 10926762"/>
              <a:gd name="connsiteY5" fmla="*/ 3798476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762" h="5664200">
                <a:moveTo>
                  <a:pt x="10345529" y="0"/>
                </a:moveTo>
                <a:lnTo>
                  <a:pt x="10926762" y="0"/>
                </a:lnTo>
                <a:lnTo>
                  <a:pt x="10926762" y="3798604"/>
                </a:lnTo>
                <a:lnTo>
                  <a:pt x="5845656" y="5664200"/>
                </a:lnTo>
                <a:lnTo>
                  <a:pt x="0" y="5664200"/>
                </a:lnTo>
                <a:lnTo>
                  <a:pt x="0" y="3798476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03552"/>
            <a:ext cx="48958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83278"/>
            <a:ext cx="3600450" cy="95340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2516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>
            <a:extLst>
              <a:ext uri="{FF2B5EF4-FFF2-40B4-BE49-F238E27FC236}">
                <a16:creationId xmlns="" xmlns:a16="http://schemas.microsoft.com/office/drawing/2014/main" id="{7F8A8E13-C943-1F49-9B74-5A1BD87FA06E}"/>
              </a:ext>
            </a:extLst>
          </p:cNvPr>
          <p:cNvSpPr/>
          <p:nvPr/>
        </p:nvSpPr>
        <p:spPr>
          <a:xfrm>
            <a:off x="561843" y="1"/>
            <a:ext cx="10539796" cy="5287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575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="" xmlns:a16="http://schemas.microsoft.com/office/drawing/2014/main" id="{966C4C5F-8F14-FE4D-996D-A935FF861DA7}"/>
              </a:ext>
            </a:extLst>
          </p:cNvPr>
          <p:cNvSpPr/>
          <p:nvPr/>
        </p:nvSpPr>
        <p:spPr>
          <a:xfrm>
            <a:off x="0" y="3824215"/>
            <a:ext cx="3265356" cy="2398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796"/>
                </a:lnTo>
                <a:lnTo>
                  <a:pt x="0" y="21600"/>
                </a:lnTo>
                <a:lnTo>
                  <a:pt x="21600" y="1079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8C5C98B4-E7EE-5745-92E2-8F38746B9B69}"/>
              </a:ext>
            </a:extLst>
          </p:cNvPr>
          <p:cNvSpPr/>
          <p:nvPr/>
        </p:nvSpPr>
        <p:spPr>
          <a:xfrm>
            <a:off x="10351246" y="0"/>
            <a:ext cx="1840754" cy="87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858"/>
                </a:moveTo>
                <a:lnTo>
                  <a:pt x="0" y="21600"/>
                </a:lnTo>
                <a:lnTo>
                  <a:pt x="21600" y="4858"/>
                </a:lnTo>
                <a:lnTo>
                  <a:pt x="21600" y="0"/>
                </a:lnTo>
                <a:lnTo>
                  <a:pt x="624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35000"/>
            <a:ext cx="5810250" cy="19854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300" y="4475163"/>
            <a:ext cx="668133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=""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91642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=""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320157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3486658"/>
            <a:ext cx="1701800" cy="28300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1BF3ADC3-093A-2043-BBC3-4248FBBB99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3239" y="19047"/>
            <a:ext cx="2618761" cy="3199649"/>
          </a:xfrm>
          <a:custGeom>
            <a:avLst/>
            <a:gdLst>
              <a:gd name="connsiteX0" fmla="*/ 2618761 w 2618761"/>
              <a:gd name="connsiteY0" fmla="*/ 0 h 3199649"/>
              <a:gd name="connsiteX1" fmla="*/ 2618761 w 2618761"/>
              <a:gd name="connsiteY1" fmla="*/ 2237829 h 3199649"/>
              <a:gd name="connsiteX2" fmla="*/ 0 w 2618761"/>
              <a:gd name="connsiteY2" fmla="*/ 3199649 h 3199649"/>
              <a:gd name="connsiteX3" fmla="*/ 0 w 2618761"/>
              <a:gd name="connsiteY3" fmla="*/ 961821 h 31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8761" h="3199649">
                <a:moveTo>
                  <a:pt x="2618761" y="0"/>
                </a:moveTo>
                <a:lnTo>
                  <a:pt x="2618761" y="2237829"/>
                </a:lnTo>
                <a:lnTo>
                  <a:pt x="0" y="3199649"/>
                </a:lnTo>
                <a:lnTo>
                  <a:pt x="0" y="96182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5828307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=""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=""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=""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=""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=""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=""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=""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=""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=""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=""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=""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=""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=""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=""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=""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=""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=""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=""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=""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=""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=""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=""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=""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=""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=""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=""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=""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=""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=""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=""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=""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=""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="" xmlns:p14="http://schemas.microsoft.com/office/powerpoint/2010/main" val="3935162689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1146524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53912500"/>
      </p:ext>
    </p:extLst>
  </p:cSld>
  <p:clrMapOvr>
    <a:masterClrMapping/>
  </p:clrMapOvr>
  <p:transition>
    <p:push dir="d"/>
    <p:sndAc>
      <p:stSnd>
        <p:snd r:embed="rId1" name="chimes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transition>
    <p:push dir="d"/>
    <p:sndAc>
      <p:stSnd>
        <p:snd r:embed="rId10" name="chimes.wav" builtIn="1"/>
      </p:stSnd>
    </p:sndAc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>
    <p:push dir="d"/>
    <p:sndAc>
      <p:stSnd>
        <p:snd r:embed="rId3" name="chimes.wav" builtIn="1"/>
      </p:stSnd>
    </p:sndAc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20D2B8F5-5184-444A-8FF8-6CC543C76C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200"/>
            <a:ext cx="5740400" cy="3479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Schoolbook" pitchFamily="18" charset="0"/>
              </a:rPr>
              <a:t>TOURS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Schoolbook" pitchFamily="18" charset="0"/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Schoolbook" pitchFamily="18" charset="0"/>
              </a:rPr>
              <a:t> &amp; 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Schoolbook" pitchFamily="18" charset="0"/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Schoolbook" pitchFamily="18" charset="0"/>
              </a:rPr>
              <a:t>TRAVEL MANAGEMENT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Schoolbook" pitchFamily="18" charset="0"/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entury Schoolbook" pitchFamily="18" charset="0"/>
              </a:rPr>
              <a:t>SYSTEM 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="" xmlns:a16="http://schemas.microsoft.com/office/drawing/2014/main" id="{569F678E-A8C6-494A-BF2F-6F1EC2E7492C}"/>
              </a:ext>
            </a:extLst>
          </p:cNvPr>
          <p:cNvSpPr/>
          <p:nvPr/>
        </p:nvSpPr>
        <p:spPr>
          <a:xfrm>
            <a:off x="4251324" y="4869178"/>
            <a:ext cx="2707006" cy="1988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0"/>
                </a:lnTo>
                <a:lnTo>
                  <a:pt x="0" y="21600"/>
                </a:lnTo>
                <a:lnTo>
                  <a:pt x="21600" y="108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33968" t="20486" r="18106" b="22223"/>
          <a:stretch>
            <a:fillRect/>
          </a:stretch>
        </p:blipFill>
        <p:spPr bwMode="auto">
          <a:xfrm>
            <a:off x="5715000" y="509430"/>
            <a:ext cx="6477000" cy="55738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417488564"/>
      </p:ext>
    </p:extLst>
  </p:cSld>
  <p:clrMapOvr>
    <a:masterClrMapping/>
  </p:clrMapOvr>
  <p:transition>
    <p:diamond/>
    <p:sndAc>
      <p:stSnd>
        <p:snd r:embed="rId3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Picture 10" descr="Screenshot (3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0" y="627868"/>
            <a:ext cx="5708073" cy="57313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Bent Arrow 7"/>
          <p:cNvSpPr/>
          <p:nvPr/>
        </p:nvSpPr>
        <p:spPr>
          <a:xfrm rot="5400000">
            <a:off x="9428016" y="4842169"/>
            <a:ext cx="1814947" cy="1357745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pr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9" y="207315"/>
            <a:ext cx="4387384" cy="61641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 descr="pr9.PNG"/>
          <p:cNvPicPr>
            <a:picLocks noChangeAspect="1"/>
          </p:cNvPicPr>
          <p:nvPr/>
        </p:nvPicPr>
        <p:blipFill>
          <a:blip r:embed="rId3"/>
          <a:srcRect t="-145" r="2020" b="926"/>
          <a:stretch>
            <a:fillRect/>
          </a:stretch>
        </p:blipFill>
        <p:spPr>
          <a:xfrm>
            <a:off x="4911256" y="4059382"/>
            <a:ext cx="4703799" cy="21890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Bent Arrow 4"/>
          <p:cNvSpPr/>
          <p:nvPr/>
        </p:nvSpPr>
        <p:spPr>
          <a:xfrm rot="16200000" flipH="1" flipV="1">
            <a:off x="10148456" y="5237021"/>
            <a:ext cx="1489361" cy="1101436"/>
          </a:xfrm>
          <a:prstGeom prst="bentArrow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pr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8" y="263236"/>
            <a:ext cx="4922285" cy="59574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 descr="pr11.PNG"/>
          <p:cNvPicPr>
            <a:picLocks noChangeAspect="1"/>
          </p:cNvPicPr>
          <p:nvPr/>
        </p:nvPicPr>
        <p:blipFill>
          <a:blip r:embed="rId3"/>
          <a:srcRect r="1549" b="3129"/>
          <a:stretch>
            <a:fillRect/>
          </a:stretch>
        </p:blipFill>
        <p:spPr>
          <a:xfrm>
            <a:off x="5337722" y="4200876"/>
            <a:ext cx="4402023" cy="21445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537" t="8144" r="28764" b="14584"/>
          <a:stretch>
            <a:fillRect/>
          </a:stretch>
        </p:blipFill>
        <p:spPr bwMode="auto">
          <a:xfrm>
            <a:off x="332509" y="346363"/>
            <a:ext cx="5680364" cy="57795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pr12.PNG"/>
          <p:cNvPicPr>
            <a:picLocks noChangeAspect="1"/>
          </p:cNvPicPr>
          <p:nvPr/>
        </p:nvPicPr>
        <p:blipFill>
          <a:blip r:embed="rId3"/>
          <a:srcRect t="18086" r="1942" b="39139"/>
          <a:stretch>
            <a:fillRect/>
          </a:stretch>
        </p:blipFill>
        <p:spPr>
          <a:xfrm>
            <a:off x="3934694" y="4031672"/>
            <a:ext cx="8089566" cy="2410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="" xmlns:a16="http://schemas.microsoft.com/office/drawing/2014/main" id="{FEE6C917-2A20-1F47-A4DE-1FDDC03D8447}"/>
              </a:ext>
            </a:extLst>
          </p:cNvPr>
          <p:cNvSpPr/>
          <p:nvPr/>
        </p:nvSpPr>
        <p:spPr>
          <a:xfrm>
            <a:off x="0" y="38100"/>
            <a:ext cx="826800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441"/>
                </a:moveTo>
                <a:lnTo>
                  <a:pt x="21600" y="0"/>
                </a:lnTo>
                <a:lnTo>
                  <a:pt x="11993" y="0"/>
                </a:lnTo>
                <a:lnTo>
                  <a:pt x="0" y="5313"/>
                </a:lnTo>
                <a:lnTo>
                  <a:pt x="0" y="21600"/>
                </a:lnTo>
                <a:lnTo>
                  <a:pt x="7689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="" xmlns:a16="http://schemas.microsoft.com/office/drawing/2014/main" id="{3BE24143-8287-8943-B096-AE70F6638AE7}"/>
              </a:ext>
            </a:extLst>
          </p:cNvPr>
          <p:cNvSpPr/>
          <p:nvPr/>
        </p:nvSpPr>
        <p:spPr>
          <a:xfrm>
            <a:off x="5139877" y="3136665"/>
            <a:ext cx="3266821" cy="2399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4"/>
                </a:lnTo>
                <a:lnTo>
                  <a:pt x="0" y="21600"/>
                </a:lnTo>
                <a:lnTo>
                  <a:pt x="21600" y="1080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" name="Picture 12" descr="Screenshot (350).png"/>
          <p:cNvPicPr>
            <a:picLocks noChangeAspect="1"/>
          </p:cNvPicPr>
          <p:nvPr/>
        </p:nvPicPr>
        <p:blipFill>
          <a:blip r:embed="rId3"/>
          <a:srcRect l="28683" t="9099" r="28502" b="14190"/>
          <a:stretch>
            <a:fillRect/>
          </a:stretch>
        </p:blipFill>
        <p:spPr>
          <a:xfrm>
            <a:off x="228600" y="342900"/>
            <a:ext cx="5219700" cy="5257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2" descr="C:\Users\DEBDUTI MONDAL\Pictures\Screenshots\Screenshot (352).png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/>
          <a:srcRect l="39565" t="27963" r="39609" b="34074"/>
          <a:stretch>
            <a:fillRect/>
          </a:stretch>
        </p:blipFill>
        <p:spPr bwMode="auto">
          <a:xfrm>
            <a:off x="7474529" y="2540000"/>
            <a:ext cx="3517900" cy="3605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ight Arrow 17"/>
          <p:cNvSpPr/>
          <p:nvPr/>
        </p:nvSpPr>
        <p:spPr>
          <a:xfrm rot="20328655">
            <a:off x="5443230" y="4118253"/>
            <a:ext cx="2084875" cy="7185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10785764" y="5257805"/>
            <a:ext cx="1482435" cy="96981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226501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10" descr="Screenshot (369).png"/>
          <p:cNvPicPr>
            <a:picLocks noChangeAspect="1"/>
          </p:cNvPicPr>
          <p:nvPr/>
        </p:nvPicPr>
        <p:blipFill>
          <a:blip r:embed="rId2"/>
          <a:srcRect l="39584" t="27767" r="39583" b="34066"/>
          <a:stretch>
            <a:fillRect/>
          </a:stretch>
        </p:blipFill>
        <p:spPr>
          <a:xfrm>
            <a:off x="274783" y="304800"/>
            <a:ext cx="3492500" cy="359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Screenshot (370).png"/>
          <p:cNvPicPr>
            <a:picLocks noChangeAspect="1"/>
          </p:cNvPicPr>
          <p:nvPr/>
        </p:nvPicPr>
        <p:blipFill>
          <a:blip r:embed="rId3"/>
          <a:srcRect l="40312" t="38698" r="40313" b="44998"/>
          <a:stretch>
            <a:fillRect/>
          </a:stretch>
        </p:blipFill>
        <p:spPr>
          <a:xfrm>
            <a:off x="2839032" y="3053771"/>
            <a:ext cx="2971511" cy="1405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 descr="Screenshot (371).png"/>
          <p:cNvPicPr>
            <a:picLocks noChangeAspect="1"/>
          </p:cNvPicPr>
          <p:nvPr/>
        </p:nvPicPr>
        <p:blipFill>
          <a:blip r:embed="rId4"/>
          <a:srcRect l="435" t="1296" r="482"/>
          <a:stretch>
            <a:fillRect/>
          </a:stretch>
        </p:blipFill>
        <p:spPr>
          <a:xfrm>
            <a:off x="6442364" y="858983"/>
            <a:ext cx="4918363" cy="5000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ight Arrow 7"/>
          <p:cNvSpPr/>
          <p:nvPr/>
        </p:nvSpPr>
        <p:spPr>
          <a:xfrm>
            <a:off x="5832763" y="3782291"/>
            <a:ext cx="692727" cy="36021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11021289" y="4925296"/>
            <a:ext cx="1496296" cy="84512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75).png"/>
          <p:cNvPicPr>
            <a:picLocks noChangeAspect="1"/>
          </p:cNvPicPr>
          <p:nvPr/>
        </p:nvPicPr>
        <p:blipFill>
          <a:blip r:embed="rId2"/>
          <a:srcRect l="35568" t="11698" r="29091" b="23826"/>
          <a:stretch>
            <a:fillRect/>
          </a:stretch>
        </p:blipFill>
        <p:spPr>
          <a:xfrm>
            <a:off x="304799" y="387927"/>
            <a:ext cx="5300385" cy="5436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Screenshot (374).png"/>
          <p:cNvPicPr>
            <a:picLocks noChangeAspect="1"/>
          </p:cNvPicPr>
          <p:nvPr/>
        </p:nvPicPr>
        <p:blipFill>
          <a:blip r:embed="rId3"/>
          <a:srcRect l="40312" t="38698" r="40313" b="44998"/>
          <a:stretch>
            <a:fillRect/>
          </a:stretch>
        </p:blipFill>
        <p:spPr>
          <a:xfrm>
            <a:off x="5049982" y="4613564"/>
            <a:ext cx="4011834" cy="189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359).png"/>
          <p:cNvPicPr>
            <a:picLocks noChangeAspect="1"/>
          </p:cNvPicPr>
          <p:nvPr/>
        </p:nvPicPr>
        <p:blipFill>
          <a:blip r:embed="rId2"/>
          <a:srcRect l="20000" t="4793" r="37083" b="18133"/>
          <a:stretch>
            <a:fillRect/>
          </a:stretch>
        </p:blipFill>
        <p:spPr>
          <a:xfrm>
            <a:off x="190500" y="190500"/>
            <a:ext cx="5257968" cy="4762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Bent Arrow 3"/>
          <p:cNvSpPr/>
          <p:nvPr/>
        </p:nvSpPr>
        <p:spPr>
          <a:xfrm rot="4278262">
            <a:off x="5562121" y="3278015"/>
            <a:ext cx="1093156" cy="1051270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shot (377).png"/>
          <p:cNvPicPr>
            <a:picLocks noChangeAspect="1"/>
          </p:cNvPicPr>
          <p:nvPr/>
        </p:nvPicPr>
        <p:blipFill>
          <a:blip r:embed="rId3"/>
          <a:srcRect l="28523" t="8262" r="28750" b="78398"/>
          <a:stretch>
            <a:fillRect/>
          </a:stretch>
        </p:blipFill>
        <p:spPr>
          <a:xfrm>
            <a:off x="3842322" y="4440305"/>
            <a:ext cx="8169575" cy="1434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" name="Picture 16" descr="Screenshot (361).png"/>
          <p:cNvPicPr>
            <a:picLocks noChangeAspect="1"/>
          </p:cNvPicPr>
          <p:nvPr/>
        </p:nvPicPr>
        <p:blipFill>
          <a:blip r:embed="rId3"/>
          <a:srcRect l="28646" t="8498" r="28542" b="13686"/>
          <a:stretch>
            <a:fillRect/>
          </a:stretch>
        </p:blipFill>
        <p:spPr>
          <a:xfrm>
            <a:off x="2895600" y="520700"/>
            <a:ext cx="5219700" cy="533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Bent-Up Arrow 3"/>
          <p:cNvSpPr/>
          <p:nvPr/>
        </p:nvSpPr>
        <p:spPr>
          <a:xfrm rot="10800000" flipH="1">
            <a:off x="8763000" y="4432300"/>
            <a:ext cx="1231900" cy="1943100"/>
          </a:xfrm>
          <a:prstGeom prst="bentUpArrow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149752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Screenshot (36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4" y="226290"/>
            <a:ext cx="3861948" cy="601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Screenshot (36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427241"/>
            <a:ext cx="3886200" cy="5944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creenshot (365).png"/>
          <p:cNvPicPr>
            <a:picLocks noChangeAspect="1"/>
          </p:cNvPicPr>
          <p:nvPr/>
        </p:nvPicPr>
        <p:blipFill>
          <a:blip r:embed="rId4"/>
          <a:srcRect l="40312" t="38884" r="40313" b="44812"/>
          <a:stretch>
            <a:fillRect/>
          </a:stretch>
        </p:blipFill>
        <p:spPr>
          <a:xfrm>
            <a:off x="9118023" y="4953000"/>
            <a:ext cx="2845377" cy="134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ight Arrow 9"/>
          <p:cNvSpPr/>
          <p:nvPr/>
        </p:nvSpPr>
        <p:spPr>
          <a:xfrm>
            <a:off x="4318000" y="3479800"/>
            <a:ext cx="736600" cy="431800"/>
          </a:xfrm>
          <a:prstGeom prst="rightArrow">
            <a:avLst/>
          </a:prstGeom>
          <a:solidFill>
            <a:schemeClr val="accent3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 rot="5400000">
            <a:off x="9207500" y="3632200"/>
            <a:ext cx="1079500" cy="1244600"/>
          </a:xfrm>
          <a:prstGeom prst="ben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5345" y="637309"/>
            <a:ext cx="543098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Introduction</a:t>
            </a:r>
            <a:endParaRPr lang="en-US" sz="54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3054" y="2604656"/>
            <a:ext cx="74121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main purpose of this desktop application is to facilitate the offline customer because  customers cannot spend their precious time in markets  trying to find out the best deal.</a:t>
            </a:r>
            <a:endParaRPr lang="en-US" sz="28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Screenshot (380).png"/>
          <p:cNvPicPr>
            <a:picLocks noChangeAspect="1"/>
          </p:cNvPicPr>
          <p:nvPr/>
        </p:nvPicPr>
        <p:blipFill>
          <a:blip r:embed="rId2"/>
          <a:srcRect l="28523" t="8464" r="28523" b="14529"/>
          <a:stretch>
            <a:fillRect/>
          </a:stretch>
        </p:blipFill>
        <p:spPr>
          <a:xfrm>
            <a:off x="304800" y="608721"/>
            <a:ext cx="5347854" cy="5390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(36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235" y="4494149"/>
            <a:ext cx="8660245" cy="1826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="" xmlns:a16="http://schemas.microsoft.com/office/drawing/2014/main" id="{FEE6C917-2A20-1F47-A4DE-1FDDC03D8447}"/>
              </a:ext>
            </a:extLst>
          </p:cNvPr>
          <p:cNvSpPr/>
          <p:nvPr/>
        </p:nvSpPr>
        <p:spPr>
          <a:xfrm>
            <a:off x="0" y="-363682"/>
            <a:ext cx="826800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441"/>
                </a:moveTo>
                <a:lnTo>
                  <a:pt x="21600" y="0"/>
                </a:lnTo>
                <a:lnTo>
                  <a:pt x="11993" y="0"/>
                </a:lnTo>
                <a:lnTo>
                  <a:pt x="0" y="5313"/>
                </a:lnTo>
                <a:lnTo>
                  <a:pt x="0" y="21600"/>
                </a:lnTo>
                <a:lnTo>
                  <a:pt x="7689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="" xmlns:a16="http://schemas.microsoft.com/office/drawing/2014/main" id="{3BE24143-8287-8943-B096-AE70F6638AE7}"/>
              </a:ext>
            </a:extLst>
          </p:cNvPr>
          <p:cNvSpPr/>
          <p:nvPr/>
        </p:nvSpPr>
        <p:spPr>
          <a:xfrm>
            <a:off x="5139877" y="3136665"/>
            <a:ext cx="3266821" cy="2399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4"/>
                </a:lnTo>
                <a:lnTo>
                  <a:pt x="0" y="21600"/>
                </a:lnTo>
                <a:lnTo>
                  <a:pt x="21600" y="1080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4" descr="pr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2" y="677006"/>
            <a:ext cx="5711067" cy="53168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pr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131" y="845127"/>
            <a:ext cx="4218506" cy="4456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 descr="pr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077" y="5134052"/>
            <a:ext cx="3420959" cy="14468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Down Arrow 11"/>
          <p:cNvSpPr/>
          <p:nvPr/>
        </p:nvSpPr>
        <p:spPr>
          <a:xfrm rot="14956991">
            <a:off x="6264656" y="3756220"/>
            <a:ext cx="476566" cy="1104649"/>
          </a:xfrm>
          <a:prstGeom prst="downArrow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rot="5400000">
            <a:off x="10958944" y="5126187"/>
            <a:ext cx="1496294" cy="96981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226501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 descr="pr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3" y="908819"/>
            <a:ext cx="4396411" cy="4457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 descr="pr14.PNG"/>
          <p:cNvPicPr>
            <a:picLocks noChangeAspect="1"/>
          </p:cNvPicPr>
          <p:nvPr/>
        </p:nvPicPr>
        <p:blipFill>
          <a:blip r:embed="rId3"/>
          <a:srcRect l="456" t="1460"/>
          <a:stretch>
            <a:fillRect/>
          </a:stretch>
        </p:blipFill>
        <p:spPr>
          <a:xfrm>
            <a:off x="5624945" y="4516582"/>
            <a:ext cx="5111771" cy="1870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578894"/>
            <a:ext cx="5777344" cy="50321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 descr="pr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598" y="4073237"/>
            <a:ext cx="7722379" cy="24250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431" t="8712" r="28551" b="14205"/>
          <a:stretch>
            <a:fillRect/>
          </a:stretch>
        </p:blipFill>
        <p:spPr bwMode="auto">
          <a:xfrm>
            <a:off x="277091" y="332509"/>
            <a:ext cx="5597236" cy="563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pr23.PNG"/>
          <p:cNvPicPr>
            <a:picLocks noChangeAspect="1"/>
          </p:cNvPicPr>
          <p:nvPr/>
        </p:nvPicPr>
        <p:blipFill>
          <a:blip r:embed="rId3"/>
          <a:srcRect r="700" b="25623"/>
          <a:stretch>
            <a:fillRect/>
          </a:stretch>
        </p:blipFill>
        <p:spPr>
          <a:xfrm>
            <a:off x="3742931" y="4504154"/>
            <a:ext cx="8116560" cy="1813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Future Implementation: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After booking a confirmation mail should be included to the customer.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Keep a route map.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Further more hotels can be added in various location.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The booking process can be developed in case of more than one day booking.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CE8A21-3691-4C04-B978-15B30DA2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Shape">
            <a:extLst>
              <a:ext uri="{FF2B5EF4-FFF2-40B4-BE49-F238E27FC236}">
                <a16:creationId xmlns="" xmlns:a16="http://schemas.microsoft.com/office/drawing/2014/main" id="{1FFB42A4-BD87-584A-861C-92163C1D593B}"/>
              </a:ext>
            </a:extLst>
          </p:cNvPr>
          <p:cNvSpPr/>
          <p:nvPr/>
        </p:nvSpPr>
        <p:spPr>
          <a:xfrm>
            <a:off x="6100230" y="0"/>
            <a:ext cx="6091770" cy="342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500"/>
                </a:moveTo>
                <a:lnTo>
                  <a:pt x="0" y="21600"/>
                </a:lnTo>
                <a:lnTo>
                  <a:pt x="21600" y="7500"/>
                </a:lnTo>
                <a:lnTo>
                  <a:pt x="21600" y="0"/>
                </a:lnTo>
                <a:lnTo>
                  <a:pt x="11482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="" xmlns:a16="http://schemas.microsoft.com/office/drawing/2014/main" id="{1FA75AFF-4C5D-BB4A-BC3A-0EA5C1A69D5C}"/>
              </a:ext>
            </a:extLst>
          </p:cNvPr>
          <p:cNvSpPr/>
          <p:nvPr/>
        </p:nvSpPr>
        <p:spPr>
          <a:xfrm>
            <a:off x="4316820" y="2627207"/>
            <a:ext cx="2705123" cy="1986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795"/>
                </a:lnTo>
                <a:lnTo>
                  <a:pt x="0" y="21600"/>
                </a:lnTo>
                <a:lnTo>
                  <a:pt x="21600" y="1079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50" name="Picture 2" descr="https://www.slideteam.net/media/catalog/product/cache/960x720/0/3/0314_thank_you_card_design_Slide01.jpg"/>
          <p:cNvPicPr>
            <a:picLocks noChangeAspect="1" noChangeArrowheads="1"/>
          </p:cNvPicPr>
          <p:nvPr/>
        </p:nvPicPr>
        <p:blipFill>
          <a:blip r:embed="rId4"/>
          <a:srcRect t="8889" b="6465"/>
          <a:stretch>
            <a:fillRect/>
          </a:stretch>
        </p:blipFill>
        <p:spPr bwMode="auto">
          <a:xfrm>
            <a:off x="0" y="0"/>
            <a:ext cx="12192000" cy="6414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07502585"/>
      </p:ext>
    </p:extLst>
  </p:cSld>
  <p:clrMapOvr>
    <a:masterClrMapping/>
  </p:clrMapOvr>
  <p:transition>
    <p:zoom/>
    <p:sndAc>
      <p:stSnd>
        <p:snd r:embed="rId3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20000"/>
                <a:lumOff val="8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4354807-ed4e-40a4-b71d-d8c307dbff4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026" y="3726874"/>
            <a:ext cx="4013062" cy="2923308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softEdge rad="1125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8" name="TextBox 7"/>
          <p:cNvSpPr txBox="1"/>
          <p:nvPr/>
        </p:nvSpPr>
        <p:spPr>
          <a:xfrm>
            <a:off x="1219200" y="429491"/>
            <a:ext cx="610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</a:rPr>
              <a:t>Project Objective</a:t>
            </a:r>
            <a:endParaRPr lang="en-US" sz="4400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5672" y="1343892"/>
            <a:ext cx="99060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2000" b="1" dirty="0" smtClean="0">
                <a:latin typeface="Bell MT" pitchFamily="18" charset="0"/>
              </a:rPr>
              <a:t>It is basically a desktop application.</a:t>
            </a:r>
          </a:p>
          <a:p>
            <a:pPr lvl="0">
              <a:buFont typeface="Wingdings" pitchFamily="2" charset="2"/>
              <a:buChar char="v"/>
            </a:pPr>
            <a:endParaRPr lang="en-US" sz="2000" b="1" dirty="0" smtClean="0">
              <a:latin typeface="Bell MT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000" b="1" dirty="0" smtClean="0">
                <a:latin typeface="Bell MT" pitchFamily="18" charset="0"/>
              </a:rPr>
              <a:t>It is designed for one particular administrator.</a:t>
            </a:r>
          </a:p>
          <a:p>
            <a:pPr lvl="0">
              <a:buFont typeface="Wingdings" pitchFamily="2" charset="2"/>
              <a:buChar char="v"/>
            </a:pPr>
            <a:endParaRPr lang="en-US" sz="2000" b="1" dirty="0" smtClean="0">
              <a:latin typeface="Bell MT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000" b="1" dirty="0" smtClean="0">
                <a:latin typeface="Bell MT" pitchFamily="18" charset="0"/>
              </a:rPr>
              <a:t>Through this system admin can manage the customer &amp; also can keep the information of hotel availability.</a:t>
            </a:r>
          </a:p>
          <a:p>
            <a:pPr lvl="0"/>
            <a:endParaRPr lang="en-US" sz="2000" b="1" dirty="0" smtClean="0">
              <a:latin typeface="Bell MT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000" b="1" dirty="0" smtClean="0">
                <a:latin typeface="Bell MT" pitchFamily="18" charset="0"/>
              </a:rPr>
              <a:t>From this system Admin can view daily, weekly and monthly report. </a:t>
            </a:r>
          </a:p>
          <a:p>
            <a:pPr lvl="0">
              <a:buFont typeface="Wingdings" pitchFamily="2" charset="2"/>
              <a:buChar char="v"/>
            </a:pPr>
            <a:endParaRPr lang="en-US" sz="2000" b="1" dirty="0" smtClean="0">
              <a:latin typeface="Bell MT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000" b="1" dirty="0" smtClean="0">
                <a:latin typeface="Bell MT" pitchFamily="18" charset="0"/>
              </a:rPr>
              <a:t>This system is develop for admin who can add, delete,</a:t>
            </a:r>
          </a:p>
          <a:p>
            <a:pPr lvl="0"/>
            <a:r>
              <a:rPr lang="en-US" sz="2000" b="1" dirty="0" smtClean="0">
                <a:latin typeface="Bell MT" pitchFamily="18" charset="0"/>
              </a:rPr>
              <a:t> edit and view the data related to places, travels, </a:t>
            </a:r>
          </a:p>
          <a:p>
            <a:pPr lvl="0"/>
            <a:r>
              <a:rPr lang="en-US" sz="2000" b="1" dirty="0" smtClean="0">
                <a:latin typeface="Bell MT" pitchFamily="18" charset="0"/>
              </a:rPr>
              <a:t> bookings from this system.</a:t>
            </a:r>
          </a:p>
          <a:p>
            <a:pPr>
              <a:buFont typeface="Wingdings" pitchFamily="2" charset="2"/>
              <a:buChar char="v"/>
            </a:pPr>
            <a:endParaRPr lang="en-US" sz="2000" b="1" dirty="0">
              <a:latin typeface="Bell MT" pitchFamily="18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6837" y="249382"/>
            <a:ext cx="634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Existing Features</a:t>
            </a:r>
            <a:endParaRPr lang="en-US" sz="4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0" name="Horizontal Scroll 9"/>
          <p:cNvSpPr/>
          <p:nvPr/>
        </p:nvSpPr>
        <p:spPr>
          <a:xfrm>
            <a:off x="2507673" y="263236"/>
            <a:ext cx="7301345" cy="6594764"/>
          </a:xfrm>
          <a:prstGeom prst="horizont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Bell MT" pitchFamily="18" charset="0"/>
              </a:rPr>
              <a:t>This “</a:t>
            </a:r>
            <a:r>
              <a:rPr lang="en-US" sz="2400" b="1" dirty="0" smtClean="0">
                <a:latin typeface="Bell MT" pitchFamily="18" charset="0"/>
              </a:rPr>
              <a:t>Tours &amp; Travel Management System</a:t>
            </a:r>
            <a:r>
              <a:rPr lang="en-US" sz="2000" dirty="0" smtClean="0">
                <a:latin typeface="Bell MT" pitchFamily="18" charset="0"/>
              </a:rPr>
              <a:t>” has been designed to computerize the following  functions  that are performed by the system: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Customer details function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Room details function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Opening a new room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Sign up of new customer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Booking details function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Opening a new hotel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Hotel details function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Check in function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Room assigning to customer’s need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latin typeface="Bell MT" pitchFamily="18" charset="0"/>
              </a:rPr>
              <a:t>Room occupancy details functions</a:t>
            </a:r>
          </a:p>
          <a:p>
            <a:endParaRPr lang="en-US" sz="2000" dirty="0">
              <a:latin typeface="Bell MT" pitchFamily="18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1205345" y="1406750"/>
            <a:ext cx="705196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gerian" pitchFamily="82" charset="0"/>
              </a:rPr>
              <a:t>Business concept</a:t>
            </a:r>
            <a:endParaRPr lang="en-US" sz="44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2873" y="2992582"/>
            <a:ext cx="7107382" cy="25853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Here the details of hotels in various location will be stored.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It is a desktop application so data will be entered from the user side.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 minimum requirement to access the application is a normal desktop with JDK installation. The memory requirement is very minimum.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 customers can book hotel in advance.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If a customer is already contact with us then the details of him/her is already in our database.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 data are well organised , well maintained and easy to access.</a:t>
            </a:r>
          </a:p>
          <a:p>
            <a:endParaRPr lang="en-IN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363" y="1011382"/>
            <a:ext cx="545869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u="sng" dirty="0" smtClean="0">
                <a:ln w="1143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ell MT" pitchFamily="18" charset="0"/>
              </a:rPr>
              <a:t>Software Requirements</a:t>
            </a:r>
            <a:endParaRPr lang="en-US" sz="3600" b="1" u="sng" dirty="0">
              <a:ln w="1143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7673" y="3172691"/>
            <a:ext cx="520930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u="sng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ell MT" pitchFamily="18" charset="0"/>
              </a:rPr>
              <a:t>Hardware Requirements</a:t>
            </a:r>
            <a:endParaRPr lang="en-US" sz="3600" b="1" u="sng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109" y="1787236"/>
            <a:ext cx="5250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OS: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Windows 7 Or Later, Linux, Mac OS</a:t>
            </a: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Software: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JDK 11 or Later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4147" y="3796146"/>
            <a:ext cx="53478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  <a:latin typeface="Bodoni MT" pitchFamily="18" charset="0"/>
              </a:rPr>
              <a:t>Processor: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odoni MT" pitchFamily="18" charset="0"/>
              </a:rPr>
              <a:t>Intel Pentium II or More</a:t>
            </a:r>
          </a:p>
          <a:p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  <a:latin typeface="Bodoni MT" pitchFamily="18" charset="0"/>
              </a:rPr>
              <a:t>RAM: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odoni MT" pitchFamily="18" charset="0"/>
              </a:rPr>
              <a:t>256MB</a:t>
            </a:r>
          </a:p>
          <a:p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  <a:latin typeface="Bodoni MT" pitchFamily="18" charset="0"/>
              </a:rPr>
              <a:t>Hard Disk: 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Bodoni MT" pitchFamily="18" charset="0"/>
              </a:rPr>
              <a:t>20GB or More</a:t>
            </a:r>
          </a:p>
          <a:p>
            <a:endParaRPr lang="en-US" sz="2800" b="1" dirty="0">
              <a:solidFill>
                <a:schemeClr val="accent4">
                  <a:lumMod val="50000"/>
                </a:schemeClr>
              </a:solidFill>
              <a:latin typeface="Bodoni MT" pitchFamily="18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 l="28599" t="8160" r="28453" b="14757"/>
          <a:stretch>
            <a:fillRect/>
          </a:stretch>
        </p:blipFill>
        <p:spPr bwMode="auto">
          <a:xfrm>
            <a:off x="3855588" y="1039091"/>
            <a:ext cx="5776784" cy="5015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Bent-Up Arrow 17"/>
          <p:cNvSpPr/>
          <p:nvPr/>
        </p:nvSpPr>
        <p:spPr>
          <a:xfrm flipV="1">
            <a:off x="9969500" y="4686300"/>
            <a:ext cx="1244600" cy="1752600"/>
          </a:xfrm>
          <a:prstGeom prst="bent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255" y="762000"/>
            <a:ext cx="2228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64C8CA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PROCESS:</a:t>
            </a:r>
            <a:endParaRPr lang="en-US" sz="4000" b="1" dirty="0">
              <a:solidFill>
                <a:srgbClr val="64C8CA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35613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="" xmlns:a16="http://schemas.microsoft.com/office/drawing/2014/main" id="{FEE6C917-2A20-1F47-A4DE-1FDDC03D8447}"/>
              </a:ext>
            </a:extLst>
          </p:cNvPr>
          <p:cNvSpPr/>
          <p:nvPr/>
        </p:nvSpPr>
        <p:spPr>
          <a:xfrm>
            <a:off x="0" y="51955"/>
            <a:ext cx="826800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441"/>
                </a:moveTo>
                <a:lnTo>
                  <a:pt x="21600" y="0"/>
                </a:lnTo>
                <a:lnTo>
                  <a:pt x="11993" y="0"/>
                </a:lnTo>
                <a:lnTo>
                  <a:pt x="0" y="5313"/>
                </a:lnTo>
                <a:lnTo>
                  <a:pt x="0" y="21600"/>
                </a:lnTo>
                <a:lnTo>
                  <a:pt x="7689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="" xmlns:a16="http://schemas.microsoft.com/office/drawing/2014/main" id="{3BE24143-8287-8943-B096-AE70F6638AE7}"/>
              </a:ext>
            </a:extLst>
          </p:cNvPr>
          <p:cNvSpPr/>
          <p:nvPr/>
        </p:nvSpPr>
        <p:spPr>
          <a:xfrm>
            <a:off x="5139877" y="3136665"/>
            <a:ext cx="3266821" cy="2399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4"/>
                </a:lnTo>
                <a:lnTo>
                  <a:pt x="0" y="21600"/>
                </a:lnTo>
                <a:lnTo>
                  <a:pt x="21600" y="1080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" name="Picture 12" descr="Screenshot (350).png"/>
          <p:cNvPicPr>
            <a:picLocks noChangeAspect="1"/>
          </p:cNvPicPr>
          <p:nvPr/>
        </p:nvPicPr>
        <p:blipFill>
          <a:blip r:embed="rId3"/>
          <a:srcRect l="28683" t="9099" r="28502" b="14190"/>
          <a:stretch>
            <a:fillRect/>
          </a:stretch>
        </p:blipFill>
        <p:spPr>
          <a:xfrm>
            <a:off x="228600" y="342900"/>
            <a:ext cx="5219700" cy="5257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2" descr="C:\Users\DEBDUTI MONDAL\Pictures\Screenshots\Screenshot (352).png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4"/>
          <a:srcRect l="39565" t="27963" r="39609" b="34074"/>
          <a:stretch>
            <a:fillRect/>
          </a:stretch>
        </p:blipFill>
        <p:spPr bwMode="auto">
          <a:xfrm>
            <a:off x="7557654" y="2443018"/>
            <a:ext cx="3517900" cy="3605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ight Arrow 17"/>
          <p:cNvSpPr/>
          <p:nvPr/>
        </p:nvSpPr>
        <p:spPr>
          <a:xfrm rot="20328655">
            <a:off x="5439646" y="4051576"/>
            <a:ext cx="2148665" cy="71060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10785764" y="5257805"/>
            <a:ext cx="1482435" cy="96981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1226501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(353).png"/>
          <p:cNvPicPr>
            <a:picLocks noChangeAspect="1"/>
          </p:cNvPicPr>
          <p:nvPr/>
        </p:nvPicPr>
        <p:blipFill>
          <a:blip r:embed="rId2"/>
          <a:srcRect l="39583" t="28138" r="39479" b="34066"/>
          <a:stretch>
            <a:fillRect/>
          </a:stretch>
        </p:blipFill>
        <p:spPr>
          <a:xfrm>
            <a:off x="635000" y="241300"/>
            <a:ext cx="3835400" cy="3892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Placeholder 5" descr="Screenshot (354).pn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0241" t="39237" r="40346" b="45285"/>
          <a:stretch>
            <a:fillRect/>
          </a:stretch>
        </p:blipFill>
        <p:spPr>
          <a:xfrm>
            <a:off x="6457372" y="3424382"/>
            <a:ext cx="4617861" cy="207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Bent Arrow 3"/>
          <p:cNvSpPr/>
          <p:nvPr/>
        </p:nvSpPr>
        <p:spPr>
          <a:xfrm rot="3884742">
            <a:off x="5222915" y="3073082"/>
            <a:ext cx="1004283" cy="1428567"/>
          </a:xfrm>
          <a:prstGeom prst="bentArrow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10869281" y="5452157"/>
            <a:ext cx="1412382" cy="872837"/>
          </a:xfrm>
          <a:prstGeom prst="bentArrow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68_T_PGO_ROMANTIC-SUMMER-16x9">
  <a:themeElements>
    <a:clrScheme name="Abstract Geometric">
      <a:dk1>
        <a:srgbClr val="484848"/>
      </a:dk1>
      <a:lt1>
        <a:srgbClr val="FFFFFF"/>
      </a:lt1>
      <a:dk2>
        <a:srgbClr val="494949"/>
      </a:dk2>
      <a:lt2>
        <a:srgbClr val="F5F3EF"/>
      </a:lt2>
      <a:accent1>
        <a:srgbClr val="F9B89E"/>
      </a:accent1>
      <a:accent2>
        <a:srgbClr val="F4D0C2"/>
      </a:accent2>
      <a:accent3>
        <a:srgbClr val="F6F2F0"/>
      </a:accent3>
      <a:accent4>
        <a:srgbClr val="C5D6D0"/>
      </a:accent4>
      <a:accent5>
        <a:srgbClr val="5E9494"/>
      </a:accent5>
      <a:accent6>
        <a:srgbClr val="326A71"/>
      </a:accent6>
      <a:hlink>
        <a:srgbClr val="E3C459"/>
      </a:hlink>
      <a:folHlink>
        <a:srgbClr val="E3C45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68_T_PGO_ROMANTIC-SUMMER-16x9.pptx" id="{DF1E9EC9-C0AC-4167-9E92-DB2F8A753E5E}" vid="{49C52100-740F-42C2-BE2E-6C0331A9B2D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0168_T_PGO_ROMANTIC-SUMMER-16x9.pptx" id="{DF1E9EC9-C0AC-4167-9E92-DB2F8A753E5E}" vid="{3687086C-19CA-4EA7-A11A-59CA6F8AF0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0168_T_PGO_ROMANTIC-SUMMER-16x9</Template>
  <TotalTime>1138</TotalTime>
  <Words>451</Words>
  <PresentationFormat>Custom</PresentationFormat>
  <Paragraphs>76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0168_T_PGO_ROMANTIC-SUMMER-16x9</vt:lpstr>
      <vt:lpstr>Designed by PresentationGO</vt:lpstr>
      <vt:lpstr>TOURS  &amp;  TRAVEL MANAGEMENT SYSTEM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Future Implementation: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TOURS &amp; TRAVEL MANAGEMENT SYSTEM</dc:title>
  <dc:creator>DEBDUTI MONDAL</dc:creator>
  <dc:description>© Copyright PresentationGo.com</dc:description>
  <cp:lastModifiedBy>DEBDUTI MONDAL</cp:lastModifiedBy>
  <cp:revision>173</cp:revision>
  <dcterms:created xsi:type="dcterms:W3CDTF">2020-08-10T13:40:39Z</dcterms:created>
  <dcterms:modified xsi:type="dcterms:W3CDTF">2020-08-18T14:27:09Z</dcterms:modified>
  <cp:category>Templates</cp:category>
</cp:coreProperties>
</file>