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67" r:id="rId5"/>
    <p:sldId id="268" r:id="rId6"/>
    <p:sldId id="269" r:id="rId7"/>
    <p:sldId id="259" r:id="rId8"/>
    <p:sldId id="272" r:id="rId9"/>
    <p:sldId id="262" r:id="rId10"/>
    <p:sldId id="265" r:id="rId11"/>
    <p:sldId id="263" r:id="rId12"/>
    <p:sldId id="264" r:id="rId13"/>
    <p:sldId id="260" r:id="rId14"/>
    <p:sldId id="258" r:id="rId15"/>
    <p:sldId id="270"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54"/>
  </p:normalViewPr>
  <p:slideViewPr>
    <p:cSldViewPr snapToGrid="0">
      <p:cViewPr varScale="1">
        <p:scale>
          <a:sx n="102" d="100"/>
          <a:sy n="102"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19188-C53D-4BB9-833D-555AF9C71EE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916B7D-ECFD-4278-810D-47A1A2B4AE2C}">
      <dgm:prSet/>
      <dgm:spPr/>
      <dgm:t>
        <a:bodyPr/>
        <a:lstStyle/>
        <a:p>
          <a:pPr>
            <a:defRPr cap="all"/>
          </a:pPr>
          <a:r>
            <a:rPr lang="en-US" b="1"/>
            <a:t>Thank You </a:t>
          </a:r>
          <a:endParaRPr lang="en-US"/>
        </a:p>
      </dgm:t>
    </dgm:pt>
    <dgm:pt modelId="{49A8A2DD-D48F-41E2-9027-6D386ADB5B03}" type="parTrans" cxnId="{4C82AB09-F9BD-40E5-9F0F-89262E57BD9F}">
      <dgm:prSet/>
      <dgm:spPr/>
      <dgm:t>
        <a:bodyPr/>
        <a:lstStyle/>
        <a:p>
          <a:endParaRPr lang="en-US"/>
        </a:p>
      </dgm:t>
    </dgm:pt>
    <dgm:pt modelId="{6432E021-115E-4581-B351-2877A033B059}" type="sibTrans" cxnId="{4C82AB09-F9BD-40E5-9F0F-89262E57BD9F}">
      <dgm:prSet/>
      <dgm:spPr/>
      <dgm:t>
        <a:bodyPr/>
        <a:lstStyle/>
        <a:p>
          <a:endParaRPr lang="en-US"/>
        </a:p>
      </dgm:t>
    </dgm:pt>
    <dgm:pt modelId="{047511C7-826F-436B-BD18-13276B9B2AF2}">
      <dgm:prSet/>
      <dgm:spPr/>
      <dgm:t>
        <a:bodyPr/>
        <a:lstStyle/>
        <a:p>
          <a:pPr>
            <a:defRPr cap="all"/>
          </a:pPr>
          <a:r>
            <a:rPr lang="en-US" b="1"/>
            <a:t>Q&amp;A</a:t>
          </a:r>
          <a:endParaRPr lang="en-US"/>
        </a:p>
      </dgm:t>
    </dgm:pt>
    <dgm:pt modelId="{14F0FFAF-35AD-4A6A-8DAE-87F7229295EF}" type="parTrans" cxnId="{98F5ACB6-997F-4D8B-9B7C-F7B3C5018A32}">
      <dgm:prSet/>
      <dgm:spPr/>
      <dgm:t>
        <a:bodyPr/>
        <a:lstStyle/>
        <a:p>
          <a:endParaRPr lang="en-US"/>
        </a:p>
      </dgm:t>
    </dgm:pt>
    <dgm:pt modelId="{DB167B95-9FA7-4EBF-A549-E9B1620B74AC}" type="sibTrans" cxnId="{98F5ACB6-997F-4D8B-9B7C-F7B3C5018A32}">
      <dgm:prSet/>
      <dgm:spPr/>
      <dgm:t>
        <a:bodyPr/>
        <a:lstStyle/>
        <a:p>
          <a:endParaRPr lang="en-US"/>
        </a:p>
      </dgm:t>
    </dgm:pt>
    <dgm:pt modelId="{B220F6C9-DD30-4CFE-9676-B7962C377C83}" type="pres">
      <dgm:prSet presAssocID="{55A19188-C53D-4BB9-833D-555AF9C71EE9}" presName="root" presStyleCnt="0">
        <dgm:presLayoutVars>
          <dgm:dir/>
          <dgm:resizeHandles val="exact"/>
        </dgm:presLayoutVars>
      </dgm:prSet>
      <dgm:spPr/>
    </dgm:pt>
    <dgm:pt modelId="{FD12FCB2-F850-40F7-B3AB-DBBA3C21745D}" type="pres">
      <dgm:prSet presAssocID="{47916B7D-ECFD-4278-810D-47A1A2B4AE2C}" presName="compNode" presStyleCnt="0"/>
      <dgm:spPr/>
    </dgm:pt>
    <dgm:pt modelId="{728E4C83-A630-46A6-93F8-EE5F331577EF}" type="pres">
      <dgm:prSet presAssocID="{47916B7D-ECFD-4278-810D-47A1A2B4AE2C}" presName="iconBgRect" presStyleLbl="bgShp" presStyleIdx="0" presStyleCnt="2"/>
      <dgm:spPr/>
    </dgm:pt>
    <dgm:pt modelId="{1C33532C-7866-46EF-93BE-68FBE2E2EB88}" type="pres">
      <dgm:prSet presAssocID="{47916B7D-ECFD-4278-810D-47A1A2B4AE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AF62A63-3AF6-465B-8512-347262616F90}" type="pres">
      <dgm:prSet presAssocID="{47916B7D-ECFD-4278-810D-47A1A2B4AE2C}" presName="spaceRect" presStyleCnt="0"/>
      <dgm:spPr/>
    </dgm:pt>
    <dgm:pt modelId="{5E981BD1-DEBE-435C-BF6E-1471CB9072F7}" type="pres">
      <dgm:prSet presAssocID="{47916B7D-ECFD-4278-810D-47A1A2B4AE2C}" presName="textRect" presStyleLbl="revTx" presStyleIdx="0" presStyleCnt="2">
        <dgm:presLayoutVars>
          <dgm:chMax val="1"/>
          <dgm:chPref val="1"/>
        </dgm:presLayoutVars>
      </dgm:prSet>
      <dgm:spPr/>
    </dgm:pt>
    <dgm:pt modelId="{28FEEF38-BCC1-4A11-B31A-6AF3C8335A8E}" type="pres">
      <dgm:prSet presAssocID="{6432E021-115E-4581-B351-2877A033B059}" presName="sibTrans" presStyleCnt="0"/>
      <dgm:spPr/>
    </dgm:pt>
    <dgm:pt modelId="{49488517-CBAA-4068-9CE7-E0B774DE1783}" type="pres">
      <dgm:prSet presAssocID="{047511C7-826F-436B-BD18-13276B9B2AF2}" presName="compNode" presStyleCnt="0"/>
      <dgm:spPr/>
    </dgm:pt>
    <dgm:pt modelId="{120D0FBE-F3C0-462C-9D1C-CEF502084DE6}" type="pres">
      <dgm:prSet presAssocID="{047511C7-826F-436B-BD18-13276B9B2AF2}" presName="iconBgRect" presStyleLbl="bgShp" presStyleIdx="1" presStyleCnt="2"/>
      <dgm:spPr/>
    </dgm:pt>
    <dgm:pt modelId="{3A99F84C-C5D7-424D-9DCC-C913DE94E233}" type="pres">
      <dgm:prSet presAssocID="{047511C7-826F-436B-BD18-13276B9B2A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5F2EC86F-1992-4295-BAD2-6443587957BC}" type="pres">
      <dgm:prSet presAssocID="{047511C7-826F-436B-BD18-13276B9B2AF2}" presName="spaceRect" presStyleCnt="0"/>
      <dgm:spPr/>
    </dgm:pt>
    <dgm:pt modelId="{B81C1962-6D3B-4104-8B17-35079C5EBF1B}" type="pres">
      <dgm:prSet presAssocID="{047511C7-826F-436B-BD18-13276B9B2AF2}" presName="textRect" presStyleLbl="revTx" presStyleIdx="1" presStyleCnt="2">
        <dgm:presLayoutVars>
          <dgm:chMax val="1"/>
          <dgm:chPref val="1"/>
        </dgm:presLayoutVars>
      </dgm:prSet>
      <dgm:spPr/>
    </dgm:pt>
  </dgm:ptLst>
  <dgm:cxnLst>
    <dgm:cxn modelId="{4C82AB09-F9BD-40E5-9F0F-89262E57BD9F}" srcId="{55A19188-C53D-4BB9-833D-555AF9C71EE9}" destId="{47916B7D-ECFD-4278-810D-47A1A2B4AE2C}" srcOrd="0" destOrd="0" parTransId="{49A8A2DD-D48F-41E2-9027-6D386ADB5B03}" sibTransId="{6432E021-115E-4581-B351-2877A033B059}"/>
    <dgm:cxn modelId="{BA846B8B-2DDB-4F85-8581-114630130CBD}" type="presOf" srcId="{55A19188-C53D-4BB9-833D-555AF9C71EE9}" destId="{B220F6C9-DD30-4CFE-9676-B7962C377C83}" srcOrd="0" destOrd="0" presId="urn:microsoft.com/office/officeart/2018/5/layout/IconCircleLabelList"/>
    <dgm:cxn modelId="{98F5ACB6-997F-4D8B-9B7C-F7B3C5018A32}" srcId="{55A19188-C53D-4BB9-833D-555AF9C71EE9}" destId="{047511C7-826F-436B-BD18-13276B9B2AF2}" srcOrd="1" destOrd="0" parTransId="{14F0FFAF-35AD-4A6A-8DAE-87F7229295EF}" sibTransId="{DB167B95-9FA7-4EBF-A549-E9B1620B74AC}"/>
    <dgm:cxn modelId="{66FF26CA-E126-45C1-BA97-2EE5EBD07E5F}" type="presOf" srcId="{047511C7-826F-436B-BD18-13276B9B2AF2}" destId="{B81C1962-6D3B-4104-8B17-35079C5EBF1B}" srcOrd="0" destOrd="0" presId="urn:microsoft.com/office/officeart/2018/5/layout/IconCircleLabelList"/>
    <dgm:cxn modelId="{EDB163E4-F03E-49F3-9564-08272C937135}" type="presOf" srcId="{47916B7D-ECFD-4278-810D-47A1A2B4AE2C}" destId="{5E981BD1-DEBE-435C-BF6E-1471CB9072F7}" srcOrd="0" destOrd="0" presId="urn:microsoft.com/office/officeart/2018/5/layout/IconCircleLabelList"/>
    <dgm:cxn modelId="{DBF9483C-BBB6-46B0-8586-B96356DD56AC}" type="presParOf" srcId="{B220F6C9-DD30-4CFE-9676-B7962C377C83}" destId="{FD12FCB2-F850-40F7-B3AB-DBBA3C21745D}" srcOrd="0" destOrd="0" presId="urn:microsoft.com/office/officeart/2018/5/layout/IconCircleLabelList"/>
    <dgm:cxn modelId="{91B15458-D355-4A44-A6DA-A3F533BBDBCF}" type="presParOf" srcId="{FD12FCB2-F850-40F7-B3AB-DBBA3C21745D}" destId="{728E4C83-A630-46A6-93F8-EE5F331577EF}" srcOrd="0" destOrd="0" presId="urn:microsoft.com/office/officeart/2018/5/layout/IconCircleLabelList"/>
    <dgm:cxn modelId="{B6A30F50-CA05-4FF4-B136-6A200F341C4D}" type="presParOf" srcId="{FD12FCB2-F850-40F7-B3AB-DBBA3C21745D}" destId="{1C33532C-7866-46EF-93BE-68FBE2E2EB88}" srcOrd="1" destOrd="0" presId="urn:microsoft.com/office/officeart/2018/5/layout/IconCircleLabelList"/>
    <dgm:cxn modelId="{426D3D8C-232A-4E25-ADEB-2DD710139EDA}" type="presParOf" srcId="{FD12FCB2-F850-40F7-B3AB-DBBA3C21745D}" destId="{2AF62A63-3AF6-465B-8512-347262616F90}" srcOrd="2" destOrd="0" presId="urn:microsoft.com/office/officeart/2018/5/layout/IconCircleLabelList"/>
    <dgm:cxn modelId="{54B279BE-245B-4838-9FDE-0A5030E48EA9}" type="presParOf" srcId="{FD12FCB2-F850-40F7-B3AB-DBBA3C21745D}" destId="{5E981BD1-DEBE-435C-BF6E-1471CB9072F7}" srcOrd="3" destOrd="0" presId="urn:microsoft.com/office/officeart/2018/5/layout/IconCircleLabelList"/>
    <dgm:cxn modelId="{EAB394B8-D51E-4462-8661-B969A90861DB}" type="presParOf" srcId="{B220F6C9-DD30-4CFE-9676-B7962C377C83}" destId="{28FEEF38-BCC1-4A11-B31A-6AF3C8335A8E}" srcOrd="1" destOrd="0" presId="urn:microsoft.com/office/officeart/2018/5/layout/IconCircleLabelList"/>
    <dgm:cxn modelId="{4A333023-C503-4A5D-87EA-FCF7B9C19F6B}" type="presParOf" srcId="{B220F6C9-DD30-4CFE-9676-B7962C377C83}" destId="{49488517-CBAA-4068-9CE7-E0B774DE1783}" srcOrd="2" destOrd="0" presId="urn:microsoft.com/office/officeart/2018/5/layout/IconCircleLabelList"/>
    <dgm:cxn modelId="{51C01225-F5D2-47C2-B5CC-3EC5DA807DB4}" type="presParOf" srcId="{49488517-CBAA-4068-9CE7-E0B774DE1783}" destId="{120D0FBE-F3C0-462C-9D1C-CEF502084DE6}" srcOrd="0" destOrd="0" presId="urn:microsoft.com/office/officeart/2018/5/layout/IconCircleLabelList"/>
    <dgm:cxn modelId="{4E290178-9588-4EDD-9DD2-24860501C21A}" type="presParOf" srcId="{49488517-CBAA-4068-9CE7-E0B774DE1783}" destId="{3A99F84C-C5D7-424D-9DCC-C913DE94E233}" srcOrd="1" destOrd="0" presId="urn:microsoft.com/office/officeart/2018/5/layout/IconCircleLabelList"/>
    <dgm:cxn modelId="{CDACF65B-1A9F-406B-A644-B6536291760C}" type="presParOf" srcId="{49488517-CBAA-4068-9CE7-E0B774DE1783}" destId="{5F2EC86F-1992-4295-BAD2-6443587957BC}" srcOrd="2" destOrd="0" presId="urn:microsoft.com/office/officeart/2018/5/layout/IconCircleLabelList"/>
    <dgm:cxn modelId="{D805DAF0-107A-426F-92E5-57884603B38B}" type="presParOf" srcId="{49488517-CBAA-4068-9CE7-E0B774DE1783}" destId="{B81C1962-6D3B-4104-8B17-35079C5EBF1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E4C83-A630-46A6-93F8-EE5F331577EF}">
      <dsp:nvSpPr>
        <dsp:cNvPr id="0" name=""/>
        <dsp:cNvSpPr/>
      </dsp:nvSpPr>
      <dsp:spPr>
        <a:xfrm>
          <a:off x="2044800" y="317725"/>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3532C-7866-46EF-93BE-68FBE2E2EB88}">
      <dsp:nvSpPr>
        <dsp:cNvPr id="0" name=""/>
        <dsp:cNvSpPr/>
      </dsp:nvSpPr>
      <dsp:spPr>
        <a:xfrm>
          <a:off x="2512800" y="78572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81BD1-DEBE-435C-BF6E-1471CB9072F7}">
      <dsp:nvSpPr>
        <dsp:cNvPr id="0" name=""/>
        <dsp:cNvSpPr/>
      </dsp:nvSpPr>
      <dsp:spPr>
        <a:xfrm>
          <a:off x="1342800" y="319772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b="1" kern="1200"/>
            <a:t>Thank You </a:t>
          </a:r>
          <a:endParaRPr lang="en-US" sz="4400" kern="1200"/>
        </a:p>
      </dsp:txBody>
      <dsp:txXfrm>
        <a:off x="1342800" y="3197725"/>
        <a:ext cx="3600000" cy="720000"/>
      </dsp:txXfrm>
    </dsp:sp>
    <dsp:sp modelId="{120D0FBE-F3C0-462C-9D1C-CEF502084DE6}">
      <dsp:nvSpPr>
        <dsp:cNvPr id="0" name=""/>
        <dsp:cNvSpPr/>
      </dsp:nvSpPr>
      <dsp:spPr>
        <a:xfrm>
          <a:off x="6274800" y="317725"/>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9F84C-C5D7-424D-9DCC-C913DE94E233}">
      <dsp:nvSpPr>
        <dsp:cNvPr id="0" name=""/>
        <dsp:cNvSpPr/>
      </dsp:nvSpPr>
      <dsp:spPr>
        <a:xfrm>
          <a:off x="6742800" y="78572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C1962-6D3B-4104-8B17-35079C5EBF1B}">
      <dsp:nvSpPr>
        <dsp:cNvPr id="0" name=""/>
        <dsp:cNvSpPr/>
      </dsp:nvSpPr>
      <dsp:spPr>
        <a:xfrm>
          <a:off x="5572800" y="319772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b="1" kern="1200"/>
            <a:t>Q&amp;A</a:t>
          </a:r>
          <a:endParaRPr lang="en-US" sz="4400" kern="1200"/>
        </a:p>
      </dsp:txBody>
      <dsp:txXfrm>
        <a:off x="5572800" y="3197725"/>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8069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3018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0018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0265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2878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6768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7715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2754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7276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5847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10/28/23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1559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10/28/23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91171624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alla.sai@northeastern.edu" TargetMode="External"/><Relationship Id="rId2" Type="http://schemas.openxmlformats.org/officeDocument/2006/relationships/hyperlink" Target="mailto:kotha.a@northeastern.edu"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kaggle.com/datasets/ankkur13/edmundsconsumer-car-ratings-and-review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7975207?casa_token=tioL8JgeyZEAAAAA:JRPAahZX9klnbxb9MX_SoDGbSAFkdUXCBrSNs4rgAQ1MmwbQ1URSr7XzqSoFNrWmmqIkz5SWVNk" TargetMode="External"/><Relationship Id="rId2" Type="http://schemas.openxmlformats.org/officeDocument/2006/relationships/hyperlink" Target="https://doi.org/10.1016/j.asej.2014.04.011"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7360594?casa_token=Z-XI-bA5QYkAAAAA:cWKyaJCjR_mD8n4YBDSii3Ro3wZ4pPYkE0p4exXjfgHsfD0GVJVNpVxxHUH97_Rl-TUA3UH2-Gw" TargetMode="Externa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themeeemul/car-price-prediction-and-eda/input"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kaggle.com/datasets/ankkur13/edmundsconsumer-car-ratings-and-review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A0A56-7F30-5AAC-D775-548A57235BD6}"/>
              </a:ext>
            </a:extLst>
          </p:cNvPr>
          <p:cNvSpPr>
            <a:spLocks noGrp="1"/>
          </p:cNvSpPr>
          <p:nvPr>
            <p:ph type="ctrTitle"/>
          </p:nvPr>
        </p:nvSpPr>
        <p:spPr>
          <a:xfrm>
            <a:off x="838200" y="596644"/>
            <a:ext cx="5500125" cy="3435606"/>
          </a:xfrm>
        </p:spPr>
        <p:txBody>
          <a:bodyPr anchor="b">
            <a:normAutofit/>
          </a:bodyPr>
          <a:lstStyle/>
          <a:p>
            <a:pPr>
              <a:lnSpc>
                <a:spcPct val="90000"/>
              </a:lnSpc>
            </a:pPr>
            <a:r>
              <a:rPr lang="en-US" sz="4100" b="1" dirty="0">
                <a:effectLst/>
                <a:latin typeface="Arial" panose="020B0604020202020204" pitchFamily="34" charset="0"/>
              </a:rPr>
              <a:t>Driving Data-Driven Innovation: Honda's Journey in the Age of Industry 4.0</a:t>
            </a:r>
            <a:br>
              <a:rPr lang="en-US" sz="4100" dirty="0">
                <a:effectLst/>
              </a:rPr>
            </a:br>
            <a:endParaRPr lang="en-US" sz="4100" dirty="0"/>
          </a:p>
        </p:txBody>
      </p:sp>
      <p:sp>
        <p:nvSpPr>
          <p:cNvPr id="3" name="Subtitle 2">
            <a:extLst>
              <a:ext uri="{FF2B5EF4-FFF2-40B4-BE49-F238E27FC236}">
                <a16:creationId xmlns:a16="http://schemas.microsoft.com/office/drawing/2014/main" id="{933BA1EA-159C-5BD2-0020-7E8CD947F6DB}"/>
              </a:ext>
            </a:extLst>
          </p:cNvPr>
          <p:cNvSpPr>
            <a:spLocks noGrp="1"/>
          </p:cNvSpPr>
          <p:nvPr>
            <p:ph type="subTitle" idx="1"/>
          </p:nvPr>
        </p:nvSpPr>
        <p:spPr>
          <a:xfrm>
            <a:off x="288099" y="5062476"/>
            <a:ext cx="5950982" cy="1388428"/>
          </a:xfrm>
        </p:spPr>
        <p:txBody>
          <a:bodyPr>
            <a:normAutofit fontScale="62500" lnSpcReduction="20000"/>
          </a:bodyPr>
          <a:lstStyle/>
          <a:p>
            <a:pPr algn="ctr"/>
            <a:r>
              <a:rPr lang="en-US" sz="2900" b="1" dirty="0">
                <a:latin typeface="Arial" panose="020B0604020202020204" pitchFamily="34" charset="0"/>
                <a:cs typeface="Arial" panose="020B0604020202020204" pitchFamily="34" charset="0"/>
              </a:rPr>
              <a:t>Group 8: - </a:t>
            </a:r>
          </a:p>
          <a:p>
            <a:pPr marL="0" marR="0" algn="ctr">
              <a:lnSpc>
                <a:spcPct val="150000"/>
              </a:lnSpc>
              <a:spcBef>
                <a:spcPts val="0"/>
              </a:spcBef>
              <a:spcAft>
                <a:spcPts val="0"/>
              </a:spcAft>
            </a:pPr>
            <a:r>
              <a:rPr lang="en-US" sz="29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Kotha</a:t>
            </a: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9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Apuroop</a:t>
            </a: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9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002967351 </a:t>
            </a: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900" b="1"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kotha.a@northeastern.edu</a:t>
            </a: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 Suresh Reddy </a:t>
            </a:r>
            <a:r>
              <a:rPr lang="en-US" sz="2900" b="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Challa</a:t>
            </a: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002651026 (</a:t>
            </a:r>
            <a:r>
              <a:rPr lang="en-US" sz="2900" b="1"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challa.sai@northeastern.edu</a:t>
            </a:r>
            <a:r>
              <a:rPr lang="en-US" sz="29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close-up of a logo&#10;&#10;Description automatically generated">
            <a:extLst>
              <a:ext uri="{FF2B5EF4-FFF2-40B4-BE49-F238E27FC236}">
                <a16:creationId xmlns:a16="http://schemas.microsoft.com/office/drawing/2014/main" id="{CC607615-0295-D538-CE8A-7ABBF8E0671A}"/>
              </a:ext>
            </a:extLst>
          </p:cNvPr>
          <p:cNvPicPr>
            <a:picLocks noChangeAspect="1"/>
          </p:cNvPicPr>
          <p:nvPr/>
        </p:nvPicPr>
        <p:blipFill>
          <a:blip r:embed="rId4"/>
          <a:stretch>
            <a:fillRect/>
          </a:stretch>
        </p:blipFill>
        <p:spPr>
          <a:xfrm>
            <a:off x="6239081" y="1237759"/>
            <a:ext cx="6049116" cy="4098274"/>
          </a:xfrm>
          <a:prstGeom prst="rect">
            <a:avLst/>
          </a:prstGeom>
        </p:spPr>
      </p:pic>
    </p:spTree>
    <p:extLst>
      <p:ext uri="{BB962C8B-B14F-4D97-AF65-F5344CB8AC3E}">
        <p14:creationId xmlns:p14="http://schemas.microsoft.com/office/powerpoint/2010/main" val="5911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16E8D0-A59F-2F76-0854-53D4E6E067AC}"/>
              </a:ext>
            </a:extLst>
          </p:cNvPr>
          <p:cNvSpPr txBox="1"/>
          <p:nvPr/>
        </p:nvSpPr>
        <p:spPr>
          <a:xfrm>
            <a:off x="274320" y="139440"/>
            <a:ext cx="8987808" cy="830997"/>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Edmunds-Consumer Car Ratings and Reviews</a:t>
            </a:r>
            <a:r>
              <a:rPr lang="en-US" sz="1600" dirty="0">
                <a:latin typeface="Arial" panose="020B0604020202020204" pitchFamily="34" charset="0"/>
                <a:cs typeface="Arial" panose="020B0604020202020204" pitchFamily="34" charset="0"/>
              </a:rPr>
              <a:t>. (2018, October 1). Kaggle. </a:t>
            </a:r>
            <a:r>
              <a:rPr lang="en-US" sz="1600" dirty="0">
                <a:latin typeface="Arial" panose="020B0604020202020204" pitchFamily="34" charset="0"/>
                <a:cs typeface="Arial" panose="020B0604020202020204" pitchFamily="34" charset="0"/>
                <a:hlinkClick r:id="rId2"/>
              </a:rPr>
              <a:t>https://www.kaggle.com/datasets/ankkur13/edmundsconsumer-car-ratings-and-reviews</a:t>
            </a:r>
            <a:r>
              <a:rPr lang="en-US" sz="1600"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2D44EB8D-2E49-D3D6-D04B-D1F5C37EABBD}"/>
              </a:ext>
            </a:extLst>
          </p:cNvPr>
          <p:cNvPicPr>
            <a:picLocks noChangeAspect="1"/>
          </p:cNvPicPr>
          <p:nvPr/>
        </p:nvPicPr>
        <p:blipFill>
          <a:blip r:embed="rId3"/>
          <a:stretch>
            <a:fillRect/>
          </a:stretch>
        </p:blipFill>
        <p:spPr>
          <a:xfrm>
            <a:off x="72601" y="1337310"/>
            <a:ext cx="11948051" cy="4149090"/>
          </a:xfrm>
          <a:prstGeom prst="rect">
            <a:avLst/>
          </a:prstGeom>
        </p:spPr>
      </p:pic>
    </p:spTree>
    <p:extLst>
      <p:ext uri="{BB962C8B-B14F-4D97-AF65-F5344CB8AC3E}">
        <p14:creationId xmlns:p14="http://schemas.microsoft.com/office/powerpoint/2010/main" val="266872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2F28-54B8-8D09-F2B6-A85EC30848F2}"/>
              </a:ext>
            </a:extLst>
          </p:cNvPr>
          <p:cNvSpPr>
            <a:spLocks noGrp="1"/>
          </p:cNvSpPr>
          <p:nvPr>
            <p:ph type="title"/>
          </p:nvPr>
        </p:nvSpPr>
        <p:spPr/>
        <p:txBody>
          <a:bodyPr/>
          <a:lstStyle/>
          <a:p>
            <a:r>
              <a:rPr lang="en-US" dirty="0"/>
              <a:t>Steps Involved</a:t>
            </a:r>
          </a:p>
        </p:txBody>
      </p:sp>
      <p:sp>
        <p:nvSpPr>
          <p:cNvPr id="3" name="Content Placeholder 2">
            <a:extLst>
              <a:ext uri="{FF2B5EF4-FFF2-40B4-BE49-F238E27FC236}">
                <a16:creationId xmlns:a16="http://schemas.microsoft.com/office/drawing/2014/main" id="{1FFD85A1-C324-68C3-3504-786689607F4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NLTK: - Natural Language Processing Tool Kit </a:t>
            </a:r>
          </a:p>
          <a:p>
            <a:r>
              <a:rPr lang="en-US" dirty="0">
                <a:latin typeface="Arial" panose="020B0604020202020204" pitchFamily="34" charset="0"/>
                <a:cs typeface="Arial" panose="020B0604020202020204" pitchFamily="34" charset="0"/>
              </a:rPr>
              <a:t>Sentiment analysis – Score, Positive / Negative reviews </a:t>
            </a:r>
          </a:p>
          <a:p>
            <a:r>
              <a:rPr lang="en-US" dirty="0">
                <a:latin typeface="Arial" panose="020B0604020202020204" pitchFamily="34" charset="0"/>
                <a:cs typeface="Arial" panose="020B0604020202020204" pitchFamily="34" charset="0"/>
              </a:rPr>
              <a:t>Tokenize and count words</a:t>
            </a:r>
          </a:p>
          <a:p>
            <a:r>
              <a:rPr lang="en-US" dirty="0">
                <a:latin typeface="Arial" panose="020B0604020202020204" pitchFamily="34" charset="0"/>
                <a:cs typeface="Arial" panose="020B0604020202020204" pitchFamily="34" charset="0"/>
              </a:rPr>
              <a:t>Understanding the context of the reviews </a:t>
            </a:r>
          </a:p>
          <a:p>
            <a:r>
              <a:rPr lang="en-US" dirty="0">
                <a:latin typeface="Arial" panose="020B0604020202020204" pitchFamily="34" charset="0"/>
                <a:cs typeface="Arial" panose="020B0604020202020204" pitchFamily="34" charset="0"/>
              </a:rPr>
              <a:t>Get the most frequent bigrams / trigrams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811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8E7F0-52DF-A9A1-D4AA-E811F5E7A378}"/>
              </a:ext>
            </a:extLst>
          </p:cNvPr>
          <p:cNvSpPr>
            <a:spLocks noGrp="1"/>
          </p:cNvSpPr>
          <p:nvPr>
            <p:ph type="title"/>
          </p:nvPr>
        </p:nvSpPr>
        <p:spPr>
          <a:xfrm>
            <a:off x="838201" y="659527"/>
            <a:ext cx="4638567" cy="3390880"/>
          </a:xfrm>
        </p:spPr>
        <p:txBody>
          <a:bodyPr vert="horz" lIns="91440" tIns="45720" rIns="91440" bIns="45720" rtlCol="0" anchor="t">
            <a:normAutofit/>
          </a:bodyPr>
          <a:lstStyle/>
          <a:p>
            <a:r>
              <a:rPr lang="en-US" sz="4400" dirty="0"/>
              <a:t>Sentiment Category: - </a:t>
            </a:r>
            <a:r>
              <a:rPr lang="en-US" sz="3200" dirty="0"/>
              <a:t>Positive vs Negative</a:t>
            </a:r>
          </a:p>
        </p:txBody>
      </p:sp>
      <p:pic>
        <p:nvPicPr>
          <p:cNvPr id="4" name="Content Placeholder 3" descr="A red and blue pie chart&#10;&#10;Description automatically generated">
            <a:extLst>
              <a:ext uri="{FF2B5EF4-FFF2-40B4-BE49-F238E27FC236}">
                <a16:creationId xmlns:a16="http://schemas.microsoft.com/office/drawing/2014/main" id="{87173A5D-7CCA-CAF5-4587-E89E67B21BE1}"/>
              </a:ext>
            </a:extLst>
          </p:cNvPr>
          <p:cNvPicPr>
            <a:picLocks noGrp="1" noChangeAspect="1"/>
          </p:cNvPicPr>
          <p:nvPr>
            <p:ph idx="1"/>
          </p:nvPr>
        </p:nvPicPr>
        <p:blipFill>
          <a:blip r:embed="rId2"/>
          <a:stretch>
            <a:fillRect/>
          </a:stretch>
        </p:blipFill>
        <p:spPr>
          <a:xfrm>
            <a:off x="6814159" y="972374"/>
            <a:ext cx="4774608" cy="4270864"/>
          </a:xfrm>
          <a:prstGeom prst="rect">
            <a:avLst/>
          </a:prstGeom>
        </p:spPr>
      </p:pic>
      <p:pic>
        <p:nvPicPr>
          <p:cNvPr id="5" name="Picture 4">
            <a:extLst>
              <a:ext uri="{FF2B5EF4-FFF2-40B4-BE49-F238E27FC236}">
                <a16:creationId xmlns:a16="http://schemas.microsoft.com/office/drawing/2014/main" id="{D5769703-A02F-B78F-F71B-9A5E6FD73183}"/>
              </a:ext>
            </a:extLst>
          </p:cNvPr>
          <p:cNvPicPr>
            <a:picLocks noChangeAspect="1"/>
          </p:cNvPicPr>
          <p:nvPr/>
        </p:nvPicPr>
        <p:blipFill>
          <a:blip r:embed="rId3"/>
          <a:stretch>
            <a:fillRect/>
          </a:stretch>
        </p:blipFill>
        <p:spPr>
          <a:xfrm>
            <a:off x="4832959" y="3765103"/>
            <a:ext cx="1981200" cy="1689100"/>
          </a:xfrm>
          <a:prstGeom prst="rect">
            <a:avLst/>
          </a:prstGeom>
        </p:spPr>
      </p:pic>
      <p:sp>
        <p:nvSpPr>
          <p:cNvPr id="3" name="TextBox 2">
            <a:extLst>
              <a:ext uri="{FF2B5EF4-FFF2-40B4-BE49-F238E27FC236}">
                <a16:creationId xmlns:a16="http://schemas.microsoft.com/office/drawing/2014/main" id="{3B732126-696D-2037-52E3-FC50C8194607}"/>
              </a:ext>
            </a:extLst>
          </p:cNvPr>
          <p:cNvSpPr txBox="1"/>
          <p:nvPr/>
        </p:nvSpPr>
        <p:spPr>
          <a:xfrm>
            <a:off x="438411" y="3107806"/>
            <a:ext cx="4096011"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his pie chart describes the distribution of the reviews on the car engine. The engine types referred in the dataset are as follows, </a:t>
            </a:r>
            <a:endParaRPr lang="en-US" dirty="0"/>
          </a:p>
        </p:txBody>
      </p:sp>
    </p:spTree>
    <p:extLst>
      <p:ext uri="{BB962C8B-B14F-4D97-AF65-F5344CB8AC3E}">
        <p14:creationId xmlns:p14="http://schemas.microsoft.com/office/powerpoint/2010/main" val="75767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D1689-E252-371F-EBA3-343756BE2E43}"/>
              </a:ext>
            </a:extLst>
          </p:cNvPr>
          <p:cNvSpPr>
            <a:spLocks noGrp="1"/>
          </p:cNvSpPr>
          <p:nvPr>
            <p:ph type="title"/>
          </p:nvPr>
        </p:nvSpPr>
        <p:spPr>
          <a:xfrm>
            <a:off x="8037930" y="596644"/>
            <a:ext cx="3860700" cy="3442150"/>
          </a:xfrm>
        </p:spPr>
        <p:txBody>
          <a:bodyPr vert="horz" lIns="91440" tIns="45720" rIns="91440" bIns="45720" rtlCol="0" anchor="ctr">
            <a:normAutofit/>
          </a:bodyPr>
          <a:lstStyle/>
          <a:p>
            <a:pPr algn="r"/>
            <a:r>
              <a:rPr lang="en-US" sz="6600" dirty="0"/>
              <a:t>Positive Reviews</a:t>
            </a:r>
          </a:p>
        </p:txBody>
      </p:sp>
      <p:pic>
        <p:nvPicPr>
          <p:cNvPr id="4" name="Picture 3" descr="A green squares with black text&#10;&#10;Description automatically generated">
            <a:extLst>
              <a:ext uri="{FF2B5EF4-FFF2-40B4-BE49-F238E27FC236}">
                <a16:creationId xmlns:a16="http://schemas.microsoft.com/office/drawing/2014/main" id="{CBD23218-C9A0-A96D-7F5A-40A99EF208D7}"/>
              </a:ext>
            </a:extLst>
          </p:cNvPr>
          <p:cNvPicPr>
            <a:picLocks noChangeAspect="1"/>
          </p:cNvPicPr>
          <p:nvPr/>
        </p:nvPicPr>
        <p:blipFill>
          <a:blip r:embed="rId2"/>
          <a:stretch>
            <a:fillRect/>
          </a:stretch>
        </p:blipFill>
        <p:spPr>
          <a:xfrm>
            <a:off x="491490" y="960612"/>
            <a:ext cx="7546440" cy="5131578"/>
          </a:xfrm>
          <a:prstGeom prst="rect">
            <a:avLst/>
          </a:prstGeom>
        </p:spPr>
      </p:pic>
      <p:sp>
        <p:nvSpPr>
          <p:cNvPr id="3" name="TextBox 2">
            <a:extLst>
              <a:ext uri="{FF2B5EF4-FFF2-40B4-BE49-F238E27FC236}">
                <a16:creationId xmlns:a16="http://schemas.microsoft.com/office/drawing/2014/main" id="{408603A9-E96D-ABC2-357A-02AACB882A79}"/>
              </a:ext>
            </a:extLst>
          </p:cNvPr>
          <p:cNvSpPr txBox="1"/>
          <p:nvPr/>
        </p:nvSpPr>
        <p:spPr>
          <a:xfrm>
            <a:off x="8037930" y="3429000"/>
            <a:ext cx="3987056"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his Heat map describes the most frequently used positive words in the reviews these are the bigrams. Most of the consumers were discussing about the gas and mileage. </a:t>
            </a:r>
            <a:endParaRPr lang="en-US" dirty="0"/>
          </a:p>
        </p:txBody>
      </p:sp>
    </p:spTree>
    <p:extLst>
      <p:ext uri="{BB962C8B-B14F-4D97-AF65-F5344CB8AC3E}">
        <p14:creationId xmlns:p14="http://schemas.microsoft.com/office/powerpoint/2010/main" val="175809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0F0C9-5270-081C-0676-09D71BFF9863}"/>
              </a:ext>
            </a:extLst>
          </p:cNvPr>
          <p:cNvSpPr>
            <a:spLocks noGrp="1"/>
          </p:cNvSpPr>
          <p:nvPr>
            <p:ph type="title"/>
          </p:nvPr>
        </p:nvSpPr>
        <p:spPr>
          <a:xfrm>
            <a:off x="838200" y="685800"/>
            <a:ext cx="3505200" cy="2275480"/>
          </a:xfrm>
        </p:spPr>
        <p:txBody>
          <a:bodyPr>
            <a:normAutofit/>
          </a:bodyPr>
          <a:lstStyle/>
          <a:p>
            <a:r>
              <a:rPr lang="en-US" dirty="0"/>
              <a:t>Negative Reviews</a:t>
            </a:r>
          </a:p>
        </p:txBody>
      </p:sp>
      <p:pic>
        <p:nvPicPr>
          <p:cNvPr id="4" name="Content Placeholder 3" descr="A screen shot of a computer&#10;&#10;Description automatically generated">
            <a:extLst>
              <a:ext uri="{FF2B5EF4-FFF2-40B4-BE49-F238E27FC236}">
                <a16:creationId xmlns:a16="http://schemas.microsoft.com/office/drawing/2014/main" id="{FF866C46-C5AC-53D1-E228-F7598CEF6588}"/>
              </a:ext>
            </a:extLst>
          </p:cNvPr>
          <p:cNvPicPr>
            <a:picLocks noChangeAspect="1"/>
          </p:cNvPicPr>
          <p:nvPr/>
        </p:nvPicPr>
        <p:blipFill>
          <a:blip r:embed="rId2"/>
          <a:stretch>
            <a:fillRect/>
          </a:stretch>
        </p:blipFill>
        <p:spPr>
          <a:xfrm>
            <a:off x="4343400" y="953802"/>
            <a:ext cx="7606735" cy="5115528"/>
          </a:xfrm>
          <a:prstGeom prst="rect">
            <a:avLst/>
          </a:prstGeom>
        </p:spPr>
      </p:pic>
      <p:sp>
        <p:nvSpPr>
          <p:cNvPr id="3" name="TextBox 2">
            <a:extLst>
              <a:ext uri="{FF2B5EF4-FFF2-40B4-BE49-F238E27FC236}">
                <a16:creationId xmlns:a16="http://schemas.microsoft.com/office/drawing/2014/main" id="{1618CAAE-64C5-01E4-431D-B76C90F3E3E7}"/>
              </a:ext>
            </a:extLst>
          </p:cNvPr>
          <p:cNvSpPr txBox="1"/>
          <p:nvPr/>
        </p:nvSpPr>
        <p:spPr>
          <a:xfrm>
            <a:off x="288099" y="2961280"/>
            <a:ext cx="3883068" cy="2585323"/>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his Heat map describes the most frequently used negative words in the reviews these are the trigrams. Here the most frequently used negative reviews were buy another </a:t>
            </a:r>
            <a:r>
              <a:rPr lang="en-US" dirty="0">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onda, this might be because the consumers were referring to a specific model, so they might have reviewed as buy another </a:t>
            </a:r>
            <a:r>
              <a:rPr lang="en-US" dirty="0">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onda. </a:t>
            </a:r>
          </a:p>
          <a:p>
            <a:endParaRPr lang="en-US" dirty="0"/>
          </a:p>
        </p:txBody>
      </p:sp>
    </p:spTree>
    <p:extLst>
      <p:ext uri="{BB962C8B-B14F-4D97-AF65-F5344CB8AC3E}">
        <p14:creationId xmlns:p14="http://schemas.microsoft.com/office/powerpoint/2010/main" val="6704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8E78-EFA0-1702-9103-5BC4BA0314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16B926-B27B-EADF-B505-7198FA515B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In the positive reviews the topic that most of the customers discussing are about miles, mileage, drive, brand. </a:t>
            </a:r>
          </a:p>
          <a:p>
            <a:r>
              <a:rPr lang="en-US" dirty="0">
                <a:latin typeface="Arial" panose="020B0604020202020204" pitchFamily="34" charset="0"/>
                <a:cs typeface="Arial" panose="020B0604020202020204" pitchFamily="34" charset="0"/>
              </a:rPr>
              <a:t>In the negative reviews most of the customers discuss about engine, miles per gallon. </a:t>
            </a:r>
          </a:p>
          <a:p>
            <a:pPr marL="0" indent="0">
              <a:buNone/>
            </a:pPr>
            <a:r>
              <a:rPr lang="en-US" dirty="0">
                <a:latin typeface="Arial" panose="020B0604020202020204" pitchFamily="34" charset="0"/>
                <a:cs typeface="Arial" panose="020B0604020202020204" pitchFamily="34" charset="0"/>
              </a:rPr>
              <a:t>Honda can focus on the negative reviews and focus on the specific sectors where consumers expecting much more quality from the car models . </a:t>
            </a:r>
          </a:p>
          <a:p>
            <a:pPr marL="0" indent="0">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Sentiment analysis, when applied to Honda car reviews and similar consumer feedback, provides a data-driven foundation for enhancing product quality, customer satisfaction, and overall market performance. By embracing the insights offered by sentiment analysis, the manufacturing industry can continue to evolve its products to meet the ever-changing needs and expectations of its customer base, ensuring long-term success and brand loyalty in a highly competitive market.</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661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E7AC-AC10-761E-F095-C8798E5A01F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2096B14-1927-5DC2-0B4C-C2D65733FBC2}"/>
              </a:ext>
            </a:extLst>
          </p:cNvPr>
          <p:cNvSpPr>
            <a:spLocks noGrp="1"/>
          </p:cNvSpPr>
          <p:nvPr>
            <p:ph idx="1"/>
          </p:nvPr>
        </p:nvSpPr>
        <p:spPr/>
        <p:txBody>
          <a:bodyPr/>
          <a:lstStyle/>
          <a:p>
            <a:pPr marL="342900" marR="0" lvl="0" indent="-342900">
              <a:buFont typeface="Symbol" pitchFamily="2" charset="2"/>
              <a:buChar char=""/>
            </a:pPr>
            <a:r>
              <a:rPr lang="en-US" sz="1800" dirty="0">
                <a:effectLst/>
                <a:latin typeface="Times New Roman" panose="02020603050405020304" pitchFamily="18" charset="0"/>
                <a:ea typeface="Times New Roman" panose="02020603050405020304" pitchFamily="18" charset="0"/>
              </a:rPr>
              <a:t>Medhat, W., Hassan, A., &amp; </a:t>
            </a:r>
            <a:r>
              <a:rPr lang="en-US" sz="1800" dirty="0" err="1">
                <a:effectLst/>
                <a:latin typeface="Times New Roman" panose="02020603050405020304" pitchFamily="18" charset="0"/>
                <a:ea typeface="Times New Roman" panose="02020603050405020304" pitchFamily="18" charset="0"/>
              </a:rPr>
              <a:t>Korashy</a:t>
            </a:r>
            <a:r>
              <a:rPr lang="en-US" sz="1800" dirty="0">
                <a:effectLst/>
                <a:latin typeface="Times New Roman" panose="02020603050405020304" pitchFamily="18" charset="0"/>
                <a:ea typeface="Times New Roman" panose="02020603050405020304" pitchFamily="18" charset="0"/>
              </a:rPr>
              <a:t>, H. (2014, December 1). </a:t>
            </a:r>
            <a:r>
              <a:rPr lang="en-US" sz="1800" i="1" dirty="0">
                <a:effectLst/>
                <a:latin typeface="Times New Roman" panose="02020603050405020304" pitchFamily="18" charset="0"/>
                <a:ea typeface="Times New Roman" panose="02020603050405020304" pitchFamily="18" charset="0"/>
              </a:rPr>
              <a:t>Sentiment analysis algorithms and applications: A survey</a:t>
            </a:r>
            <a:r>
              <a:rPr lang="en-US" sz="1800" dirty="0">
                <a:effectLst/>
                <a:latin typeface="Times New Roman" panose="02020603050405020304" pitchFamily="18" charset="0"/>
                <a:ea typeface="Times New Roman" panose="02020603050405020304" pitchFamily="18" charset="0"/>
              </a:rPr>
              <a:t>. Ain Shams Engineering Journal; Elsevier BV.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https://doi.org/10.1016/j.asej.2014.04.011</a:t>
            </a:r>
            <a:r>
              <a:rPr lang="en-US" sz="1800" dirty="0">
                <a:effectLst/>
                <a:latin typeface="Times New Roman" panose="02020603050405020304" pitchFamily="18" charset="0"/>
                <a:ea typeface="Times New Roman" panose="02020603050405020304" pitchFamily="18" charset="0"/>
              </a:rPr>
              <a:t> </a:t>
            </a:r>
          </a:p>
          <a:p>
            <a:pPr marL="342900" marR="0" lvl="0" indent="-342900">
              <a:buFont typeface="Symbol" pitchFamily="2" charset="2"/>
              <a:buChar char=""/>
            </a:pPr>
            <a:r>
              <a:rPr lang="en-US" sz="1800" i="1" dirty="0">
                <a:effectLst/>
                <a:latin typeface="Times New Roman" panose="02020603050405020304" pitchFamily="18" charset="0"/>
                <a:ea typeface="Times New Roman" panose="02020603050405020304" pitchFamily="18" charset="0"/>
              </a:rPr>
              <a:t>Sentiment analysis of product reviews: A review</a:t>
            </a:r>
            <a:r>
              <a:rPr lang="en-US" sz="1800" dirty="0">
                <a:effectLst/>
                <a:latin typeface="Times New Roman" panose="02020603050405020304" pitchFamily="18" charset="0"/>
                <a:ea typeface="Times New Roman" panose="02020603050405020304" pitchFamily="18" charset="0"/>
              </a:rPr>
              <a:t>. (2017, March 1). IEEE Conference Publication | IEEE Xplore.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https://ieeexplore.ieee.org/abstract/document/7975207?casa_token=tioL8JgeyZEAAAAA:JRPAahZX9klnbxb9MX_SoDGbSAFkdUXCBrSNs4rgAQ1MmwbQ1URSr7XzqSoFNrWmmqIkz5SWVNk</a:t>
            </a:r>
            <a:r>
              <a:rPr lang="en-US" sz="1800" dirty="0">
                <a:effectLst/>
                <a:latin typeface="Times New Roman" panose="02020603050405020304" pitchFamily="18" charset="0"/>
                <a:ea typeface="Times New Roman" panose="02020603050405020304" pitchFamily="18" charset="0"/>
              </a:rPr>
              <a:t> </a:t>
            </a:r>
          </a:p>
          <a:p>
            <a:pPr marL="342900" marR="0" lvl="0" indent="-342900">
              <a:buFont typeface="Symbol" pitchFamily="2" charset="2"/>
              <a:buChar char=""/>
            </a:pPr>
            <a:r>
              <a:rPr lang="en-US" sz="1800" i="1" dirty="0">
                <a:effectLst/>
                <a:latin typeface="Times New Roman" panose="02020603050405020304" pitchFamily="18" charset="0"/>
                <a:ea typeface="Times New Roman" panose="02020603050405020304" pitchFamily="18" charset="0"/>
              </a:rPr>
              <a:t>Twitter sentiment analysis: A case study in the automotive industry</a:t>
            </a:r>
            <a:r>
              <a:rPr lang="en-US" sz="1800" dirty="0">
                <a:effectLst/>
                <a:latin typeface="Times New Roman" panose="02020603050405020304" pitchFamily="18" charset="0"/>
                <a:ea typeface="Times New Roman" panose="02020603050405020304" pitchFamily="18" charset="0"/>
              </a:rPr>
              <a:t>. (2015, November 1). IEEE Conference Publication | IEEE Xplore.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https://ieeexplore.ieee.org/abstract/document/7360594?casa_token=Z-XI-bA5QYkAAAAA:cWKyaJCjR_mD8n4YBDSii3Ro3wZ4pPYkE0p4exXjfgHsfD0GVJVNpVxxHUH97_Rl-TUA3UH2-Gw</a:t>
            </a: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79909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02A72A-AE87-4E67-7066-3430C7AC5676}"/>
              </a:ext>
            </a:extLst>
          </p:cNvPr>
          <p:cNvGraphicFramePr>
            <a:graphicFrameLocks noGrp="1"/>
          </p:cNvGraphicFramePr>
          <p:nvPr>
            <p:ph idx="1"/>
            <p:extLst>
              <p:ext uri="{D42A27DB-BD31-4B8C-83A1-F6EECF244321}">
                <p14:modId xmlns:p14="http://schemas.microsoft.com/office/powerpoint/2010/main" val="1934961921"/>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45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3F640-645E-61C9-8CFF-43DB4BF1506D}"/>
              </a:ext>
            </a:extLst>
          </p:cNvPr>
          <p:cNvSpPr>
            <a:spLocks noGrp="1"/>
          </p:cNvSpPr>
          <p:nvPr>
            <p:ph type="title"/>
          </p:nvPr>
        </p:nvSpPr>
        <p:spPr>
          <a:xfrm>
            <a:off x="838201" y="596644"/>
            <a:ext cx="10515600" cy="2053369"/>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443C92DC-C39A-44D9-3C07-0702910753CA}"/>
              </a:ext>
            </a:extLst>
          </p:cNvPr>
          <p:cNvSpPr>
            <a:spLocks noGrp="1"/>
          </p:cNvSpPr>
          <p:nvPr>
            <p:ph idx="1"/>
          </p:nvPr>
        </p:nvSpPr>
        <p:spPr>
          <a:xfrm>
            <a:off x="819150" y="2916009"/>
            <a:ext cx="7863840" cy="3345347"/>
          </a:xfrm>
        </p:spPr>
        <p:txBody>
          <a:bodyPr anchor="ctr">
            <a:normAutofit/>
          </a:bodyPr>
          <a:lstStyle/>
          <a:p>
            <a:pPr marL="0" indent="0">
              <a:lnSpc>
                <a:spcPct val="100000"/>
              </a:lnSpc>
              <a:buNone/>
            </a:pPr>
            <a:r>
              <a:rPr lang="en-US" sz="1400" dirty="0">
                <a:effectLst/>
                <a:latin typeface="Arial" panose="020B0604020202020204" pitchFamily="34" charset="0"/>
                <a:ea typeface="Times New Roman" panose="02020603050405020304" pitchFamily="18" charset="0"/>
                <a:cs typeface="Arial" panose="020B0604020202020204" pitchFamily="34" charset="0"/>
              </a:rPr>
              <a:t>Honda, a globally renowned automobile company with a rich history dating back to 1946, has long been a leader in the automotive industry. Known for its commitment to innovation and technological advancement, Honda has consistently produced high-quality vehicles and motorcycles that have captured the imaginations of consumers worldwide. As we delve into the role of data analytics and artificial intelligence (AI) in Honda's operations, it becomes clear that the company's commitment to innovation extends to its embrace of data-driven decision-making and cutting-edge technology.</a:t>
            </a:r>
          </a:p>
          <a:p>
            <a:pPr>
              <a:lnSpc>
                <a:spcPct val="100000"/>
              </a:lnSpc>
            </a:pPr>
            <a:endParaRPr lang="en-US" sz="1400" dirty="0"/>
          </a:p>
        </p:txBody>
      </p:sp>
      <p:pic>
        <p:nvPicPr>
          <p:cNvPr id="7" name="Graphic 6" descr="Car">
            <a:extLst>
              <a:ext uri="{FF2B5EF4-FFF2-40B4-BE49-F238E27FC236}">
                <a16:creationId xmlns:a16="http://schemas.microsoft.com/office/drawing/2014/main" id="{2DDFB60F-AFD9-AE6B-6318-F3BF020120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2040" y="3558373"/>
            <a:ext cx="3217333" cy="3217333"/>
          </a:xfrm>
          <a:prstGeom prst="rect">
            <a:avLst/>
          </a:prstGeom>
        </p:spPr>
      </p:pic>
    </p:spTree>
    <p:extLst>
      <p:ext uri="{BB962C8B-B14F-4D97-AF65-F5344CB8AC3E}">
        <p14:creationId xmlns:p14="http://schemas.microsoft.com/office/powerpoint/2010/main" val="233736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91B4AF72-D46F-4F98-3130-DA1DF18B1BDD}"/>
              </a:ext>
            </a:extLst>
          </p:cNvPr>
          <p:cNvPicPr>
            <a:picLocks noGrp="1" noChangeAspect="1"/>
          </p:cNvPicPr>
          <p:nvPr>
            <p:ph idx="1"/>
          </p:nvPr>
        </p:nvPicPr>
        <p:blipFill rotWithShape="1">
          <a:blip r:embed="rId2"/>
          <a:srcRect r="7555"/>
          <a:stretch/>
        </p:blipFill>
        <p:spPr>
          <a:xfrm>
            <a:off x="20" y="1680210"/>
            <a:ext cx="9204958" cy="5177790"/>
          </a:xfrm>
          <a:prstGeom prst="rect">
            <a:avLst/>
          </a:prstGeom>
        </p:spPr>
      </p:pic>
      <p:sp>
        <p:nvSpPr>
          <p:cNvPr id="5" name="TextBox 4">
            <a:extLst>
              <a:ext uri="{FF2B5EF4-FFF2-40B4-BE49-F238E27FC236}">
                <a16:creationId xmlns:a16="http://schemas.microsoft.com/office/drawing/2014/main" id="{B816E8D0-A59F-2F76-0854-53D4E6E067AC}"/>
              </a:ext>
            </a:extLst>
          </p:cNvPr>
          <p:cNvSpPr txBox="1"/>
          <p:nvPr/>
        </p:nvSpPr>
        <p:spPr>
          <a:xfrm>
            <a:off x="217170" y="251460"/>
            <a:ext cx="8987808"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 (2023, May 8). </a:t>
            </a:r>
            <a:r>
              <a:rPr lang="en-US" sz="1600" i="1" dirty="0" err="1">
                <a:latin typeface="Arial" panose="020B0604020202020204" pitchFamily="34" charset="0"/>
                <a:cs typeface="Arial" panose="020B0604020202020204" pitchFamily="34" charset="0"/>
              </a:rPr>
              <a:t>Car_Price_Prediction</a:t>
            </a:r>
            <a:r>
              <a:rPr lang="en-US" sz="1600" i="1" dirty="0">
                <a:latin typeface="Arial" panose="020B0604020202020204" pitchFamily="34" charset="0"/>
                <a:cs typeface="Arial" panose="020B0604020202020204" pitchFamily="34" charset="0"/>
              </a:rPr>
              <a:t> and EDA</a:t>
            </a:r>
            <a:r>
              <a:rPr lang="en-US" sz="1600" dirty="0">
                <a:latin typeface="Arial" panose="020B0604020202020204" pitchFamily="34" charset="0"/>
                <a:cs typeface="Arial" panose="020B0604020202020204" pitchFamily="34" charset="0"/>
              </a:rPr>
              <a:t>. Kaggle. </a:t>
            </a:r>
            <a:r>
              <a:rPr lang="en-US" sz="1600" dirty="0">
                <a:latin typeface="Arial" panose="020B0604020202020204" pitchFamily="34" charset="0"/>
                <a:cs typeface="Arial" panose="020B0604020202020204" pitchFamily="34" charset="0"/>
                <a:hlinkClick r:id="rId3"/>
              </a:rPr>
              <a:t>https://www.kaggle.com/code/themeeemul/car-price-prediction-and-eda/input</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Edmunds-Consumer Car Ratings and Reviews</a:t>
            </a:r>
            <a:r>
              <a:rPr lang="en-US" sz="1600" dirty="0">
                <a:latin typeface="Arial" panose="020B0604020202020204" pitchFamily="34" charset="0"/>
                <a:cs typeface="Arial" panose="020B0604020202020204" pitchFamily="34" charset="0"/>
              </a:rPr>
              <a:t>. (2018, October 1). Kaggle. </a:t>
            </a:r>
            <a:r>
              <a:rPr lang="en-US" sz="1600" dirty="0">
                <a:latin typeface="Arial" panose="020B0604020202020204" pitchFamily="34" charset="0"/>
                <a:cs typeface="Arial" panose="020B0604020202020204" pitchFamily="34" charset="0"/>
                <a:hlinkClick r:id="rId4"/>
              </a:rPr>
              <a:t>https://www.kaggle.com/datasets/ankkur13/edmundsconsumer-car-ratings-and-reviews</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7269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765-5B10-7BD3-3708-0BF3D911F32F}"/>
              </a:ext>
            </a:extLst>
          </p:cNvPr>
          <p:cNvSpPr>
            <a:spLocks noGrp="1"/>
          </p:cNvSpPr>
          <p:nvPr>
            <p:ph type="title"/>
          </p:nvPr>
        </p:nvSpPr>
        <p:spPr/>
        <p:txBody>
          <a:bodyPr>
            <a:normAutofit/>
          </a:bodyPr>
          <a:lstStyle/>
          <a:p>
            <a:r>
              <a:rPr lang="en-US" sz="4000" dirty="0"/>
              <a:t>Exterior rating Analysis</a:t>
            </a:r>
          </a:p>
        </p:txBody>
      </p:sp>
      <p:pic>
        <p:nvPicPr>
          <p:cNvPr id="4" name="Content Placeholder 3" descr="A screenshot of a computer screen&#10;&#10;Description automatically generated">
            <a:extLst>
              <a:ext uri="{FF2B5EF4-FFF2-40B4-BE49-F238E27FC236}">
                <a16:creationId xmlns:a16="http://schemas.microsoft.com/office/drawing/2014/main" id="{192D7501-0591-C350-3BB0-A650DECCA1E5}"/>
              </a:ext>
            </a:extLst>
          </p:cNvPr>
          <p:cNvPicPr>
            <a:picLocks noGrp="1" noChangeAspect="1"/>
          </p:cNvPicPr>
          <p:nvPr>
            <p:ph idx="1"/>
          </p:nvPr>
        </p:nvPicPr>
        <p:blipFill>
          <a:blip r:embed="rId2"/>
          <a:stretch>
            <a:fillRect/>
          </a:stretch>
        </p:blipFill>
        <p:spPr>
          <a:xfrm>
            <a:off x="1297134" y="1916460"/>
            <a:ext cx="5864976" cy="4235450"/>
          </a:xfrm>
          <a:prstGeom prst="rect">
            <a:avLst/>
          </a:prstGeom>
        </p:spPr>
      </p:pic>
      <p:sp>
        <p:nvSpPr>
          <p:cNvPr id="6" name="TextBox 5">
            <a:extLst>
              <a:ext uri="{FF2B5EF4-FFF2-40B4-BE49-F238E27FC236}">
                <a16:creationId xmlns:a16="http://schemas.microsoft.com/office/drawing/2014/main" id="{AA9AA9DC-F0D7-CF64-1232-03A52EF2F5FA}"/>
              </a:ext>
            </a:extLst>
          </p:cNvPr>
          <p:cNvSpPr txBox="1"/>
          <p:nvPr/>
        </p:nvSpPr>
        <p:spPr>
          <a:xfrm>
            <a:off x="7753611" y="1916460"/>
            <a:ext cx="3958225"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image describes the exterior ratings given by the consumers to the Honda, here the series filtered is Accord series. Among the Accord series Accord sport 1.5T has the best ratings for the exterior design. </a:t>
            </a:r>
            <a:endParaRPr lang="en-US" dirty="0"/>
          </a:p>
        </p:txBody>
      </p:sp>
    </p:spTree>
    <p:extLst>
      <p:ext uri="{BB962C8B-B14F-4D97-AF65-F5344CB8AC3E}">
        <p14:creationId xmlns:p14="http://schemas.microsoft.com/office/powerpoint/2010/main" val="319136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765-5B10-7BD3-3708-0BF3D911F32F}"/>
              </a:ext>
            </a:extLst>
          </p:cNvPr>
          <p:cNvSpPr>
            <a:spLocks noGrp="1"/>
          </p:cNvSpPr>
          <p:nvPr>
            <p:ph type="title"/>
          </p:nvPr>
        </p:nvSpPr>
        <p:spPr/>
        <p:txBody>
          <a:bodyPr>
            <a:normAutofit/>
          </a:bodyPr>
          <a:lstStyle/>
          <a:p>
            <a:r>
              <a:rPr lang="en-US" sz="4000" dirty="0"/>
              <a:t>Model Price Distribution</a:t>
            </a:r>
          </a:p>
        </p:txBody>
      </p:sp>
      <p:pic>
        <p:nvPicPr>
          <p:cNvPr id="6" name="Content Placeholder 5">
            <a:extLst>
              <a:ext uri="{FF2B5EF4-FFF2-40B4-BE49-F238E27FC236}">
                <a16:creationId xmlns:a16="http://schemas.microsoft.com/office/drawing/2014/main" id="{DF68977A-8624-AC29-F5DE-F472D3B01989}"/>
              </a:ext>
            </a:extLst>
          </p:cNvPr>
          <p:cNvPicPr>
            <a:picLocks noGrp="1" noChangeAspect="1"/>
          </p:cNvPicPr>
          <p:nvPr>
            <p:ph idx="1"/>
          </p:nvPr>
        </p:nvPicPr>
        <p:blipFill>
          <a:blip r:embed="rId2"/>
          <a:stretch>
            <a:fillRect/>
          </a:stretch>
        </p:blipFill>
        <p:spPr>
          <a:xfrm>
            <a:off x="1191655" y="1841304"/>
            <a:ext cx="5925621" cy="4235450"/>
          </a:xfrm>
          <a:prstGeom prst="rect">
            <a:avLst/>
          </a:prstGeom>
        </p:spPr>
      </p:pic>
      <p:sp>
        <p:nvSpPr>
          <p:cNvPr id="3" name="TextBox 2">
            <a:extLst>
              <a:ext uri="{FF2B5EF4-FFF2-40B4-BE49-F238E27FC236}">
                <a16:creationId xmlns:a16="http://schemas.microsoft.com/office/drawing/2014/main" id="{EB09D783-928D-282D-4C93-59BCC7371914}"/>
              </a:ext>
            </a:extLst>
          </p:cNvPr>
          <p:cNvSpPr txBox="1"/>
          <p:nvPr/>
        </p:nvSpPr>
        <p:spPr>
          <a:xfrm>
            <a:off x="7690981" y="1841304"/>
            <a:ext cx="4096011"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image describes the distribution of Model price of Honda, here the series filtered is Accord series. Among the Accord series, the average price of accord series is $30,010</a:t>
            </a:r>
            <a:r>
              <a:rPr lang="en-US" dirty="0">
                <a:effectLst/>
              </a:rPr>
              <a:t> </a:t>
            </a:r>
            <a:endParaRPr lang="en-US" dirty="0"/>
          </a:p>
        </p:txBody>
      </p:sp>
    </p:spTree>
    <p:extLst>
      <p:ext uri="{BB962C8B-B14F-4D97-AF65-F5344CB8AC3E}">
        <p14:creationId xmlns:p14="http://schemas.microsoft.com/office/powerpoint/2010/main" val="368564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765-5B10-7BD3-3708-0BF3D911F32F}"/>
              </a:ext>
            </a:extLst>
          </p:cNvPr>
          <p:cNvSpPr>
            <a:spLocks noGrp="1"/>
          </p:cNvSpPr>
          <p:nvPr>
            <p:ph type="title"/>
          </p:nvPr>
        </p:nvSpPr>
        <p:spPr>
          <a:xfrm>
            <a:off x="838200" y="113665"/>
            <a:ext cx="10515600" cy="1325563"/>
          </a:xfrm>
        </p:spPr>
        <p:txBody>
          <a:bodyPr>
            <a:normAutofit/>
          </a:bodyPr>
          <a:lstStyle/>
          <a:p>
            <a:r>
              <a:rPr lang="en-US" sz="4000" dirty="0"/>
              <a:t>Overall Consumer Rating per Model</a:t>
            </a:r>
          </a:p>
        </p:txBody>
      </p:sp>
      <p:pic>
        <p:nvPicPr>
          <p:cNvPr id="5" name="Picture 4">
            <a:extLst>
              <a:ext uri="{FF2B5EF4-FFF2-40B4-BE49-F238E27FC236}">
                <a16:creationId xmlns:a16="http://schemas.microsoft.com/office/drawing/2014/main" id="{1DCEC7EB-F442-6348-3A3F-68F82705D52E}"/>
              </a:ext>
            </a:extLst>
          </p:cNvPr>
          <p:cNvPicPr>
            <a:picLocks noChangeAspect="1"/>
          </p:cNvPicPr>
          <p:nvPr/>
        </p:nvPicPr>
        <p:blipFill>
          <a:blip r:embed="rId2"/>
          <a:stretch>
            <a:fillRect/>
          </a:stretch>
        </p:blipFill>
        <p:spPr>
          <a:xfrm>
            <a:off x="933972" y="1628843"/>
            <a:ext cx="6267450" cy="4540199"/>
          </a:xfrm>
          <a:prstGeom prst="rect">
            <a:avLst/>
          </a:prstGeom>
        </p:spPr>
      </p:pic>
      <p:sp>
        <p:nvSpPr>
          <p:cNvPr id="3" name="TextBox 2">
            <a:extLst>
              <a:ext uri="{FF2B5EF4-FFF2-40B4-BE49-F238E27FC236}">
                <a16:creationId xmlns:a16="http://schemas.microsoft.com/office/drawing/2014/main" id="{166DC80F-F52E-4216-0AC1-CAAE103A86B5}"/>
              </a:ext>
            </a:extLst>
          </p:cNvPr>
          <p:cNvSpPr txBox="1"/>
          <p:nvPr/>
        </p:nvSpPr>
        <p:spPr>
          <a:xfrm>
            <a:off x="7690981" y="1841304"/>
            <a:ext cx="4096011"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image describes the distribution of consumer rating of Honda Accord series, here the series filtered is Accord series. Among the Accord series, Accord sport has the highest consumer rating. </a:t>
            </a:r>
            <a:endParaRPr lang="en-US" dirty="0"/>
          </a:p>
        </p:txBody>
      </p:sp>
    </p:spTree>
    <p:extLst>
      <p:ext uri="{BB962C8B-B14F-4D97-AF65-F5344CB8AC3E}">
        <p14:creationId xmlns:p14="http://schemas.microsoft.com/office/powerpoint/2010/main" val="96143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AFA3E-7755-F3AF-50A4-2544A95422C5}"/>
              </a:ext>
            </a:extLst>
          </p:cNvPr>
          <p:cNvSpPr>
            <a:spLocks noGrp="1"/>
          </p:cNvSpPr>
          <p:nvPr>
            <p:ph type="title"/>
          </p:nvPr>
        </p:nvSpPr>
        <p:spPr>
          <a:xfrm>
            <a:off x="7077354" y="1017289"/>
            <a:ext cx="4135476" cy="1017950"/>
          </a:xfrm>
        </p:spPr>
        <p:txBody>
          <a:bodyPr anchor="b">
            <a:normAutofit fontScale="90000"/>
          </a:bodyPr>
          <a:lstStyle/>
          <a:p>
            <a:r>
              <a:rPr lang="en-US" dirty="0"/>
              <a:t>Dashboard 1</a:t>
            </a:r>
          </a:p>
        </p:txBody>
      </p:sp>
      <p:pic>
        <p:nvPicPr>
          <p:cNvPr id="5" name="Picture 4">
            <a:extLst>
              <a:ext uri="{FF2B5EF4-FFF2-40B4-BE49-F238E27FC236}">
                <a16:creationId xmlns:a16="http://schemas.microsoft.com/office/drawing/2014/main" id="{9167AA27-BE52-51B9-9F00-BD72CCEE663E}"/>
              </a:ext>
            </a:extLst>
          </p:cNvPr>
          <p:cNvPicPr>
            <a:picLocks noChangeAspect="1"/>
          </p:cNvPicPr>
          <p:nvPr/>
        </p:nvPicPr>
        <p:blipFill>
          <a:blip r:embed="rId2"/>
          <a:stretch>
            <a:fillRect/>
          </a:stretch>
        </p:blipFill>
        <p:spPr>
          <a:xfrm>
            <a:off x="6498590" y="3796157"/>
            <a:ext cx="2006600" cy="2413000"/>
          </a:xfrm>
          <a:prstGeom prst="rect">
            <a:avLst/>
          </a:prstGeom>
        </p:spPr>
      </p:pic>
      <p:pic>
        <p:nvPicPr>
          <p:cNvPr id="6" name="Picture 5">
            <a:extLst>
              <a:ext uri="{FF2B5EF4-FFF2-40B4-BE49-F238E27FC236}">
                <a16:creationId xmlns:a16="http://schemas.microsoft.com/office/drawing/2014/main" id="{368434E3-8795-BD72-5D27-FDF0FF848B72}"/>
              </a:ext>
            </a:extLst>
          </p:cNvPr>
          <p:cNvPicPr>
            <a:picLocks noChangeAspect="1"/>
          </p:cNvPicPr>
          <p:nvPr/>
        </p:nvPicPr>
        <p:blipFill>
          <a:blip r:embed="rId3"/>
          <a:stretch>
            <a:fillRect/>
          </a:stretch>
        </p:blipFill>
        <p:spPr>
          <a:xfrm>
            <a:off x="6523990" y="2035239"/>
            <a:ext cx="1981200" cy="1689100"/>
          </a:xfrm>
          <a:prstGeom prst="rect">
            <a:avLst/>
          </a:prstGeom>
        </p:spPr>
      </p:pic>
      <p:pic>
        <p:nvPicPr>
          <p:cNvPr id="7" name="Picture 6">
            <a:extLst>
              <a:ext uri="{FF2B5EF4-FFF2-40B4-BE49-F238E27FC236}">
                <a16:creationId xmlns:a16="http://schemas.microsoft.com/office/drawing/2014/main" id="{E1F4A09C-53C0-FA8C-63D1-180DCA3F342E}"/>
              </a:ext>
            </a:extLst>
          </p:cNvPr>
          <p:cNvPicPr>
            <a:picLocks noChangeAspect="1"/>
          </p:cNvPicPr>
          <p:nvPr/>
        </p:nvPicPr>
        <p:blipFill>
          <a:blip r:embed="rId4"/>
          <a:stretch>
            <a:fillRect/>
          </a:stretch>
        </p:blipFill>
        <p:spPr>
          <a:xfrm>
            <a:off x="342306" y="176230"/>
            <a:ext cx="6050874" cy="6681770"/>
          </a:xfrm>
          <a:prstGeom prst="rect">
            <a:avLst/>
          </a:prstGeom>
        </p:spPr>
      </p:pic>
      <p:sp>
        <p:nvSpPr>
          <p:cNvPr id="9" name="TextBox 8">
            <a:extLst>
              <a:ext uri="{FF2B5EF4-FFF2-40B4-BE49-F238E27FC236}">
                <a16:creationId xmlns:a16="http://schemas.microsoft.com/office/drawing/2014/main" id="{DFF8638C-BF5A-4FF4-7EAD-50C400E4700A}"/>
              </a:ext>
            </a:extLst>
          </p:cNvPr>
          <p:cNvSpPr txBox="1"/>
          <p:nvPr/>
        </p:nvSpPr>
        <p:spPr>
          <a:xfrm>
            <a:off x="8773404" y="2701390"/>
            <a:ext cx="3181611" cy="3139321"/>
          </a:xfrm>
          <a:prstGeom prst="rect">
            <a:avLst/>
          </a:prstGeom>
          <a:noFill/>
        </p:spPr>
        <p:txBody>
          <a:bodyPr wrap="square">
            <a:spAutoFit/>
          </a:bodyPr>
          <a:lstStyle/>
          <a:p>
            <a:pPr marL="0" marR="0"/>
            <a:r>
              <a:rPr lang="en-US" sz="1800" dirty="0">
                <a:effectLst/>
                <a:latin typeface="Times New Roman" panose="02020603050405020304" pitchFamily="18" charset="0"/>
                <a:ea typeface="Times New Roman" panose="02020603050405020304" pitchFamily="18" charset="0"/>
              </a:rPr>
              <a:t>The dashboard has 5 charts, the consumer rating, distribution of model price, exterior rating, price vs engine vs model rating from the consumers and the pie chart describing the engine type. </a:t>
            </a:r>
          </a:p>
          <a:p>
            <a:pPr marL="0" marR="0"/>
            <a:r>
              <a:rPr lang="en-US" sz="1800" dirty="0">
                <a:effectLst/>
                <a:latin typeface="Times New Roman" panose="02020603050405020304" pitchFamily="18" charset="0"/>
                <a:ea typeface="Times New Roman" panose="02020603050405020304" pitchFamily="18" charset="0"/>
              </a:rPr>
              <a:t>The filter option has been applied on the model group, when the specific model has been selected the charts change as per the model series selected. </a:t>
            </a:r>
          </a:p>
        </p:txBody>
      </p:sp>
    </p:spTree>
    <p:extLst>
      <p:ext uri="{BB962C8B-B14F-4D97-AF65-F5344CB8AC3E}">
        <p14:creationId xmlns:p14="http://schemas.microsoft.com/office/powerpoint/2010/main" val="51004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B3E3-CC4B-E26E-3069-42D2C616B1B5}"/>
              </a:ext>
            </a:extLst>
          </p:cNvPr>
          <p:cNvSpPr>
            <a:spLocks noGrp="1"/>
          </p:cNvSpPr>
          <p:nvPr>
            <p:ph type="title"/>
          </p:nvPr>
        </p:nvSpPr>
        <p:spPr/>
        <p:txBody>
          <a:bodyPr/>
          <a:lstStyle/>
          <a:p>
            <a:r>
              <a:rPr lang="en-US" dirty="0"/>
              <a:t>Dashboard 2:- </a:t>
            </a:r>
          </a:p>
        </p:txBody>
      </p:sp>
      <p:pic>
        <p:nvPicPr>
          <p:cNvPr id="4" name="Content Placeholder 3">
            <a:extLst>
              <a:ext uri="{FF2B5EF4-FFF2-40B4-BE49-F238E27FC236}">
                <a16:creationId xmlns:a16="http://schemas.microsoft.com/office/drawing/2014/main" id="{1086DE5F-42D5-9C0D-EC9E-D59992C860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284" t="23902" r="13415"/>
          <a:stretch/>
        </p:blipFill>
        <p:spPr bwMode="auto">
          <a:xfrm>
            <a:off x="606339" y="1853831"/>
            <a:ext cx="7472036" cy="4235450"/>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D8439FC-3651-B006-1427-9A5193CDD38C}"/>
              </a:ext>
            </a:extLst>
          </p:cNvPr>
          <p:cNvSpPr txBox="1"/>
          <p:nvPr/>
        </p:nvSpPr>
        <p:spPr>
          <a:xfrm>
            <a:off x="8530225" y="1690688"/>
            <a:ext cx="3194137" cy="3970318"/>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Pilot Sport had the highest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Performance_Rating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985, followed by CR-V EX-L and Accord Sport 1.5T. CR-V Hybrid EX-L had the lowest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Performance_Rating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4.50.  Pilot Sport accounted for 9.63% of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Performance_Rating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Comfort_Rating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total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Consumer_Rating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are positively correlated with each other.  3.5L V6 24V GDI SOHC accounted for 47.65% of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Comfort_Rating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Consumer_Rating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Comfort_Rating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diverged the most when the Engine was 2.0L I4 16V GDI DOHC, when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Consumer_Rating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were 378.20 higher than Sum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Comfort_Rating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287816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smileys with different expressions&#10;&#10;Description automatically generated">
            <a:extLst>
              <a:ext uri="{FF2B5EF4-FFF2-40B4-BE49-F238E27FC236}">
                <a16:creationId xmlns:a16="http://schemas.microsoft.com/office/drawing/2014/main" id="{02489BFD-86BE-9FF7-9178-D93A1898B068}"/>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1116745118"/>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338</TotalTime>
  <Words>975</Words>
  <Application>Microsoft Macintosh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Aharoni</vt:lpstr>
      <vt:lpstr>Arial</vt:lpstr>
      <vt:lpstr>Avenir Next LT Pro</vt:lpstr>
      <vt:lpstr>Calibri</vt:lpstr>
      <vt:lpstr>Symbol</vt:lpstr>
      <vt:lpstr>Times New Roman</vt:lpstr>
      <vt:lpstr>FadeVTI</vt:lpstr>
      <vt:lpstr>Driving Data-Driven Innovation: Honda's Journey in the Age of Industry 4.0 </vt:lpstr>
      <vt:lpstr>Introduction</vt:lpstr>
      <vt:lpstr>PowerPoint Presentation</vt:lpstr>
      <vt:lpstr>Exterior rating Analysis</vt:lpstr>
      <vt:lpstr>Model Price Distribution</vt:lpstr>
      <vt:lpstr>Overall Consumer Rating per Model</vt:lpstr>
      <vt:lpstr>Dashboard 1</vt:lpstr>
      <vt:lpstr>Dashboard 2:- </vt:lpstr>
      <vt:lpstr>PowerPoint Presentation</vt:lpstr>
      <vt:lpstr>PowerPoint Presentation</vt:lpstr>
      <vt:lpstr>Steps Involved</vt:lpstr>
      <vt:lpstr>Sentiment Category: - Positive vs Negative</vt:lpstr>
      <vt:lpstr>Positive Reviews</vt:lpstr>
      <vt:lpstr>Negative Reviews</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Data-Driven Innovation: Honda's Journey in the Age of Industry 4.0" </dc:title>
  <dc:creator>Apuroop Kotha</dc:creator>
  <cp:lastModifiedBy>Apuroop Kotha</cp:lastModifiedBy>
  <cp:revision>13</cp:revision>
  <dcterms:created xsi:type="dcterms:W3CDTF">2023-10-25T20:12:16Z</dcterms:created>
  <dcterms:modified xsi:type="dcterms:W3CDTF">2023-10-29T02:24:27Z</dcterms:modified>
</cp:coreProperties>
</file>