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D197BE6-7D7E-499B-8056-F405D24AA172}" type="datetimeFigureOut">
              <a:rPr lang="en-IN" smtClean="0"/>
              <a:t>28-12-2020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18646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300289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8100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425349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6509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2064115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311836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99410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301149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97BE6-7D7E-499B-8056-F405D24AA172}"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211165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197BE6-7D7E-499B-8056-F405D24AA172}"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177899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197BE6-7D7E-499B-8056-F405D24AA172}" type="datetimeFigureOut">
              <a:rPr lang="en-IN" smtClean="0"/>
              <a:t>28-12-2020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202439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197BE6-7D7E-499B-8056-F405D24AA172}" type="datetimeFigureOut">
              <a:rPr lang="en-IN" smtClean="0"/>
              <a:t>28-12-2020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317661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97BE6-7D7E-499B-8056-F405D24AA172}" type="datetimeFigureOut">
              <a:rPr lang="en-IN" smtClean="0"/>
              <a:t>28-12-2020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400267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97BE6-7D7E-499B-8056-F405D24AA172}"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47760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97BE6-7D7E-499B-8056-F405D24AA172}"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93531C-DBE0-4AED-AA32-36A196E8BA4F}" type="slidenum">
              <a:rPr lang="en-IN" smtClean="0"/>
              <a:t>‹#›</a:t>
            </a:fld>
            <a:endParaRPr lang="en-IN"/>
          </a:p>
        </p:txBody>
      </p:sp>
    </p:spTree>
    <p:extLst>
      <p:ext uri="{BB962C8B-B14F-4D97-AF65-F5344CB8AC3E}">
        <p14:creationId xmlns:p14="http://schemas.microsoft.com/office/powerpoint/2010/main" val="138324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197BE6-7D7E-499B-8056-F405D24AA172}" type="datetimeFigureOut">
              <a:rPr lang="en-IN" smtClean="0"/>
              <a:t>28-12-2020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E93531C-DBE0-4AED-AA32-36A196E8BA4F}" type="slidenum">
              <a:rPr lang="en-IN" smtClean="0"/>
              <a:t>‹#›</a:t>
            </a:fld>
            <a:endParaRPr lang="en-IN"/>
          </a:p>
        </p:txBody>
      </p:sp>
    </p:spTree>
    <p:extLst>
      <p:ext uri="{BB962C8B-B14F-4D97-AF65-F5344CB8AC3E}">
        <p14:creationId xmlns:p14="http://schemas.microsoft.com/office/powerpoint/2010/main" val="6796472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ounded Rectangle 5"/>
            <p:cNvSpPr/>
            <p:nvPr/>
          </p:nvSpPr>
          <p:spPr>
            <a:xfrm>
              <a:off x="154547" y="2125014"/>
              <a:ext cx="4404574" cy="17901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smtClean="0">
                  <a:ln w="0"/>
                  <a:solidFill>
                    <a:schemeClr val="accent1">
                      <a:lumMod val="50000"/>
                    </a:schemeClr>
                  </a:solidFill>
                  <a:effectLst>
                    <a:glow rad="63500">
                      <a:schemeClr val="accent1">
                        <a:satMod val="175000"/>
                        <a:alpha val="40000"/>
                      </a:schemeClr>
                    </a:glow>
                    <a:outerShdw blurRad="60007" dist="310007" dir="7680000" sy="30000" kx="1300200" algn="ctr" rotWithShape="0">
                      <a:prstClr val="black">
                        <a:alpha val="32000"/>
                      </a:prstClr>
                    </a:outerShdw>
                  </a:effectLst>
                  <a:latin typeface="Copperplate Gothic Bold" panose="020E0705020206020404" pitchFamily="34" charset="0"/>
                  <a:cs typeface="Times New Roman" panose="02020603050405020304" pitchFamily="18" charset="0"/>
                </a:rPr>
                <a:t>Micro Credit Loan- Project</a:t>
              </a:r>
              <a:endParaRPr lang="en-IN" sz="4000" b="1" dirty="0">
                <a:ln w="0"/>
                <a:solidFill>
                  <a:schemeClr val="accent1">
                    <a:lumMod val="50000"/>
                  </a:schemeClr>
                </a:solidFill>
                <a:effectLst>
                  <a:glow rad="63500">
                    <a:schemeClr val="accent1">
                      <a:satMod val="175000"/>
                      <a:alpha val="40000"/>
                    </a:schemeClr>
                  </a:glow>
                  <a:outerShdw blurRad="60007" dist="310007" dir="7680000" sy="30000" kx="1300200" algn="ctr" rotWithShape="0">
                    <a:prstClr val="black">
                      <a:alpha val="32000"/>
                    </a:prstClr>
                  </a:outerShdw>
                </a:effectLst>
                <a:latin typeface="Copperplate Gothic Bold" panose="020E0705020206020404" pitchFamily="34" charset="0"/>
                <a:cs typeface="Times New Roman" panose="02020603050405020304" pitchFamily="18" charset="0"/>
              </a:endParaRPr>
            </a:p>
          </p:txBody>
        </p:sp>
        <p:sp>
          <p:nvSpPr>
            <p:cNvPr id="7" name="Rounded Rectangle 6"/>
            <p:cNvSpPr/>
            <p:nvPr/>
          </p:nvSpPr>
          <p:spPr>
            <a:xfrm>
              <a:off x="9569002" y="5885645"/>
              <a:ext cx="2408349" cy="8500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Submitted By:</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Apurv Saraf</a:t>
              </a:r>
              <a:endParaRPr lang="en-IN"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0178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34009" y="1493948"/>
            <a:ext cx="5656160" cy="4778061"/>
          </a:xfrm>
          <a:prstGeom prst="rect">
            <a:avLst/>
          </a:prstGeom>
        </p:spPr>
      </p:pic>
      <p:grpSp>
        <p:nvGrpSpPr>
          <p:cNvPr id="12" name="Group 11"/>
          <p:cNvGrpSpPr/>
          <p:nvPr/>
        </p:nvGrpSpPr>
        <p:grpSpPr>
          <a:xfrm>
            <a:off x="0" y="64394"/>
            <a:ext cx="11590169" cy="5924635"/>
            <a:chOff x="0" y="103031"/>
            <a:chExt cx="11590169" cy="5924635"/>
          </a:xfrm>
        </p:grpSpPr>
        <p:sp>
          <p:nvSpPr>
            <p:cNvPr id="2" name="Rectangle 1"/>
            <p:cNvSpPr/>
            <p:nvPr/>
          </p:nvSpPr>
          <p:spPr>
            <a:xfrm>
              <a:off x="0" y="103031"/>
              <a:ext cx="4636393" cy="5924635"/>
            </a:xfrm>
            <a:prstGeom prst="rect">
              <a:avLst/>
            </a:prstGeom>
          </p:spPr>
          <p:txBody>
            <a:bodyPr wrap="square">
              <a:spAutoFit/>
            </a:bodyPr>
            <a:lstStyle/>
            <a:p>
              <a:pPr>
                <a:lnSpc>
                  <a:spcPct val="107000"/>
                </a:lnSpc>
                <a:spcAft>
                  <a:spcPts val="800"/>
                </a:spcAft>
              </a:pPr>
              <a:r>
                <a:rPr lang="en-IN" sz="2400" b="1" u="sng" dirty="0" smtClean="0">
                  <a:effectLst/>
                  <a:latin typeface="Calibri" panose="020F0502020204030204" pitchFamily="34" charset="0"/>
                  <a:ea typeface="Calibri" panose="020F0502020204030204" pitchFamily="34" charset="0"/>
                  <a:cs typeface="Times New Roman" panose="02020603050405020304" pitchFamily="18" charset="0"/>
                </a:rPr>
                <a:t>Business Problem Framing</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Micro credit Loan Project is a real life project for a telecommunication network provider. The Telecommunication Network provider company collaborated with a Micro finance institution to provide micro-credit on mobile balances to be paid back in 5 days.</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 Consumer is classified to be a defaulter if he/she do not pay back the loan amount within the time duration of 5 days. For the loan amount of 5 (in Indonesian Rupiah), payback amount should be 6 (in Indonesian Rupiah), while, for the loan amount of 10 (in Indonesian Rupiah), the payback amount should be 12 (in Indonesian Rupiah).</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 client has approached for building a ML Algorithm to select the good customers who will pay back the loaned amount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orizontal Scroll 3"/>
            <p:cNvSpPr/>
            <p:nvPr/>
          </p:nvSpPr>
          <p:spPr>
            <a:xfrm>
              <a:off x="5778500" y="673100"/>
              <a:ext cx="5811669" cy="9271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effectLst>
                    <a:glow rad="63500">
                      <a:schemeClr val="accent3">
                        <a:satMod val="175000"/>
                        <a:alpha val="40000"/>
                      </a:schemeClr>
                    </a:glow>
                  </a:effectLst>
                  <a:latin typeface="Elephant" panose="02020904090505020303" pitchFamily="18" charset="0"/>
                </a:rPr>
                <a:t>Distribution of dataset</a:t>
              </a:r>
              <a:endParaRPr lang="en-IN" sz="2800" dirty="0">
                <a:solidFill>
                  <a:schemeClr val="tx1"/>
                </a:solidFill>
                <a:effectLst>
                  <a:glow rad="63500">
                    <a:schemeClr val="accent3">
                      <a:satMod val="175000"/>
                      <a:alpha val="40000"/>
                    </a:schemeClr>
                  </a:glow>
                </a:effectLst>
                <a:latin typeface="Elephant" panose="02020904090505020303" pitchFamily="18" charset="0"/>
              </a:endParaRPr>
            </a:p>
          </p:txBody>
        </p:sp>
      </p:grpSp>
    </p:spTree>
    <p:extLst>
      <p:ext uri="{BB962C8B-B14F-4D97-AF65-F5344CB8AC3E}">
        <p14:creationId xmlns:p14="http://schemas.microsoft.com/office/powerpoint/2010/main" val="3842862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529"/>
            <a:ext cx="6014435" cy="7110088"/>
          </a:xfrm>
          <a:prstGeom prst="rect">
            <a:avLst/>
          </a:prstGeom>
        </p:spPr>
        <p:txBody>
          <a:bodyPr wrap="square">
            <a:spAutoFit/>
          </a:bodyPr>
          <a:lstStyle/>
          <a:p>
            <a:pPr>
              <a:lnSpc>
                <a:spcPct val="107000"/>
              </a:lnSpc>
              <a:spcAft>
                <a:spcPts val="800"/>
              </a:spcAft>
            </a:pPr>
            <a:r>
              <a:rPr lang="en-US" sz="2400" b="1" u="sng" dirty="0" smtClean="0">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smtClean="0">
                <a:effectLst/>
                <a:latin typeface="Calibri" panose="020F0502020204030204" pitchFamily="34" charset="0"/>
                <a:ea typeface="Calibri" panose="020F0502020204030204" pitchFamily="34" charset="0"/>
                <a:cs typeface="Times New Roman" panose="02020603050405020304" pitchFamily="18" charset="0"/>
              </a:rPr>
              <a:t>Under EDA  using </a:t>
            </a:r>
            <a:r>
              <a:rPr lang="en-IN" b="1" u="sng" dirty="0" smtClean="0">
                <a:effectLst/>
                <a:latin typeface="Calibri" panose="020F0502020204030204" pitchFamily="34" charset="0"/>
                <a:ea typeface="Calibri" panose="020F0502020204030204" pitchFamily="34" charset="0"/>
                <a:cs typeface="Times New Roman" panose="02020603050405020304" pitchFamily="18" charset="0"/>
              </a:rPr>
              <a:t>df.describe()</a:t>
            </a:r>
            <a:r>
              <a:rPr lang="en-IN"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we performed statistical analysis on the data set. Below are some conclusions drawn from it: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dirty="0"/>
              <a:t>1</a:t>
            </a:r>
            <a:r>
              <a:rPr lang="en-US" dirty="0">
                <a:latin typeface="Calibri" panose="020F0502020204030204" pitchFamily="34" charset="0"/>
                <a:ea typeface="Calibri" panose="020F0502020204030204" pitchFamily="34" charset="0"/>
                <a:cs typeface="Times New Roman" panose="02020603050405020304" pitchFamily="18" charset="0"/>
              </a:rPr>
              <a:t>) Maximum features contain </a:t>
            </a:r>
            <a:r>
              <a:rPr lang="en-US" dirty="0" smtClean="0">
                <a:latin typeface="Calibri" panose="020F0502020204030204" pitchFamily="34" charset="0"/>
                <a:ea typeface="Calibri" panose="020F0502020204030204" pitchFamily="34" charset="0"/>
                <a:cs typeface="Times New Roman" panose="02020603050405020304" pitchFamily="18" charset="0"/>
              </a:rPr>
              <a:t>continuous </a:t>
            </a:r>
            <a:r>
              <a:rPr lang="en-US" dirty="0">
                <a:latin typeface="Calibri" panose="020F0502020204030204" pitchFamily="34" charset="0"/>
                <a:ea typeface="Calibri" panose="020F0502020204030204" pitchFamily="34" charset="0"/>
                <a:cs typeface="Times New Roman" panose="02020603050405020304" pitchFamily="18" charset="0"/>
              </a:rPr>
              <a:t>data</a:t>
            </a:r>
          </a:p>
          <a:p>
            <a:pPr marL="342900"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2) In some features Mean is greater than Median which gives us hint that there are outliers present in </a:t>
            </a: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dataset</a:t>
            </a:r>
          </a:p>
          <a:p>
            <a:pPr marL="342900"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3) Also some features are skewed</a:t>
            </a:r>
          </a:p>
          <a:p>
            <a:pPr marL="342900"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4) Also its evident that there are </a:t>
            </a:r>
            <a:r>
              <a:rPr lang="en-US" dirty="0" smtClean="0">
                <a:latin typeface="Calibri" panose="020F0502020204030204" pitchFamily="34" charset="0"/>
                <a:ea typeface="Calibri" panose="020F0502020204030204" pitchFamily="34" charset="0"/>
                <a:cs typeface="Times New Roman" panose="02020603050405020304" pitchFamily="18" charset="0"/>
              </a:rPr>
              <a:t>anomaly </a:t>
            </a:r>
            <a:r>
              <a:rPr lang="en-US" dirty="0">
                <a:latin typeface="Calibri" panose="020F0502020204030204" pitchFamily="34" charset="0"/>
                <a:ea typeface="Calibri" panose="020F0502020204030204" pitchFamily="34" charset="0"/>
                <a:cs typeface="Times New Roman" panose="02020603050405020304" pitchFamily="18" charset="0"/>
              </a:rPr>
              <a:t>present as age on cellular network </a:t>
            </a:r>
            <a:r>
              <a:rPr lang="en-US" dirty="0" smtClean="0">
                <a:latin typeface="Calibri" panose="020F0502020204030204" pitchFamily="34" charset="0"/>
                <a:ea typeface="Calibri" panose="020F0502020204030204" pitchFamily="34" charset="0"/>
                <a:cs typeface="Times New Roman" panose="02020603050405020304" pitchFamily="18" charset="0"/>
              </a:rPr>
              <a:t>days, Daily </a:t>
            </a:r>
            <a:r>
              <a:rPr lang="en-US" dirty="0">
                <a:latin typeface="Calibri" panose="020F0502020204030204" pitchFamily="34" charset="0"/>
                <a:ea typeface="Calibri" panose="020F0502020204030204" pitchFamily="34" charset="0"/>
                <a:cs typeface="Times New Roman" panose="02020603050405020304" pitchFamily="18" charset="0"/>
              </a:rPr>
              <a:t>amount spent from main account, averaged over last 30 </a:t>
            </a:r>
            <a:r>
              <a:rPr lang="en-US" dirty="0" smtClean="0">
                <a:latin typeface="Calibri" panose="020F0502020204030204" pitchFamily="34" charset="0"/>
                <a:ea typeface="Calibri" panose="020F0502020204030204" pitchFamily="34" charset="0"/>
                <a:cs typeface="Times New Roman" panose="02020603050405020304" pitchFamily="18" charset="0"/>
              </a:rPr>
              <a:t>days, Daily </a:t>
            </a:r>
            <a:r>
              <a:rPr lang="en-US" dirty="0">
                <a:latin typeface="Calibri" panose="020F0502020204030204" pitchFamily="34" charset="0"/>
                <a:ea typeface="Calibri" panose="020F0502020204030204" pitchFamily="34" charset="0"/>
                <a:cs typeface="Times New Roman" panose="02020603050405020304" pitchFamily="18" charset="0"/>
              </a:rPr>
              <a:t>amount spent from main account, averaged over last 90 </a:t>
            </a:r>
            <a:r>
              <a:rPr lang="en-US" dirty="0" smtClean="0">
                <a:latin typeface="Calibri" panose="020F0502020204030204" pitchFamily="34" charset="0"/>
                <a:ea typeface="Calibri" panose="020F0502020204030204" pitchFamily="34" charset="0"/>
                <a:cs typeface="Times New Roman" panose="02020603050405020304" pitchFamily="18" charset="0"/>
              </a:rPr>
              <a:t>days, Average </a:t>
            </a:r>
            <a:r>
              <a:rPr lang="en-US" dirty="0">
                <a:latin typeface="Calibri" panose="020F0502020204030204" pitchFamily="34" charset="0"/>
                <a:ea typeface="Calibri" panose="020F0502020204030204" pitchFamily="34" charset="0"/>
                <a:cs typeface="Times New Roman" panose="02020603050405020304" pitchFamily="18" charset="0"/>
              </a:rPr>
              <a:t>main account balance over last 30 </a:t>
            </a:r>
            <a:r>
              <a:rPr lang="en-US" dirty="0" smtClean="0">
                <a:latin typeface="Calibri" panose="020F0502020204030204" pitchFamily="34" charset="0"/>
                <a:ea typeface="Calibri" panose="020F0502020204030204" pitchFamily="34" charset="0"/>
                <a:cs typeface="Times New Roman" panose="02020603050405020304" pitchFamily="18" charset="0"/>
              </a:rPr>
              <a:t>days, Average </a:t>
            </a:r>
            <a:r>
              <a:rPr lang="en-US" dirty="0">
                <a:latin typeface="Calibri" panose="020F0502020204030204" pitchFamily="34" charset="0"/>
                <a:ea typeface="Calibri" panose="020F0502020204030204" pitchFamily="34" charset="0"/>
                <a:cs typeface="Times New Roman" panose="02020603050405020304" pitchFamily="18" charset="0"/>
              </a:rPr>
              <a:t>main account balance over last 90 </a:t>
            </a:r>
            <a:r>
              <a:rPr lang="en-US" dirty="0" smtClean="0">
                <a:latin typeface="Calibri" panose="020F0502020204030204" pitchFamily="34" charset="0"/>
                <a:ea typeface="Calibri" panose="020F0502020204030204" pitchFamily="34" charset="0"/>
                <a:cs typeface="Times New Roman" panose="02020603050405020304" pitchFamily="18" charset="0"/>
              </a:rPr>
              <a:t>days, Number </a:t>
            </a:r>
            <a:r>
              <a:rPr lang="en-US" dirty="0">
                <a:latin typeface="Calibri" panose="020F0502020204030204" pitchFamily="34" charset="0"/>
                <a:ea typeface="Calibri" panose="020F0502020204030204" pitchFamily="34" charset="0"/>
                <a:cs typeface="Times New Roman" panose="02020603050405020304" pitchFamily="18" charset="0"/>
              </a:rPr>
              <a:t>of days till last recharge of main account, Number of days till last recharge of data account are negative which can not be in any case</a:t>
            </a:r>
          </a:p>
          <a:p>
            <a:pPr marL="342900" indent="-342900">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5) In maxamnt_loans30, medianamnt_loans30,maxamnt_loans90</a:t>
            </a:r>
            <a:r>
              <a:rPr lang="en-US" dirty="0">
                <a:latin typeface="Calibri" panose="020F0502020204030204" pitchFamily="34" charset="0"/>
                <a:ea typeface="Calibri" panose="020F0502020204030204" pitchFamily="34" charset="0"/>
                <a:cs typeface="Times New Roman" panose="02020603050405020304" pitchFamily="18" charset="0"/>
              </a:rPr>
              <a:t>, medianamnt_loans90 seems some anomalies which needs to be corrected, that is if we go by </a:t>
            </a:r>
            <a:r>
              <a:rPr lang="en-US" dirty="0" smtClean="0">
                <a:latin typeface="Calibri" panose="020F0502020204030204" pitchFamily="34" charset="0"/>
                <a:ea typeface="Calibri" panose="020F0502020204030204" pitchFamily="34" charset="0"/>
                <a:cs typeface="Times New Roman" panose="02020603050405020304" pitchFamily="18" charset="0"/>
              </a:rPr>
              <a:t>definition </a:t>
            </a:r>
            <a:r>
              <a:rPr lang="en-US" dirty="0">
                <a:latin typeface="Calibri" panose="020F0502020204030204" pitchFamily="34" charset="0"/>
                <a:ea typeface="Calibri" panose="020F0502020204030204" pitchFamily="34" charset="0"/>
                <a:cs typeface="Times New Roman" panose="02020603050405020304" pitchFamily="18" charset="0"/>
              </a:rPr>
              <a:t>of loan amount which could be 6 or 12 or zero for some customers.</a:t>
            </a:r>
          </a:p>
          <a:p>
            <a:pPr marL="342900" indent="-342900" algn="just">
              <a:lnSpc>
                <a:spcPct val="107000"/>
              </a:lnSpc>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362163" y="103031"/>
            <a:ext cx="5666705" cy="6754969"/>
          </a:xfrm>
          <a:prstGeom prst="rect">
            <a:avLst/>
          </a:prstGeom>
        </p:spPr>
      </p:pic>
    </p:spTree>
    <p:extLst>
      <p:ext uri="{BB962C8B-B14F-4D97-AF65-F5344CB8AC3E}">
        <p14:creationId xmlns:p14="http://schemas.microsoft.com/office/powerpoint/2010/main" val="474017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49" y="350473"/>
            <a:ext cx="5695760" cy="4146456"/>
          </a:xfrm>
          <a:prstGeom prst="rect">
            <a:avLst/>
          </a:prstGeom>
        </p:spPr>
        <p:txBody>
          <a:bodyPr wrap="square">
            <a:spAutoFit/>
          </a:bodyPr>
          <a:lstStyle/>
          <a:p>
            <a:pPr>
              <a:lnSpc>
                <a:spcPct val="107000"/>
              </a:lnSpc>
              <a:spcAft>
                <a:spcPts val="800"/>
              </a:spcAft>
            </a:pPr>
            <a:r>
              <a:rPr lang="en-US" sz="2400" b="1" u="sng" dirty="0" smtClean="0">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We Also performed data cleaning by removing many irrelevant columns impacting our target variable like pcircle, unmapped etc.</a:t>
            </a: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Then we used df.corr() function and using sns.heatmap visualized the correlation.</a:t>
            </a: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From correlation we found many features to be highly correlated which we removed.</a:t>
            </a: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We also treated outliers present in the data set using zscore</a:t>
            </a: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Using PCA we cured the curse of dimensionality as well</a:t>
            </a:r>
          </a:p>
          <a:p>
            <a:pPr marL="342900"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Then using </a:t>
            </a:r>
            <a:r>
              <a:rPr lang="en-US" dirty="0" err="1" smtClean="0">
                <a:latin typeface="Calibri" panose="020F0502020204030204" pitchFamily="34" charset="0"/>
                <a:ea typeface="Calibri" panose="020F0502020204030204" pitchFamily="34" charset="0"/>
                <a:cs typeface="Times New Roman" panose="02020603050405020304" pitchFamily="18" charset="0"/>
              </a:rPr>
              <a:t>seaborn</a:t>
            </a:r>
            <a:r>
              <a:rPr lang="en-US" dirty="0" smtClean="0">
                <a:latin typeface="Calibri" panose="020F0502020204030204" pitchFamily="34" charset="0"/>
                <a:ea typeface="Calibri" panose="020F0502020204030204" pitchFamily="34" charset="0"/>
                <a:cs typeface="Times New Roman" panose="02020603050405020304" pitchFamily="18" charset="0"/>
              </a:rPr>
              <a:t> we performed uni-variate &amp; bi-</a:t>
            </a:r>
            <a:r>
              <a:rPr lang="en-US" dirty="0" err="1" smtClean="0">
                <a:latin typeface="Calibri" panose="020F0502020204030204" pitchFamily="34" charset="0"/>
                <a:ea typeface="Calibri" panose="020F0502020204030204" pitchFamily="34" charset="0"/>
                <a:cs typeface="Times New Roman" panose="02020603050405020304" pitchFamily="18" charset="0"/>
              </a:rPr>
              <a:t>variate</a:t>
            </a:r>
            <a:r>
              <a:rPr lang="en-US" dirty="0" smtClean="0">
                <a:latin typeface="Calibri" panose="020F0502020204030204" pitchFamily="34" charset="0"/>
                <a:ea typeface="Calibri" panose="020F0502020204030204" pitchFamily="34" charset="0"/>
                <a:cs typeface="Times New Roman" panose="02020603050405020304" pitchFamily="18" charset="0"/>
              </a:rPr>
              <a:t> analysis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452316" y="792538"/>
            <a:ext cx="5460642" cy="4152949"/>
          </a:xfrm>
          <a:prstGeom prst="rect">
            <a:avLst/>
          </a:prstGeom>
        </p:spPr>
      </p:pic>
      <p:sp>
        <p:nvSpPr>
          <p:cNvPr id="7" name="Horizontal Scroll 6"/>
          <p:cNvSpPr/>
          <p:nvPr/>
        </p:nvSpPr>
        <p:spPr>
          <a:xfrm>
            <a:off x="6242139" y="0"/>
            <a:ext cx="5811669" cy="9271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effectLst>
                  <a:glow rad="63500">
                    <a:schemeClr val="accent3">
                      <a:satMod val="175000"/>
                      <a:alpha val="40000"/>
                    </a:schemeClr>
                  </a:glow>
                </a:effectLst>
                <a:latin typeface="Elephant" panose="02020904090505020303" pitchFamily="18" charset="0"/>
              </a:rPr>
              <a:t>Correlation</a:t>
            </a:r>
            <a:endParaRPr lang="en-IN" sz="2800" dirty="0">
              <a:solidFill>
                <a:schemeClr val="tx1"/>
              </a:solidFill>
              <a:effectLst>
                <a:glow rad="63500">
                  <a:schemeClr val="accent3">
                    <a:satMod val="175000"/>
                    <a:alpha val="40000"/>
                  </a:schemeClr>
                </a:glow>
              </a:effectLst>
              <a:latin typeface="Elephant" panose="02020904090505020303" pitchFamily="18" charset="0"/>
            </a:endParaRPr>
          </a:p>
        </p:txBody>
      </p:sp>
    </p:spTree>
    <p:extLst>
      <p:ext uri="{BB962C8B-B14F-4D97-AF65-F5344CB8AC3E}">
        <p14:creationId xmlns:p14="http://schemas.microsoft.com/office/powerpoint/2010/main" val="2671199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0" y="-134562"/>
            <a:ext cx="12192000" cy="9271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effectLst>
                  <a:glow rad="63500">
                    <a:schemeClr val="accent3">
                      <a:satMod val="175000"/>
                      <a:alpha val="40000"/>
                    </a:schemeClr>
                  </a:glow>
                </a:effectLst>
                <a:latin typeface="Elephant" panose="02020904090505020303" pitchFamily="18" charset="0"/>
              </a:rPr>
              <a:t>Data Visualization &amp; Various Plots</a:t>
            </a:r>
            <a:endParaRPr lang="en-IN" sz="2800" dirty="0">
              <a:solidFill>
                <a:schemeClr val="tx1"/>
              </a:solidFill>
              <a:effectLst>
                <a:glow rad="63500">
                  <a:schemeClr val="accent3">
                    <a:satMod val="175000"/>
                    <a:alpha val="40000"/>
                  </a:schemeClr>
                </a:glow>
              </a:effectLst>
              <a:latin typeface="Elephant" panose="02020904090505020303" pitchFamily="18" charset="0"/>
            </a:endParaRPr>
          </a:p>
        </p:txBody>
      </p:sp>
      <p:pic>
        <p:nvPicPr>
          <p:cNvPr id="4" name="Picture 3"/>
          <p:cNvPicPr>
            <a:picLocks noChangeAspect="1"/>
          </p:cNvPicPr>
          <p:nvPr/>
        </p:nvPicPr>
        <p:blipFill rotWithShape="1">
          <a:blip r:embed="rId2"/>
          <a:srcRect l="6959" t="9414" r="9088" b="6426"/>
          <a:stretch/>
        </p:blipFill>
        <p:spPr>
          <a:xfrm>
            <a:off x="995966" y="3671080"/>
            <a:ext cx="8186569" cy="2978333"/>
          </a:xfrm>
          <a:prstGeom prst="rect">
            <a:avLst/>
          </a:prstGeom>
        </p:spPr>
      </p:pic>
      <p:sp>
        <p:nvSpPr>
          <p:cNvPr id="5" name="Oval 4"/>
          <p:cNvSpPr/>
          <p:nvPr/>
        </p:nvSpPr>
        <p:spPr>
          <a:xfrm>
            <a:off x="90152" y="2231809"/>
            <a:ext cx="334851" cy="3477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1</a:t>
            </a:r>
            <a:endParaRPr lang="en-IN" b="1" dirty="0"/>
          </a:p>
        </p:txBody>
      </p:sp>
      <p:sp>
        <p:nvSpPr>
          <p:cNvPr id="9" name="Oval 8"/>
          <p:cNvSpPr/>
          <p:nvPr/>
        </p:nvSpPr>
        <p:spPr>
          <a:xfrm rot="10800000" flipV="1">
            <a:off x="90151" y="4764127"/>
            <a:ext cx="334851" cy="346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2</a:t>
            </a:r>
            <a:endParaRPr lang="en-IN" b="1"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0746" r="8433"/>
          <a:stretch/>
        </p:blipFill>
        <p:spPr>
          <a:xfrm>
            <a:off x="995966" y="965650"/>
            <a:ext cx="8186569" cy="2532318"/>
          </a:xfrm>
          <a:prstGeom prst="rect">
            <a:avLst/>
          </a:prstGeom>
        </p:spPr>
      </p:pic>
      <p:sp>
        <p:nvSpPr>
          <p:cNvPr id="13" name="Left Arrow Callout 12"/>
          <p:cNvSpPr/>
          <p:nvPr/>
        </p:nvSpPr>
        <p:spPr>
          <a:xfrm>
            <a:off x="9384303" y="1455313"/>
            <a:ext cx="2670321" cy="1622738"/>
          </a:xfrm>
          <a:prstGeom prst="leftArrowCallou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000" dirty="0" smtClean="0">
                <a:latin typeface="Arial Narrow" panose="020B0606020202030204" pitchFamily="34" charset="0"/>
              </a:rPr>
              <a:t>Box Plot to check Outlier and after effects of Zscore</a:t>
            </a:r>
            <a:endParaRPr lang="en-IN" sz="2000" dirty="0">
              <a:latin typeface="Arial Narrow" panose="020B0606020202030204" pitchFamily="34" charset="0"/>
            </a:endParaRPr>
          </a:p>
        </p:txBody>
      </p:sp>
      <p:sp>
        <p:nvSpPr>
          <p:cNvPr id="15" name="Left Arrow Callout 14"/>
          <p:cNvSpPr/>
          <p:nvPr/>
        </p:nvSpPr>
        <p:spPr>
          <a:xfrm>
            <a:off x="9384302" y="4348877"/>
            <a:ext cx="2670321" cy="1622738"/>
          </a:xfrm>
          <a:prstGeom prst="leftArrowCallou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000" dirty="0" smtClean="0">
                <a:latin typeface="Arial Narrow" panose="020B0606020202030204" pitchFamily="34" charset="0"/>
              </a:rPr>
              <a:t>Count Plot to check distribution</a:t>
            </a:r>
            <a:endParaRPr lang="en-IN" sz="2000" dirty="0">
              <a:latin typeface="Arial Narrow" panose="020B0606020202030204" pitchFamily="34" charset="0"/>
            </a:endParaRPr>
          </a:p>
        </p:txBody>
      </p:sp>
    </p:spTree>
    <p:extLst>
      <p:ext uri="{BB962C8B-B14F-4D97-AF65-F5344CB8AC3E}">
        <p14:creationId xmlns:p14="http://schemas.microsoft.com/office/powerpoint/2010/main" val="3972763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85" y="486523"/>
            <a:ext cx="6096000" cy="3257367"/>
          </a:xfrm>
          <a:prstGeom prst="rect">
            <a:avLst/>
          </a:prstGeom>
        </p:spPr>
        <p:txBody>
          <a:bodyPr>
            <a:spAutoFit/>
          </a:bodyPr>
          <a:lstStyle/>
          <a:p>
            <a:pPr>
              <a:lnSpc>
                <a:spcPct val="107000"/>
              </a:lnSpc>
              <a:spcAft>
                <a:spcPts val="800"/>
              </a:spcAft>
            </a:pPr>
            <a:r>
              <a:rPr lang="en-US" sz="2400" b="1" u="sng" dirty="0" smtClean="0">
                <a:latin typeface="Calibri" panose="020F0502020204030204" pitchFamily="34" charset="0"/>
                <a:ea typeface="Calibri" panose="020F0502020204030204" pitchFamily="34" charset="0"/>
                <a:cs typeface="Times New Roman" panose="02020603050405020304" pitchFamily="18" charset="0"/>
              </a:rPr>
              <a:t>Model Building &amp; Performance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It’s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a classification problem and below models were used:</a:t>
            </a: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Logistic Regression</a:t>
            </a: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indent="-342900" algn="just">
              <a:lnSpc>
                <a:spcPct val="107000"/>
              </a:lnSpc>
              <a:buFont typeface="Symbol" panose="05050102010706020507" pitchFamily="18" charset="2"/>
              <a:buChar char=""/>
            </a:pPr>
            <a:r>
              <a:rPr lang="en-IN" dirty="0" err="1">
                <a:latin typeface="Calibri" panose="020F0502020204030204" pitchFamily="34" charset="0"/>
                <a:ea typeface="Calibri" panose="020F0502020204030204" pitchFamily="34" charset="0"/>
                <a:cs typeface="Times New Roman" panose="02020603050405020304" pitchFamily="18" charset="0"/>
              </a:rPr>
              <a:t>AdaBoost</a:t>
            </a:r>
            <a:r>
              <a:rPr lang="en-IN" dirty="0">
                <a:latin typeface="Calibri" panose="020F0502020204030204" pitchFamily="34" charset="0"/>
                <a:ea typeface="Calibri" panose="020F0502020204030204" pitchFamily="34" charset="0"/>
                <a:cs typeface="Times New Roman" panose="02020603050405020304" pitchFamily="18" charset="0"/>
              </a:rPr>
              <a:t> Classifier</a:t>
            </a: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342900" indent="-342900" algn="just">
              <a:lnSpc>
                <a:spcPct val="107000"/>
              </a:lnSpc>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Evaluation being done using cross validation and various AUC and ROC Curve, accuracy score and classification </a:t>
            </a:r>
            <a:r>
              <a:rPr lang="en-IN" dirty="0" smtClean="0">
                <a:latin typeface="Calibri" panose="020F0502020204030204" pitchFamily="34" charset="0"/>
                <a:ea typeface="Calibri" panose="020F0502020204030204" pitchFamily="34" charset="0"/>
                <a:cs typeface="Times New Roman" panose="02020603050405020304" pitchFamily="18" charset="0"/>
              </a:rPr>
              <a:t>matrices.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6542467" y="875230"/>
            <a:ext cx="5434884" cy="2479952"/>
          </a:xfrm>
          <a:prstGeom prst="rect">
            <a:avLst/>
          </a:prstGeom>
          <a:noFill/>
          <a:ln w="19050">
            <a:solidFill>
              <a:schemeClr val="tx1">
                <a:lumMod val="95000"/>
                <a:lumOff val="5000"/>
              </a:schemeClr>
            </a:solidFill>
          </a:ln>
        </p:spPr>
      </p:pic>
      <p:sp>
        <p:nvSpPr>
          <p:cNvPr id="12" name="Horizontal Scroll 11"/>
          <p:cNvSpPr/>
          <p:nvPr/>
        </p:nvSpPr>
        <p:spPr>
          <a:xfrm>
            <a:off x="6349285" y="22973"/>
            <a:ext cx="5811669" cy="9271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effectLst>
                  <a:glow rad="63500">
                    <a:schemeClr val="accent3">
                      <a:satMod val="175000"/>
                      <a:alpha val="40000"/>
                    </a:schemeClr>
                  </a:glow>
                </a:effectLst>
                <a:latin typeface="Elephant" panose="02020904090505020303" pitchFamily="18" charset="0"/>
              </a:rPr>
              <a:t>Model Performance</a:t>
            </a:r>
            <a:endParaRPr lang="en-IN" sz="2800" dirty="0">
              <a:solidFill>
                <a:schemeClr val="tx1"/>
              </a:solidFill>
              <a:effectLst>
                <a:glow rad="63500">
                  <a:schemeClr val="accent3">
                    <a:satMod val="175000"/>
                    <a:alpha val="40000"/>
                  </a:schemeClr>
                </a:glow>
              </a:effectLst>
              <a:latin typeface="Elephant" panose="02020904090505020303" pitchFamily="18" charset="0"/>
            </a:endParaRPr>
          </a:p>
        </p:txBody>
      </p:sp>
    </p:spTree>
    <p:extLst>
      <p:ext uri="{BB962C8B-B14F-4D97-AF65-F5344CB8AC3E}">
        <p14:creationId xmlns:p14="http://schemas.microsoft.com/office/powerpoint/2010/main" val="642920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85" y="486523"/>
            <a:ext cx="6096000" cy="2071914"/>
          </a:xfrm>
          <a:prstGeom prst="rect">
            <a:avLst/>
          </a:prstGeom>
        </p:spPr>
        <p:txBody>
          <a:bodyPr>
            <a:spAutoFit/>
          </a:bodyPr>
          <a:lstStyle/>
          <a:p>
            <a:pPr>
              <a:lnSpc>
                <a:spcPct val="107000"/>
              </a:lnSpc>
              <a:spcAft>
                <a:spcPts val="800"/>
              </a:spcAft>
            </a:pPr>
            <a:r>
              <a:rPr lang="en-US" sz="2400" b="1" u="sng" dirty="0" smtClean="0">
                <a:latin typeface="Calibri" panose="020F0502020204030204" pitchFamily="34" charset="0"/>
                <a:ea typeface="Calibri" panose="020F0502020204030204" pitchFamily="34" charset="0"/>
                <a:cs typeface="Times New Roman" panose="02020603050405020304" pitchFamily="18" charset="0"/>
              </a:rPr>
              <a:t>Model finalization and conclusion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While evaluating the models found that Random Forest classifier is best fit model for the problem statement. Also would like to mention we can more fine tune the predictions by working more on feature tuning, and outlier management and also using smote for imbalanced data</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732949" y="780956"/>
            <a:ext cx="5266009" cy="4206679"/>
          </a:xfrm>
          <a:prstGeom prst="rect">
            <a:avLst/>
          </a:prstGeom>
          <a:noFill/>
          <a:ln w="15875">
            <a:solidFill>
              <a:schemeClr val="tx1">
                <a:lumMod val="95000"/>
                <a:lumOff val="5000"/>
              </a:schemeClr>
            </a:solidFill>
          </a:ln>
        </p:spPr>
      </p:pic>
      <p:sp>
        <p:nvSpPr>
          <p:cNvPr id="12" name="Horizontal Scroll 11"/>
          <p:cNvSpPr/>
          <p:nvPr/>
        </p:nvSpPr>
        <p:spPr>
          <a:xfrm>
            <a:off x="6460120" y="0"/>
            <a:ext cx="5811669" cy="9271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effectLst>
                  <a:glow rad="63500">
                    <a:schemeClr val="accent3">
                      <a:satMod val="175000"/>
                      <a:alpha val="40000"/>
                    </a:schemeClr>
                  </a:glow>
                </a:effectLst>
                <a:latin typeface="Elephant" panose="02020904090505020303" pitchFamily="18" charset="0"/>
              </a:rPr>
              <a:t>RFC Model Performance</a:t>
            </a:r>
            <a:endParaRPr lang="en-IN" sz="2800" dirty="0">
              <a:solidFill>
                <a:schemeClr val="tx1"/>
              </a:solidFill>
              <a:effectLst>
                <a:glow rad="63500">
                  <a:schemeClr val="accent3">
                    <a:satMod val="175000"/>
                    <a:alpha val="40000"/>
                  </a:schemeClr>
                </a:glow>
              </a:effectLst>
              <a:latin typeface="Elephant" panose="02020904090505020303" pitchFamily="18" charset="0"/>
            </a:endParaRPr>
          </a:p>
        </p:txBody>
      </p:sp>
    </p:spTree>
    <p:extLst>
      <p:ext uri="{BB962C8B-B14F-4D97-AF65-F5344CB8AC3E}">
        <p14:creationId xmlns:p14="http://schemas.microsoft.com/office/powerpoint/2010/main" val="360026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3" name="Rounded Rectangle 2"/>
          <p:cNvSpPr/>
          <p:nvPr/>
        </p:nvSpPr>
        <p:spPr>
          <a:xfrm>
            <a:off x="154546" y="2161309"/>
            <a:ext cx="4486727" cy="22721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b="1" dirty="0" smtClean="0">
                <a:ln w="0"/>
                <a:solidFill>
                  <a:schemeClr val="accent1">
                    <a:lumMod val="50000"/>
                  </a:schemeClr>
                </a:solidFill>
                <a:effectLst>
                  <a:reflection blurRad="6350" stA="60000" endA="900" endPos="58000" dir="5400000" sy="-100000" algn="bl" rotWithShape="0"/>
                </a:effectLst>
                <a:latin typeface="Copperplate Gothic Bold" panose="020E0705020206020404" pitchFamily="34" charset="0"/>
                <a:cs typeface="Times New Roman" panose="02020603050405020304" pitchFamily="18" charset="0"/>
              </a:rPr>
              <a:t>Thank You</a:t>
            </a:r>
            <a:endParaRPr lang="en-IN" sz="4000" b="1" dirty="0">
              <a:ln w="0"/>
              <a:solidFill>
                <a:schemeClr val="accent1">
                  <a:lumMod val="50000"/>
                </a:schemeClr>
              </a:solidFill>
              <a:effectLst>
                <a:reflection blurRad="6350" stA="60000" endA="900" endPos="58000" dir="5400000" sy="-100000" algn="bl" rotWithShape="0"/>
              </a:effectLst>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336583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173</TotalTime>
  <Words>520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 Narrow</vt:lpstr>
      <vt:lpstr>Calibri</vt:lpstr>
      <vt:lpstr>Century Gothic</vt:lpstr>
      <vt:lpstr>Copperplate Gothic Bold</vt:lpstr>
      <vt:lpstr>Elephant</vt:lpstr>
      <vt:lpstr>Symbol</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2020-12-27T20:22:00Z</dcterms:created>
  <dcterms:modified xsi:type="dcterms:W3CDTF">2020-12-28T15:32:10Z</dcterms:modified>
</cp:coreProperties>
</file>