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63"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Introduction to Automation Testing Using Selenium</a:t>
            </a:r>
            <a:endParaRPr lang="en-IN" dirty="0"/>
          </a:p>
        </p:txBody>
      </p:sp>
    </p:spTree>
    <p:extLst>
      <p:ext uri="{BB962C8B-B14F-4D97-AF65-F5344CB8AC3E}">
        <p14:creationId xmlns:p14="http://schemas.microsoft.com/office/powerpoint/2010/main" val="2282407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Test Execution</a:t>
            </a:r>
            <a:br>
              <a:rPr lang="en-IN" b="1" dirty="0"/>
            </a:br>
            <a:endParaRPr lang="en-IN" dirty="0"/>
          </a:p>
        </p:txBody>
      </p:sp>
      <p:sp>
        <p:nvSpPr>
          <p:cNvPr id="3" name="Content Placeholder 2"/>
          <p:cNvSpPr>
            <a:spLocks noGrp="1"/>
          </p:cNvSpPr>
          <p:nvPr>
            <p:ph idx="1"/>
          </p:nvPr>
        </p:nvSpPr>
        <p:spPr/>
        <p:txBody>
          <a:bodyPr/>
          <a:lstStyle/>
          <a:p>
            <a:r>
              <a:rPr lang="en-US" dirty="0"/>
              <a:t>Automation Scripts are executed during this phase. The scripts need input test data before there are set to run. Once executed they provide detailed test reports.</a:t>
            </a:r>
          </a:p>
          <a:p>
            <a:r>
              <a:rPr lang="en-US" dirty="0"/>
              <a:t>Execution can be performed using the automation tool directly or through the Test Management tool which will invoke the automation tool.</a:t>
            </a:r>
          </a:p>
          <a:p>
            <a:r>
              <a:rPr lang="en-US" dirty="0"/>
              <a:t>Example: Quality center is the Test Management tool which in turn it will invoke QTP for execution of automation scripts. Scripts can be executed in a single machine or a group of machines. The execution can be done during the night, to save time.</a:t>
            </a:r>
          </a:p>
          <a:p>
            <a:endParaRPr lang="en-IN" dirty="0"/>
          </a:p>
        </p:txBody>
      </p:sp>
    </p:spTree>
    <p:extLst>
      <p:ext uri="{BB962C8B-B14F-4D97-AF65-F5344CB8AC3E}">
        <p14:creationId xmlns:p14="http://schemas.microsoft.com/office/powerpoint/2010/main" val="3339329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Test Automation Maintenance Approach</a:t>
            </a:r>
            <a:endParaRPr lang="en-IN" dirty="0"/>
          </a:p>
        </p:txBody>
      </p:sp>
      <p:sp>
        <p:nvSpPr>
          <p:cNvPr id="3" name="Content Placeholder 2"/>
          <p:cNvSpPr>
            <a:spLocks noGrp="1"/>
          </p:cNvSpPr>
          <p:nvPr>
            <p:ph idx="1"/>
          </p:nvPr>
        </p:nvSpPr>
        <p:spPr/>
        <p:txBody>
          <a:bodyPr/>
          <a:lstStyle/>
          <a:p>
            <a:r>
              <a:rPr lang="en-US" b="1" dirty="0"/>
              <a:t>Test Automation Maintenance Approach</a:t>
            </a:r>
            <a:r>
              <a:rPr lang="en-US" dirty="0"/>
              <a:t> is an automation testing phase carried out to test whether the new functionalities added to the software are working fine or not. Maintenance in automation testing is executed when new automation scripts are added and need to be reviewed and maintained in order to improve the effectiveness of automation scripts with each successive release cycle.</a:t>
            </a:r>
            <a:endParaRPr lang="en-IN" dirty="0"/>
          </a:p>
        </p:txBody>
      </p:sp>
    </p:spTree>
    <p:extLst>
      <p:ext uri="{BB962C8B-B14F-4D97-AF65-F5344CB8AC3E}">
        <p14:creationId xmlns:p14="http://schemas.microsoft.com/office/powerpoint/2010/main" val="2239017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Manual Testing and Automation Testing</a:t>
            </a:r>
            <a:br>
              <a:rPr lang="en-US"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808554"/>
              </p:ext>
            </p:extLst>
          </p:nvPr>
        </p:nvGraphicFramePr>
        <p:xfrm>
          <a:off x="2176530" y="1905000"/>
          <a:ext cx="8706117" cy="4006849"/>
        </p:xfrm>
        <a:graphic>
          <a:graphicData uri="http://schemas.openxmlformats.org/drawingml/2006/table">
            <a:tbl>
              <a:tblPr>
                <a:tableStyleId>{5940675A-B579-460E-94D1-54222C63F5DA}</a:tableStyleId>
              </a:tblPr>
              <a:tblGrid>
                <a:gridCol w="1906073"/>
                <a:gridCol w="3219718"/>
                <a:gridCol w="3580326"/>
              </a:tblGrid>
              <a:tr h="777448">
                <a:tc>
                  <a:txBody>
                    <a:bodyPr/>
                    <a:lstStyle/>
                    <a:p>
                      <a:pPr fontAlgn="ctr"/>
                      <a:r>
                        <a:rPr lang="en-IN" sz="1300" b="1" dirty="0">
                          <a:effectLst/>
                        </a:rPr>
                        <a:t>Processing time</a:t>
                      </a:r>
                    </a:p>
                  </a:txBody>
                  <a:tcPr marL="56392" marR="56392" marT="28196" marB="28196" anchor="ctr"/>
                </a:tc>
                <a:tc>
                  <a:txBody>
                    <a:bodyPr/>
                    <a:lstStyle/>
                    <a:p>
                      <a:pPr fontAlgn="ctr"/>
                      <a:r>
                        <a:rPr lang="en-US" sz="1300" dirty="0">
                          <a:effectLst/>
                        </a:rPr>
                        <a:t>Automated testing is significantly faster than a manual approach.</a:t>
                      </a:r>
                    </a:p>
                  </a:txBody>
                  <a:tcPr marL="56392" marR="56392" marT="28196" marB="28196" anchor="ctr"/>
                </a:tc>
                <a:tc>
                  <a:txBody>
                    <a:bodyPr/>
                    <a:lstStyle/>
                    <a:p>
                      <a:pPr fontAlgn="ctr"/>
                      <a:r>
                        <a:rPr lang="en-US" sz="1300">
                          <a:effectLst/>
                        </a:rPr>
                        <a:t>Manual testing is time-consuming and takes up human resources.</a:t>
                      </a:r>
                    </a:p>
                  </a:txBody>
                  <a:tcPr marL="56392" marR="56392" marT="28196" marB="28196" anchor="ctr"/>
                </a:tc>
              </a:tr>
              <a:tr h="598038">
                <a:tc>
                  <a:txBody>
                    <a:bodyPr/>
                    <a:lstStyle/>
                    <a:p>
                      <a:pPr fontAlgn="ctr"/>
                      <a:r>
                        <a:rPr lang="en-IN" sz="1300" b="1" dirty="0">
                          <a:effectLst/>
                        </a:rPr>
                        <a:t>Exploratory Testing</a:t>
                      </a:r>
                    </a:p>
                  </a:txBody>
                  <a:tcPr marL="56392" marR="56392" marT="28196" marB="28196" anchor="ctr"/>
                </a:tc>
                <a:tc>
                  <a:txBody>
                    <a:bodyPr/>
                    <a:lstStyle/>
                    <a:p>
                      <a:pPr fontAlgn="ctr"/>
                      <a:r>
                        <a:rPr lang="en-US" sz="1300" dirty="0">
                          <a:effectLst/>
                        </a:rPr>
                        <a:t>Automation does not allow random testing</a:t>
                      </a:r>
                    </a:p>
                  </a:txBody>
                  <a:tcPr marL="56392" marR="56392" marT="28196" marB="28196" anchor="ctr"/>
                </a:tc>
                <a:tc>
                  <a:txBody>
                    <a:bodyPr/>
                    <a:lstStyle/>
                    <a:p>
                      <a:pPr fontAlgn="ctr"/>
                      <a:r>
                        <a:rPr lang="en-US" sz="1300">
                          <a:effectLst/>
                        </a:rPr>
                        <a:t>Exploratory testing is possible in Manual Testing</a:t>
                      </a:r>
                    </a:p>
                  </a:txBody>
                  <a:tcPr marL="56392" marR="56392" marT="28196" marB="28196" anchor="ctr"/>
                </a:tc>
              </a:tr>
              <a:tr h="1495093">
                <a:tc>
                  <a:txBody>
                    <a:bodyPr/>
                    <a:lstStyle/>
                    <a:p>
                      <a:pPr fontAlgn="ctr"/>
                      <a:r>
                        <a:rPr lang="en-IN" sz="1300" b="1" dirty="0">
                          <a:effectLst/>
                        </a:rPr>
                        <a:t>Initial investment</a:t>
                      </a:r>
                    </a:p>
                  </a:txBody>
                  <a:tcPr marL="56392" marR="56392" marT="28196" marB="28196" anchor="ctr"/>
                </a:tc>
                <a:tc>
                  <a:txBody>
                    <a:bodyPr/>
                    <a:lstStyle/>
                    <a:p>
                      <a:pPr fontAlgn="ctr"/>
                      <a:r>
                        <a:rPr lang="en-US" sz="1300" dirty="0">
                          <a:effectLst/>
                        </a:rPr>
                        <a:t>The initial investment in the automated testing is higher. Though the ROI is better in the long run.</a:t>
                      </a:r>
                    </a:p>
                  </a:txBody>
                  <a:tcPr marL="56392" marR="56392" marT="28196" marB="28196" anchor="ctr"/>
                </a:tc>
                <a:tc>
                  <a:txBody>
                    <a:bodyPr/>
                    <a:lstStyle/>
                    <a:p>
                      <a:pPr fontAlgn="ctr"/>
                      <a:r>
                        <a:rPr lang="en-US" sz="1300">
                          <a:effectLst/>
                        </a:rPr>
                        <a:t>The initial investment in the Manual testing is comparatively lower. ROI is lower compared to Automation testing in the long run.</a:t>
                      </a:r>
                    </a:p>
                  </a:txBody>
                  <a:tcPr marL="56392" marR="56392" marT="28196" marB="28196" anchor="ctr"/>
                </a:tc>
              </a:tr>
              <a:tr h="1136270">
                <a:tc>
                  <a:txBody>
                    <a:bodyPr/>
                    <a:lstStyle/>
                    <a:p>
                      <a:pPr fontAlgn="ctr"/>
                      <a:r>
                        <a:rPr lang="en-IN" sz="1300" b="1" dirty="0">
                          <a:effectLst/>
                        </a:rPr>
                        <a:t>Reliability</a:t>
                      </a:r>
                    </a:p>
                  </a:txBody>
                  <a:tcPr marL="56392" marR="56392" marT="28196" marB="28196" anchor="ctr"/>
                </a:tc>
                <a:tc>
                  <a:txBody>
                    <a:bodyPr/>
                    <a:lstStyle/>
                    <a:p>
                      <a:pPr fontAlgn="ctr"/>
                      <a:r>
                        <a:rPr lang="en-US" sz="1300">
                          <a:effectLst/>
                        </a:rPr>
                        <a:t>Automated testing is a reliable method, as it is performed by tools and scripts. There is no testing Fatigue.</a:t>
                      </a:r>
                    </a:p>
                  </a:txBody>
                  <a:tcPr marL="56392" marR="56392" marT="28196" marB="28196" anchor="ctr"/>
                </a:tc>
                <a:tc>
                  <a:txBody>
                    <a:bodyPr/>
                    <a:lstStyle/>
                    <a:p>
                      <a:pPr fontAlgn="ctr"/>
                      <a:r>
                        <a:rPr lang="en-US" sz="1300" dirty="0">
                          <a:effectLst/>
                        </a:rPr>
                        <a:t>Manual testing is not as accurate because of the possibility of the human errors.</a:t>
                      </a:r>
                    </a:p>
                  </a:txBody>
                  <a:tcPr marL="56392" marR="56392" marT="28196" marB="28196" anchor="ctr"/>
                </a:tc>
              </a:tr>
            </a:tbl>
          </a:graphicData>
        </a:graphic>
      </p:graphicFrame>
    </p:spTree>
    <p:extLst>
      <p:ext uri="{BB962C8B-B14F-4D97-AF65-F5344CB8AC3E}">
        <p14:creationId xmlns:p14="http://schemas.microsoft.com/office/powerpoint/2010/main" val="1327330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63131956"/>
              </p:ext>
            </p:extLst>
          </p:nvPr>
        </p:nvGraphicFramePr>
        <p:xfrm>
          <a:off x="2292439" y="901522"/>
          <a:ext cx="8615967" cy="5020527"/>
        </p:xfrm>
        <a:graphic>
          <a:graphicData uri="http://schemas.openxmlformats.org/drawingml/2006/table">
            <a:tbl>
              <a:tblPr>
                <a:tableStyleId>{5940675A-B579-460E-94D1-54222C63F5DA}</a:tableStyleId>
              </a:tblPr>
              <a:tblGrid>
                <a:gridCol w="1983347"/>
                <a:gridCol w="2910625"/>
                <a:gridCol w="3721995"/>
              </a:tblGrid>
              <a:tr h="918560">
                <a:tc>
                  <a:txBody>
                    <a:bodyPr/>
                    <a:lstStyle/>
                    <a:p>
                      <a:pPr fontAlgn="ctr"/>
                      <a:r>
                        <a:rPr lang="en-IN" sz="1300" b="1" dirty="0">
                          <a:effectLst/>
                        </a:rPr>
                        <a:t>UI Change</a:t>
                      </a:r>
                    </a:p>
                  </a:txBody>
                  <a:tcPr marL="31485" marR="31485" marT="15743" marB="15743" anchor="ctr"/>
                </a:tc>
                <a:tc>
                  <a:txBody>
                    <a:bodyPr/>
                    <a:lstStyle/>
                    <a:p>
                      <a:pPr fontAlgn="ctr"/>
                      <a:r>
                        <a:rPr lang="en-US" sz="1300">
                          <a:effectLst/>
                        </a:rPr>
                        <a:t>For even a trivial change in the UI of the AUT, Automated Test Scripts need to be modified to work as expected</a:t>
                      </a:r>
                    </a:p>
                  </a:txBody>
                  <a:tcPr marL="31485" marR="31485" marT="15743" marB="15743" anchor="ctr"/>
                </a:tc>
                <a:tc>
                  <a:txBody>
                    <a:bodyPr/>
                    <a:lstStyle/>
                    <a:p>
                      <a:pPr fontAlgn="ctr"/>
                      <a:r>
                        <a:rPr lang="en-US" sz="1300">
                          <a:effectLst/>
                        </a:rPr>
                        <a:t>Small changes like change in id, class, etc. of a button wouldn't thwart execution of a manual tester.</a:t>
                      </a:r>
                    </a:p>
                  </a:txBody>
                  <a:tcPr marL="31485" marR="31485" marT="15743" marB="15743" anchor="ctr"/>
                </a:tc>
              </a:tr>
              <a:tr h="668044">
                <a:tc>
                  <a:txBody>
                    <a:bodyPr/>
                    <a:lstStyle/>
                    <a:p>
                      <a:pPr fontAlgn="ctr"/>
                      <a:r>
                        <a:rPr lang="en-IN" sz="1300" b="1" dirty="0">
                          <a:effectLst/>
                        </a:rPr>
                        <a:t>Investment</a:t>
                      </a:r>
                    </a:p>
                  </a:txBody>
                  <a:tcPr marL="31485" marR="31485" marT="15743" marB="15743" anchor="ctr"/>
                </a:tc>
                <a:tc>
                  <a:txBody>
                    <a:bodyPr/>
                    <a:lstStyle/>
                    <a:p>
                      <a:pPr fontAlgn="ctr"/>
                      <a:r>
                        <a:rPr lang="en-US" sz="1300">
                          <a:effectLst/>
                        </a:rPr>
                        <a:t>Investment is required for testing tools as well as automation engineers</a:t>
                      </a:r>
                    </a:p>
                  </a:txBody>
                  <a:tcPr marL="31485" marR="31485" marT="15743" marB="15743" anchor="ctr"/>
                </a:tc>
                <a:tc>
                  <a:txBody>
                    <a:bodyPr/>
                    <a:lstStyle/>
                    <a:p>
                      <a:pPr fontAlgn="ctr"/>
                      <a:r>
                        <a:rPr lang="en-US" sz="1300">
                          <a:effectLst/>
                        </a:rPr>
                        <a:t>Investment is needed for human resources.</a:t>
                      </a:r>
                    </a:p>
                  </a:txBody>
                  <a:tcPr marL="31485" marR="31485" marT="15743" marB="15743" anchor="ctr"/>
                </a:tc>
              </a:tr>
              <a:tr h="417527">
                <a:tc>
                  <a:txBody>
                    <a:bodyPr/>
                    <a:lstStyle/>
                    <a:p>
                      <a:pPr fontAlgn="ctr"/>
                      <a:r>
                        <a:rPr lang="en-IN" sz="1300" b="1">
                          <a:effectLst/>
                        </a:rPr>
                        <a:t>Cost-effective</a:t>
                      </a:r>
                    </a:p>
                  </a:txBody>
                  <a:tcPr marL="31485" marR="31485" marT="15743" marB="15743" anchor="ctr"/>
                </a:tc>
                <a:tc>
                  <a:txBody>
                    <a:bodyPr/>
                    <a:lstStyle/>
                    <a:p>
                      <a:pPr fontAlgn="ctr"/>
                      <a:r>
                        <a:rPr lang="en-US" sz="1300">
                          <a:effectLst/>
                        </a:rPr>
                        <a:t>Not cost effective for low volume regression</a:t>
                      </a:r>
                    </a:p>
                  </a:txBody>
                  <a:tcPr marL="31485" marR="31485" marT="15743" marB="15743" anchor="ctr"/>
                </a:tc>
                <a:tc>
                  <a:txBody>
                    <a:bodyPr/>
                    <a:lstStyle/>
                    <a:p>
                      <a:pPr fontAlgn="ctr"/>
                      <a:r>
                        <a:rPr lang="en-US" sz="1300">
                          <a:effectLst/>
                        </a:rPr>
                        <a:t>Not cost effective for high volume regression.</a:t>
                      </a:r>
                    </a:p>
                  </a:txBody>
                  <a:tcPr marL="31485" marR="31485" marT="15743" marB="15743" anchor="ctr"/>
                </a:tc>
              </a:tr>
              <a:tr h="918560">
                <a:tc>
                  <a:txBody>
                    <a:bodyPr/>
                    <a:lstStyle/>
                    <a:p>
                      <a:pPr fontAlgn="ctr"/>
                      <a:r>
                        <a:rPr lang="en-IN" sz="1300" b="1">
                          <a:effectLst/>
                        </a:rPr>
                        <a:t>Test Report Visibility</a:t>
                      </a:r>
                    </a:p>
                  </a:txBody>
                  <a:tcPr marL="31485" marR="31485" marT="15743" marB="15743" anchor="ctr"/>
                </a:tc>
                <a:tc>
                  <a:txBody>
                    <a:bodyPr/>
                    <a:lstStyle/>
                    <a:p>
                      <a:pPr fontAlgn="ctr"/>
                      <a:r>
                        <a:rPr lang="en-US" sz="1300" dirty="0">
                          <a:effectLst/>
                        </a:rPr>
                        <a:t>With automation testing, all stakeholders can login into the automation system and check test execution results</a:t>
                      </a:r>
                    </a:p>
                  </a:txBody>
                  <a:tcPr marL="31485" marR="31485" marT="15743" marB="15743" anchor="ctr"/>
                </a:tc>
                <a:tc>
                  <a:txBody>
                    <a:bodyPr/>
                    <a:lstStyle/>
                    <a:p>
                      <a:pPr fontAlgn="ctr"/>
                      <a:r>
                        <a:rPr lang="en-US" sz="1300" dirty="0">
                          <a:effectLst/>
                        </a:rPr>
                        <a:t>Manual Tests are usually recorded in an Excel or Word, and test results are not readily/ readily available.</a:t>
                      </a:r>
                    </a:p>
                  </a:txBody>
                  <a:tcPr marL="31485" marR="31485" marT="15743" marB="15743" anchor="ctr"/>
                </a:tc>
              </a:tr>
              <a:tr h="1169077">
                <a:tc>
                  <a:txBody>
                    <a:bodyPr/>
                    <a:lstStyle/>
                    <a:p>
                      <a:pPr fontAlgn="ctr"/>
                      <a:r>
                        <a:rPr lang="en-IN" sz="1300" b="1" dirty="0">
                          <a:effectLst/>
                        </a:rPr>
                        <a:t>When to Use?</a:t>
                      </a:r>
                    </a:p>
                  </a:txBody>
                  <a:tcPr anchor="ctr"/>
                </a:tc>
                <a:tc>
                  <a:txBody>
                    <a:bodyPr/>
                    <a:lstStyle/>
                    <a:p>
                      <a:pPr fontAlgn="ctr"/>
                      <a:r>
                        <a:rPr lang="en-US" sz="1300" dirty="0">
                          <a:effectLst/>
                        </a:rPr>
                        <a:t>Automated Testing is suited for Regression Testing, Performance Testing, Load Testing or highly repeatable functional test cases.</a:t>
                      </a:r>
                    </a:p>
                  </a:txBody>
                  <a:tcPr anchor="ctr"/>
                </a:tc>
                <a:tc>
                  <a:txBody>
                    <a:bodyPr/>
                    <a:lstStyle/>
                    <a:p>
                      <a:pPr fontAlgn="ctr"/>
                      <a:r>
                        <a:rPr lang="en-US" sz="1300" dirty="0">
                          <a:effectLst/>
                        </a:rPr>
                        <a:t>Manual Testing is suitable for Exploratory, Usability and </a:t>
                      </a:r>
                      <a:r>
                        <a:rPr lang="en-US" sz="1300" dirty="0" err="1">
                          <a:effectLst/>
                        </a:rPr>
                        <a:t>Adhoc</a:t>
                      </a:r>
                      <a:r>
                        <a:rPr lang="en-US" sz="1300" dirty="0">
                          <a:effectLst/>
                        </a:rPr>
                        <a:t> Testing. It should also be used where the AUT changes frequently.</a:t>
                      </a:r>
                    </a:p>
                  </a:txBody>
                  <a:tcPr anchor="ctr"/>
                </a:tc>
              </a:tr>
              <a:tr h="918560">
                <a:tc>
                  <a:txBody>
                    <a:bodyPr/>
                    <a:lstStyle/>
                    <a:p>
                      <a:pPr fontAlgn="ctr"/>
                      <a:r>
                        <a:rPr lang="en-IN" sz="1300" b="1" dirty="0">
                          <a:effectLst/>
                        </a:rPr>
                        <a:t>Performance Testing</a:t>
                      </a:r>
                    </a:p>
                  </a:txBody>
                  <a:tcPr marL="31485" marR="31485" marT="15743" marB="15743" anchor="ctr"/>
                </a:tc>
                <a:tc>
                  <a:txBody>
                    <a:bodyPr/>
                    <a:lstStyle/>
                    <a:p>
                      <a:pPr fontAlgn="ctr"/>
                      <a:r>
                        <a:rPr lang="en-US" sz="1300">
                          <a:effectLst/>
                        </a:rPr>
                        <a:t>Performance Tests like Load Testing, Stress Testing, Spike Testing, etc. have to be tested by an automation tool compulsorily.</a:t>
                      </a:r>
                    </a:p>
                  </a:txBody>
                  <a:tcPr marL="31485" marR="31485" marT="15743" marB="15743" anchor="ctr"/>
                </a:tc>
                <a:tc>
                  <a:txBody>
                    <a:bodyPr/>
                    <a:lstStyle/>
                    <a:p>
                      <a:pPr fontAlgn="ctr"/>
                      <a:r>
                        <a:rPr lang="en-US" sz="1300" dirty="0">
                          <a:effectLst/>
                        </a:rPr>
                        <a:t>Performance Testing is not feasible manually</a:t>
                      </a:r>
                    </a:p>
                  </a:txBody>
                  <a:tcPr marL="31485" marR="31485" marT="15743" marB="15743" anchor="ctr"/>
                </a:tc>
              </a:tr>
            </a:tbl>
          </a:graphicData>
        </a:graphic>
      </p:graphicFrame>
    </p:spTree>
    <p:extLst>
      <p:ext uri="{BB962C8B-B14F-4D97-AF65-F5344CB8AC3E}">
        <p14:creationId xmlns:p14="http://schemas.microsoft.com/office/powerpoint/2010/main" val="175099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Selenium?</a:t>
            </a:r>
            <a:br>
              <a:rPr lang="en-IN" b="1" dirty="0"/>
            </a:br>
            <a:endParaRPr lang="en-IN" dirty="0"/>
          </a:p>
        </p:txBody>
      </p:sp>
      <p:sp>
        <p:nvSpPr>
          <p:cNvPr id="3" name="Content Placeholder 2"/>
          <p:cNvSpPr>
            <a:spLocks noGrp="1"/>
          </p:cNvSpPr>
          <p:nvPr>
            <p:ph idx="1"/>
          </p:nvPr>
        </p:nvSpPr>
        <p:spPr/>
        <p:txBody>
          <a:bodyPr/>
          <a:lstStyle/>
          <a:p>
            <a:r>
              <a:rPr lang="en-US" b="1" dirty="0"/>
              <a:t>Selenium</a:t>
            </a:r>
            <a:r>
              <a:rPr lang="en-US" dirty="0"/>
              <a:t> is a free (open-source) automated testing framework used to validate web applications across different browsers and platforms. </a:t>
            </a:r>
            <a:endParaRPr lang="en-US" dirty="0" smtClean="0"/>
          </a:p>
          <a:p>
            <a:r>
              <a:rPr lang="en-US" dirty="0" smtClean="0"/>
              <a:t>You </a:t>
            </a:r>
            <a:r>
              <a:rPr lang="en-US" dirty="0"/>
              <a:t>can use multiple programming languages like Java, C#, Python </a:t>
            </a:r>
            <a:r>
              <a:rPr lang="en-US" dirty="0" err="1"/>
              <a:t>etc</a:t>
            </a:r>
            <a:r>
              <a:rPr lang="en-US" dirty="0"/>
              <a:t> to create Selenium Test Scripts. </a:t>
            </a:r>
            <a:endParaRPr lang="en-US" dirty="0" smtClean="0"/>
          </a:p>
          <a:p>
            <a:r>
              <a:rPr lang="en-US" dirty="0" smtClean="0"/>
              <a:t>Testing </a:t>
            </a:r>
            <a:r>
              <a:rPr lang="en-US" dirty="0"/>
              <a:t>done using the Selenium testing tool is usually referred to as Selenium Testing.</a:t>
            </a:r>
            <a:endParaRPr lang="en-IN" dirty="0"/>
          </a:p>
        </p:txBody>
      </p:sp>
    </p:spTree>
    <p:extLst>
      <p:ext uri="{BB962C8B-B14F-4D97-AF65-F5344CB8AC3E}">
        <p14:creationId xmlns:p14="http://schemas.microsoft.com/office/powerpoint/2010/main" val="3946389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Structure of Selenium</a:t>
            </a:r>
            <a:endParaRPr lang="en-IN" b="1" dirty="0"/>
          </a:p>
        </p:txBody>
      </p:sp>
      <p:pic>
        <p:nvPicPr>
          <p:cNvPr id="4098" name="Picture 2" descr="Introduction to Selen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8197" y="2133600"/>
            <a:ext cx="7267769"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372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Selenium </a:t>
            </a:r>
            <a:r>
              <a:rPr lang="en-IN" b="1" dirty="0" err="1"/>
              <a:t>Webdriver</a:t>
            </a:r>
            <a:r>
              <a:rPr lang="en-IN" b="1" dirty="0"/>
              <a:t>?</a:t>
            </a:r>
            <a:br>
              <a:rPr lang="en-IN" b="1" dirty="0"/>
            </a:br>
            <a:endParaRPr lang="en-IN" dirty="0"/>
          </a:p>
        </p:txBody>
      </p:sp>
      <p:sp>
        <p:nvSpPr>
          <p:cNvPr id="4" name="Content Placeholder 3"/>
          <p:cNvSpPr>
            <a:spLocks noGrp="1"/>
          </p:cNvSpPr>
          <p:nvPr>
            <p:ph idx="1"/>
          </p:nvPr>
        </p:nvSpPr>
        <p:spPr/>
        <p:txBody>
          <a:bodyPr/>
          <a:lstStyle/>
          <a:p>
            <a:r>
              <a:rPr lang="en-US" dirty="0"/>
              <a:t>The Selenium </a:t>
            </a:r>
            <a:r>
              <a:rPr lang="en-US" dirty="0" err="1"/>
              <a:t>Webdriver</a:t>
            </a:r>
            <a:r>
              <a:rPr lang="en-US" dirty="0"/>
              <a:t> tool is used for automating web application testing to verify that it works as expected or not. It mainly supports browsers like Firefox, Chrome, Safari and Internet Explorer. It also permits you to execute cross-browser testing</a:t>
            </a:r>
            <a:r>
              <a:rPr lang="en-US" dirty="0" smtClean="0"/>
              <a:t>.</a:t>
            </a:r>
          </a:p>
          <a:p>
            <a:r>
              <a:rPr lang="en-US" dirty="0"/>
              <a:t>Java</a:t>
            </a:r>
          </a:p>
          <a:p>
            <a:r>
              <a:rPr lang="en-US" dirty="0" err="1"/>
              <a:t>.Net</a:t>
            </a:r>
            <a:endParaRPr lang="en-US" dirty="0"/>
          </a:p>
          <a:p>
            <a:r>
              <a:rPr lang="en-US" dirty="0"/>
              <a:t>PHP</a:t>
            </a:r>
          </a:p>
          <a:p>
            <a:r>
              <a:rPr lang="en-US" dirty="0"/>
              <a:t>Python</a:t>
            </a:r>
          </a:p>
          <a:p>
            <a:r>
              <a:rPr lang="en-US" dirty="0"/>
              <a:t>Perl</a:t>
            </a:r>
          </a:p>
          <a:p>
            <a:r>
              <a:rPr lang="en-US" dirty="0"/>
              <a:t>Ruby</a:t>
            </a:r>
          </a:p>
          <a:p>
            <a:endParaRPr lang="en-IN" dirty="0"/>
          </a:p>
        </p:txBody>
      </p:sp>
      <p:pic>
        <p:nvPicPr>
          <p:cNvPr id="5" name="Picture 4"/>
          <p:cNvPicPr>
            <a:picLocks noChangeAspect="1"/>
          </p:cNvPicPr>
          <p:nvPr/>
        </p:nvPicPr>
        <p:blipFill>
          <a:blip r:embed="rId2"/>
          <a:stretch>
            <a:fillRect/>
          </a:stretch>
        </p:blipFill>
        <p:spPr>
          <a:xfrm>
            <a:off x="7324859" y="3227097"/>
            <a:ext cx="4419600" cy="3315370"/>
          </a:xfrm>
          <a:prstGeom prst="rect">
            <a:avLst/>
          </a:prstGeom>
        </p:spPr>
      </p:pic>
    </p:spTree>
    <p:extLst>
      <p:ext uri="{BB962C8B-B14F-4D97-AF65-F5344CB8AC3E}">
        <p14:creationId xmlns:p14="http://schemas.microsoft.com/office/powerpoint/2010/main" val="3154954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interacts with Browser</a:t>
            </a:r>
            <a:endParaRPr lang="en-IN" dirty="0"/>
          </a:p>
        </p:txBody>
      </p:sp>
      <p:pic>
        <p:nvPicPr>
          <p:cNvPr id="6146" name="Picture 2" descr="Introduction to WebDriver &amp; Comparison with Selenium RC"/>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76" t="-16579" r="776" b="16579"/>
          <a:stretch/>
        </p:blipFill>
        <p:spPr bwMode="auto">
          <a:xfrm>
            <a:off x="3374264" y="1695338"/>
            <a:ext cx="4977037"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276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XPath in Selenium?</a:t>
            </a:r>
            <a:br>
              <a:rPr lang="en-US" b="1" dirty="0"/>
            </a:br>
            <a:endParaRPr lang="en-IN" dirty="0"/>
          </a:p>
        </p:txBody>
      </p:sp>
      <p:sp>
        <p:nvSpPr>
          <p:cNvPr id="3" name="Content Placeholder 2"/>
          <p:cNvSpPr>
            <a:spLocks noGrp="1"/>
          </p:cNvSpPr>
          <p:nvPr>
            <p:ph idx="1"/>
          </p:nvPr>
        </p:nvSpPr>
        <p:spPr/>
        <p:txBody>
          <a:bodyPr/>
          <a:lstStyle/>
          <a:p>
            <a:r>
              <a:rPr lang="en-US" b="1" dirty="0"/>
              <a:t>XPath in Selenium</a:t>
            </a:r>
            <a:r>
              <a:rPr lang="en-US" dirty="0"/>
              <a:t> is an XML path used for navigation through the HTML structure </a:t>
            </a:r>
            <a:r>
              <a:rPr lang="en-US" dirty="0" smtClean="0"/>
              <a:t>of the </a:t>
            </a:r>
            <a:r>
              <a:rPr lang="en-US" dirty="0"/>
              <a:t>page.</a:t>
            </a:r>
            <a:endParaRPr lang="en-IN" dirty="0"/>
          </a:p>
        </p:txBody>
      </p:sp>
    </p:spTree>
    <p:extLst>
      <p:ext uri="{BB962C8B-B14F-4D97-AF65-F5344CB8AC3E}">
        <p14:creationId xmlns:p14="http://schemas.microsoft.com/office/powerpoint/2010/main" val="497685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b="1" dirty="0"/>
              <a:t>What is Automation Testing?</a:t>
            </a:r>
            <a:endParaRPr lang="en-IN" dirty="0"/>
          </a:p>
        </p:txBody>
      </p:sp>
      <p:sp>
        <p:nvSpPr>
          <p:cNvPr id="3" name="Content Placeholder 2"/>
          <p:cNvSpPr>
            <a:spLocks noGrp="1"/>
          </p:cNvSpPr>
          <p:nvPr>
            <p:ph idx="1"/>
          </p:nvPr>
        </p:nvSpPr>
        <p:spPr/>
        <p:txBody>
          <a:bodyPr>
            <a:normAutofit lnSpcReduction="10000"/>
          </a:bodyPr>
          <a:lstStyle/>
          <a:p>
            <a:r>
              <a:rPr lang="en-US" b="1" dirty="0"/>
              <a:t>Automation Testing or Test Automation</a:t>
            </a:r>
            <a:r>
              <a:rPr lang="en-US" dirty="0"/>
              <a:t> is a software testing technique that performs using special automated testing software tools to execute a test case </a:t>
            </a:r>
            <a:r>
              <a:rPr lang="en-US" dirty="0" smtClean="0"/>
              <a:t>suite</a:t>
            </a:r>
          </a:p>
          <a:p>
            <a:r>
              <a:rPr lang="en-US" dirty="0"/>
              <a:t>The automation testing software can also enter test data into the System Under Test, compare expected and actual results and generate detailed test reports. Test Automation demands considerable investments of money and resources</a:t>
            </a:r>
            <a:r>
              <a:rPr lang="en-US" dirty="0" smtClean="0"/>
              <a:t>.</a:t>
            </a:r>
          </a:p>
          <a:p>
            <a:r>
              <a:rPr lang="en-US" dirty="0"/>
              <a:t>Once the test suite is automated, no human intervention is required. This improved ROI of Test Automation. The goal of Automation is to reduce the number of test cases to be run manually and not to eliminate Manual Testing altogether.</a:t>
            </a:r>
            <a:endParaRPr lang="en-IN" dirty="0"/>
          </a:p>
          <a:p>
            <a:r>
              <a:rPr lang="en-US" dirty="0"/>
              <a:t>Manual Testing is performed by a human sitting in front of a computer carefully executing the test steps.</a:t>
            </a:r>
            <a:endParaRPr lang="en-IN" dirty="0"/>
          </a:p>
        </p:txBody>
      </p:sp>
    </p:spTree>
    <p:extLst>
      <p:ext uri="{BB962C8B-B14F-4D97-AF65-F5344CB8AC3E}">
        <p14:creationId xmlns:p14="http://schemas.microsoft.com/office/powerpoint/2010/main" val="3938137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Test Automation?</a:t>
            </a:r>
            <a:br>
              <a:rPr lang="en-IN" b="1" dirty="0"/>
            </a:br>
            <a:endParaRPr lang="en-IN" dirty="0"/>
          </a:p>
        </p:txBody>
      </p:sp>
      <p:sp>
        <p:nvSpPr>
          <p:cNvPr id="3" name="Content Placeholder 2"/>
          <p:cNvSpPr>
            <a:spLocks noGrp="1"/>
          </p:cNvSpPr>
          <p:nvPr>
            <p:ph idx="1"/>
          </p:nvPr>
        </p:nvSpPr>
        <p:spPr/>
        <p:txBody>
          <a:bodyPr/>
          <a:lstStyle/>
          <a:p>
            <a:r>
              <a:rPr lang="en-US" b="1" dirty="0"/>
              <a:t>Test Automation</a:t>
            </a:r>
            <a:r>
              <a:rPr lang="en-US" dirty="0"/>
              <a:t> is the best way to increase the effectiveness, test coverage, and execution speed in software </a:t>
            </a:r>
            <a:r>
              <a:rPr lang="en-US" dirty="0" smtClean="0"/>
              <a:t>testing</a:t>
            </a:r>
          </a:p>
          <a:p>
            <a:r>
              <a:rPr lang="en-US" dirty="0"/>
              <a:t>Manual Testing of all workflows, all fields, all negative scenarios is time and money consuming</a:t>
            </a:r>
          </a:p>
          <a:p>
            <a:r>
              <a:rPr lang="en-US" dirty="0"/>
              <a:t>It is difficult to test for multilingual sites manually</a:t>
            </a:r>
          </a:p>
          <a:p>
            <a:r>
              <a:rPr lang="en-US" dirty="0"/>
              <a:t>Test Automation does not require Human intervention. You can run automated test unattended (overnight)</a:t>
            </a:r>
          </a:p>
          <a:p>
            <a:r>
              <a:rPr lang="en-US" dirty="0"/>
              <a:t>Test Automation increases the speed of test execution</a:t>
            </a:r>
          </a:p>
          <a:p>
            <a:r>
              <a:rPr lang="en-US" dirty="0"/>
              <a:t>Automation helps increase Test Coverage</a:t>
            </a:r>
          </a:p>
          <a:p>
            <a:r>
              <a:rPr lang="en-US" dirty="0"/>
              <a:t>Manual Testing can </a:t>
            </a:r>
            <a:r>
              <a:rPr lang="en-US" dirty="0" smtClean="0"/>
              <a:t>be error-prone</a:t>
            </a:r>
            <a:r>
              <a:rPr lang="en-US" dirty="0"/>
              <a:t>.</a:t>
            </a:r>
          </a:p>
          <a:p>
            <a:endParaRPr lang="en-IN" dirty="0"/>
          </a:p>
        </p:txBody>
      </p:sp>
    </p:spTree>
    <p:extLst>
      <p:ext uri="{BB962C8B-B14F-4D97-AF65-F5344CB8AC3E}">
        <p14:creationId xmlns:p14="http://schemas.microsoft.com/office/powerpoint/2010/main" val="2110204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Which Test Cases to Automate?</a:t>
            </a:r>
            <a:br>
              <a:rPr lang="en-US" b="1" dirty="0"/>
            </a:br>
            <a:endParaRPr lang="en-IN" dirty="0"/>
          </a:p>
        </p:txBody>
      </p:sp>
      <p:sp>
        <p:nvSpPr>
          <p:cNvPr id="3" name="Content Placeholder 2"/>
          <p:cNvSpPr>
            <a:spLocks noGrp="1"/>
          </p:cNvSpPr>
          <p:nvPr>
            <p:ph idx="1"/>
          </p:nvPr>
        </p:nvSpPr>
        <p:spPr/>
        <p:txBody>
          <a:bodyPr/>
          <a:lstStyle/>
          <a:p>
            <a:r>
              <a:rPr lang="en-US" dirty="0"/>
              <a:t>High Risk - Business Critical test cases</a:t>
            </a:r>
          </a:p>
          <a:p>
            <a:r>
              <a:rPr lang="en-US" dirty="0"/>
              <a:t>Test cases that are repeatedly executed</a:t>
            </a:r>
          </a:p>
          <a:p>
            <a:r>
              <a:rPr lang="en-US" dirty="0"/>
              <a:t>Test Cases that are very tedious or difficult to perform manually</a:t>
            </a:r>
          </a:p>
          <a:p>
            <a:r>
              <a:rPr lang="en-US" dirty="0"/>
              <a:t>Test Cases which are time-consuming</a:t>
            </a:r>
          </a:p>
          <a:p>
            <a:endParaRPr lang="en-IN" dirty="0"/>
          </a:p>
        </p:txBody>
      </p:sp>
    </p:spTree>
    <p:extLst>
      <p:ext uri="{BB962C8B-B14F-4D97-AF65-F5344CB8AC3E}">
        <p14:creationId xmlns:p14="http://schemas.microsoft.com/office/powerpoint/2010/main" val="107191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a:r>
            <a:r>
              <a:rPr lang="en-US" b="1" dirty="0" smtClean="0"/>
              <a:t>ategory </a:t>
            </a:r>
            <a:r>
              <a:rPr lang="en-US" b="1" dirty="0"/>
              <a:t>of test cases are not suitable for automation:</a:t>
            </a:r>
            <a:endParaRPr lang="en-IN" b="1" dirty="0"/>
          </a:p>
        </p:txBody>
      </p:sp>
      <p:sp>
        <p:nvSpPr>
          <p:cNvPr id="3" name="Content Placeholder 2"/>
          <p:cNvSpPr>
            <a:spLocks noGrp="1"/>
          </p:cNvSpPr>
          <p:nvPr>
            <p:ph idx="1"/>
          </p:nvPr>
        </p:nvSpPr>
        <p:spPr/>
        <p:txBody>
          <a:bodyPr/>
          <a:lstStyle/>
          <a:p>
            <a:r>
              <a:rPr lang="en-US" dirty="0"/>
              <a:t>Test Cases that are newly designed and not executed manually at least once</a:t>
            </a:r>
          </a:p>
          <a:p>
            <a:r>
              <a:rPr lang="en-US" dirty="0"/>
              <a:t>Test Cases for which the requirements are frequently changing</a:t>
            </a:r>
          </a:p>
          <a:p>
            <a:r>
              <a:rPr lang="en-US" dirty="0"/>
              <a:t>Test cases which are executed on an ad-hoc basis.</a:t>
            </a:r>
          </a:p>
          <a:p>
            <a:pPr marL="0" indent="0">
              <a:buNone/>
            </a:pPr>
            <a:endParaRPr lang="en-IN" dirty="0"/>
          </a:p>
        </p:txBody>
      </p:sp>
    </p:spTree>
    <p:extLst>
      <p:ext uri="{BB962C8B-B14F-4D97-AF65-F5344CB8AC3E}">
        <p14:creationId xmlns:p14="http://schemas.microsoft.com/office/powerpoint/2010/main" val="1844694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Automated Testing Process:</a:t>
            </a:r>
            <a:br>
              <a:rPr lang="en-IN" b="1" dirty="0"/>
            </a:br>
            <a:endParaRPr lang="en-IN" dirty="0"/>
          </a:p>
        </p:txBody>
      </p:sp>
      <p:sp>
        <p:nvSpPr>
          <p:cNvPr id="3" name="Content Placeholder 2"/>
          <p:cNvSpPr>
            <a:spLocks noGrp="1"/>
          </p:cNvSpPr>
          <p:nvPr>
            <p:ph idx="1"/>
          </p:nvPr>
        </p:nvSpPr>
        <p:spPr/>
        <p:txBody>
          <a:bodyPr/>
          <a:lstStyle/>
          <a:p>
            <a:r>
              <a:rPr lang="en-US" b="1" dirty="0"/>
              <a:t>Step 1)</a:t>
            </a:r>
            <a:r>
              <a:rPr lang="en-US" dirty="0"/>
              <a:t> Test Tool Selection</a:t>
            </a:r>
          </a:p>
          <a:p>
            <a:r>
              <a:rPr lang="en-US" b="1" dirty="0"/>
              <a:t>Step 2)</a:t>
            </a:r>
            <a:r>
              <a:rPr lang="en-US" dirty="0"/>
              <a:t> Define scope of Automation</a:t>
            </a:r>
          </a:p>
          <a:p>
            <a:r>
              <a:rPr lang="en-US" b="1" dirty="0"/>
              <a:t>Step 3)</a:t>
            </a:r>
            <a:r>
              <a:rPr lang="en-US" dirty="0"/>
              <a:t> Planning, Design and Development</a:t>
            </a:r>
          </a:p>
          <a:p>
            <a:r>
              <a:rPr lang="en-US" b="1" dirty="0"/>
              <a:t>Step 4)</a:t>
            </a:r>
            <a:r>
              <a:rPr lang="en-US" dirty="0"/>
              <a:t> Test Execution</a:t>
            </a:r>
          </a:p>
          <a:p>
            <a:r>
              <a:rPr lang="en-US" b="1" dirty="0"/>
              <a:t>Step 5)</a:t>
            </a:r>
            <a:r>
              <a:rPr lang="en-US" dirty="0"/>
              <a:t> Maintenance</a:t>
            </a:r>
          </a:p>
          <a:p>
            <a:pPr marL="0" indent="0">
              <a:buNone/>
            </a:pPr>
            <a:endParaRPr lang="en-IN" dirty="0" smtClean="0"/>
          </a:p>
          <a:p>
            <a:pPr marL="0" indent="0">
              <a:buNone/>
            </a:pPr>
            <a:endParaRPr lang="en-IN" dirty="0"/>
          </a:p>
        </p:txBody>
      </p:sp>
      <p:pic>
        <p:nvPicPr>
          <p:cNvPr id="1028" name="Picture 4" descr="Test Automation Process"/>
          <p:cNvPicPr>
            <a:picLocks noChangeAspect="1" noChangeArrowheads="1"/>
          </p:cNvPicPr>
          <p:nvPr/>
        </p:nvPicPr>
        <p:blipFill rotWithShape="1">
          <a:blip r:embed="rId2">
            <a:extLst>
              <a:ext uri="{28A0092B-C50C-407E-A947-70E740481C1C}">
                <a14:useLocalDpi xmlns:a14="http://schemas.microsoft.com/office/drawing/2010/main" val="0"/>
              </a:ext>
            </a:extLst>
          </a:blip>
          <a:srcRect b="15993"/>
          <a:stretch/>
        </p:blipFill>
        <p:spPr bwMode="auto">
          <a:xfrm>
            <a:off x="2769516" y="4228473"/>
            <a:ext cx="6172200" cy="205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26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Test tool selection</a:t>
            </a:r>
            <a:br>
              <a:rPr lang="en-IN" b="1" dirty="0"/>
            </a:br>
            <a:endParaRPr lang="en-IN" dirty="0"/>
          </a:p>
        </p:txBody>
      </p:sp>
      <p:sp>
        <p:nvSpPr>
          <p:cNvPr id="3" name="Content Placeholder 2"/>
          <p:cNvSpPr>
            <a:spLocks noGrp="1"/>
          </p:cNvSpPr>
          <p:nvPr>
            <p:ph idx="1"/>
          </p:nvPr>
        </p:nvSpPr>
        <p:spPr/>
        <p:txBody>
          <a:bodyPr/>
          <a:lstStyle/>
          <a:p>
            <a:r>
              <a:rPr lang="en-US" dirty="0"/>
              <a:t>Test Tool selection largely depends on the technology the Application Under Test is built on. For instance, QTP does not support Informatica. So QTP cannot be used for testing </a:t>
            </a:r>
            <a:r>
              <a:rPr lang="en-US" dirty="0" smtClean="0"/>
              <a:t>Informatica</a:t>
            </a:r>
            <a:r>
              <a:rPr lang="en-US" dirty="0"/>
              <a:t> applications. </a:t>
            </a:r>
            <a:r>
              <a:rPr lang="en-US" b="1" dirty="0"/>
              <a:t>It's a good idea to conduct a Proof of Concept of Tool on AUT.</a:t>
            </a:r>
            <a:endParaRPr lang="en-IN" dirty="0"/>
          </a:p>
        </p:txBody>
      </p:sp>
    </p:spTree>
    <p:extLst>
      <p:ext uri="{BB962C8B-B14F-4D97-AF65-F5344CB8AC3E}">
        <p14:creationId xmlns:p14="http://schemas.microsoft.com/office/powerpoint/2010/main" val="4090095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Define the scope of Automation</a:t>
            </a:r>
            <a:br>
              <a:rPr lang="en-US" b="1" dirty="0"/>
            </a:br>
            <a:endParaRPr lang="en-IN" dirty="0"/>
          </a:p>
        </p:txBody>
      </p:sp>
      <p:sp>
        <p:nvSpPr>
          <p:cNvPr id="3" name="Content Placeholder 2"/>
          <p:cNvSpPr>
            <a:spLocks noGrp="1"/>
          </p:cNvSpPr>
          <p:nvPr>
            <p:ph idx="1"/>
          </p:nvPr>
        </p:nvSpPr>
        <p:spPr/>
        <p:txBody>
          <a:bodyPr/>
          <a:lstStyle/>
          <a:p>
            <a:r>
              <a:rPr lang="en-US" dirty="0"/>
              <a:t>The features that are important for the business</a:t>
            </a:r>
          </a:p>
          <a:p>
            <a:r>
              <a:rPr lang="en-US" dirty="0"/>
              <a:t>Scenarios which have </a:t>
            </a:r>
            <a:r>
              <a:rPr lang="en-US" b="1" dirty="0"/>
              <a:t>a large amount of data</a:t>
            </a:r>
            <a:endParaRPr lang="en-US" dirty="0"/>
          </a:p>
          <a:p>
            <a:r>
              <a:rPr lang="en-US" b="1" dirty="0"/>
              <a:t>Common functionalities</a:t>
            </a:r>
            <a:r>
              <a:rPr lang="en-US" dirty="0"/>
              <a:t> across applications</a:t>
            </a:r>
          </a:p>
          <a:p>
            <a:r>
              <a:rPr lang="en-US" dirty="0"/>
              <a:t>Technical feasibility</a:t>
            </a:r>
          </a:p>
          <a:p>
            <a:r>
              <a:rPr lang="en-US" dirty="0"/>
              <a:t>The extent to which business components are reused</a:t>
            </a:r>
          </a:p>
          <a:p>
            <a:r>
              <a:rPr lang="en-US" b="1" dirty="0"/>
              <a:t>The complexity</a:t>
            </a:r>
            <a:r>
              <a:rPr lang="en-US" dirty="0"/>
              <a:t> of test cases</a:t>
            </a:r>
          </a:p>
          <a:p>
            <a:r>
              <a:rPr lang="en-US" dirty="0"/>
              <a:t>Ability to use the same test cases for cross-browser testing</a:t>
            </a:r>
          </a:p>
          <a:p>
            <a:endParaRPr lang="en-IN" dirty="0"/>
          </a:p>
        </p:txBody>
      </p:sp>
    </p:spTree>
    <p:extLst>
      <p:ext uri="{BB962C8B-B14F-4D97-AF65-F5344CB8AC3E}">
        <p14:creationId xmlns:p14="http://schemas.microsoft.com/office/powerpoint/2010/main" val="451130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Planning, Design, and Development</a:t>
            </a:r>
            <a:br>
              <a:rPr lang="en-IN" b="1" dirty="0"/>
            </a:br>
            <a:endParaRPr lang="en-IN" dirty="0"/>
          </a:p>
        </p:txBody>
      </p:sp>
      <p:sp>
        <p:nvSpPr>
          <p:cNvPr id="3" name="Content Placeholder 2"/>
          <p:cNvSpPr>
            <a:spLocks noGrp="1"/>
          </p:cNvSpPr>
          <p:nvPr>
            <p:ph idx="1"/>
          </p:nvPr>
        </p:nvSpPr>
        <p:spPr/>
        <p:txBody>
          <a:bodyPr/>
          <a:lstStyle/>
          <a:p>
            <a:r>
              <a:rPr lang="en-US" dirty="0"/>
              <a:t>Automation tools selected</a:t>
            </a:r>
          </a:p>
          <a:p>
            <a:r>
              <a:rPr lang="en-US" dirty="0"/>
              <a:t>Framework design and its features</a:t>
            </a:r>
          </a:p>
          <a:p>
            <a:r>
              <a:rPr lang="en-US" dirty="0"/>
              <a:t>In-Scope and Out-of-scope items of automation</a:t>
            </a:r>
          </a:p>
          <a:p>
            <a:r>
              <a:rPr lang="en-US" dirty="0"/>
              <a:t>Automation testbed preparation</a:t>
            </a:r>
          </a:p>
          <a:p>
            <a:r>
              <a:rPr lang="en-US" dirty="0"/>
              <a:t>Schedule and Timeline of scripting and execution</a:t>
            </a:r>
          </a:p>
          <a:p>
            <a:r>
              <a:rPr lang="en-US" dirty="0"/>
              <a:t>Deliverables of Automation Testing</a:t>
            </a:r>
          </a:p>
          <a:p>
            <a:endParaRPr lang="en-IN" dirty="0"/>
          </a:p>
        </p:txBody>
      </p:sp>
    </p:spTree>
    <p:extLst>
      <p:ext uri="{BB962C8B-B14F-4D97-AF65-F5344CB8AC3E}">
        <p14:creationId xmlns:p14="http://schemas.microsoft.com/office/powerpoint/2010/main" val="4042675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309</TotalTime>
  <Words>691</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Introduction to Automation Testing Using Selenium</vt:lpstr>
      <vt:lpstr> What is Automation Testing?</vt:lpstr>
      <vt:lpstr>Why Test Automation? </vt:lpstr>
      <vt:lpstr>Which Test Cases to Automate? </vt:lpstr>
      <vt:lpstr>Category of test cases are not suitable for automation:</vt:lpstr>
      <vt:lpstr>Automated Testing Process: </vt:lpstr>
      <vt:lpstr>Test tool selection </vt:lpstr>
      <vt:lpstr>Define the scope of Automation </vt:lpstr>
      <vt:lpstr>Planning, Design, and Development </vt:lpstr>
      <vt:lpstr>Test Execution </vt:lpstr>
      <vt:lpstr>Test Automation Maintenance Approach</vt:lpstr>
      <vt:lpstr>Difference Between Manual Testing and Automation Testing </vt:lpstr>
      <vt:lpstr>PowerPoint Presentation</vt:lpstr>
      <vt:lpstr>What is Selenium? </vt:lpstr>
      <vt:lpstr>Structure of Selenium</vt:lpstr>
      <vt:lpstr>What is Selenium Webdriver? </vt:lpstr>
      <vt:lpstr>How it interacts with Browser</vt:lpstr>
      <vt:lpstr>What is XPath in Selenium?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Automation Testing Using Selenium</dc:title>
  <dc:creator>Apurv Agarwal</dc:creator>
  <cp:lastModifiedBy>Apurv Agarwal</cp:lastModifiedBy>
  <cp:revision>6</cp:revision>
  <dcterms:created xsi:type="dcterms:W3CDTF">2021-01-12T11:13:14Z</dcterms:created>
  <dcterms:modified xsi:type="dcterms:W3CDTF">2021-01-12T16:23:06Z</dcterms:modified>
</cp:coreProperties>
</file>