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30"/>
  </p:notesMasterIdLst>
  <p:handoutMasterIdLst>
    <p:handoutMasterId r:id="rId31"/>
  </p:handoutMasterIdLst>
  <p:sldIdLst>
    <p:sldId id="282" r:id="rId5"/>
    <p:sldId id="283" r:id="rId6"/>
    <p:sldId id="258" r:id="rId7"/>
    <p:sldId id="267" r:id="rId8"/>
    <p:sldId id="284" r:id="rId9"/>
    <p:sldId id="269" r:id="rId10"/>
    <p:sldId id="270" r:id="rId11"/>
    <p:sldId id="285" r:id="rId12"/>
    <p:sldId id="287" r:id="rId13"/>
    <p:sldId id="288" r:id="rId14"/>
    <p:sldId id="271" r:id="rId15"/>
    <p:sldId id="289" r:id="rId16"/>
    <p:sldId id="290" r:id="rId17"/>
    <p:sldId id="291" r:id="rId18"/>
    <p:sldId id="272" r:id="rId19"/>
    <p:sldId id="274" r:id="rId20"/>
    <p:sldId id="292" r:id="rId21"/>
    <p:sldId id="293" r:id="rId22"/>
    <p:sldId id="275" r:id="rId23"/>
    <p:sldId id="276" r:id="rId24"/>
    <p:sldId id="277" r:id="rId25"/>
    <p:sldId id="279" r:id="rId26"/>
    <p:sldId id="280" r:id="rId27"/>
    <p:sldId id="296" r:id="rId28"/>
    <p:sldId id="295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>
        <p:scale>
          <a:sx n="66" d="100"/>
          <a:sy n="66" d="100"/>
        </p:scale>
        <p:origin x="1330" y="28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ashasvi%20V\AppData\Local\Microsoft\Windows\INetCache\IE\BZXZOPPF\final%20done%20and%20dusted%5b1%5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ashasvi%20V\AppData\Local\Microsoft\Windows\INetCache\IE\BZXZOPPF\final%20done%20and%20dusted%5b1%5d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ashasvi%20V\AppData\Local\Microsoft\Windows\INetCache\IE\BZXZOPPF\final%20done%20and%20dusted%5b1%5d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ashasvi%20V\AppData\Local\Microsoft\Windows\INetCache\IE\BZXZOPPF\final%20done%20and%20dusted%5b1%5d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C1</a:t>
            </a:r>
            <a:r>
              <a:rPr lang="en-IN" baseline="0"/>
              <a:t> HYSTERESIS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DRY TO WET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0.14081722295532773"/>
                  <c:y val="1.0784057676088848E-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2000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400" baseline="0"/>
                      <a:t>y = -11.227x + 461.05</a:t>
                    </a:r>
                    <a:br>
                      <a:rPr lang="en-US" sz="1400" baseline="0"/>
                    </a:br>
                    <a:r>
                      <a:rPr lang="en-US" sz="1400" baseline="0"/>
                      <a:t>R² = 0.8525</a:t>
                    </a:r>
                    <a:endParaRPr lang="en-US" sz="140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20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Sheet1!$Y$25:$Y$31</c:f>
              <c:numCache>
                <c:formatCode>General</c:formatCode>
                <c:ptCount val="7"/>
                <c:pt idx="0">
                  <c:v>0.86940000000000006</c:v>
                </c:pt>
                <c:pt idx="1">
                  <c:v>5.9731000000000005</c:v>
                </c:pt>
                <c:pt idx="2">
                  <c:v>10.931900000000001</c:v>
                </c:pt>
                <c:pt idx="3">
                  <c:v>15.166200000000002</c:v>
                </c:pt>
                <c:pt idx="4">
                  <c:v>19.690300000000001</c:v>
                </c:pt>
                <c:pt idx="5">
                  <c:v>23.924600000000002</c:v>
                </c:pt>
                <c:pt idx="6">
                  <c:v>27.8691</c:v>
                </c:pt>
              </c:numCache>
            </c:numRef>
          </c:xVal>
          <c:yVal>
            <c:numRef>
              <c:f>Sheet1!$G$23:$G$31</c:f>
              <c:numCache>
                <c:formatCode>0</c:formatCode>
                <c:ptCount val="9"/>
                <c:pt idx="0">
                  <c:v>476</c:v>
                </c:pt>
                <c:pt idx="1">
                  <c:v>444</c:v>
                </c:pt>
                <c:pt idx="2" formatCode="General">
                  <c:v>289</c:v>
                </c:pt>
                <c:pt idx="3" formatCode="General">
                  <c:v>231</c:v>
                </c:pt>
                <c:pt idx="4" formatCode="General">
                  <c:v>213</c:v>
                </c:pt>
                <c:pt idx="5" formatCode="General">
                  <c:v>206</c:v>
                </c:pt>
                <c:pt idx="6" formatCode="General">
                  <c:v>196</c:v>
                </c:pt>
                <c:pt idx="7" formatCode="General">
                  <c:v>194</c:v>
                </c:pt>
                <c:pt idx="8" formatCode="General">
                  <c:v>190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5144-472E-8404-259F11B0C365}"/>
            </c:ext>
          </c:extLst>
        </c:ser>
        <c:ser>
          <c:idx val="1"/>
          <c:order val="1"/>
          <c:tx>
            <c:v>WET TO DRY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3.0484741664897987E-2"/>
                  <c:y val="-0.38082432625042534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400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400" baseline="0"/>
                      <a:t>y = -13.662x + 515.91</a:t>
                    </a:r>
                    <a:br>
                      <a:rPr lang="en-US" sz="1400" baseline="0"/>
                    </a:br>
                    <a:r>
                      <a:rPr lang="en-US" sz="1400" baseline="0"/>
                      <a:t>R² = 0.8969</a:t>
                    </a:r>
                    <a:endParaRPr lang="en-US" sz="140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(Sheet1!$Y$31,Sheet1!$V$37:$V$43)</c:f>
              <c:numCache>
                <c:formatCode>0.00</c:formatCode>
                <c:ptCount val="8"/>
                <c:pt idx="0" formatCode="General">
                  <c:v>27.8691</c:v>
                </c:pt>
                <c:pt idx="1">
                  <c:v>25.005449591280655</c:v>
                </c:pt>
                <c:pt idx="2">
                  <c:v>23.415537488708225</c:v>
                </c:pt>
                <c:pt idx="3">
                  <c:v>18.327495621716288</c:v>
                </c:pt>
                <c:pt idx="4">
                  <c:v>14.922619047619051</c:v>
                </c:pt>
                <c:pt idx="5">
                  <c:v>12.024896265560168</c:v>
                </c:pt>
                <c:pt idx="6">
                  <c:v>7.9457928802588995</c:v>
                </c:pt>
                <c:pt idx="7">
                  <c:v>5.9818181818181824</c:v>
                </c:pt>
              </c:numCache>
            </c:numRef>
          </c:xVal>
          <c:yVal>
            <c:numRef>
              <c:f>(Sheet1!$G$31,Sheet1!$L$23:$L$29)</c:f>
              <c:numCache>
                <c:formatCode>0</c:formatCode>
                <c:ptCount val="8"/>
                <c:pt idx="0" formatCode="General">
                  <c:v>190</c:v>
                </c:pt>
                <c:pt idx="1">
                  <c:v>191</c:v>
                </c:pt>
                <c:pt idx="2" formatCode="General">
                  <c:v>195</c:v>
                </c:pt>
                <c:pt idx="3" formatCode="General">
                  <c:v>201</c:v>
                </c:pt>
                <c:pt idx="4" formatCode="General">
                  <c:v>357</c:v>
                </c:pt>
                <c:pt idx="5" formatCode="General">
                  <c:v>366</c:v>
                </c:pt>
                <c:pt idx="6" formatCode="General">
                  <c:v>411</c:v>
                </c:pt>
                <c:pt idx="7" formatCode="General">
                  <c:v>420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5144-472E-8404-259F11B0C3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381151"/>
        <c:axId val="54382111"/>
      </c:scatterChart>
      <c:valAx>
        <c:axId val="543811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VMC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382111"/>
        <c:crosses val="autoZero"/>
        <c:crossBetween val="midCat"/>
      </c:valAx>
      <c:valAx>
        <c:axId val="543821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C1</a:t>
                </a:r>
                <a:r>
                  <a:rPr lang="en-IN" baseline="0"/>
                  <a:t> SENSOR READING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38115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C2</a:t>
            </a:r>
            <a:r>
              <a:rPr lang="en-IN" baseline="0"/>
              <a:t> HYSTERESIS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DRY TO WET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0.2647031156049745"/>
                  <c:y val="-1.2088304147060521E-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400" baseline="0"/>
                      <a:t>y = -8.208x + 379.87</a:t>
                    </a:r>
                    <a:br>
                      <a:rPr lang="en-US" sz="1400" baseline="0"/>
                    </a:br>
                    <a:r>
                      <a:rPr lang="en-US" sz="1400" baseline="0"/>
                      <a:t>R² = 0.7428</a:t>
                    </a:r>
                    <a:endParaRPr lang="en-US" sz="140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Sheet1!$Y$25:$Y$31</c:f>
              <c:numCache>
                <c:formatCode>General</c:formatCode>
                <c:ptCount val="7"/>
                <c:pt idx="0">
                  <c:v>0.86940000000000006</c:v>
                </c:pt>
                <c:pt idx="1">
                  <c:v>5.9731000000000005</c:v>
                </c:pt>
                <c:pt idx="2">
                  <c:v>10.931900000000001</c:v>
                </c:pt>
                <c:pt idx="3">
                  <c:v>15.166200000000002</c:v>
                </c:pt>
                <c:pt idx="4">
                  <c:v>19.690300000000001</c:v>
                </c:pt>
                <c:pt idx="5">
                  <c:v>23.924600000000002</c:v>
                </c:pt>
                <c:pt idx="6">
                  <c:v>27.8691</c:v>
                </c:pt>
              </c:numCache>
            </c:numRef>
          </c:xVal>
          <c:yVal>
            <c:numRef>
              <c:f>Sheet1!$H$24:$H$30</c:f>
              <c:numCache>
                <c:formatCode>General</c:formatCode>
                <c:ptCount val="7"/>
                <c:pt idx="0" formatCode="0">
                  <c:v>453</c:v>
                </c:pt>
                <c:pt idx="1">
                  <c:v>281</c:v>
                </c:pt>
                <c:pt idx="2" formatCode="0">
                  <c:v>249</c:v>
                </c:pt>
                <c:pt idx="3" formatCode="0">
                  <c:v>235</c:v>
                </c:pt>
                <c:pt idx="4" formatCode="0">
                  <c:v>200</c:v>
                </c:pt>
                <c:pt idx="5" formatCode="0">
                  <c:v>191</c:v>
                </c:pt>
                <c:pt idx="6" formatCode="0">
                  <c:v>193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6E20-4639-9FED-68D4D6D50700}"/>
            </c:ext>
          </c:extLst>
        </c:ser>
        <c:ser>
          <c:idx val="1"/>
          <c:order val="1"/>
          <c:tx>
            <c:v>WET TO DRY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5.7689826391051711E-2"/>
                  <c:y val="-0.34181005096255701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400" baseline="0"/>
                      <a:t>y = -14.079x + 527.89</a:t>
                    </a:r>
                    <a:br>
                      <a:rPr lang="en-US" sz="1400" baseline="0"/>
                    </a:br>
                    <a:r>
                      <a:rPr lang="en-US" sz="1400" baseline="0"/>
                      <a:t>R² = 0.8637</a:t>
                    </a:r>
                    <a:endParaRPr lang="en-US" sz="140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(Sheet1!$Y$31,Sheet1!$V$37:$V$43)</c:f>
              <c:numCache>
                <c:formatCode>0.00</c:formatCode>
                <c:ptCount val="8"/>
                <c:pt idx="0" formatCode="General">
                  <c:v>27.8691</c:v>
                </c:pt>
                <c:pt idx="1">
                  <c:v>25.005449591280655</c:v>
                </c:pt>
                <c:pt idx="2">
                  <c:v>23.415537488708225</c:v>
                </c:pt>
                <c:pt idx="3">
                  <c:v>18.327495621716288</c:v>
                </c:pt>
                <c:pt idx="4">
                  <c:v>14.922619047619051</c:v>
                </c:pt>
                <c:pt idx="5">
                  <c:v>12.024896265560168</c:v>
                </c:pt>
                <c:pt idx="6">
                  <c:v>7.9457928802588995</c:v>
                </c:pt>
                <c:pt idx="7">
                  <c:v>5.9818181818181824</c:v>
                </c:pt>
              </c:numCache>
            </c:numRef>
          </c:xVal>
          <c:yVal>
            <c:numRef>
              <c:f>Sheet1!$M$23:$M$29</c:f>
              <c:numCache>
                <c:formatCode>General</c:formatCode>
                <c:ptCount val="7"/>
                <c:pt idx="0" formatCode="0">
                  <c:v>191</c:v>
                </c:pt>
                <c:pt idx="1">
                  <c:v>193</c:v>
                </c:pt>
                <c:pt idx="2">
                  <c:v>199</c:v>
                </c:pt>
                <c:pt idx="3">
                  <c:v>380</c:v>
                </c:pt>
                <c:pt idx="4">
                  <c:v>378</c:v>
                </c:pt>
                <c:pt idx="5">
                  <c:v>418</c:v>
                </c:pt>
                <c:pt idx="6">
                  <c:v>421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6E20-4639-9FED-68D4D6D507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5646175"/>
        <c:axId val="118947407"/>
      </c:scatterChart>
      <c:valAx>
        <c:axId val="11564617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VMC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947407"/>
        <c:crosses val="autoZero"/>
        <c:crossBetween val="midCat"/>
      </c:valAx>
      <c:valAx>
        <c:axId val="1189474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C2</a:t>
                </a:r>
                <a:r>
                  <a:rPr lang="en-IN" baseline="0"/>
                  <a:t> SENSOR READINGS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64617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R1</a:t>
            </a:r>
            <a:r>
              <a:rPr lang="en-IN" baseline="0"/>
              <a:t> HYSTERESIS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DRY TO WET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0.21911470546245529"/>
                  <c:y val="-3.1587334004138133E-4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400" baseline="0"/>
                      <a:t>y = 21.687x + 128.62</a:t>
                    </a:r>
                    <a:br>
                      <a:rPr lang="en-US" sz="1400" baseline="0"/>
                    </a:br>
                    <a:r>
                      <a:rPr lang="en-US" sz="1400" baseline="0"/>
                      <a:t>R² = 0.7335</a:t>
                    </a:r>
                    <a:endParaRPr lang="en-US" sz="140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Sheet1!$Y$25:$Y$31</c:f>
              <c:numCache>
                <c:formatCode>General</c:formatCode>
                <c:ptCount val="7"/>
                <c:pt idx="0">
                  <c:v>0.86940000000000006</c:v>
                </c:pt>
                <c:pt idx="1">
                  <c:v>5.9731000000000005</c:v>
                </c:pt>
                <c:pt idx="2">
                  <c:v>10.931900000000001</c:v>
                </c:pt>
                <c:pt idx="3">
                  <c:v>15.166200000000002</c:v>
                </c:pt>
                <c:pt idx="4">
                  <c:v>19.690300000000001</c:v>
                </c:pt>
                <c:pt idx="5">
                  <c:v>23.924600000000002</c:v>
                </c:pt>
                <c:pt idx="6">
                  <c:v>27.8691</c:v>
                </c:pt>
              </c:numCache>
            </c:numRef>
          </c:xVal>
          <c:yVal>
            <c:numRef>
              <c:f>Sheet1!$AB$25:$AB$31</c:f>
              <c:numCache>
                <c:formatCode>General</c:formatCode>
                <c:ptCount val="7"/>
                <c:pt idx="0">
                  <c:v>1</c:v>
                </c:pt>
                <c:pt idx="1">
                  <c:v>207</c:v>
                </c:pt>
                <c:pt idx="2">
                  <c:v>563</c:v>
                </c:pt>
                <c:pt idx="3">
                  <c:v>579</c:v>
                </c:pt>
                <c:pt idx="4">
                  <c:v>596</c:v>
                </c:pt>
                <c:pt idx="5">
                  <c:v>612</c:v>
                </c:pt>
                <c:pt idx="6">
                  <c:v>607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56FA-4112-A996-E0160DC417EE}"/>
            </c:ext>
          </c:extLst>
        </c:ser>
        <c:ser>
          <c:idx val="1"/>
          <c:order val="1"/>
          <c:tx>
            <c:v>WET TO DRY 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2.0957477462931327E-2"/>
                  <c:y val="0.29144939435501449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400" baseline="0"/>
                      <a:t>y = 16.203x + 176.73</a:t>
                    </a:r>
                    <a:br>
                      <a:rPr lang="en-US" sz="1400" baseline="0"/>
                    </a:br>
                    <a:r>
                      <a:rPr lang="en-US" sz="1400" baseline="0"/>
                      <a:t>R² = 0.8466</a:t>
                    </a:r>
                    <a:endParaRPr lang="en-US" sz="140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(Sheet1!$Y$31,Sheet1!$V$37:$V$43)</c:f>
              <c:numCache>
                <c:formatCode>0.00</c:formatCode>
                <c:ptCount val="8"/>
                <c:pt idx="0" formatCode="General">
                  <c:v>27.8691</c:v>
                </c:pt>
                <c:pt idx="1">
                  <c:v>25.005449591280655</c:v>
                </c:pt>
                <c:pt idx="2">
                  <c:v>23.415537488708225</c:v>
                </c:pt>
                <c:pt idx="3">
                  <c:v>18.327495621716288</c:v>
                </c:pt>
                <c:pt idx="4">
                  <c:v>14.922619047619051</c:v>
                </c:pt>
                <c:pt idx="5">
                  <c:v>12.024896265560168</c:v>
                </c:pt>
                <c:pt idx="6">
                  <c:v>7.9457928802588995</c:v>
                </c:pt>
                <c:pt idx="7">
                  <c:v>5.9818181818181824</c:v>
                </c:pt>
              </c:numCache>
            </c:numRef>
          </c:xVal>
          <c:yVal>
            <c:numRef>
              <c:f>(Sheet1!$AB$31,Sheet1!$Y$37:$Y$43)</c:f>
              <c:numCache>
                <c:formatCode>0</c:formatCode>
                <c:ptCount val="8"/>
                <c:pt idx="0" formatCode="General">
                  <c:v>607</c:v>
                </c:pt>
                <c:pt idx="1">
                  <c:v>564</c:v>
                </c:pt>
                <c:pt idx="2" formatCode="General">
                  <c:v>530</c:v>
                </c:pt>
                <c:pt idx="3" formatCode="General">
                  <c:v>481</c:v>
                </c:pt>
                <c:pt idx="4" formatCode="General">
                  <c:v>467</c:v>
                </c:pt>
                <c:pt idx="5" formatCode="General">
                  <c:v>400</c:v>
                </c:pt>
                <c:pt idx="6" formatCode="General">
                  <c:v>357</c:v>
                </c:pt>
                <c:pt idx="7" formatCode="General">
                  <c:v>182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56FA-4112-A996-E0160DC417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1597055"/>
        <c:axId val="141598015"/>
      </c:scatterChart>
      <c:valAx>
        <c:axId val="14159705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VMC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598015"/>
        <c:crosses val="autoZero"/>
        <c:crossBetween val="midCat"/>
      </c:valAx>
      <c:valAx>
        <c:axId val="1415980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R1</a:t>
                </a:r>
                <a:r>
                  <a:rPr lang="en-IN" baseline="0"/>
                  <a:t> SENSOR READINGS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59705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C1</a:t>
            </a:r>
            <a:r>
              <a:rPr lang="en-IN" baseline="0"/>
              <a:t> HYSTERESIS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v>DRY TO WET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0.14081722295532773"/>
                  <c:y val="1.0784057676088848E-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2000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400" baseline="0"/>
                      <a:t>y = -11.227x + 461.05</a:t>
                    </a:r>
                    <a:br>
                      <a:rPr lang="en-US" sz="1400" baseline="0"/>
                    </a:br>
                    <a:r>
                      <a:rPr lang="en-US" sz="1400" baseline="0"/>
                      <a:t>R² = 0.8525</a:t>
                    </a:r>
                    <a:endParaRPr lang="en-US" sz="140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20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Sheet1!$Y$25:$Y$31</c:f>
              <c:numCache>
                <c:formatCode>General</c:formatCode>
                <c:ptCount val="7"/>
                <c:pt idx="0">
                  <c:v>0.86940000000000006</c:v>
                </c:pt>
                <c:pt idx="1">
                  <c:v>5.9731000000000005</c:v>
                </c:pt>
                <c:pt idx="2">
                  <c:v>10.931900000000001</c:v>
                </c:pt>
                <c:pt idx="3">
                  <c:v>15.166200000000002</c:v>
                </c:pt>
                <c:pt idx="4">
                  <c:v>19.690300000000001</c:v>
                </c:pt>
                <c:pt idx="5">
                  <c:v>23.924600000000002</c:v>
                </c:pt>
                <c:pt idx="6">
                  <c:v>27.8691</c:v>
                </c:pt>
              </c:numCache>
            </c:numRef>
          </c:xVal>
          <c:yVal>
            <c:numRef>
              <c:f>Sheet1!$G$23:$G$31</c:f>
              <c:numCache>
                <c:formatCode>0</c:formatCode>
                <c:ptCount val="9"/>
                <c:pt idx="0">
                  <c:v>476</c:v>
                </c:pt>
                <c:pt idx="1">
                  <c:v>444</c:v>
                </c:pt>
                <c:pt idx="2" formatCode="General">
                  <c:v>289</c:v>
                </c:pt>
                <c:pt idx="3" formatCode="General">
                  <c:v>231</c:v>
                </c:pt>
                <c:pt idx="4" formatCode="General">
                  <c:v>213</c:v>
                </c:pt>
                <c:pt idx="5" formatCode="General">
                  <c:v>206</c:v>
                </c:pt>
                <c:pt idx="6" formatCode="General">
                  <c:v>196</c:v>
                </c:pt>
                <c:pt idx="7" formatCode="General">
                  <c:v>194</c:v>
                </c:pt>
                <c:pt idx="8" formatCode="General">
                  <c:v>190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35F7-4D5C-9594-2D3966813E05}"/>
            </c:ext>
          </c:extLst>
        </c:ser>
        <c:ser>
          <c:idx val="1"/>
          <c:order val="1"/>
          <c:tx>
            <c:v>WET TO DRY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3.0484741664897987E-2"/>
                  <c:y val="-0.38082432625042534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400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400" baseline="0"/>
                      <a:t>y = -13.662x + 515.91</a:t>
                    </a:r>
                    <a:br>
                      <a:rPr lang="en-US" sz="1400" baseline="0"/>
                    </a:br>
                    <a:r>
                      <a:rPr lang="en-US" sz="1400" baseline="0"/>
                      <a:t>R² = 0.8969</a:t>
                    </a:r>
                    <a:endParaRPr lang="en-US" sz="140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(Sheet1!$Y$31,Sheet1!$V$37:$V$43)</c:f>
              <c:numCache>
                <c:formatCode>0.00</c:formatCode>
                <c:ptCount val="8"/>
                <c:pt idx="0" formatCode="General">
                  <c:v>27.8691</c:v>
                </c:pt>
                <c:pt idx="1">
                  <c:v>25.005449591280655</c:v>
                </c:pt>
                <c:pt idx="2">
                  <c:v>23.415537488708225</c:v>
                </c:pt>
                <c:pt idx="3">
                  <c:v>18.327495621716288</c:v>
                </c:pt>
                <c:pt idx="4">
                  <c:v>14.922619047619051</c:v>
                </c:pt>
                <c:pt idx="5">
                  <c:v>12.024896265560168</c:v>
                </c:pt>
                <c:pt idx="6">
                  <c:v>7.9457928802588995</c:v>
                </c:pt>
                <c:pt idx="7">
                  <c:v>5.9818181818181824</c:v>
                </c:pt>
              </c:numCache>
            </c:numRef>
          </c:xVal>
          <c:yVal>
            <c:numRef>
              <c:f>(Sheet1!$G$31,Sheet1!$L$23:$L$29)</c:f>
              <c:numCache>
                <c:formatCode>0</c:formatCode>
                <c:ptCount val="8"/>
                <c:pt idx="0" formatCode="General">
                  <c:v>190</c:v>
                </c:pt>
                <c:pt idx="1">
                  <c:v>191</c:v>
                </c:pt>
                <c:pt idx="2" formatCode="General">
                  <c:v>195</c:v>
                </c:pt>
                <c:pt idx="3" formatCode="General">
                  <c:v>201</c:v>
                </c:pt>
                <c:pt idx="4" formatCode="General">
                  <c:v>357</c:v>
                </c:pt>
                <c:pt idx="5" formatCode="General">
                  <c:v>366</c:v>
                </c:pt>
                <c:pt idx="6" formatCode="General">
                  <c:v>411</c:v>
                </c:pt>
                <c:pt idx="7" formatCode="General">
                  <c:v>420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35F7-4D5C-9594-2D3966813E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4381151"/>
        <c:axId val="54382111"/>
      </c:scatterChart>
      <c:valAx>
        <c:axId val="543811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VMC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382111"/>
        <c:crosses val="autoZero"/>
        <c:crossBetween val="midCat"/>
      </c:valAx>
      <c:valAx>
        <c:axId val="543821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C1</a:t>
                </a:r>
                <a:r>
                  <a:rPr lang="en-IN" baseline="0"/>
                  <a:t> SENSOR READING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38115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50463C-0622-4D7A-AE4A-063F84187E77}" type="doc">
      <dgm:prSet loTypeId="urn:microsoft.com/office/officeart/2005/8/layout/chevron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18777E00-B9F5-4882-A941-B1AB4E32FCFB}">
      <dgm:prSet phldrT="[Text]" custT="1"/>
      <dgm:spPr/>
      <dgm:t>
        <a:bodyPr/>
        <a:lstStyle/>
        <a:p>
          <a:r>
            <a:rPr lang="en-IN" sz="1800" dirty="0"/>
            <a:t>Soil Collection</a:t>
          </a:r>
        </a:p>
      </dgm:t>
    </dgm:pt>
    <dgm:pt modelId="{9FD4B3AA-5C9F-49FD-98C5-F77B6676075D}" type="parTrans" cxnId="{4E8461F6-3F1E-4C13-BFE0-8B67FBD9A08D}">
      <dgm:prSet/>
      <dgm:spPr/>
      <dgm:t>
        <a:bodyPr/>
        <a:lstStyle/>
        <a:p>
          <a:endParaRPr lang="en-IN"/>
        </a:p>
      </dgm:t>
    </dgm:pt>
    <dgm:pt modelId="{FF31EFEC-3E9A-450B-9E58-9EBBB3D6B7FC}" type="sibTrans" cxnId="{4E8461F6-3F1E-4C13-BFE0-8B67FBD9A08D}">
      <dgm:prSet/>
      <dgm:spPr/>
      <dgm:t>
        <a:bodyPr/>
        <a:lstStyle/>
        <a:p>
          <a:endParaRPr lang="en-IN"/>
        </a:p>
      </dgm:t>
    </dgm:pt>
    <dgm:pt modelId="{EF483193-7C46-4A7B-8901-34C650A91D67}">
      <dgm:prSet phldrT="[Text]"/>
      <dgm:spPr/>
      <dgm:t>
        <a:bodyPr/>
        <a:lstStyle/>
        <a:p>
          <a:r>
            <a:rPr lang="en-IN" dirty="0"/>
            <a:t>Silty loam soil from an agricultural site.</a:t>
          </a:r>
        </a:p>
      </dgm:t>
    </dgm:pt>
    <dgm:pt modelId="{FBE8F87D-0D62-4219-B499-CC069CE6AE33}" type="parTrans" cxnId="{8498B509-F773-4227-8608-89FDD29EE525}">
      <dgm:prSet/>
      <dgm:spPr/>
      <dgm:t>
        <a:bodyPr/>
        <a:lstStyle/>
        <a:p>
          <a:endParaRPr lang="en-IN"/>
        </a:p>
      </dgm:t>
    </dgm:pt>
    <dgm:pt modelId="{4097D1E8-91A6-4885-ACD8-BBA5C1A89B5C}" type="sibTrans" cxnId="{8498B509-F773-4227-8608-89FDD29EE525}">
      <dgm:prSet/>
      <dgm:spPr/>
      <dgm:t>
        <a:bodyPr/>
        <a:lstStyle/>
        <a:p>
          <a:endParaRPr lang="en-IN"/>
        </a:p>
      </dgm:t>
    </dgm:pt>
    <dgm:pt modelId="{98B3675A-361F-4886-AC65-FCA943240CEB}">
      <dgm:prSet phldrT="[Text]" custT="1"/>
      <dgm:spPr/>
      <dgm:t>
        <a:bodyPr/>
        <a:lstStyle/>
        <a:p>
          <a:r>
            <a:rPr lang="en-IN" sz="1800" dirty="0"/>
            <a:t>Drying Method</a:t>
          </a:r>
        </a:p>
      </dgm:t>
    </dgm:pt>
    <dgm:pt modelId="{25830CE0-C325-4A7E-BE2E-3C8C169C57AB}" type="parTrans" cxnId="{87DA3AD8-12F2-41C1-9606-2C0476300127}">
      <dgm:prSet/>
      <dgm:spPr/>
      <dgm:t>
        <a:bodyPr/>
        <a:lstStyle/>
        <a:p>
          <a:endParaRPr lang="en-IN"/>
        </a:p>
      </dgm:t>
    </dgm:pt>
    <dgm:pt modelId="{BBA19B6A-27D6-4EDC-8C7F-079D6149C40D}" type="sibTrans" cxnId="{87DA3AD8-12F2-41C1-9606-2C0476300127}">
      <dgm:prSet/>
      <dgm:spPr/>
      <dgm:t>
        <a:bodyPr/>
        <a:lstStyle/>
        <a:p>
          <a:endParaRPr lang="en-IN"/>
        </a:p>
      </dgm:t>
    </dgm:pt>
    <dgm:pt modelId="{242ADE85-8DA9-4A84-BC0D-4359DED34D72}">
      <dgm:prSet phldrT="[Text]"/>
      <dgm:spPr/>
      <dgm:t>
        <a:bodyPr/>
        <a:lstStyle/>
        <a:p>
          <a:r>
            <a:rPr lang="en-IN" dirty="0"/>
            <a:t>Oven dried for 24 hours at 105°C</a:t>
          </a:r>
        </a:p>
      </dgm:t>
    </dgm:pt>
    <dgm:pt modelId="{60DF0A9A-1378-4B13-A5E6-62E884377A2B}" type="parTrans" cxnId="{FF6B454F-641B-47F9-B8DE-7ACF1E6980AD}">
      <dgm:prSet/>
      <dgm:spPr/>
      <dgm:t>
        <a:bodyPr/>
        <a:lstStyle/>
        <a:p>
          <a:endParaRPr lang="en-IN"/>
        </a:p>
      </dgm:t>
    </dgm:pt>
    <dgm:pt modelId="{3A96CF8D-F203-4D74-9055-8046F9EF1108}" type="sibTrans" cxnId="{FF6B454F-641B-47F9-B8DE-7ACF1E6980AD}">
      <dgm:prSet/>
      <dgm:spPr/>
      <dgm:t>
        <a:bodyPr/>
        <a:lstStyle/>
        <a:p>
          <a:endParaRPr lang="en-IN"/>
        </a:p>
      </dgm:t>
    </dgm:pt>
    <dgm:pt modelId="{58FE02F1-3113-4DAB-9CC3-3F815C1C6493}">
      <dgm:prSet phldrT="[Text]" custT="1"/>
      <dgm:spPr/>
      <dgm:t>
        <a:bodyPr/>
        <a:lstStyle/>
        <a:p>
          <a:r>
            <a:rPr lang="en-IN" sz="1600" dirty="0"/>
            <a:t>Bulk and dry Density</a:t>
          </a:r>
        </a:p>
      </dgm:t>
    </dgm:pt>
    <dgm:pt modelId="{A83EAA18-0D73-4EDF-A8FE-58AFFFA2A66D}" type="parTrans" cxnId="{8F2B6879-AC19-4735-A58E-E71F8D6697E0}">
      <dgm:prSet/>
      <dgm:spPr/>
      <dgm:t>
        <a:bodyPr/>
        <a:lstStyle/>
        <a:p>
          <a:endParaRPr lang="en-IN"/>
        </a:p>
      </dgm:t>
    </dgm:pt>
    <dgm:pt modelId="{F0D21FA0-B1C9-48BD-A2C4-FBB3D07EF09F}" type="sibTrans" cxnId="{8F2B6879-AC19-4735-A58E-E71F8D6697E0}">
      <dgm:prSet/>
      <dgm:spPr/>
      <dgm:t>
        <a:bodyPr/>
        <a:lstStyle/>
        <a:p>
          <a:endParaRPr lang="en-IN"/>
        </a:p>
      </dgm:t>
    </dgm:pt>
    <dgm:pt modelId="{AF7016F2-4147-48CA-924E-A85A5B44A62A}">
      <dgm:prSet phldrT="[Text]"/>
      <dgm:spPr/>
      <dgm:t>
        <a:bodyPr/>
        <a:lstStyle/>
        <a:p>
          <a:r>
            <a:rPr lang="en-IN" dirty="0"/>
            <a:t>Average bulk density</a:t>
          </a:r>
        </a:p>
      </dgm:t>
    </dgm:pt>
    <dgm:pt modelId="{1F9B94DA-DC76-4D54-A3CF-49276C19AA63}" type="parTrans" cxnId="{7320A89B-B589-4903-A1B8-C292F4F0C000}">
      <dgm:prSet/>
      <dgm:spPr/>
      <dgm:t>
        <a:bodyPr/>
        <a:lstStyle/>
        <a:p>
          <a:endParaRPr lang="en-IN"/>
        </a:p>
      </dgm:t>
    </dgm:pt>
    <dgm:pt modelId="{3BBEE96E-74E4-4C80-BFF3-15A5B02B7822}" type="sibTrans" cxnId="{7320A89B-B589-4903-A1B8-C292F4F0C000}">
      <dgm:prSet/>
      <dgm:spPr/>
      <dgm:t>
        <a:bodyPr/>
        <a:lstStyle/>
        <a:p>
          <a:endParaRPr lang="en-IN"/>
        </a:p>
      </dgm:t>
    </dgm:pt>
    <dgm:pt modelId="{16A5F538-A73F-4808-9639-553E8106B5E0}">
      <dgm:prSet phldrT="[Text]"/>
      <dgm:spPr/>
      <dgm:t>
        <a:bodyPr/>
        <a:lstStyle/>
        <a:p>
          <a:r>
            <a:rPr lang="en-IN" dirty="0"/>
            <a:t>Average dry density</a:t>
          </a:r>
        </a:p>
      </dgm:t>
    </dgm:pt>
    <dgm:pt modelId="{B0401A3F-3E98-44AC-9A96-36F29CA2D2C4}" type="parTrans" cxnId="{AF126999-12FE-4D17-B356-7C91F9B410D1}">
      <dgm:prSet/>
      <dgm:spPr/>
      <dgm:t>
        <a:bodyPr/>
        <a:lstStyle/>
        <a:p>
          <a:endParaRPr lang="en-IN"/>
        </a:p>
      </dgm:t>
    </dgm:pt>
    <dgm:pt modelId="{BD082178-EF31-43F3-9C88-690382FA4F02}" type="sibTrans" cxnId="{AF126999-12FE-4D17-B356-7C91F9B410D1}">
      <dgm:prSet/>
      <dgm:spPr/>
      <dgm:t>
        <a:bodyPr/>
        <a:lstStyle/>
        <a:p>
          <a:endParaRPr lang="en-IN"/>
        </a:p>
      </dgm:t>
    </dgm:pt>
    <dgm:pt modelId="{16BF85EE-52AE-48BD-8715-B8A3B0DE0D91}">
      <dgm:prSet custT="1"/>
      <dgm:spPr/>
      <dgm:t>
        <a:bodyPr/>
        <a:lstStyle/>
        <a:p>
          <a:r>
            <a:rPr lang="en-IN" sz="1400" dirty="0"/>
            <a:t>Moisture Content Calculation</a:t>
          </a:r>
        </a:p>
      </dgm:t>
    </dgm:pt>
    <dgm:pt modelId="{0F0BB0CC-ED88-4ED7-8A9E-95F254D71EAD}" type="parTrans" cxnId="{E7C798BC-BCD8-435C-A844-440D1A39E0F4}">
      <dgm:prSet/>
      <dgm:spPr/>
      <dgm:t>
        <a:bodyPr/>
        <a:lstStyle/>
        <a:p>
          <a:endParaRPr lang="en-IN"/>
        </a:p>
      </dgm:t>
    </dgm:pt>
    <dgm:pt modelId="{00067831-7E70-4B08-B9F1-007345EB7825}" type="sibTrans" cxnId="{E7C798BC-BCD8-435C-A844-440D1A39E0F4}">
      <dgm:prSet/>
      <dgm:spPr/>
      <dgm:t>
        <a:bodyPr/>
        <a:lstStyle/>
        <a:p>
          <a:endParaRPr lang="en-IN"/>
        </a:p>
      </dgm:t>
    </dgm:pt>
    <dgm:pt modelId="{37350DEC-0146-4B1F-82BD-BBF3DC7EDB8B}">
      <dgm:prSet/>
      <dgm:spPr/>
      <dgm:t>
        <a:bodyPr/>
        <a:lstStyle/>
        <a:p>
          <a:r>
            <a:rPr lang="en-IN" dirty="0"/>
            <a:t>Irrigation system design</a:t>
          </a:r>
        </a:p>
      </dgm:t>
    </dgm:pt>
    <dgm:pt modelId="{7D1F0D00-472A-4DB6-B292-42F7169795A7}" type="parTrans" cxnId="{318B8A3E-0295-431B-A22E-4DC8E637D7CA}">
      <dgm:prSet/>
      <dgm:spPr/>
      <dgm:t>
        <a:bodyPr/>
        <a:lstStyle/>
        <a:p>
          <a:endParaRPr lang="en-IN"/>
        </a:p>
      </dgm:t>
    </dgm:pt>
    <dgm:pt modelId="{30976D9B-19BD-46B3-8470-3932E30FBFF3}" type="sibTrans" cxnId="{318B8A3E-0295-431B-A22E-4DC8E637D7CA}">
      <dgm:prSet/>
      <dgm:spPr/>
      <dgm:t>
        <a:bodyPr/>
        <a:lstStyle/>
        <a:p>
          <a:endParaRPr lang="en-IN"/>
        </a:p>
      </dgm:t>
    </dgm:pt>
    <dgm:pt modelId="{FC4057AD-953D-4C79-BFBA-435DD294DB30}">
      <dgm:prSet custT="1"/>
      <dgm:spPr/>
      <dgm:t>
        <a:bodyPr/>
        <a:lstStyle/>
        <a:p>
          <a:r>
            <a:rPr lang="en-IN" sz="1800" dirty="0"/>
            <a:t>Calibration</a:t>
          </a:r>
        </a:p>
      </dgm:t>
    </dgm:pt>
    <dgm:pt modelId="{3A88AA99-894C-4DB6-BF2B-6AE88AF5D56A}" type="parTrans" cxnId="{BC585D0E-7824-4EBB-881D-92238E4E1E4F}">
      <dgm:prSet/>
      <dgm:spPr/>
      <dgm:t>
        <a:bodyPr/>
        <a:lstStyle/>
        <a:p>
          <a:endParaRPr lang="en-IN"/>
        </a:p>
      </dgm:t>
    </dgm:pt>
    <dgm:pt modelId="{202DDF57-CEE9-4EA7-A3E8-4B6E195E498C}" type="sibTrans" cxnId="{BC585D0E-7824-4EBB-881D-92238E4E1E4F}">
      <dgm:prSet/>
      <dgm:spPr/>
      <dgm:t>
        <a:bodyPr/>
        <a:lstStyle/>
        <a:p>
          <a:endParaRPr lang="en-IN"/>
        </a:p>
      </dgm:t>
    </dgm:pt>
    <dgm:pt modelId="{B86CD791-E8DF-45A8-A4E5-987E4A8BA396}">
      <dgm:prSet/>
      <dgm:spPr/>
      <dgm:t>
        <a:bodyPr/>
        <a:lstStyle/>
        <a:p>
          <a:r>
            <a:rPr lang="en-IN" dirty="0"/>
            <a:t>Average moisture content: 23.72%.</a:t>
          </a:r>
        </a:p>
      </dgm:t>
    </dgm:pt>
    <dgm:pt modelId="{3481C03F-5D6A-4F37-BDEE-0AE1F226D5C9}" type="parTrans" cxnId="{C1A221F3-D8F5-4CAE-815E-D4FC69904920}">
      <dgm:prSet/>
      <dgm:spPr/>
      <dgm:t>
        <a:bodyPr/>
        <a:lstStyle/>
        <a:p>
          <a:endParaRPr lang="en-IN"/>
        </a:p>
      </dgm:t>
    </dgm:pt>
    <dgm:pt modelId="{A8B06C7F-F528-4E0D-9ADC-F0B54450FDFF}" type="sibTrans" cxnId="{C1A221F3-D8F5-4CAE-815E-D4FC69904920}">
      <dgm:prSet/>
      <dgm:spPr/>
      <dgm:t>
        <a:bodyPr/>
        <a:lstStyle/>
        <a:p>
          <a:endParaRPr lang="en-IN"/>
        </a:p>
      </dgm:t>
    </dgm:pt>
    <dgm:pt modelId="{92E5E548-7CD4-44FA-9C6D-74A470F87389}">
      <dgm:prSet/>
      <dgm:spPr/>
      <dgm:t>
        <a:bodyPr/>
        <a:lstStyle/>
        <a:p>
          <a:r>
            <a:rPr lang="en-IN"/>
            <a:t>Wet and dry calibration cycles.</a:t>
          </a:r>
        </a:p>
      </dgm:t>
    </dgm:pt>
    <dgm:pt modelId="{1E8A684C-34B7-4F4F-87A7-04D8B664915D}" type="parTrans" cxnId="{F14165EB-7A6D-4198-81EA-D923F0A0178B}">
      <dgm:prSet/>
      <dgm:spPr/>
      <dgm:t>
        <a:bodyPr/>
        <a:lstStyle/>
        <a:p>
          <a:endParaRPr lang="en-IN"/>
        </a:p>
      </dgm:t>
    </dgm:pt>
    <dgm:pt modelId="{C13450A1-6D06-4919-A4A4-52FC7F0A0BBB}" type="sibTrans" cxnId="{F14165EB-7A6D-4198-81EA-D923F0A0178B}">
      <dgm:prSet/>
      <dgm:spPr/>
      <dgm:t>
        <a:bodyPr/>
        <a:lstStyle/>
        <a:p>
          <a:endParaRPr lang="en-IN"/>
        </a:p>
      </dgm:t>
    </dgm:pt>
    <dgm:pt modelId="{FEDA7C75-4ED0-41CB-B1A7-D60C2569F85A}">
      <dgm:prSet/>
      <dgm:spPr/>
      <dgm:t>
        <a:bodyPr/>
        <a:lstStyle/>
        <a:p>
          <a:r>
            <a:rPr lang="en-IN" dirty="0"/>
            <a:t>Using</a:t>
          </a:r>
          <a:r>
            <a:rPr lang="en-IN" baseline="0" dirty="0"/>
            <a:t> the most capacitive sensor</a:t>
          </a:r>
          <a:endParaRPr lang="en-IN" dirty="0"/>
        </a:p>
      </dgm:t>
    </dgm:pt>
    <dgm:pt modelId="{A4B26A5C-5541-4975-BE11-861214A46883}" type="parTrans" cxnId="{4994C1B1-F915-49DE-BD63-1271B66E78AD}">
      <dgm:prSet/>
      <dgm:spPr/>
      <dgm:t>
        <a:bodyPr/>
        <a:lstStyle/>
        <a:p>
          <a:endParaRPr lang="en-IN"/>
        </a:p>
      </dgm:t>
    </dgm:pt>
    <dgm:pt modelId="{97BFD980-F589-4407-8844-82221C4DD825}" type="sibTrans" cxnId="{4994C1B1-F915-49DE-BD63-1271B66E78AD}">
      <dgm:prSet/>
      <dgm:spPr/>
      <dgm:t>
        <a:bodyPr/>
        <a:lstStyle/>
        <a:p>
          <a:endParaRPr lang="en-IN"/>
        </a:p>
      </dgm:t>
    </dgm:pt>
    <dgm:pt modelId="{426FDB52-3E37-431A-AB12-0288AF43C049}" type="pres">
      <dgm:prSet presAssocID="{F250463C-0622-4D7A-AE4A-063F84187E77}" presName="linearFlow" presStyleCnt="0">
        <dgm:presLayoutVars>
          <dgm:dir/>
          <dgm:animLvl val="lvl"/>
          <dgm:resizeHandles val="exact"/>
        </dgm:presLayoutVars>
      </dgm:prSet>
      <dgm:spPr/>
    </dgm:pt>
    <dgm:pt modelId="{2DA103CA-04BF-4D4D-B01A-DF88AB446545}" type="pres">
      <dgm:prSet presAssocID="{18777E00-B9F5-4882-A941-B1AB4E32FCFB}" presName="composite" presStyleCnt="0"/>
      <dgm:spPr/>
    </dgm:pt>
    <dgm:pt modelId="{8672A2C9-0C49-4264-849A-630970756619}" type="pres">
      <dgm:prSet presAssocID="{18777E00-B9F5-4882-A941-B1AB4E32FCFB}" presName="parentText" presStyleLbl="alignNode1" presStyleIdx="0" presStyleCnt="6" custScaleY="142982">
        <dgm:presLayoutVars>
          <dgm:chMax val="1"/>
          <dgm:bulletEnabled val="1"/>
        </dgm:presLayoutVars>
      </dgm:prSet>
      <dgm:spPr/>
    </dgm:pt>
    <dgm:pt modelId="{AE5576FB-EF28-4844-961A-31071705AEF6}" type="pres">
      <dgm:prSet presAssocID="{18777E00-B9F5-4882-A941-B1AB4E32FCFB}" presName="descendantText" presStyleLbl="alignAcc1" presStyleIdx="0" presStyleCnt="6">
        <dgm:presLayoutVars>
          <dgm:bulletEnabled val="1"/>
        </dgm:presLayoutVars>
      </dgm:prSet>
      <dgm:spPr/>
    </dgm:pt>
    <dgm:pt modelId="{463C61A4-14A5-45BB-8A7D-AB6F4C1FE813}" type="pres">
      <dgm:prSet presAssocID="{FF31EFEC-3E9A-450B-9E58-9EBBB3D6B7FC}" presName="sp" presStyleCnt="0"/>
      <dgm:spPr/>
    </dgm:pt>
    <dgm:pt modelId="{AF152B5F-B77B-4693-A5AD-4CDBDAC6149A}" type="pres">
      <dgm:prSet presAssocID="{98B3675A-361F-4886-AC65-FCA943240CEB}" presName="composite" presStyleCnt="0"/>
      <dgm:spPr/>
    </dgm:pt>
    <dgm:pt modelId="{15CFFEF5-6236-4170-92B3-F1A3829E8DD7}" type="pres">
      <dgm:prSet presAssocID="{98B3675A-361F-4886-AC65-FCA943240CEB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065B0F07-55EB-407F-96B8-18B1D6C53827}" type="pres">
      <dgm:prSet presAssocID="{98B3675A-361F-4886-AC65-FCA943240CEB}" presName="descendantText" presStyleLbl="alignAcc1" presStyleIdx="1" presStyleCnt="6" custScaleX="98710">
        <dgm:presLayoutVars>
          <dgm:bulletEnabled val="1"/>
        </dgm:presLayoutVars>
      </dgm:prSet>
      <dgm:spPr/>
    </dgm:pt>
    <dgm:pt modelId="{B9E0761D-BA00-4129-B5EC-5F2420BE1657}" type="pres">
      <dgm:prSet presAssocID="{BBA19B6A-27D6-4EDC-8C7F-079D6149C40D}" presName="sp" presStyleCnt="0"/>
      <dgm:spPr/>
    </dgm:pt>
    <dgm:pt modelId="{83F063E9-177B-45CB-85D1-5A7D63288303}" type="pres">
      <dgm:prSet presAssocID="{58FE02F1-3113-4DAB-9CC3-3F815C1C6493}" presName="composite" presStyleCnt="0"/>
      <dgm:spPr/>
    </dgm:pt>
    <dgm:pt modelId="{8F9C6D70-49D1-42E9-88E4-A8834C30AFF8}" type="pres">
      <dgm:prSet presAssocID="{58FE02F1-3113-4DAB-9CC3-3F815C1C6493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D48539D7-4BE8-42E3-B48E-98489AE1CE32}" type="pres">
      <dgm:prSet presAssocID="{58FE02F1-3113-4DAB-9CC3-3F815C1C6493}" presName="descendantText" presStyleLbl="alignAcc1" presStyleIdx="2" presStyleCnt="6">
        <dgm:presLayoutVars>
          <dgm:bulletEnabled val="1"/>
        </dgm:presLayoutVars>
      </dgm:prSet>
      <dgm:spPr/>
    </dgm:pt>
    <dgm:pt modelId="{DF1739BC-87DB-41E3-BC59-473412B402A0}" type="pres">
      <dgm:prSet presAssocID="{F0D21FA0-B1C9-48BD-A2C4-FBB3D07EF09F}" presName="sp" presStyleCnt="0"/>
      <dgm:spPr/>
    </dgm:pt>
    <dgm:pt modelId="{6C91409B-26AF-465D-9CCD-CBBA8B7EE16B}" type="pres">
      <dgm:prSet presAssocID="{16BF85EE-52AE-48BD-8715-B8A3B0DE0D91}" presName="composite" presStyleCnt="0"/>
      <dgm:spPr/>
    </dgm:pt>
    <dgm:pt modelId="{CE892C11-692B-4425-849A-869AA8163A5F}" type="pres">
      <dgm:prSet presAssocID="{16BF85EE-52AE-48BD-8715-B8A3B0DE0D91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580D1160-AD5A-4693-A312-71DC09B5917F}" type="pres">
      <dgm:prSet presAssocID="{16BF85EE-52AE-48BD-8715-B8A3B0DE0D91}" presName="descendantText" presStyleLbl="alignAcc1" presStyleIdx="3" presStyleCnt="6">
        <dgm:presLayoutVars>
          <dgm:bulletEnabled val="1"/>
        </dgm:presLayoutVars>
      </dgm:prSet>
      <dgm:spPr/>
    </dgm:pt>
    <dgm:pt modelId="{7CB97953-EEB1-4168-B450-369F773C9ABC}" type="pres">
      <dgm:prSet presAssocID="{00067831-7E70-4B08-B9F1-007345EB7825}" presName="sp" presStyleCnt="0"/>
      <dgm:spPr/>
    </dgm:pt>
    <dgm:pt modelId="{30E1823B-4CB4-4A99-8D70-710BA27C9C1B}" type="pres">
      <dgm:prSet presAssocID="{FC4057AD-953D-4C79-BFBA-435DD294DB30}" presName="composite" presStyleCnt="0"/>
      <dgm:spPr/>
    </dgm:pt>
    <dgm:pt modelId="{E1F3B2B5-2173-4AAF-9BFF-8DA1366F1D80}" type="pres">
      <dgm:prSet presAssocID="{FC4057AD-953D-4C79-BFBA-435DD294DB30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B77D3F8E-F13C-44E7-A760-C35CA7A58D93}" type="pres">
      <dgm:prSet presAssocID="{FC4057AD-953D-4C79-BFBA-435DD294DB30}" presName="descendantText" presStyleLbl="alignAcc1" presStyleIdx="4" presStyleCnt="6">
        <dgm:presLayoutVars>
          <dgm:bulletEnabled val="1"/>
        </dgm:presLayoutVars>
      </dgm:prSet>
      <dgm:spPr/>
    </dgm:pt>
    <dgm:pt modelId="{E7721ECC-360C-4D9A-A897-AD20A3976AFB}" type="pres">
      <dgm:prSet presAssocID="{202DDF57-CEE9-4EA7-A3E8-4B6E195E498C}" presName="sp" presStyleCnt="0"/>
      <dgm:spPr/>
    </dgm:pt>
    <dgm:pt modelId="{6AF7EE44-3CED-46F7-8B9A-79F4FE3B28D0}" type="pres">
      <dgm:prSet presAssocID="{37350DEC-0146-4B1F-82BD-BBF3DC7EDB8B}" presName="composite" presStyleCnt="0"/>
      <dgm:spPr/>
    </dgm:pt>
    <dgm:pt modelId="{0312F86D-C8F3-49B5-8FF7-3CAC64D683EF}" type="pres">
      <dgm:prSet presAssocID="{37350DEC-0146-4B1F-82BD-BBF3DC7EDB8B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2B5FFCBC-2FE2-4B5A-A6D6-DEBD9F8EA86D}" type="pres">
      <dgm:prSet presAssocID="{37350DEC-0146-4B1F-82BD-BBF3DC7EDB8B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8498B509-F773-4227-8608-89FDD29EE525}" srcId="{18777E00-B9F5-4882-A941-B1AB4E32FCFB}" destId="{EF483193-7C46-4A7B-8901-34C650A91D67}" srcOrd="0" destOrd="0" parTransId="{FBE8F87D-0D62-4219-B499-CC069CE6AE33}" sibTransId="{4097D1E8-91A6-4885-ACD8-BBA5C1A89B5C}"/>
    <dgm:cxn modelId="{BC585D0E-7824-4EBB-881D-92238E4E1E4F}" srcId="{F250463C-0622-4D7A-AE4A-063F84187E77}" destId="{FC4057AD-953D-4C79-BFBA-435DD294DB30}" srcOrd="4" destOrd="0" parTransId="{3A88AA99-894C-4DB6-BF2B-6AE88AF5D56A}" sibTransId="{202DDF57-CEE9-4EA7-A3E8-4B6E195E498C}"/>
    <dgm:cxn modelId="{E91A6D2D-EAA1-491A-970B-54EB6E65B8A0}" type="presOf" srcId="{98B3675A-361F-4886-AC65-FCA943240CEB}" destId="{15CFFEF5-6236-4170-92B3-F1A3829E8DD7}" srcOrd="0" destOrd="0" presId="urn:microsoft.com/office/officeart/2005/8/layout/chevron2"/>
    <dgm:cxn modelId="{C3CD4B36-6934-4541-94ED-7D7FC59E9991}" type="presOf" srcId="{FEDA7C75-4ED0-41CB-B1A7-D60C2569F85A}" destId="{2B5FFCBC-2FE2-4B5A-A6D6-DEBD9F8EA86D}" srcOrd="0" destOrd="0" presId="urn:microsoft.com/office/officeart/2005/8/layout/chevron2"/>
    <dgm:cxn modelId="{318B8A3E-0295-431B-A22E-4DC8E637D7CA}" srcId="{F250463C-0622-4D7A-AE4A-063F84187E77}" destId="{37350DEC-0146-4B1F-82BD-BBF3DC7EDB8B}" srcOrd="5" destOrd="0" parTransId="{7D1F0D00-472A-4DB6-B292-42F7169795A7}" sibTransId="{30976D9B-19BD-46B3-8470-3932E30FBFF3}"/>
    <dgm:cxn modelId="{FF6B454F-641B-47F9-B8DE-7ACF1E6980AD}" srcId="{98B3675A-361F-4886-AC65-FCA943240CEB}" destId="{242ADE85-8DA9-4A84-BC0D-4359DED34D72}" srcOrd="0" destOrd="0" parTransId="{60DF0A9A-1378-4B13-A5E6-62E884377A2B}" sibTransId="{3A96CF8D-F203-4D74-9055-8046F9EF1108}"/>
    <dgm:cxn modelId="{D2375173-D943-4586-B990-1CF114441158}" type="presOf" srcId="{92E5E548-7CD4-44FA-9C6D-74A470F87389}" destId="{B77D3F8E-F13C-44E7-A760-C35CA7A58D93}" srcOrd="0" destOrd="0" presId="urn:microsoft.com/office/officeart/2005/8/layout/chevron2"/>
    <dgm:cxn modelId="{01F48675-C498-467B-B513-CC57A9B6A025}" type="presOf" srcId="{18777E00-B9F5-4882-A941-B1AB4E32FCFB}" destId="{8672A2C9-0C49-4264-849A-630970756619}" srcOrd="0" destOrd="0" presId="urn:microsoft.com/office/officeart/2005/8/layout/chevron2"/>
    <dgm:cxn modelId="{8F2B6879-AC19-4735-A58E-E71F8D6697E0}" srcId="{F250463C-0622-4D7A-AE4A-063F84187E77}" destId="{58FE02F1-3113-4DAB-9CC3-3F815C1C6493}" srcOrd="2" destOrd="0" parTransId="{A83EAA18-0D73-4EDF-A8FE-58AFFFA2A66D}" sibTransId="{F0D21FA0-B1C9-48BD-A2C4-FBB3D07EF09F}"/>
    <dgm:cxn modelId="{093BF07B-482F-4053-9A48-958F41D305F5}" type="presOf" srcId="{FC4057AD-953D-4C79-BFBA-435DD294DB30}" destId="{E1F3B2B5-2173-4AAF-9BFF-8DA1366F1D80}" srcOrd="0" destOrd="0" presId="urn:microsoft.com/office/officeart/2005/8/layout/chevron2"/>
    <dgm:cxn modelId="{82140F95-FCDB-42D6-8560-9D3CEA8A5170}" type="presOf" srcId="{242ADE85-8DA9-4A84-BC0D-4359DED34D72}" destId="{065B0F07-55EB-407F-96B8-18B1D6C53827}" srcOrd="0" destOrd="0" presId="urn:microsoft.com/office/officeart/2005/8/layout/chevron2"/>
    <dgm:cxn modelId="{AF126999-12FE-4D17-B356-7C91F9B410D1}" srcId="{58FE02F1-3113-4DAB-9CC3-3F815C1C6493}" destId="{16A5F538-A73F-4808-9639-553E8106B5E0}" srcOrd="1" destOrd="0" parTransId="{B0401A3F-3E98-44AC-9A96-36F29CA2D2C4}" sibTransId="{BD082178-EF31-43F3-9C88-690382FA4F02}"/>
    <dgm:cxn modelId="{7320A89B-B589-4903-A1B8-C292F4F0C000}" srcId="{58FE02F1-3113-4DAB-9CC3-3F815C1C6493}" destId="{AF7016F2-4147-48CA-924E-A85A5B44A62A}" srcOrd="0" destOrd="0" parTransId="{1F9B94DA-DC76-4D54-A3CF-49276C19AA63}" sibTransId="{3BBEE96E-74E4-4C80-BFF3-15A5B02B7822}"/>
    <dgm:cxn modelId="{130A43A6-3404-41F2-A3CB-EBD90DF27807}" type="presOf" srcId="{58FE02F1-3113-4DAB-9CC3-3F815C1C6493}" destId="{8F9C6D70-49D1-42E9-88E4-A8834C30AFF8}" srcOrd="0" destOrd="0" presId="urn:microsoft.com/office/officeart/2005/8/layout/chevron2"/>
    <dgm:cxn modelId="{D32829AE-14DA-4974-9798-197C642660C8}" type="presOf" srcId="{37350DEC-0146-4B1F-82BD-BBF3DC7EDB8B}" destId="{0312F86D-C8F3-49B5-8FF7-3CAC64D683EF}" srcOrd="0" destOrd="0" presId="urn:microsoft.com/office/officeart/2005/8/layout/chevron2"/>
    <dgm:cxn modelId="{CD753AAE-29BD-4944-97F3-2FD6BD54CAEF}" type="presOf" srcId="{EF483193-7C46-4A7B-8901-34C650A91D67}" destId="{AE5576FB-EF28-4844-961A-31071705AEF6}" srcOrd="0" destOrd="0" presId="urn:microsoft.com/office/officeart/2005/8/layout/chevron2"/>
    <dgm:cxn modelId="{4994C1B1-F915-49DE-BD63-1271B66E78AD}" srcId="{37350DEC-0146-4B1F-82BD-BBF3DC7EDB8B}" destId="{FEDA7C75-4ED0-41CB-B1A7-D60C2569F85A}" srcOrd="0" destOrd="0" parTransId="{A4B26A5C-5541-4975-BE11-861214A46883}" sibTransId="{97BFD980-F589-4407-8844-82221C4DD825}"/>
    <dgm:cxn modelId="{E7C798BC-BCD8-435C-A844-440D1A39E0F4}" srcId="{F250463C-0622-4D7A-AE4A-063F84187E77}" destId="{16BF85EE-52AE-48BD-8715-B8A3B0DE0D91}" srcOrd="3" destOrd="0" parTransId="{0F0BB0CC-ED88-4ED7-8A9E-95F254D71EAD}" sibTransId="{00067831-7E70-4B08-B9F1-007345EB7825}"/>
    <dgm:cxn modelId="{5B96A3C6-9FE5-49DE-955D-E1FF67386F7A}" type="presOf" srcId="{16BF85EE-52AE-48BD-8715-B8A3B0DE0D91}" destId="{CE892C11-692B-4425-849A-869AA8163A5F}" srcOrd="0" destOrd="0" presId="urn:microsoft.com/office/officeart/2005/8/layout/chevron2"/>
    <dgm:cxn modelId="{74C501CC-2816-4495-9F70-DEAD29DDA709}" type="presOf" srcId="{AF7016F2-4147-48CA-924E-A85A5B44A62A}" destId="{D48539D7-4BE8-42E3-B48E-98489AE1CE32}" srcOrd="0" destOrd="0" presId="urn:microsoft.com/office/officeart/2005/8/layout/chevron2"/>
    <dgm:cxn modelId="{87DA3AD8-12F2-41C1-9606-2C0476300127}" srcId="{F250463C-0622-4D7A-AE4A-063F84187E77}" destId="{98B3675A-361F-4886-AC65-FCA943240CEB}" srcOrd="1" destOrd="0" parTransId="{25830CE0-C325-4A7E-BE2E-3C8C169C57AB}" sibTransId="{BBA19B6A-27D6-4EDC-8C7F-079D6149C40D}"/>
    <dgm:cxn modelId="{68C474DE-8B93-4F92-8A79-73F1751E940D}" type="presOf" srcId="{B86CD791-E8DF-45A8-A4E5-987E4A8BA396}" destId="{580D1160-AD5A-4693-A312-71DC09B5917F}" srcOrd="0" destOrd="0" presId="urn:microsoft.com/office/officeart/2005/8/layout/chevron2"/>
    <dgm:cxn modelId="{329623E0-4145-403E-9150-2C1C7373E552}" type="presOf" srcId="{16A5F538-A73F-4808-9639-553E8106B5E0}" destId="{D48539D7-4BE8-42E3-B48E-98489AE1CE32}" srcOrd="0" destOrd="1" presId="urn:microsoft.com/office/officeart/2005/8/layout/chevron2"/>
    <dgm:cxn modelId="{F14165EB-7A6D-4198-81EA-D923F0A0178B}" srcId="{FC4057AD-953D-4C79-BFBA-435DD294DB30}" destId="{92E5E548-7CD4-44FA-9C6D-74A470F87389}" srcOrd="0" destOrd="0" parTransId="{1E8A684C-34B7-4F4F-87A7-04D8B664915D}" sibTransId="{C13450A1-6D06-4919-A4A4-52FC7F0A0BBB}"/>
    <dgm:cxn modelId="{C1A221F3-D8F5-4CAE-815E-D4FC69904920}" srcId="{16BF85EE-52AE-48BD-8715-B8A3B0DE0D91}" destId="{B86CD791-E8DF-45A8-A4E5-987E4A8BA396}" srcOrd="0" destOrd="0" parTransId="{3481C03F-5D6A-4F37-BDEE-0AE1F226D5C9}" sibTransId="{A8B06C7F-F528-4E0D-9ADC-F0B54450FDFF}"/>
    <dgm:cxn modelId="{4E8461F6-3F1E-4C13-BFE0-8B67FBD9A08D}" srcId="{F250463C-0622-4D7A-AE4A-063F84187E77}" destId="{18777E00-B9F5-4882-A941-B1AB4E32FCFB}" srcOrd="0" destOrd="0" parTransId="{9FD4B3AA-5C9F-49FD-98C5-F77B6676075D}" sibTransId="{FF31EFEC-3E9A-450B-9E58-9EBBB3D6B7FC}"/>
    <dgm:cxn modelId="{35D1EBFC-ED0C-466C-9E01-B26D916619F5}" type="presOf" srcId="{F250463C-0622-4D7A-AE4A-063F84187E77}" destId="{426FDB52-3E37-431A-AB12-0288AF43C049}" srcOrd="0" destOrd="0" presId="urn:microsoft.com/office/officeart/2005/8/layout/chevron2"/>
    <dgm:cxn modelId="{9CC8AF6F-C8FF-43CF-9BA9-643304D9BC54}" type="presParOf" srcId="{426FDB52-3E37-431A-AB12-0288AF43C049}" destId="{2DA103CA-04BF-4D4D-B01A-DF88AB446545}" srcOrd="0" destOrd="0" presId="urn:microsoft.com/office/officeart/2005/8/layout/chevron2"/>
    <dgm:cxn modelId="{C8C76BD3-AEAD-42E0-8A98-7B0F3B69AF94}" type="presParOf" srcId="{2DA103CA-04BF-4D4D-B01A-DF88AB446545}" destId="{8672A2C9-0C49-4264-849A-630970756619}" srcOrd="0" destOrd="0" presId="urn:microsoft.com/office/officeart/2005/8/layout/chevron2"/>
    <dgm:cxn modelId="{A4DC9D18-E684-43EA-BC30-AFD5B86DB634}" type="presParOf" srcId="{2DA103CA-04BF-4D4D-B01A-DF88AB446545}" destId="{AE5576FB-EF28-4844-961A-31071705AEF6}" srcOrd="1" destOrd="0" presId="urn:microsoft.com/office/officeart/2005/8/layout/chevron2"/>
    <dgm:cxn modelId="{027CFCF3-77DA-429E-A6A1-F432060ABE00}" type="presParOf" srcId="{426FDB52-3E37-431A-AB12-0288AF43C049}" destId="{463C61A4-14A5-45BB-8A7D-AB6F4C1FE813}" srcOrd="1" destOrd="0" presId="urn:microsoft.com/office/officeart/2005/8/layout/chevron2"/>
    <dgm:cxn modelId="{AD5CC80D-F1DE-4BE8-AFE7-6834268DF6FE}" type="presParOf" srcId="{426FDB52-3E37-431A-AB12-0288AF43C049}" destId="{AF152B5F-B77B-4693-A5AD-4CDBDAC6149A}" srcOrd="2" destOrd="0" presId="urn:microsoft.com/office/officeart/2005/8/layout/chevron2"/>
    <dgm:cxn modelId="{EF8C7807-3462-40C8-A026-DB865A791B5D}" type="presParOf" srcId="{AF152B5F-B77B-4693-A5AD-4CDBDAC6149A}" destId="{15CFFEF5-6236-4170-92B3-F1A3829E8DD7}" srcOrd="0" destOrd="0" presId="urn:microsoft.com/office/officeart/2005/8/layout/chevron2"/>
    <dgm:cxn modelId="{21984B15-E231-4302-880C-0B9149458FB2}" type="presParOf" srcId="{AF152B5F-B77B-4693-A5AD-4CDBDAC6149A}" destId="{065B0F07-55EB-407F-96B8-18B1D6C53827}" srcOrd="1" destOrd="0" presId="urn:microsoft.com/office/officeart/2005/8/layout/chevron2"/>
    <dgm:cxn modelId="{9713CF5D-48AB-41FE-9F8D-28BD344A3B56}" type="presParOf" srcId="{426FDB52-3E37-431A-AB12-0288AF43C049}" destId="{B9E0761D-BA00-4129-B5EC-5F2420BE1657}" srcOrd="3" destOrd="0" presId="urn:microsoft.com/office/officeart/2005/8/layout/chevron2"/>
    <dgm:cxn modelId="{45B222E8-A9FA-40FC-9FCA-9C50539670E9}" type="presParOf" srcId="{426FDB52-3E37-431A-AB12-0288AF43C049}" destId="{83F063E9-177B-45CB-85D1-5A7D63288303}" srcOrd="4" destOrd="0" presId="urn:microsoft.com/office/officeart/2005/8/layout/chevron2"/>
    <dgm:cxn modelId="{51EB00F0-9456-4EE0-8E89-A5F9FD24F939}" type="presParOf" srcId="{83F063E9-177B-45CB-85D1-5A7D63288303}" destId="{8F9C6D70-49D1-42E9-88E4-A8834C30AFF8}" srcOrd="0" destOrd="0" presId="urn:microsoft.com/office/officeart/2005/8/layout/chevron2"/>
    <dgm:cxn modelId="{6F16C285-5FC9-479B-BDF4-DFF438B214C7}" type="presParOf" srcId="{83F063E9-177B-45CB-85D1-5A7D63288303}" destId="{D48539D7-4BE8-42E3-B48E-98489AE1CE32}" srcOrd="1" destOrd="0" presId="urn:microsoft.com/office/officeart/2005/8/layout/chevron2"/>
    <dgm:cxn modelId="{EFF183B4-0806-43BD-9F8C-46EA7C88847D}" type="presParOf" srcId="{426FDB52-3E37-431A-AB12-0288AF43C049}" destId="{DF1739BC-87DB-41E3-BC59-473412B402A0}" srcOrd="5" destOrd="0" presId="urn:microsoft.com/office/officeart/2005/8/layout/chevron2"/>
    <dgm:cxn modelId="{3BF749D9-78D6-4058-B6BC-5C12664579FC}" type="presParOf" srcId="{426FDB52-3E37-431A-AB12-0288AF43C049}" destId="{6C91409B-26AF-465D-9CCD-CBBA8B7EE16B}" srcOrd="6" destOrd="0" presId="urn:microsoft.com/office/officeart/2005/8/layout/chevron2"/>
    <dgm:cxn modelId="{5A543304-FDA5-4102-8D26-0F632FEE43DE}" type="presParOf" srcId="{6C91409B-26AF-465D-9CCD-CBBA8B7EE16B}" destId="{CE892C11-692B-4425-849A-869AA8163A5F}" srcOrd="0" destOrd="0" presId="urn:microsoft.com/office/officeart/2005/8/layout/chevron2"/>
    <dgm:cxn modelId="{A402ADD9-E483-43A7-8B0A-D7CD9C63A360}" type="presParOf" srcId="{6C91409B-26AF-465D-9CCD-CBBA8B7EE16B}" destId="{580D1160-AD5A-4693-A312-71DC09B5917F}" srcOrd="1" destOrd="0" presId="urn:microsoft.com/office/officeart/2005/8/layout/chevron2"/>
    <dgm:cxn modelId="{DEDB9206-3A93-4E18-B1F4-0203AB10A9C7}" type="presParOf" srcId="{426FDB52-3E37-431A-AB12-0288AF43C049}" destId="{7CB97953-EEB1-4168-B450-369F773C9ABC}" srcOrd="7" destOrd="0" presId="urn:microsoft.com/office/officeart/2005/8/layout/chevron2"/>
    <dgm:cxn modelId="{8DEC43B8-1FCB-46F8-9DD8-6AA835836DE4}" type="presParOf" srcId="{426FDB52-3E37-431A-AB12-0288AF43C049}" destId="{30E1823B-4CB4-4A99-8D70-710BA27C9C1B}" srcOrd="8" destOrd="0" presId="urn:microsoft.com/office/officeart/2005/8/layout/chevron2"/>
    <dgm:cxn modelId="{F7FEFC1F-5B19-46FF-9697-4C5E41A49635}" type="presParOf" srcId="{30E1823B-4CB4-4A99-8D70-710BA27C9C1B}" destId="{E1F3B2B5-2173-4AAF-9BFF-8DA1366F1D80}" srcOrd="0" destOrd="0" presId="urn:microsoft.com/office/officeart/2005/8/layout/chevron2"/>
    <dgm:cxn modelId="{7EB6C227-FA25-40C2-B7CF-88F1485AA658}" type="presParOf" srcId="{30E1823B-4CB4-4A99-8D70-710BA27C9C1B}" destId="{B77D3F8E-F13C-44E7-A760-C35CA7A58D93}" srcOrd="1" destOrd="0" presId="urn:microsoft.com/office/officeart/2005/8/layout/chevron2"/>
    <dgm:cxn modelId="{9BF46D7B-266D-4B54-8F0C-16DA8A39594A}" type="presParOf" srcId="{426FDB52-3E37-431A-AB12-0288AF43C049}" destId="{E7721ECC-360C-4D9A-A897-AD20A3976AFB}" srcOrd="9" destOrd="0" presId="urn:microsoft.com/office/officeart/2005/8/layout/chevron2"/>
    <dgm:cxn modelId="{8A9002A8-4987-4B26-B1C7-A80BF27C7C2F}" type="presParOf" srcId="{426FDB52-3E37-431A-AB12-0288AF43C049}" destId="{6AF7EE44-3CED-46F7-8B9A-79F4FE3B28D0}" srcOrd="10" destOrd="0" presId="urn:microsoft.com/office/officeart/2005/8/layout/chevron2"/>
    <dgm:cxn modelId="{3DBE7A90-25D4-4D25-96AF-F61B3FF5FEDB}" type="presParOf" srcId="{6AF7EE44-3CED-46F7-8B9A-79F4FE3B28D0}" destId="{0312F86D-C8F3-49B5-8FF7-3CAC64D683EF}" srcOrd="0" destOrd="0" presId="urn:microsoft.com/office/officeart/2005/8/layout/chevron2"/>
    <dgm:cxn modelId="{4D074828-0268-4588-8151-FD731AE6CC98}" type="presParOf" srcId="{6AF7EE44-3CED-46F7-8B9A-79F4FE3B28D0}" destId="{2B5FFCBC-2FE2-4B5A-A6D6-DEBD9F8EA86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72A2C9-0C49-4264-849A-630970756619}">
      <dsp:nvSpPr>
        <dsp:cNvPr id="0" name=""/>
        <dsp:cNvSpPr/>
      </dsp:nvSpPr>
      <dsp:spPr>
        <a:xfrm rot="5400000">
          <a:off x="-375590" y="378990"/>
          <a:ext cx="1471667" cy="720487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Soil Collection</a:t>
          </a:r>
        </a:p>
      </dsp:txBody>
      <dsp:txXfrm rot="-5400000">
        <a:off x="-1" y="363645"/>
        <a:ext cx="720487" cy="751180"/>
      </dsp:txXfrm>
    </dsp:sp>
    <dsp:sp modelId="{AE5576FB-EF28-4844-961A-31071705AEF6}">
      <dsp:nvSpPr>
        <dsp:cNvPr id="0" name=""/>
        <dsp:cNvSpPr/>
      </dsp:nvSpPr>
      <dsp:spPr>
        <a:xfrm rot="5400000">
          <a:off x="5246108" y="-4301019"/>
          <a:ext cx="669023" cy="972026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100" kern="1200" dirty="0"/>
            <a:t>Silty loam soil from an agricultural site.</a:t>
          </a:r>
        </a:p>
      </dsp:txBody>
      <dsp:txXfrm rot="-5400000">
        <a:off x="720488" y="257260"/>
        <a:ext cx="9687606" cy="603705"/>
      </dsp:txXfrm>
    </dsp:sp>
    <dsp:sp modelId="{15CFFEF5-6236-4170-92B3-F1A3829E8DD7}">
      <dsp:nvSpPr>
        <dsp:cNvPr id="0" name=""/>
        <dsp:cNvSpPr/>
      </dsp:nvSpPr>
      <dsp:spPr>
        <a:xfrm rot="5400000">
          <a:off x="-154390" y="1540222"/>
          <a:ext cx="1029267" cy="720487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Drying Method</a:t>
          </a:r>
        </a:p>
      </dsp:txBody>
      <dsp:txXfrm rot="-5400000">
        <a:off x="1" y="1746076"/>
        <a:ext cx="720487" cy="308780"/>
      </dsp:txXfrm>
    </dsp:sp>
    <dsp:sp modelId="{065B0F07-55EB-407F-96B8-18B1D6C53827}">
      <dsp:nvSpPr>
        <dsp:cNvPr id="0" name=""/>
        <dsp:cNvSpPr/>
      </dsp:nvSpPr>
      <dsp:spPr>
        <a:xfrm rot="5400000">
          <a:off x="5178765" y="-3010619"/>
          <a:ext cx="669023" cy="946192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100" kern="1200" dirty="0"/>
            <a:t>Oven dried for 24 hours at 105°C</a:t>
          </a:r>
        </a:p>
      </dsp:txBody>
      <dsp:txXfrm rot="-5400000">
        <a:off x="782315" y="1418490"/>
        <a:ext cx="9429266" cy="603705"/>
      </dsp:txXfrm>
    </dsp:sp>
    <dsp:sp modelId="{8F9C6D70-49D1-42E9-88E4-A8834C30AFF8}">
      <dsp:nvSpPr>
        <dsp:cNvPr id="0" name=""/>
        <dsp:cNvSpPr/>
      </dsp:nvSpPr>
      <dsp:spPr>
        <a:xfrm rot="5400000">
          <a:off x="-154390" y="2480253"/>
          <a:ext cx="1029267" cy="720487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Bulk and dry Density</a:t>
          </a:r>
        </a:p>
      </dsp:txBody>
      <dsp:txXfrm rot="-5400000">
        <a:off x="1" y="2686107"/>
        <a:ext cx="720487" cy="308780"/>
      </dsp:txXfrm>
    </dsp:sp>
    <dsp:sp modelId="{D48539D7-4BE8-42E3-B48E-98489AE1CE32}">
      <dsp:nvSpPr>
        <dsp:cNvPr id="0" name=""/>
        <dsp:cNvSpPr/>
      </dsp:nvSpPr>
      <dsp:spPr>
        <a:xfrm rot="5400000">
          <a:off x="5606351" y="-2560001"/>
          <a:ext cx="669023" cy="1044075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100" kern="1200" dirty="0"/>
            <a:t>Average bulk density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100" kern="1200" dirty="0"/>
            <a:t>Average dry density</a:t>
          </a:r>
        </a:p>
      </dsp:txBody>
      <dsp:txXfrm rot="-5400000">
        <a:off x="720487" y="2358522"/>
        <a:ext cx="10408093" cy="603705"/>
      </dsp:txXfrm>
    </dsp:sp>
    <dsp:sp modelId="{CE892C11-692B-4425-849A-869AA8163A5F}">
      <dsp:nvSpPr>
        <dsp:cNvPr id="0" name=""/>
        <dsp:cNvSpPr/>
      </dsp:nvSpPr>
      <dsp:spPr>
        <a:xfrm rot="5400000">
          <a:off x="-154390" y="3420284"/>
          <a:ext cx="1029267" cy="720487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Moisture Content Calculation</a:t>
          </a:r>
        </a:p>
      </dsp:txBody>
      <dsp:txXfrm rot="-5400000">
        <a:off x="1" y="3626138"/>
        <a:ext cx="720487" cy="308780"/>
      </dsp:txXfrm>
    </dsp:sp>
    <dsp:sp modelId="{580D1160-AD5A-4693-A312-71DC09B5917F}">
      <dsp:nvSpPr>
        <dsp:cNvPr id="0" name=""/>
        <dsp:cNvSpPr/>
      </dsp:nvSpPr>
      <dsp:spPr>
        <a:xfrm rot="5400000">
          <a:off x="5606351" y="-1619970"/>
          <a:ext cx="669023" cy="1044075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100" kern="1200" dirty="0"/>
            <a:t>Average moisture content: 23.72%.</a:t>
          </a:r>
        </a:p>
      </dsp:txBody>
      <dsp:txXfrm rot="-5400000">
        <a:off x="720487" y="3298553"/>
        <a:ext cx="10408093" cy="603705"/>
      </dsp:txXfrm>
    </dsp:sp>
    <dsp:sp modelId="{E1F3B2B5-2173-4AAF-9BFF-8DA1366F1D80}">
      <dsp:nvSpPr>
        <dsp:cNvPr id="0" name=""/>
        <dsp:cNvSpPr/>
      </dsp:nvSpPr>
      <dsp:spPr>
        <a:xfrm rot="5400000">
          <a:off x="-154390" y="4360315"/>
          <a:ext cx="1029267" cy="720487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Calibration</a:t>
          </a:r>
        </a:p>
      </dsp:txBody>
      <dsp:txXfrm rot="-5400000">
        <a:off x="1" y="4566169"/>
        <a:ext cx="720487" cy="308780"/>
      </dsp:txXfrm>
    </dsp:sp>
    <dsp:sp modelId="{B77D3F8E-F13C-44E7-A760-C35CA7A58D93}">
      <dsp:nvSpPr>
        <dsp:cNvPr id="0" name=""/>
        <dsp:cNvSpPr/>
      </dsp:nvSpPr>
      <dsp:spPr>
        <a:xfrm rot="5400000">
          <a:off x="5606351" y="-679939"/>
          <a:ext cx="669023" cy="1044075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100" kern="1200"/>
            <a:t>Wet and dry calibration cycles.</a:t>
          </a:r>
        </a:p>
      </dsp:txBody>
      <dsp:txXfrm rot="-5400000">
        <a:off x="720487" y="4238584"/>
        <a:ext cx="10408093" cy="603705"/>
      </dsp:txXfrm>
    </dsp:sp>
    <dsp:sp modelId="{0312F86D-C8F3-49B5-8FF7-3CAC64D683EF}">
      <dsp:nvSpPr>
        <dsp:cNvPr id="0" name=""/>
        <dsp:cNvSpPr/>
      </dsp:nvSpPr>
      <dsp:spPr>
        <a:xfrm rot="5400000">
          <a:off x="-154390" y="5300346"/>
          <a:ext cx="1029267" cy="720487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/>
            <a:t>Irrigation system design</a:t>
          </a:r>
        </a:p>
      </dsp:txBody>
      <dsp:txXfrm rot="-5400000">
        <a:off x="1" y="5506200"/>
        <a:ext cx="720487" cy="308780"/>
      </dsp:txXfrm>
    </dsp:sp>
    <dsp:sp modelId="{2B5FFCBC-2FE2-4B5A-A6D6-DEBD9F8EA86D}">
      <dsp:nvSpPr>
        <dsp:cNvPr id="0" name=""/>
        <dsp:cNvSpPr/>
      </dsp:nvSpPr>
      <dsp:spPr>
        <a:xfrm rot="5400000">
          <a:off x="5606351" y="260092"/>
          <a:ext cx="669023" cy="1044075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100" kern="1200" dirty="0"/>
            <a:t>Using</a:t>
          </a:r>
          <a:r>
            <a:rPr lang="en-IN" sz="2100" kern="1200" baseline="0" dirty="0"/>
            <a:t> the most capacitive sensor</a:t>
          </a:r>
          <a:endParaRPr lang="en-IN" sz="2100" kern="1200" dirty="0"/>
        </a:p>
      </dsp:txBody>
      <dsp:txXfrm rot="-5400000">
        <a:off x="720487" y="5178616"/>
        <a:ext cx="10408093" cy="6037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9/11/2024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9/11/2024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802F56-D40A-559C-77C1-4EEB5340F448}"/>
              </a:ext>
            </a:extLst>
          </p:cNvPr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3B3F9E-A16E-60E3-52B6-CF3610F9CCA5}"/>
              </a:ext>
            </a:extLst>
          </p:cNvPr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27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85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728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1392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110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797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31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183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587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36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7540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03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13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612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33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98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B36FB732-7F0C-FFAB-1979-825215E5311F}"/>
              </a:ext>
            </a:extLst>
          </p:cNvPr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43190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081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  <p:sldLayoutId id="2147483656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package" Target="../embeddings/Microsoft_Excel_Worksheet3.xlsx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emf"/><Relationship Id="rId4" Type="http://schemas.openxmlformats.org/officeDocument/2006/relationships/package" Target="../embeddings/Microsoft_Excel_Worksheet4.xlsx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nkercad.com/" TargetMode="External"/><Relationship Id="rId2" Type="http://schemas.openxmlformats.org/officeDocument/2006/relationships/hyperlink" Target="https://www.arduino.cc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package" Target="../embeddings/Microsoft_Excel_Worksheet1.xlsx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emf"/><Relationship Id="rId4" Type="http://schemas.openxmlformats.org/officeDocument/2006/relationships/package" Target="../embeddings/Microsoft_Excel_Worksheet2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41246-6D27-36F4-CFB3-74AE0ECEC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60256" y="-329692"/>
            <a:ext cx="12512512" cy="1246122"/>
          </a:xfrm>
        </p:spPr>
        <p:txBody>
          <a:bodyPr>
            <a:normAutofit/>
          </a:bodyPr>
          <a:lstStyle/>
          <a:p>
            <a:pPr algn="ctr"/>
            <a:r>
              <a:rPr lang="en-ID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INDIAN INSTITUTE OF TECHNOLOGY </a:t>
            </a:r>
            <a:br>
              <a:rPr lang="en-ID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D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KANPUR -208016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1DF1C1-2493-09CA-E827-E3B788AFE9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1442" y="2348880"/>
            <a:ext cx="9249115" cy="3629110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sz="1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Civil Engineering </a:t>
            </a:r>
          </a:p>
          <a:p>
            <a:pPr algn="ctr"/>
            <a:r>
              <a:rPr lang="en-US" sz="1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Hydraulics and Water Resources Engineering (HWRE)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 738A HYDROMETRY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1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"Evaluation and Application of Soil Moisture Sensors for Irrigation Management: Calibration, Sensitivity Analysis, and System Design"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FBA677-512A-841E-31B9-8080606C50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5633" y="1034496"/>
            <a:ext cx="1220731" cy="11963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391001-FADC-1A08-F356-F45B08FF69A2}"/>
              </a:ext>
            </a:extLst>
          </p:cNvPr>
          <p:cNvSpPr txBox="1"/>
          <p:nvPr/>
        </p:nvSpPr>
        <p:spPr>
          <a:xfrm>
            <a:off x="8119621" y="5176657"/>
            <a:ext cx="3447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D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085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01625-B4B1-A70B-4B59-0DC440B7F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30054"/>
            <a:ext cx="9905998" cy="1478570"/>
          </a:xfrm>
        </p:spPr>
        <p:txBody>
          <a:bodyPr/>
          <a:lstStyle/>
          <a:p>
            <a:r>
              <a:rPr lang="en-IN" b="1" u="sng" dirty="0">
                <a:solidFill>
                  <a:schemeClr val="bg1"/>
                </a:solidFill>
                <a:latin typeface="+mn-lt"/>
              </a:rPr>
              <a:t>Dry Calibration</a:t>
            </a:r>
            <a:endParaRPr lang="en-IN" b="1" u="sng" dirty="0">
              <a:solidFill>
                <a:schemeClr val="bg1"/>
              </a:solidFill>
            </a:endParaRP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900823E8-F141-3D63-1A6A-8CEB7B4FF2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6185810"/>
              </p:ext>
            </p:extLst>
          </p:nvPr>
        </p:nvGraphicFramePr>
        <p:xfrm>
          <a:off x="1332239" y="1448516"/>
          <a:ext cx="9527522" cy="187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793551" imgH="1729913" progId="Excel.Sheet.12">
                  <p:embed/>
                </p:oleObj>
              </mc:Choice>
              <mc:Fallback>
                <p:oleObj name="Worksheet" r:id="rId2" imgW="8793551" imgH="172991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32239" y="1448516"/>
                        <a:ext cx="9527522" cy="1874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40DFAC58-C0B2-64DF-B579-C8C435E3B2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6700937"/>
              </p:ext>
            </p:extLst>
          </p:nvPr>
        </p:nvGraphicFramePr>
        <p:xfrm>
          <a:off x="1393015" y="4028860"/>
          <a:ext cx="9527522" cy="154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10995766" imgH="1546656" progId="Excel.Sheet.12">
                  <p:embed/>
                </p:oleObj>
              </mc:Choice>
              <mc:Fallback>
                <p:oleObj name="Worksheet" r:id="rId4" imgW="10995766" imgH="1546656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93015" y="4028860"/>
                        <a:ext cx="9527522" cy="1546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21CE238A-BB4F-CBCD-57B0-4D9EDD546CA6}"/>
              </a:ext>
            </a:extLst>
          </p:cNvPr>
          <p:cNvSpPr txBox="1"/>
          <p:nvPr/>
        </p:nvSpPr>
        <p:spPr>
          <a:xfrm>
            <a:off x="3106847" y="5719081"/>
            <a:ext cx="6099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/>
              <a:t>Table.no 3.Sensor readings dry cycle</a:t>
            </a:r>
          </a:p>
        </p:txBody>
      </p:sp>
    </p:spTree>
    <p:extLst>
      <p:ext uri="{BB962C8B-B14F-4D97-AF65-F5344CB8AC3E}">
        <p14:creationId xmlns:p14="http://schemas.microsoft.com/office/powerpoint/2010/main" val="681477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solidFill>
                  <a:schemeClr val="bg1"/>
                </a:solidFill>
              </a:rPr>
              <a:t>Sensor Calibration Data</a:t>
            </a:r>
            <a:endParaRPr b="1" u="sng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1916832"/>
            <a:ext cx="9465496" cy="4483968"/>
          </a:xfrm>
        </p:spPr>
        <p:txBody>
          <a:bodyPr/>
          <a:lstStyle/>
          <a:p>
            <a:r>
              <a:rPr lang="en-US" dirty="0"/>
              <a:t>Calibration Curves: Show sensor readings for different moisture levels.</a:t>
            </a:r>
          </a:p>
          <a:p>
            <a:endParaRPr lang="en-US" dirty="0"/>
          </a:p>
          <a:p>
            <a:r>
              <a:rPr lang="en-US" dirty="0"/>
              <a:t>Comparison: Capacitive sensors exhibit higher sensitivity and consistency than resistive sensors.</a:t>
            </a:r>
          </a:p>
          <a:p>
            <a:endParaRPr lang="en-US" dirty="0"/>
          </a:p>
          <a:p>
            <a:r>
              <a:rPr lang="en-US" dirty="0"/>
              <a:t>Hysteresis Analysis: Assessing sensor performance during dry to wet and wet to dry cycles.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06618D1-F157-DA64-D622-E368F0049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4670"/>
            <a:ext cx="9905998" cy="1478570"/>
          </a:xfrm>
        </p:spPr>
        <p:txBody>
          <a:bodyPr/>
          <a:lstStyle/>
          <a:p>
            <a:r>
              <a:rPr lang="en-IN" b="1" u="sng" dirty="0">
                <a:solidFill>
                  <a:schemeClr val="bg1"/>
                </a:solidFill>
              </a:rPr>
              <a:t>Calibration curves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E3070123-B464-FEEB-0EA6-69F488088C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4524606"/>
              </p:ext>
            </p:extLst>
          </p:nvPr>
        </p:nvGraphicFramePr>
        <p:xfrm>
          <a:off x="191344" y="1097622"/>
          <a:ext cx="6480720" cy="4680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6C82922E-3FBB-FDD3-6B41-E156FF5C2C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9498746"/>
              </p:ext>
            </p:extLst>
          </p:nvPr>
        </p:nvGraphicFramePr>
        <p:xfrm>
          <a:off x="6744072" y="1340768"/>
          <a:ext cx="6238063" cy="4680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461BD65-933A-D6D9-E86C-DCAACCD634DF}"/>
              </a:ext>
            </a:extLst>
          </p:cNvPr>
          <p:cNvSpPr txBox="1"/>
          <p:nvPr/>
        </p:nvSpPr>
        <p:spPr>
          <a:xfrm>
            <a:off x="-35985" y="5778142"/>
            <a:ext cx="6099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/>
              <a:t>Chart.no 1.Hysteresis Capacitive sensor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960797-2D3A-992F-83E6-83B0F09C9A03}"/>
              </a:ext>
            </a:extLst>
          </p:cNvPr>
          <p:cNvSpPr txBox="1"/>
          <p:nvPr/>
        </p:nvSpPr>
        <p:spPr>
          <a:xfrm>
            <a:off x="6135881" y="5836622"/>
            <a:ext cx="65107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/>
              <a:t>Chart.no 2.Hysteresis Capacitive sensor 2</a:t>
            </a:r>
          </a:p>
        </p:txBody>
      </p:sp>
    </p:spTree>
    <p:extLst>
      <p:ext uri="{BB962C8B-B14F-4D97-AF65-F5344CB8AC3E}">
        <p14:creationId xmlns:p14="http://schemas.microsoft.com/office/powerpoint/2010/main" val="1673762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AB7FACF1-4E0D-A5C0-3665-1CC015C0C5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8204103"/>
              </p:ext>
            </p:extLst>
          </p:nvPr>
        </p:nvGraphicFramePr>
        <p:xfrm>
          <a:off x="2495600" y="582367"/>
          <a:ext cx="7776864" cy="47525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BD95881-FF73-781C-19F2-B590D35B8BD0}"/>
              </a:ext>
            </a:extLst>
          </p:cNvPr>
          <p:cNvSpPr txBox="1"/>
          <p:nvPr/>
        </p:nvSpPr>
        <p:spPr>
          <a:xfrm>
            <a:off x="3215680" y="5369512"/>
            <a:ext cx="6099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/>
              <a:t>Chart.no 3.Hysteresis Resistive sensor </a:t>
            </a:r>
          </a:p>
        </p:txBody>
      </p:sp>
    </p:spTree>
    <p:extLst>
      <p:ext uri="{BB962C8B-B14F-4D97-AF65-F5344CB8AC3E}">
        <p14:creationId xmlns:p14="http://schemas.microsoft.com/office/powerpoint/2010/main" val="1444758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35DDF-2A6E-7303-E7D5-4D3C7F8DF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0379"/>
            <a:ext cx="9905998" cy="1478570"/>
          </a:xfrm>
        </p:spPr>
        <p:txBody>
          <a:bodyPr/>
          <a:lstStyle/>
          <a:p>
            <a:r>
              <a:rPr lang="en-IN" b="1" u="sng" dirty="0"/>
              <a:t>Sensor selection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E3070123-B464-FEEB-0EA6-69F488088C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3284899"/>
              </p:ext>
            </p:extLst>
          </p:nvPr>
        </p:nvGraphicFramePr>
        <p:xfrm>
          <a:off x="6240016" y="548680"/>
          <a:ext cx="5806598" cy="36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4BBBF033-DDC1-1DAE-74C5-045A5A1800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38" t="50000" r="33463" b="16648"/>
          <a:stretch/>
        </p:blipFill>
        <p:spPr>
          <a:xfrm>
            <a:off x="839416" y="2132856"/>
            <a:ext cx="4608510" cy="24482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8EA839-4DAC-C916-0BBF-2A423A916696}"/>
              </a:ext>
            </a:extLst>
          </p:cNvPr>
          <p:cNvSpPr txBox="1"/>
          <p:nvPr/>
        </p:nvSpPr>
        <p:spPr>
          <a:xfrm>
            <a:off x="6096000" y="4235333"/>
            <a:ext cx="43924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400" b="1" dirty="0"/>
              <a:t>The sensitivity of the capacitive sensor 1 is more compared to capacitive sensor 2</a:t>
            </a:r>
          </a:p>
          <a:p>
            <a:pPr algn="just"/>
            <a:r>
              <a:rPr lang="en-IN" sz="2400" b="1" dirty="0"/>
              <a:t>Therefore we use Capacitive sensor 1 for Irrigation system design</a:t>
            </a:r>
          </a:p>
        </p:txBody>
      </p:sp>
    </p:spTree>
    <p:extLst>
      <p:ext uri="{BB962C8B-B14F-4D97-AF65-F5344CB8AC3E}">
        <p14:creationId xmlns:p14="http://schemas.microsoft.com/office/powerpoint/2010/main" val="2070008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65284EC-D450-0697-96FC-419306398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Irrigation System Design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4C34B1-D687-4E7A-2AD6-C5DA2994B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Sensor Selection: Capacitive sensor 1 chosen for irrigation control.</a:t>
            </a:r>
          </a:p>
          <a:p>
            <a:r>
              <a:rPr lang="en-US" dirty="0"/>
              <a:t>LED Control:</a:t>
            </a:r>
          </a:p>
          <a:p>
            <a:r>
              <a:rPr lang="en-US" dirty="0"/>
              <a:t>Green: Above field capacity.</a:t>
            </a:r>
          </a:p>
          <a:p>
            <a:r>
              <a:rPr lang="en-US" dirty="0"/>
              <a:t>Blue: Between field capacity and wilting point.</a:t>
            </a:r>
          </a:p>
          <a:p>
            <a:r>
              <a:rPr lang="en-US" dirty="0"/>
              <a:t>Red: Below wilting point.</a:t>
            </a:r>
          </a:p>
          <a:p>
            <a:r>
              <a:rPr lang="en-US" dirty="0" err="1"/>
              <a:t>TinkerCAD</a:t>
            </a:r>
            <a:r>
              <a:rPr lang="en-US" dirty="0"/>
              <a:t> Simulation: Virtual design and testing before soldering.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F77A9-E958-F886-11E4-50594C67A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solidFill>
                  <a:schemeClr val="bg1"/>
                </a:solidFill>
              </a:rPr>
              <a:t>Prototype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23752-6026-35C5-C761-EEC853B14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Components: Arduino, LEDs, sensors, resistors, zero PCB board.</a:t>
            </a:r>
          </a:p>
          <a:p>
            <a:endParaRPr lang="en-IN" dirty="0"/>
          </a:p>
          <a:p>
            <a:r>
              <a:rPr lang="en-IN" dirty="0"/>
              <a:t>Circuit Design: Implemented in </a:t>
            </a:r>
            <a:r>
              <a:rPr lang="en-IN" dirty="0" err="1"/>
              <a:t>TinkerCAD</a:t>
            </a:r>
            <a:r>
              <a:rPr lang="en-IN" dirty="0"/>
              <a:t>, then soldered onto a zero PCB.</a:t>
            </a:r>
          </a:p>
          <a:p>
            <a:endParaRPr lang="en-IN" dirty="0"/>
          </a:p>
          <a:p>
            <a:r>
              <a:rPr lang="en-IN" dirty="0"/>
              <a:t>Testing: System tested with soil samples and verified for accuracy.</a:t>
            </a:r>
          </a:p>
        </p:txBody>
      </p:sp>
    </p:spTree>
    <p:extLst>
      <p:ext uri="{BB962C8B-B14F-4D97-AF65-F5344CB8AC3E}">
        <p14:creationId xmlns:p14="http://schemas.microsoft.com/office/powerpoint/2010/main" val="478291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43A1698-EB47-0495-BDB4-7394705510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620688"/>
            <a:ext cx="10196333" cy="42484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356F29-BCA1-3760-C9C1-5395D60EC99F}"/>
              </a:ext>
            </a:extLst>
          </p:cNvPr>
          <p:cNvSpPr txBox="1"/>
          <p:nvPr/>
        </p:nvSpPr>
        <p:spPr>
          <a:xfrm>
            <a:off x="3431704" y="5013176"/>
            <a:ext cx="6099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/>
              <a:t>Fig.no 5.Prototype in Tinker CAD</a:t>
            </a:r>
          </a:p>
        </p:txBody>
      </p:sp>
    </p:spTree>
    <p:extLst>
      <p:ext uri="{BB962C8B-B14F-4D97-AF65-F5344CB8AC3E}">
        <p14:creationId xmlns:p14="http://schemas.microsoft.com/office/powerpoint/2010/main" val="2080447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F5238A6-99B3-4455-E43B-B906F55E87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632" y="404664"/>
            <a:ext cx="6240693" cy="46805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19D8FA-57CB-8A75-CC23-D7BC3F81D34E}"/>
              </a:ext>
            </a:extLst>
          </p:cNvPr>
          <p:cNvSpPr txBox="1"/>
          <p:nvPr/>
        </p:nvSpPr>
        <p:spPr>
          <a:xfrm>
            <a:off x="3046071" y="5301208"/>
            <a:ext cx="6099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/>
              <a:t>Fig.no 6.Circuit connection for scheduling irrigation system</a:t>
            </a:r>
          </a:p>
        </p:txBody>
      </p:sp>
    </p:spTree>
    <p:extLst>
      <p:ext uri="{BB962C8B-B14F-4D97-AF65-F5344CB8AC3E}">
        <p14:creationId xmlns:p14="http://schemas.microsoft.com/office/powerpoint/2010/main" val="3370159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E69EB-FBCB-1ED7-BB8B-1DB84F3D7B2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703512" y="980728"/>
            <a:ext cx="8856984" cy="50405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600" b="1" u="sng" dirty="0">
                <a:solidFill>
                  <a:schemeClr val="bg1"/>
                </a:solidFill>
              </a:rPr>
              <a:t>Key Findings:</a:t>
            </a:r>
          </a:p>
          <a:p>
            <a:pPr marL="0" indent="0">
              <a:buNone/>
            </a:pPr>
            <a:endParaRPr lang="en-US" sz="3600" b="1" u="sng" dirty="0">
              <a:solidFill>
                <a:schemeClr val="bg1"/>
              </a:solidFill>
            </a:endParaRPr>
          </a:p>
          <a:p>
            <a:r>
              <a:rPr lang="en-US" dirty="0"/>
              <a:t>Capacitive sensors are more reliable than resistive sensors.</a:t>
            </a:r>
          </a:p>
          <a:p>
            <a:r>
              <a:rPr lang="en-US" dirty="0"/>
              <a:t>Real-time moisture monitoring through LED indicators.</a:t>
            </a:r>
          </a:p>
          <a:p>
            <a:r>
              <a:rPr lang="en-US" dirty="0"/>
              <a:t>Helps in water conservation and precision irrigation.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6775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B4DB5-BBAA-C078-AB3E-61270AFBD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432" y="93606"/>
            <a:ext cx="9995147" cy="1946386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400" b="1" dirty="0">
                <a:solidFill>
                  <a:schemeClr val="bg1"/>
                </a:solidFill>
              </a:rPr>
              <a:t>INTRODUCTION</a:t>
            </a:r>
            <a:br>
              <a:rPr lang="en-IN" dirty="0">
                <a:solidFill>
                  <a:schemeClr val="bg1"/>
                </a:solidFill>
              </a:rPr>
            </a:br>
            <a:br>
              <a:rPr lang="en-IN" dirty="0">
                <a:solidFill>
                  <a:schemeClr val="bg1"/>
                </a:solidFill>
              </a:rPr>
            </a:br>
            <a:br>
              <a:rPr lang="en-IN" dirty="0">
                <a:solidFill>
                  <a:schemeClr val="bg1"/>
                </a:solidFill>
              </a:rPr>
            </a:br>
            <a:r>
              <a:rPr lang="en-IN" sz="2800" b="1" dirty="0">
                <a:solidFill>
                  <a:schemeClr val="bg1"/>
                </a:solidFill>
              </a:rPr>
              <a:t>Soil Moisture Monitoring for Irrigation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CAE41-FACD-DFCA-926F-C05909C3E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Importance: Helps in precision agriculture and effective water management.</a:t>
            </a:r>
          </a:p>
          <a:p>
            <a:r>
              <a:rPr lang="en-US" dirty="0"/>
              <a:t>Sensors: Measure volumetric soil moisture content.</a:t>
            </a:r>
          </a:p>
          <a:p>
            <a:r>
              <a:rPr lang="en-US" dirty="0"/>
              <a:t>Indicators: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Green: Above field capacity.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Blue: Between field capacity and wilting point.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Red: Below wilting point.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46674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7E7F5-2409-E847-3642-7E634D946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65E29-F1A2-F5D5-E18E-FB253AD01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Summary: Successful calibration and implementation of an irrigation system based on soil moisture monitoring.</a:t>
            </a:r>
          </a:p>
          <a:p>
            <a:r>
              <a:rPr lang="en-US" dirty="0"/>
              <a:t>Future Use: Helps reduce water wastage and improves irrigation efficiency.</a:t>
            </a:r>
            <a:endParaRPr lang="en-IN" dirty="0"/>
          </a:p>
          <a:p>
            <a:r>
              <a:rPr lang="en-IN" dirty="0"/>
              <a:t>Achievements:</a:t>
            </a:r>
          </a:p>
          <a:p>
            <a:r>
              <a:rPr lang="en-IN" dirty="0"/>
              <a:t>Calibration of soil moisture sensors.</a:t>
            </a:r>
          </a:p>
          <a:p>
            <a:r>
              <a:rPr lang="en-IN" dirty="0"/>
              <a:t>Successful design and prototype of the irrigation scheduling system.</a:t>
            </a:r>
          </a:p>
        </p:txBody>
      </p:sp>
    </p:spTree>
    <p:extLst>
      <p:ext uri="{BB962C8B-B14F-4D97-AF65-F5344CB8AC3E}">
        <p14:creationId xmlns:p14="http://schemas.microsoft.com/office/powerpoint/2010/main" val="1116935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55F68-247E-A060-E28D-501BED5CA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60648"/>
            <a:ext cx="9144000" cy="720080"/>
          </a:xfrm>
        </p:spPr>
        <p:txBody>
          <a:bodyPr/>
          <a:lstStyle/>
          <a:p>
            <a:r>
              <a:rPr lang="en-IN" b="1" u="sng" dirty="0">
                <a:solidFill>
                  <a:schemeClr val="bg1"/>
                </a:solidFill>
              </a:rPr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49AA0-C615-E382-B377-9F20BDFC8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196752"/>
            <a:ext cx="9144000" cy="5400600"/>
          </a:xfrm>
        </p:spPr>
        <p:txBody>
          <a:bodyPr/>
          <a:lstStyle/>
          <a:p>
            <a:r>
              <a:rPr lang="en-IN" dirty="0"/>
              <a:t>Full Smart Irrigation System</a:t>
            </a:r>
          </a:p>
          <a:p>
            <a:r>
              <a:rPr lang="en-US" dirty="0"/>
              <a:t>Automated Irrigation: Extend the project by integrating a water pump that is automatically activated when soil moisture drops below the wilting point, ensuring timely irrigation.</a:t>
            </a:r>
          </a:p>
          <a:p>
            <a:r>
              <a:rPr lang="en-US" dirty="0"/>
              <a:t>Weather Integration: Incorporate real-time weather data (e.g., rainfall forecasts, humidity, temperature) to optimize irrigation schedules and further reduce water usage.</a:t>
            </a:r>
          </a:p>
          <a:p>
            <a:r>
              <a:rPr lang="en-US" dirty="0"/>
              <a:t>IoT Integration: Enable remote monitoring and control by using IoT platforms (e.g., </a:t>
            </a:r>
            <a:r>
              <a:rPr lang="en-US" dirty="0" err="1"/>
              <a:t>LoRaWAN</a:t>
            </a:r>
            <a:r>
              <a:rPr lang="en-US" dirty="0"/>
              <a:t>, Wi-Fi) to transmit soil moisture data to a cloud server or smartphone app.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8435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DEA2EFF-E578-3647-6B8D-B24313EF5C2C}"/>
              </a:ext>
            </a:extLst>
          </p:cNvPr>
          <p:cNvSpPr txBox="1"/>
          <p:nvPr/>
        </p:nvSpPr>
        <p:spPr>
          <a:xfrm>
            <a:off x="983432" y="620688"/>
            <a:ext cx="10369152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Improved Sensor Network: Multi-depth Sensing: Place sensors at multiple soil depths to capture a more detailed soil moisture profile, improving irrigation accuracy.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Calibration for Different Soil Types: Expand the system by calibrating it for various soil types (e.g., sandy, clayey) to increase its adaptability for diverse agricultural environments.</a:t>
            </a:r>
          </a:p>
          <a:p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Energy Efficiency and Power Options: Solar-powered System: Develop a solar-powered version of the system for use in remote areas without a stable power source.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Low-power Components: Explore energy-efficient sensors and microcontrollers to minimize energy consumption, ensuring longer system uptime in off-grid locations.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Environmental </a:t>
            </a:r>
            <a:r>
              <a:rPr lang="en-US" sz="2000" dirty="0" err="1"/>
              <a:t>Sustainability:Water</a:t>
            </a:r>
            <a:r>
              <a:rPr lang="en-US" sz="2000" dirty="0"/>
              <a:t> Conservation Research: Study and quantify the water savings achieved by the system to assess its impact in regions with limited water resources.</a:t>
            </a:r>
          </a:p>
          <a:p>
            <a:endParaRPr lang="en-US" sz="2000" dirty="0"/>
          </a:p>
          <a:p>
            <a:r>
              <a:rPr lang="en-US" sz="2000" dirty="0"/>
              <a:t>Soil Health Monitoring: Expand the system’s functionality to monitor other soil parameters such as pH, salinity, and organic matter, providing a more comprehensive view of soil health.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9073646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1649B-3014-4332-0CD7-B35BED9F0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404664"/>
            <a:ext cx="9905998" cy="1478570"/>
          </a:xfrm>
        </p:spPr>
        <p:txBody>
          <a:bodyPr/>
          <a:lstStyle/>
          <a:p>
            <a:r>
              <a:rPr lang="en-IN" b="1" u="sng" dirty="0">
                <a:solidFill>
                  <a:schemeClr val="bg1"/>
                </a:solidFill>
              </a:rPr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E96AC-0CA7-ABC0-2150-7307BFE12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432" y="1988840"/>
            <a:ext cx="10063979" cy="460851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Resistive soil moisture sensors are prone to corrosion over time, which may affect their accuracy and longevity.</a:t>
            </a:r>
          </a:p>
          <a:p>
            <a:r>
              <a:rPr lang="en-US" dirty="0"/>
              <a:t>the capacitive sensors might experience hysteresis, leading to inconsistent readings as seen in your calibration data.</a:t>
            </a:r>
          </a:p>
          <a:p>
            <a:r>
              <a:rPr lang="en-US" dirty="0"/>
              <a:t>The system relies on a single soil moisture sensor at a specific depth, which may not capture soil moisture variability across different depths or field locations.</a:t>
            </a:r>
          </a:p>
          <a:p>
            <a:r>
              <a:rPr lang="en-US" dirty="0"/>
              <a:t>Factors such as temperature fluctuations and soil composition changes over time may affect sensor accuracy and require frequent recalibration to maintain reliability.</a:t>
            </a:r>
          </a:p>
          <a:p>
            <a:r>
              <a:rPr lang="en-US" dirty="0"/>
              <a:t>The system is powered through the Arduino, and no alternative power solutions (such as solar energy) have been integrated, which could limit its use in remote or off-grid agricultural sites.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85184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5F6A7-4773-D4D1-91D0-BBF4416A9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A8A64-758B-473E-FAD5-4730481F1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D" dirty="0"/>
              <a:t>Class notes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D" dirty="0"/>
              <a:t>Lab notes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D" dirty="0"/>
              <a:t>Arduino- </a:t>
            </a:r>
            <a:r>
              <a:rPr lang="en-ID" dirty="0">
                <a:hlinkClick r:id="rId2"/>
              </a:rPr>
              <a:t>https://www.arduino.cc/</a:t>
            </a:r>
            <a:endParaRPr lang="en-ID" dirty="0"/>
          </a:p>
          <a:p>
            <a:pPr>
              <a:buFont typeface="Wingdings" panose="05000000000000000000" pitchFamily="2" charset="2"/>
              <a:buChar char="Ø"/>
            </a:pPr>
            <a:r>
              <a:rPr lang="en-ID" dirty="0" err="1"/>
              <a:t>TinkerCAD</a:t>
            </a:r>
            <a:r>
              <a:rPr lang="en-ID" dirty="0"/>
              <a:t>- </a:t>
            </a:r>
            <a:r>
              <a:rPr lang="en-ID" dirty="0">
                <a:hlinkClick r:id="rId3"/>
              </a:rPr>
              <a:t>https://www.tinkercad.com/</a:t>
            </a:r>
            <a:endParaRPr lang="en-ID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03826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9802A4-A005-398A-3942-A05C4119A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276872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IN" sz="66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48196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CDB13-C5E7-F89F-BB8D-FF484EE3A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4372"/>
          </a:xfrm>
        </p:spPr>
        <p:txBody>
          <a:bodyPr>
            <a:normAutofit/>
          </a:bodyPr>
          <a:lstStyle/>
          <a:p>
            <a:pPr algn="ctr"/>
            <a:r>
              <a:rPr lang="en-US" sz="4000" b="1" u="sng" dirty="0">
                <a:solidFill>
                  <a:schemeClr val="bg1"/>
                </a:solidFill>
              </a:rPr>
              <a:t>OBJECTIVE</a:t>
            </a:r>
            <a:endParaRPr lang="en-ID" sz="4800" b="1" u="sng" dirty="0">
              <a:solidFill>
                <a:schemeClr val="bg1"/>
              </a:solidFill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9184890-9769-4721-FFF7-0BA7879C52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55440" y="1582340"/>
            <a:ext cx="9649072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Connect and calibrate two capacitive soil moisture sensors along with one resistive soil moisture sensor to determine which sensor reacts most effectively to variations in soil moisture.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an irrigation scheduling system based on the most responsive of the two capacitive sensors.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arenR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Assemble a prototype of this system and solder the necessary components.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231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4953839" cy="568513"/>
          </a:xfrm>
        </p:spPr>
        <p:txBody>
          <a:bodyPr>
            <a:normAutofit fontScale="90000"/>
          </a:bodyPr>
          <a:lstStyle/>
          <a:p>
            <a:r>
              <a:rPr lang="en-IN" b="1" u="sng" dirty="0">
                <a:solidFill>
                  <a:schemeClr val="bg1"/>
                </a:solidFill>
              </a:rPr>
              <a:t>Materials Used</a:t>
            </a:r>
            <a:endParaRPr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9684568" cy="4270375"/>
          </a:xfrm>
        </p:spPr>
        <p:txBody>
          <a:bodyPr>
            <a:normAutofit/>
          </a:bodyPr>
          <a:lstStyle/>
          <a:p>
            <a:r>
              <a:rPr lang="en-IN" b="1" u="sng" dirty="0"/>
              <a:t>Capacitive Soil Moisture Sensors</a:t>
            </a:r>
            <a:r>
              <a:rPr lang="en-IN" dirty="0"/>
              <a:t>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Measures capacitance changes due to soil moisture.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More durable and corrosion-resistant.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b="1" u="sng" dirty="0"/>
              <a:t>Resistive Soil Moisture Sensors</a:t>
            </a:r>
            <a:r>
              <a:rPr lang="en-IN" dirty="0"/>
              <a:t>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Measures electrical resistance.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Less durable due to probe corrosion.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26" name="Picture 2" descr="Resistive Soil Moisture sensor Module | Shop at Bbiri Centre">
            <a:extLst>
              <a:ext uri="{FF2B5EF4-FFF2-40B4-BE49-F238E27FC236}">
                <a16:creationId xmlns:a16="http://schemas.microsoft.com/office/drawing/2014/main" id="{C949C792-6975-0044-36EB-C590C7CAF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247" y="3793799"/>
            <a:ext cx="3096345" cy="281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w To Use Capacitive Soil Moisture Sensor V1 2 Esp8266 - My Bios">
            <a:extLst>
              <a:ext uri="{FF2B5EF4-FFF2-40B4-BE49-F238E27FC236}">
                <a16:creationId xmlns:a16="http://schemas.microsoft.com/office/drawing/2014/main" id="{644F21E7-3C0F-A5F4-ADFB-8760CE481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246" y="278677"/>
            <a:ext cx="3096345" cy="2810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364A696-FABA-F444-9780-81D614049DBF}"/>
              </a:ext>
            </a:extLst>
          </p:cNvPr>
          <p:cNvSpPr txBox="1"/>
          <p:nvPr/>
        </p:nvSpPr>
        <p:spPr>
          <a:xfrm>
            <a:off x="8796297" y="3225096"/>
            <a:ext cx="2628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Fig.no 1.Capacitive sensor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13B16F-E210-1749-7EE6-EBFB5406CE02}"/>
              </a:ext>
            </a:extLst>
          </p:cNvPr>
          <p:cNvSpPr txBox="1"/>
          <p:nvPr/>
        </p:nvSpPr>
        <p:spPr>
          <a:xfrm>
            <a:off x="8472264" y="6549928"/>
            <a:ext cx="6099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Fig.no 2.Resistive sensor</a:t>
            </a:r>
          </a:p>
        </p:txBody>
      </p:sp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E245F44-8CCB-29C5-BCF7-48F6E337A358}"/>
              </a:ext>
            </a:extLst>
          </p:cNvPr>
          <p:cNvSpPr txBox="1"/>
          <p:nvPr/>
        </p:nvSpPr>
        <p:spPr>
          <a:xfrm>
            <a:off x="695400" y="1700808"/>
            <a:ext cx="7272808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IN" sz="2400" dirty="0"/>
              <a:t>Arduino Board for data collection and system control.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IN" sz="2400" dirty="0"/>
              <a:t>LEDs &amp; Jumper Wires for moisture indication.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n-IN" sz="2400" dirty="0"/>
              <a:t>Breadboard and Zero PCB board for circuit testing and assembly</a:t>
            </a:r>
            <a:r>
              <a:rPr lang="en-IN" sz="3600" dirty="0"/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385489-F4A8-A2A6-0A2D-21E521AA2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41" t="53335" r="39959" b="19983"/>
          <a:stretch/>
        </p:blipFill>
        <p:spPr>
          <a:xfrm>
            <a:off x="8328248" y="1412776"/>
            <a:ext cx="3552395" cy="29523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EF74C04-FFDF-F91A-D848-6938B522308D}"/>
              </a:ext>
            </a:extLst>
          </p:cNvPr>
          <p:cNvSpPr txBox="1"/>
          <p:nvPr/>
        </p:nvSpPr>
        <p:spPr>
          <a:xfrm>
            <a:off x="6888088" y="4380114"/>
            <a:ext cx="610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/>
              <a:t>Fig.no 3.Capacitive sensor</a:t>
            </a:r>
          </a:p>
        </p:txBody>
      </p:sp>
    </p:spTree>
    <p:extLst>
      <p:ext uri="{BB962C8B-B14F-4D97-AF65-F5344CB8AC3E}">
        <p14:creationId xmlns:p14="http://schemas.microsoft.com/office/powerpoint/2010/main" val="2052054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432" y="-315416"/>
            <a:ext cx="9905998" cy="1478570"/>
          </a:xfrm>
        </p:spPr>
        <p:txBody>
          <a:bodyPr/>
          <a:lstStyle/>
          <a:p>
            <a:r>
              <a:rPr lang="en-IN" b="1" u="sng" dirty="0">
                <a:solidFill>
                  <a:schemeClr val="bg1"/>
                </a:solidFill>
              </a:rPr>
              <a:t>Calibration Methodology</a:t>
            </a:r>
            <a:endParaRPr b="1" u="sng" dirty="0">
              <a:solidFill>
                <a:schemeClr val="bg1"/>
              </a:solidFill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4B2C604-F357-22A6-8236-0BCAA19F1F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4667653"/>
              </p:ext>
            </p:extLst>
          </p:nvPr>
        </p:nvGraphicFramePr>
        <p:xfrm>
          <a:off x="767408" y="679375"/>
          <a:ext cx="11161240" cy="6178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2282" y="-272144"/>
            <a:ext cx="10153128" cy="1152128"/>
          </a:xfrm>
        </p:spPr>
        <p:txBody>
          <a:bodyPr>
            <a:normAutofit/>
          </a:bodyPr>
          <a:lstStyle/>
          <a:p>
            <a:r>
              <a:rPr lang="en-IN" sz="3400" b="1" u="sng" dirty="0">
                <a:solidFill>
                  <a:schemeClr val="bg1"/>
                </a:solidFill>
              </a:rPr>
              <a:t>Sensor Interfacing &amp; Calibration</a:t>
            </a:r>
            <a:endParaRPr sz="3400" b="1" u="sng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1424" y="980728"/>
            <a:ext cx="9612560" cy="4323185"/>
          </a:xfrm>
        </p:spPr>
        <p:txBody>
          <a:bodyPr/>
          <a:lstStyle/>
          <a:p>
            <a:r>
              <a:rPr lang="en-IN" sz="2400" dirty="0">
                <a:solidFill>
                  <a:schemeClr val="tx1"/>
                </a:solidFill>
                <a:latin typeface="+mn-lt"/>
              </a:rPr>
              <a:t>Setup: Sensors connected to Arduino, code for sensor output readings.</a:t>
            </a:r>
          </a:p>
          <a:p>
            <a:endParaRPr lang="en-IN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9C7A32-519D-7C49-1AC1-CD759EC66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664" y="1988840"/>
            <a:ext cx="5184576" cy="40952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87EAAD-0369-E431-18A4-C5F92EE62AF4}"/>
              </a:ext>
            </a:extLst>
          </p:cNvPr>
          <p:cNvSpPr txBox="1"/>
          <p:nvPr/>
        </p:nvSpPr>
        <p:spPr>
          <a:xfrm>
            <a:off x="2614023" y="6237312"/>
            <a:ext cx="6099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/>
              <a:t>Fig.no 4.Sensor connected with the Arduino board</a:t>
            </a:r>
          </a:p>
        </p:txBody>
      </p:sp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97C47-7529-0234-FCB8-4211C88CD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315416"/>
            <a:ext cx="9905998" cy="1478570"/>
          </a:xfrm>
        </p:spPr>
        <p:txBody>
          <a:bodyPr>
            <a:normAutofit/>
          </a:bodyPr>
          <a:lstStyle/>
          <a:p>
            <a:r>
              <a:rPr lang="en-IN" b="1" u="sng" dirty="0">
                <a:solidFill>
                  <a:schemeClr val="bg1"/>
                </a:solidFill>
                <a:latin typeface="+mn-lt"/>
              </a:rPr>
              <a:t>Wet Calibration</a:t>
            </a:r>
            <a:endParaRPr lang="en-IN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E8ABE5B8-E8AB-11C1-4673-D340786951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6263453"/>
              </p:ext>
            </p:extLst>
          </p:nvPr>
        </p:nvGraphicFramePr>
        <p:xfrm>
          <a:off x="983432" y="1191976"/>
          <a:ext cx="10657184" cy="3605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6453963" imgH="1561927" progId="Excel.Sheet.12">
                  <p:embed/>
                </p:oleObj>
              </mc:Choice>
              <mc:Fallback>
                <p:oleObj name="Worksheet" r:id="rId2" imgW="6453963" imgH="156192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83432" y="1191976"/>
                        <a:ext cx="10657184" cy="36051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19F4B7D-7009-72D1-B320-60F8A683CE68}"/>
              </a:ext>
            </a:extLst>
          </p:cNvPr>
          <p:cNvSpPr txBox="1"/>
          <p:nvPr/>
        </p:nvSpPr>
        <p:spPr>
          <a:xfrm>
            <a:off x="3262095" y="4941168"/>
            <a:ext cx="6099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/>
              <a:t>Table.no 1.Sensor readings in </a:t>
            </a:r>
            <a:r>
              <a:rPr lang="en-IN" dirty="0" err="1"/>
              <a:t>air,water</a:t>
            </a:r>
            <a:r>
              <a:rPr lang="en-IN" dirty="0"/>
              <a:t> and dry soil</a:t>
            </a:r>
          </a:p>
        </p:txBody>
      </p:sp>
    </p:spTree>
    <p:extLst>
      <p:ext uri="{BB962C8B-B14F-4D97-AF65-F5344CB8AC3E}">
        <p14:creationId xmlns:p14="http://schemas.microsoft.com/office/powerpoint/2010/main" val="2862041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DFF31570-DB96-6E5B-DB07-2558C37402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0260854"/>
              </p:ext>
            </p:extLst>
          </p:nvPr>
        </p:nvGraphicFramePr>
        <p:xfrm>
          <a:off x="1497294" y="620688"/>
          <a:ext cx="9197412" cy="1872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673305" imgH="1561927" progId="Excel.Sheet.12">
                  <p:embed/>
                </p:oleObj>
              </mc:Choice>
              <mc:Fallback>
                <p:oleObj name="Worksheet" r:id="rId2" imgW="7673305" imgH="156192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97294" y="620688"/>
                        <a:ext cx="9197412" cy="18722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3052A2C7-1AD8-977A-68DA-9DA91D4EE7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6741338"/>
              </p:ext>
            </p:extLst>
          </p:nvPr>
        </p:nvGraphicFramePr>
        <p:xfrm>
          <a:off x="1488206" y="2924944"/>
          <a:ext cx="9197412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9502105" imgH="1561927" progId="Excel.Sheet.12">
                  <p:embed/>
                </p:oleObj>
              </mc:Choice>
              <mc:Fallback>
                <p:oleObj name="Worksheet" r:id="rId4" imgW="9502105" imgH="156192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88206" y="2924944"/>
                        <a:ext cx="9197412" cy="156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329736C-39EB-7950-84DE-EE512FF85BDB}"/>
              </a:ext>
            </a:extLst>
          </p:cNvPr>
          <p:cNvSpPr txBox="1"/>
          <p:nvPr/>
        </p:nvSpPr>
        <p:spPr>
          <a:xfrm>
            <a:off x="3287688" y="4734426"/>
            <a:ext cx="6099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/>
              <a:t>Table.no 2.Sensor readings wet cycle</a:t>
            </a:r>
          </a:p>
        </p:txBody>
      </p:sp>
    </p:spTree>
    <p:extLst>
      <p:ext uri="{BB962C8B-B14F-4D97-AF65-F5344CB8AC3E}">
        <p14:creationId xmlns:p14="http://schemas.microsoft.com/office/powerpoint/2010/main" val="31045675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F026EA58749B459FFE5D24CFF7B232" ma:contentTypeVersion="1" ma:contentTypeDescription="Create a new document." ma:contentTypeScope="" ma:versionID="ecc0683adba947e5a13c869f08996794">
  <xsd:schema xmlns:xsd="http://www.w3.org/2001/XMLSchema" xmlns:xs="http://www.w3.org/2001/XMLSchema" xmlns:p="http://schemas.microsoft.com/office/2006/metadata/properties" xmlns:ns3="d15a2aaf-cfe5-49ec-9739-c62e2d360aef" targetNamespace="http://schemas.microsoft.com/office/2006/metadata/properties" ma:root="true" ma:fieldsID="8e868a25fef463aa255d278cc8240df5" ns3:_="">
    <xsd:import namespace="d15a2aaf-cfe5-49ec-9739-c62e2d360aef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5a2aaf-cfe5-49ec-9739-c62e2d360aef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87B7562-DCF1-49CD-AE26-F6466B0E418A}">
  <ds:schemaRefs>
    <ds:schemaRef ds:uri="http://purl.org/dc/elements/1.1/"/>
    <ds:schemaRef ds:uri="http://schemas.microsoft.com/office/2006/metadata/properties"/>
    <ds:schemaRef ds:uri="d15a2aaf-cfe5-49ec-9739-c62e2d360aef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9B4C846-308B-489D-901B-D9D643F2CC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CCD74C0-AE0C-4DFC-AA85-8907CDBF78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5a2aaf-cfe5-49ec-9739-c62e2d360ae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160</TotalTime>
  <Words>1079</Words>
  <Application>Microsoft Office PowerPoint</Application>
  <PresentationFormat>Widescreen</PresentationFormat>
  <Paragraphs>136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Candara</vt:lpstr>
      <vt:lpstr>Times New Roman</vt:lpstr>
      <vt:lpstr>Tw Cen MT</vt:lpstr>
      <vt:lpstr>Wingdings</vt:lpstr>
      <vt:lpstr>Circuit</vt:lpstr>
      <vt:lpstr>Microsoft Excel Worksheet</vt:lpstr>
      <vt:lpstr>INDIAN INSTITUTE OF TECHNOLOGY  KANPUR -208016</vt:lpstr>
      <vt:lpstr>INTRODUCTION   Soil Moisture Monitoring for Irrigation</vt:lpstr>
      <vt:lpstr>OBJECTIVE</vt:lpstr>
      <vt:lpstr>Materials Used</vt:lpstr>
      <vt:lpstr>PowerPoint Presentation</vt:lpstr>
      <vt:lpstr>Calibration Methodology</vt:lpstr>
      <vt:lpstr>Sensor Interfacing &amp; Calibration</vt:lpstr>
      <vt:lpstr>Wet Calibration</vt:lpstr>
      <vt:lpstr>PowerPoint Presentation</vt:lpstr>
      <vt:lpstr>Dry Calibration</vt:lpstr>
      <vt:lpstr>Sensor Calibration Data</vt:lpstr>
      <vt:lpstr>Calibration curves</vt:lpstr>
      <vt:lpstr>PowerPoint Presentation</vt:lpstr>
      <vt:lpstr>Sensor selection</vt:lpstr>
      <vt:lpstr>Irrigation System Design</vt:lpstr>
      <vt:lpstr>Prototype Design</vt:lpstr>
      <vt:lpstr>PowerPoint Presentation</vt:lpstr>
      <vt:lpstr>PowerPoint Presentation</vt:lpstr>
      <vt:lpstr>PowerPoint Presentation</vt:lpstr>
      <vt:lpstr>Conclusion</vt:lpstr>
      <vt:lpstr>Future Scope</vt:lpstr>
      <vt:lpstr>PowerPoint Presentation</vt:lpstr>
      <vt:lpstr>Limitations</vt:lpstr>
      <vt:lpstr>REFERENCE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Mehar Fatima</dc:creator>
  <cp:lastModifiedBy>Yashasvi V</cp:lastModifiedBy>
  <cp:revision>2</cp:revision>
  <dcterms:created xsi:type="dcterms:W3CDTF">2024-09-10T17:04:57Z</dcterms:created>
  <dcterms:modified xsi:type="dcterms:W3CDTF">2024-09-11T09:30:15Z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0x010100AAF026EA58749B459FFE5D24CFF7B232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