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5"/>
  </p:notesMasterIdLst>
  <p:sldIdLst>
    <p:sldId id="256" r:id="rId2"/>
    <p:sldId id="279" r:id="rId3"/>
    <p:sldId id="258" r:id="rId4"/>
    <p:sldId id="273" r:id="rId5"/>
    <p:sldId id="259" r:id="rId6"/>
    <p:sldId id="267" r:id="rId7"/>
    <p:sldId id="278" r:id="rId8"/>
    <p:sldId id="272" r:id="rId9"/>
    <p:sldId id="260" r:id="rId10"/>
    <p:sldId id="261" r:id="rId11"/>
    <p:sldId id="262" r:id="rId12"/>
    <p:sldId id="274" r:id="rId13"/>
    <p:sldId id="263" r:id="rId14"/>
    <p:sldId id="264" r:id="rId15"/>
    <p:sldId id="265" r:id="rId16"/>
    <p:sldId id="266" r:id="rId17"/>
    <p:sldId id="275" r:id="rId18"/>
    <p:sldId id="280" r:id="rId19"/>
    <p:sldId id="276" r:id="rId20"/>
    <p:sldId id="269" r:id="rId21"/>
    <p:sldId id="268"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1" d="100"/>
          <a:sy n="81" d="100"/>
        </p:scale>
        <p:origin x="73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623FE-6CBE-4DA5-ABC9-6503DCFC0738}" type="datetimeFigureOut">
              <a:rPr lang="en-IN" smtClean="0"/>
              <a:t>19-10-2022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BD12B-1F24-4CB7-98ED-4B2D65858E9B}" type="slidenum">
              <a:rPr lang="en-IN" smtClean="0"/>
              <a:t>‹#›</a:t>
            </a:fld>
            <a:endParaRPr lang="en-IN" dirty="0"/>
          </a:p>
        </p:txBody>
      </p:sp>
    </p:spTree>
    <p:extLst>
      <p:ext uri="{BB962C8B-B14F-4D97-AF65-F5344CB8AC3E}">
        <p14:creationId xmlns:p14="http://schemas.microsoft.com/office/powerpoint/2010/main" val="423395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FBD12B-1F24-4CB7-98ED-4B2D65858E9B}" type="slidenum">
              <a:rPr lang="en-IN" smtClean="0"/>
              <a:t>6</a:t>
            </a:fld>
            <a:endParaRPr lang="en-IN" dirty="0"/>
          </a:p>
        </p:txBody>
      </p:sp>
    </p:spTree>
    <p:extLst>
      <p:ext uri="{BB962C8B-B14F-4D97-AF65-F5344CB8AC3E}">
        <p14:creationId xmlns:p14="http://schemas.microsoft.com/office/powerpoint/2010/main" val="256980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1072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330994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AF4CA6-3726-4A60-8A6D-98F8FF8A0C54}"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0619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3688198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AF4CA6-3726-4A60-8A6D-98F8FF8A0C54}"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9904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29762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3025338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74618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113603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2290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300408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28480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306653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197383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9364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70724-6DDC-44BA-ACF2-E7F610A3BE02}"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AF4CA6-3726-4A60-8A6D-98F8FF8A0C54}" type="slidenum">
              <a:rPr lang="en-IN" smtClean="0"/>
              <a:t>‹#›</a:t>
            </a:fld>
            <a:endParaRPr lang="en-IN" dirty="0"/>
          </a:p>
        </p:txBody>
      </p:sp>
    </p:spTree>
    <p:extLst>
      <p:ext uri="{BB962C8B-B14F-4D97-AF65-F5344CB8AC3E}">
        <p14:creationId xmlns:p14="http://schemas.microsoft.com/office/powerpoint/2010/main" val="164854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970724-6DDC-44BA-ACF2-E7F610A3BE02}" type="datetimeFigureOut">
              <a:rPr lang="en-IN" smtClean="0"/>
              <a:t>19-10-2022</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AF4CA6-3726-4A60-8A6D-98F8FF8A0C54}" type="slidenum">
              <a:rPr lang="en-IN" smtClean="0"/>
              <a:t>‹#›</a:t>
            </a:fld>
            <a:endParaRPr lang="en-IN" dirty="0"/>
          </a:p>
        </p:txBody>
      </p:sp>
    </p:spTree>
    <p:extLst>
      <p:ext uri="{BB962C8B-B14F-4D97-AF65-F5344CB8AC3E}">
        <p14:creationId xmlns:p14="http://schemas.microsoft.com/office/powerpoint/2010/main" val="19929565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vid19india.org/" TargetMode="External"/><Relationship Id="rId7" Type="http://schemas.openxmlformats.org/officeDocument/2006/relationships/hyperlink" Target="https://www.sciencedirect.com/science/article/pii/S2090447921003385" TargetMode="External"/><Relationship Id="rId2" Type="http://schemas.openxmlformats.org/officeDocument/2006/relationships/hyperlink" Target="https://www.mohfw.gov.in/dashboard/index.php" TargetMode="External"/><Relationship Id="rId1" Type="http://schemas.openxmlformats.org/officeDocument/2006/relationships/slideLayout" Target="../slideLayouts/slideLayout2.xml"/><Relationship Id="rId6" Type="http://schemas.openxmlformats.org/officeDocument/2006/relationships/hyperlink" Target="https://www.medrxiv.org/content/10.1101/2020.10.08.20208991v1.full.pdf" TargetMode="External"/><Relationship Id="rId5" Type="http://schemas.openxmlformats.org/officeDocument/2006/relationships/hyperlink" Target="https://www.researchgate.net/publication/341759652_Regression_Analysis_of_COVID-19_Spread_in_India_and_its_Different_States" TargetMode="External"/><Relationship Id="rId4" Type="http://schemas.openxmlformats.org/officeDocument/2006/relationships/hyperlink" Target="https://ieeexplore.ieee.org/document/9215356"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quoimedia.com/canadian-lockdown-powers-in-the-face-of-covid-19/"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D3A9-FDB8-4371-8F02-CC5A3FDBC1E1}"/>
              </a:ext>
            </a:extLst>
          </p:cNvPr>
          <p:cNvSpPr>
            <a:spLocks noGrp="1"/>
          </p:cNvSpPr>
          <p:nvPr>
            <p:ph type="ctrTitle"/>
          </p:nvPr>
        </p:nvSpPr>
        <p:spPr>
          <a:xfrm>
            <a:off x="1882203" y="45737"/>
            <a:ext cx="8915399" cy="2262781"/>
          </a:xfrm>
        </p:spPr>
        <p:txBody>
          <a:bodyPr>
            <a:normAutofit/>
          </a:bodyPr>
          <a:lstStyle/>
          <a:p>
            <a:pPr marL="74930" marR="68580" indent="-6350" algn="ctr">
              <a:lnSpc>
                <a:spcPct val="105000"/>
              </a:lnSpc>
              <a:spcAft>
                <a:spcPts val="290"/>
              </a:spcAft>
            </a:pPr>
            <a:r>
              <a:rPr lang="en-GB" sz="3600" b="1" dirty="0">
                <a:effectLst/>
                <a:latin typeface="Segoe UI Historic" panose="020B0502040204020203" pitchFamily="34" charset="0"/>
                <a:ea typeface="Segoe UI Historic" panose="020B0502040204020203" pitchFamily="34" charset="0"/>
                <a:cs typeface="Segoe UI Historic" panose="020B0502040204020203" pitchFamily="34" charset="0"/>
              </a:rPr>
              <a:t>A</a:t>
            </a:r>
            <a:br>
              <a:rPr lang="en-IN" sz="3600" dirty="0">
                <a:effectLst/>
                <a:latin typeface="Segoe UI Historic" panose="020B0502040204020203" pitchFamily="34" charset="0"/>
                <a:ea typeface="Segoe UI Historic" panose="020B0502040204020203" pitchFamily="34" charset="0"/>
                <a:cs typeface="Segoe UI Historic" panose="020B0502040204020203" pitchFamily="34" charset="0"/>
              </a:rPr>
            </a:br>
            <a:r>
              <a:rPr lang="en-GB" sz="3600" b="1" dirty="0">
                <a:effectLst/>
                <a:latin typeface="Segoe UI Historic" panose="020B0502040204020203" pitchFamily="34" charset="0"/>
                <a:ea typeface="Segoe UI Historic" panose="020B0502040204020203" pitchFamily="34" charset="0"/>
                <a:cs typeface="Segoe UI Historic" panose="020B0502040204020203" pitchFamily="34" charset="0"/>
              </a:rPr>
              <a:t>Seminar Report on</a:t>
            </a:r>
            <a:br>
              <a:rPr lang="en-IN" sz="3600" dirty="0">
                <a:effectLst/>
                <a:latin typeface="Segoe UI Historic" panose="020B0502040204020203" pitchFamily="34" charset="0"/>
                <a:ea typeface="Segoe UI Historic" panose="020B0502040204020203" pitchFamily="34" charset="0"/>
                <a:cs typeface="Segoe UI Historic" panose="020B0502040204020203" pitchFamily="34" charset="0"/>
              </a:rPr>
            </a:br>
            <a:r>
              <a:rPr lang="en-GB" sz="3600" b="1" dirty="0">
                <a:solidFill>
                  <a:srgbClr val="FF1C1C"/>
                </a:solidFill>
                <a:effectLst/>
                <a:latin typeface="Segoe UI Historic" panose="020B0502040204020203" pitchFamily="34" charset="0"/>
                <a:ea typeface="Segoe UI Historic" panose="020B0502040204020203" pitchFamily="34" charset="0"/>
                <a:cs typeface="Segoe UI Historic" panose="020B0502040204020203" pitchFamily="34" charset="0"/>
              </a:rPr>
              <a:t>REGRESSION ANALYSIS OF COVID-19</a:t>
            </a:r>
            <a:endParaRPr lang="en-IN" sz="96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3" name="Subtitle 2">
            <a:extLst>
              <a:ext uri="{FF2B5EF4-FFF2-40B4-BE49-F238E27FC236}">
                <a16:creationId xmlns:a16="http://schemas.microsoft.com/office/drawing/2014/main" id="{B748B374-A64A-41AF-8DEE-AA8E5849EA92}"/>
              </a:ext>
            </a:extLst>
          </p:cNvPr>
          <p:cNvSpPr>
            <a:spLocks noGrp="1"/>
          </p:cNvSpPr>
          <p:nvPr>
            <p:ph type="subTitle" idx="1"/>
          </p:nvPr>
        </p:nvSpPr>
        <p:spPr>
          <a:xfrm>
            <a:off x="7330406" y="4256315"/>
            <a:ext cx="8915399" cy="1126283"/>
          </a:xfrm>
        </p:spPr>
        <p:txBody>
          <a:bodyPr>
            <a:noAutofit/>
          </a:bodyPr>
          <a:lstStyle/>
          <a:p>
            <a:pPr marL="74930" marR="68580" indent="-6350">
              <a:lnSpc>
                <a:spcPct val="125000"/>
              </a:lnSpc>
              <a:spcBef>
                <a:spcPct val="0"/>
              </a:spcBef>
              <a:spcAft>
                <a:spcPts val="290"/>
              </a:spcAft>
            </a:pPr>
            <a:r>
              <a:rPr lang="en-GB"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SUBMITTED BY</a:t>
            </a:r>
            <a:endParaRPr lang="en-IN"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74930" marR="68580" indent="-6350">
              <a:lnSpc>
                <a:spcPct val="125000"/>
              </a:lnSpc>
              <a:spcBef>
                <a:spcPct val="0"/>
              </a:spcBef>
              <a:spcAft>
                <a:spcPts val="290"/>
              </a:spcAft>
            </a:pPr>
            <a:r>
              <a:rPr lang="en-GB"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DESHPANDE APURV SANJAY</a:t>
            </a:r>
            <a:endParaRPr lang="en-IN"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74930" marR="68580" indent="-6350">
              <a:lnSpc>
                <a:spcPct val="125000"/>
              </a:lnSpc>
              <a:spcBef>
                <a:spcPct val="0"/>
              </a:spcBef>
              <a:spcAft>
                <a:spcPts val="290"/>
              </a:spcAft>
            </a:pPr>
            <a:r>
              <a:rPr lang="en-GB"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ROLLNO:C31161</a:t>
            </a:r>
            <a:endParaRPr lang="en-IN" sz="24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IN" sz="200" dirty="0"/>
          </a:p>
        </p:txBody>
      </p:sp>
    </p:spTree>
    <p:extLst>
      <p:ext uri="{BB962C8B-B14F-4D97-AF65-F5344CB8AC3E}">
        <p14:creationId xmlns:p14="http://schemas.microsoft.com/office/powerpoint/2010/main" val="212150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CC45-5E4A-4291-B1B9-3FF6CF936748}"/>
              </a:ext>
            </a:extLst>
          </p:cNvPr>
          <p:cNvSpPr>
            <a:spLocks noGrp="1"/>
          </p:cNvSpPr>
          <p:nvPr>
            <p:ph type="title"/>
          </p:nvPr>
        </p:nvSpPr>
        <p:spPr/>
        <p:txBody>
          <a:bodyPr/>
          <a:lstStyle/>
          <a:p>
            <a:r>
              <a:rPr lang="en-GB" dirty="0"/>
              <a:t>Methods:</a:t>
            </a:r>
            <a:endParaRPr lang="en-IN" dirty="0"/>
          </a:p>
        </p:txBody>
      </p:sp>
      <p:sp>
        <p:nvSpPr>
          <p:cNvPr id="3" name="Content Placeholder 2">
            <a:extLst>
              <a:ext uri="{FF2B5EF4-FFF2-40B4-BE49-F238E27FC236}">
                <a16:creationId xmlns:a16="http://schemas.microsoft.com/office/drawing/2014/main" id="{FF2CD052-3E13-4BE8-BBBF-B74BA76E3A62}"/>
              </a:ext>
            </a:extLst>
          </p:cNvPr>
          <p:cNvSpPr>
            <a:spLocks noGrp="1"/>
          </p:cNvSpPr>
          <p:nvPr>
            <p:ph idx="1"/>
          </p:nvPr>
        </p:nvSpPr>
        <p:spPr>
          <a:xfrm>
            <a:off x="1752823" y="1264555"/>
            <a:ext cx="8915400" cy="3777622"/>
          </a:xfrm>
        </p:spPr>
        <p:txBody>
          <a:bodyPr>
            <a:normAutofit/>
          </a:bodyPr>
          <a:lstStyle/>
          <a:p>
            <a:pPr marR="68580">
              <a:lnSpc>
                <a:spcPct val="100000"/>
              </a:lnSpc>
            </a:pPr>
            <a:r>
              <a:rPr lang="en-GB" sz="1500" dirty="0">
                <a:latin typeface="Bahnschrift" panose="020B0502040204020203" pitchFamily="34" charset="0"/>
                <a:ea typeface="Cambria" panose="02040503050406030204" pitchFamily="18" charset="0"/>
              </a:rPr>
              <a:t>Regression analysis is a form of predictive modelling technique.</a:t>
            </a:r>
          </a:p>
          <a:p>
            <a:pPr marR="68580">
              <a:lnSpc>
                <a:spcPct val="100000"/>
              </a:lnSpc>
            </a:pPr>
            <a:r>
              <a:rPr lang="en-GB" sz="1500" dirty="0">
                <a:latin typeface="Bahnschrift" panose="020B0502040204020203" pitchFamily="34" charset="0"/>
                <a:ea typeface="Cambria" panose="02040503050406030204" pitchFamily="18" charset="0"/>
              </a:rPr>
              <a:t>We use the relationship between various variables which can depend on each other to fit the lines of regression. </a:t>
            </a:r>
          </a:p>
          <a:p>
            <a:pPr marR="68580">
              <a:lnSpc>
                <a:spcPct val="100000"/>
              </a:lnSpc>
            </a:pPr>
            <a:r>
              <a:rPr lang="en-GB" sz="1500" dirty="0">
                <a:latin typeface="Bahnschrift" panose="020B0502040204020203" pitchFamily="34" charset="0"/>
                <a:ea typeface="Cambria" panose="02040503050406030204" pitchFamily="18" charset="0"/>
              </a:rPr>
              <a:t>This can in-turn be used for making many predictions.</a:t>
            </a:r>
            <a:endParaRPr lang="en-IN" sz="1500" dirty="0">
              <a:latin typeface="Bahnschrift" panose="020B0502040204020203" pitchFamily="34" charset="0"/>
              <a:ea typeface="Cambria" panose="02040503050406030204" pitchFamily="18" charset="0"/>
            </a:endParaRPr>
          </a:p>
          <a:p>
            <a:pPr marR="68580">
              <a:lnSpc>
                <a:spcPct val="100000"/>
              </a:lnSpc>
            </a:pPr>
            <a:r>
              <a:rPr lang="en-GB" sz="1500" dirty="0">
                <a:latin typeface="Bahnschrift" panose="020B0502040204020203" pitchFamily="34" charset="0"/>
                <a:ea typeface="Cambria" panose="02040503050406030204" pitchFamily="18" charset="0"/>
              </a:rPr>
              <a:t>Linear regression is one of the easiest and most popular Machine Learning algorithms. </a:t>
            </a:r>
          </a:p>
          <a:p>
            <a:pPr marR="68580">
              <a:lnSpc>
                <a:spcPct val="100000"/>
              </a:lnSpc>
            </a:pPr>
            <a:r>
              <a:rPr lang="en-GB" sz="1500" dirty="0">
                <a:latin typeface="Bahnschrift" panose="020B0502040204020203" pitchFamily="34" charset="0"/>
                <a:ea typeface="Cambria" panose="02040503050406030204" pitchFamily="18" charset="0"/>
              </a:rPr>
              <a:t>It is a statistical method that is used for predictive analysis. </a:t>
            </a:r>
            <a:endParaRPr lang="en-IN" sz="1500" dirty="0">
              <a:latin typeface="Bahnschrift" panose="020B0502040204020203" pitchFamily="34" charset="0"/>
              <a:ea typeface="Cambria" panose="02040503050406030204" pitchFamily="18" charset="0"/>
            </a:endParaRPr>
          </a:p>
          <a:p>
            <a:pPr marR="68580">
              <a:lnSpc>
                <a:spcPct val="100000"/>
              </a:lnSpc>
            </a:pPr>
            <a:r>
              <a:rPr lang="en-GB" sz="1500" dirty="0">
                <a:latin typeface="Bahnschrift" panose="020B0502040204020203" pitchFamily="34" charset="0"/>
                <a:ea typeface="Cambria" panose="02040503050406030204" pitchFamily="18" charset="0"/>
              </a:rPr>
              <a:t>Polynomial regression uses the relationship between the variables x and y to find the best way to draw a line through the data points.</a:t>
            </a: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46690B6E-9035-40A1-B447-267F4FAECFF6}"/>
              </a:ext>
            </a:extLst>
          </p:cNvPr>
          <p:cNvPicPr/>
          <p:nvPr/>
        </p:nvPicPr>
        <p:blipFill rotWithShape="1">
          <a:blip r:embed="rId2">
            <a:extLst>
              <a:ext uri="{28A0092B-C50C-407E-A947-70E740481C1C}">
                <a14:useLocalDpi xmlns:a14="http://schemas.microsoft.com/office/drawing/2010/main" val="0"/>
              </a:ext>
            </a:extLst>
          </a:blip>
          <a:srcRect l="917" t="917" r="612" b="1835"/>
          <a:stretch/>
        </p:blipFill>
        <p:spPr bwMode="auto">
          <a:xfrm>
            <a:off x="4879516" y="3779181"/>
            <a:ext cx="3298910" cy="252599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375921A-BDD3-4EFD-BDFF-BC1E8C4D9745}"/>
              </a:ext>
            </a:extLst>
          </p:cNvPr>
          <p:cNvSpPr txBox="1"/>
          <p:nvPr/>
        </p:nvSpPr>
        <p:spPr>
          <a:xfrm>
            <a:off x="5015059" y="6352096"/>
            <a:ext cx="3629320" cy="369332"/>
          </a:xfrm>
          <a:prstGeom prst="rect">
            <a:avLst/>
          </a:prstGeom>
          <a:noFill/>
        </p:spPr>
        <p:txBody>
          <a:bodyPr wrap="square" rtlCol="0">
            <a:spAutoFit/>
          </a:bodyPr>
          <a:lstStyle/>
          <a:p>
            <a:r>
              <a:rPr lang="en-US" dirty="0"/>
              <a:t>Fig 6: Types of regression</a:t>
            </a:r>
            <a:endParaRPr lang="en-IN" dirty="0"/>
          </a:p>
        </p:txBody>
      </p:sp>
    </p:spTree>
    <p:extLst>
      <p:ext uri="{BB962C8B-B14F-4D97-AF65-F5344CB8AC3E}">
        <p14:creationId xmlns:p14="http://schemas.microsoft.com/office/powerpoint/2010/main" val="143966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CEE8-3AEE-459A-9177-BD858194BDE4}"/>
              </a:ext>
            </a:extLst>
          </p:cNvPr>
          <p:cNvSpPr>
            <a:spLocks noGrp="1"/>
          </p:cNvSpPr>
          <p:nvPr>
            <p:ph type="title"/>
          </p:nvPr>
        </p:nvSpPr>
        <p:spPr>
          <a:xfrm>
            <a:off x="866801" y="215258"/>
            <a:ext cx="10364451" cy="1596177"/>
          </a:xfrm>
        </p:spPr>
        <p:txBody>
          <a:bodyPr/>
          <a:lstStyle/>
          <a:p>
            <a:r>
              <a:rPr lang="en-GB" dirty="0"/>
              <a:t>State-wise spread of Covid-19 in India</a:t>
            </a:r>
            <a:endParaRPr lang="en-IN" dirty="0"/>
          </a:p>
        </p:txBody>
      </p:sp>
      <p:sp>
        <p:nvSpPr>
          <p:cNvPr id="3" name="Content Placeholder 2">
            <a:extLst>
              <a:ext uri="{FF2B5EF4-FFF2-40B4-BE49-F238E27FC236}">
                <a16:creationId xmlns:a16="http://schemas.microsoft.com/office/drawing/2014/main" id="{3F9B1CF9-B5F4-4084-A8A2-61C5E3CE1773}"/>
              </a:ext>
            </a:extLst>
          </p:cNvPr>
          <p:cNvSpPr>
            <a:spLocks noGrp="1"/>
          </p:cNvSpPr>
          <p:nvPr>
            <p:ph idx="1"/>
          </p:nvPr>
        </p:nvSpPr>
        <p:spPr>
          <a:xfrm>
            <a:off x="715652" y="1302387"/>
            <a:ext cx="10515600" cy="4351338"/>
          </a:xfrm>
        </p:spPr>
        <p:txBody>
          <a:bodyPr/>
          <a:lstStyle/>
          <a:p>
            <a:pPr marR="68580">
              <a:lnSpc>
                <a:spcPct val="100000"/>
              </a:lnSpc>
            </a:pPr>
            <a:r>
              <a:rPr lang="en-GB" sz="1500" dirty="0">
                <a:latin typeface="Bahnschrift" panose="020B0502040204020203" pitchFamily="34" charset="0"/>
                <a:ea typeface="Cambria" panose="02040503050406030204" pitchFamily="18" charset="0"/>
              </a:rPr>
              <a:t>The disease has spread across 212 countries and territories around the world.</a:t>
            </a:r>
          </a:p>
          <a:p>
            <a:pPr marR="68580">
              <a:lnSpc>
                <a:spcPct val="100000"/>
              </a:lnSpc>
            </a:pPr>
            <a:r>
              <a:rPr lang="en-GB" sz="1500" dirty="0">
                <a:latin typeface="Bahnschrift" panose="020B0502040204020203" pitchFamily="34" charset="0"/>
                <a:ea typeface="Cambria" panose="02040503050406030204" pitchFamily="18" charset="0"/>
              </a:rPr>
              <a:t>After the first 3 cases from January 30 to February 3, 2020, there were no confirmed COVID-19 cases for about a month. </a:t>
            </a:r>
          </a:p>
          <a:p>
            <a:pPr marR="68580">
              <a:lnSpc>
                <a:spcPct val="100000"/>
              </a:lnSpc>
            </a:pPr>
            <a:r>
              <a:rPr lang="en-GB" sz="1500" dirty="0">
                <a:latin typeface="Bahnschrift" panose="020B0502040204020203" pitchFamily="34" charset="0"/>
                <a:ea typeface="Cambria" panose="02040503050406030204" pitchFamily="18" charset="0"/>
              </a:rPr>
              <a:t>The COVID-19 cases appeared again from March 2, 2020, onwards. </a:t>
            </a:r>
          </a:p>
          <a:p>
            <a:pPr marR="68580">
              <a:lnSpc>
                <a:spcPct val="100000"/>
              </a:lnSpc>
            </a:pPr>
            <a:r>
              <a:rPr lang="en-GB" sz="1500" dirty="0">
                <a:latin typeface="Bahnschrift" panose="020B0502040204020203" pitchFamily="34" charset="0"/>
                <a:ea typeface="Cambria" panose="02040503050406030204" pitchFamily="18" charset="0"/>
              </a:rPr>
              <a:t>These cases are related to people who have been evacuated or have arrived from COVID-19–affected countries. </a:t>
            </a:r>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372DFD99-E881-4633-AF1B-170103F62A8B}"/>
              </a:ext>
            </a:extLst>
          </p:cNvPr>
          <p:cNvPicPr/>
          <p:nvPr/>
        </p:nvPicPr>
        <p:blipFill>
          <a:blip r:embed="rId2">
            <a:extLst>
              <a:ext uri="{28A0092B-C50C-407E-A947-70E740481C1C}">
                <a14:useLocalDpi xmlns:a14="http://schemas.microsoft.com/office/drawing/2010/main" val="0"/>
              </a:ext>
            </a:extLst>
          </a:blip>
          <a:stretch>
            <a:fillRect/>
          </a:stretch>
        </p:blipFill>
        <p:spPr>
          <a:xfrm>
            <a:off x="2705013" y="3429000"/>
            <a:ext cx="7617337" cy="2743363"/>
          </a:xfrm>
          <a:prstGeom prst="rect">
            <a:avLst/>
          </a:prstGeom>
        </p:spPr>
      </p:pic>
      <p:sp>
        <p:nvSpPr>
          <p:cNvPr id="5" name="TextBox 4">
            <a:extLst>
              <a:ext uri="{FF2B5EF4-FFF2-40B4-BE49-F238E27FC236}">
                <a16:creationId xmlns:a16="http://schemas.microsoft.com/office/drawing/2014/main" id="{4061C6FD-A4DA-4517-8997-E1B1330E089E}"/>
              </a:ext>
            </a:extLst>
          </p:cNvPr>
          <p:cNvSpPr txBox="1"/>
          <p:nvPr/>
        </p:nvSpPr>
        <p:spPr>
          <a:xfrm>
            <a:off x="4599422" y="6372665"/>
            <a:ext cx="4406032" cy="369332"/>
          </a:xfrm>
          <a:prstGeom prst="rect">
            <a:avLst/>
          </a:prstGeom>
          <a:noFill/>
        </p:spPr>
        <p:txBody>
          <a:bodyPr wrap="square" rtlCol="0">
            <a:spAutoFit/>
          </a:bodyPr>
          <a:lstStyle/>
          <a:p>
            <a:r>
              <a:rPr lang="en-US" dirty="0"/>
              <a:t>Fig 7: Comparison of total cases</a:t>
            </a:r>
            <a:endParaRPr lang="en-IN" dirty="0"/>
          </a:p>
        </p:txBody>
      </p:sp>
    </p:spTree>
    <p:extLst>
      <p:ext uri="{BB962C8B-B14F-4D97-AF65-F5344CB8AC3E}">
        <p14:creationId xmlns:p14="http://schemas.microsoft.com/office/powerpoint/2010/main" val="187552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C736-424E-AB48-C861-B15CC2138C3D}"/>
              </a:ext>
            </a:extLst>
          </p:cNvPr>
          <p:cNvSpPr>
            <a:spLocks noGrp="1"/>
          </p:cNvSpPr>
          <p:nvPr>
            <p:ph type="title"/>
          </p:nvPr>
        </p:nvSpPr>
        <p:spPr>
          <a:xfrm>
            <a:off x="1488810" y="157161"/>
            <a:ext cx="10364451" cy="1596177"/>
          </a:xfrm>
        </p:spPr>
        <p:txBody>
          <a:bodyPr/>
          <a:lstStyle/>
          <a:p>
            <a:r>
              <a:rPr lang="en-IN" dirty="0"/>
              <a:t>Model selection</a:t>
            </a:r>
            <a:endParaRPr lang="en-US" dirty="0"/>
          </a:p>
        </p:txBody>
      </p:sp>
      <p:sp>
        <p:nvSpPr>
          <p:cNvPr id="3" name="Content Placeholder 2">
            <a:extLst>
              <a:ext uri="{FF2B5EF4-FFF2-40B4-BE49-F238E27FC236}">
                <a16:creationId xmlns:a16="http://schemas.microsoft.com/office/drawing/2014/main" id="{E5BC7E4C-C2DA-9BCE-79F9-6EB1B3C7A87E}"/>
              </a:ext>
            </a:extLst>
          </p:cNvPr>
          <p:cNvSpPr>
            <a:spLocks noGrp="1"/>
          </p:cNvSpPr>
          <p:nvPr>
            <p:ph idx="1"/>
          </p:nvPr>
        </p:nvSpPr>
        <p:spPr>
          <a:xfrm>
            <a:off x="2419530" y="1134359"/>
            <a:ext cx="8915400" cy="3777622"/>
          </a:xfrm>
        </p:spPr>
        <p:txBody>
          <a:bodyPr/>
          <a:lstStyle/>
          <a:p>
            <a:pPr marR="68580">
              <a:lnSpc>
                <a:spcPct val="100000"/>
              </a:lnSpc>
            </a:pPr>
            <a:r>
              <a:rPr lang="en-GB" sz="1500" dirty="0">
                <a:latin typeface="Bahnschrift" panose="020B0502040204020203" pitchFamily="34" charset="0"/>
                <a:ea typeface="Cambria" panose="02040503050406030204" pitchFamily="18" charset="0"/>
              </a:rPr>
              <a:t>It is the process of choosing the model that best generalizes the given data from datasets. </a:t>
            </a:r>
          </a:p>
          <a:p>
            <a:pPr marR="68580">
              <a:lnSpc>
                <a:spcPct val="100000"/>
              </a:lnSpc>
            </a:pPr>
            <a:r>
              <a:rPr lang="en-GB" sz="1500" dirty="0">
                <a:latin typeface="Bahnschrift" panose="020B0502040204020203" pitchFamily="34" charset="0"/>
                <a:ea typeface="Cambria" panose="02040503050406030204" pitchFamily="18" charset="0"/>
              </a:rPr>
              <a:t>This procedure is performed to select the most suitable model for the dataset.</a:t>
            </a:r>
          </a:p>
          <a:p>
            <a:pPr marR="68580">
              <a:lnSpc>
                <a:spcPct val="100000"/>
              </a:lnSpc>
            </a:pPr>
            <a:r>
              <a:rPr lang="en-GB" sz="1500" dirty="0">
                <a:latin typeface="Bahnschrift" panose="020B0502040204020203" pitchFamily="34" charset="0"/>
                <a:ea typeface="Cambria" panose="02040503050406030204" pitchFamily="18" charset="0"/>
              </a:rPr>
              <a:t> Part of the data available is used to train the predictive model and the remaining to test its accuracy.</a:t>
            </a:r>
          </a:p>
          <a:p>
            <a:pPr marR="68580">
              <a:lnSpc>
                <a:spcPct val="100000"/>
              </a:lnSpc>
            </a:pPr>
            <a:r>
              <a:rPr lang="en-GB" sz="1500" dirty="0">
                <a:latin typeface="Bahnschrift" panose="020B0502040204020203" pitchFamily="34" charset="0"/>
                <a:ea typeface="Cambria" panose="02040503050406030204" pitchFamily="18" charset="0"/>
              </a:rPr>
              <a:t>Once trained the predictive model is able to provide future forecasts of the variables under analysis.</a:t>
            </a:r>
            <a:endParaRPr lang="en-US" sz="1500" dirty="0">
              <a:latin typeface="Bahnschrift" panose="020B0502040204020203" pitchFamily="34" charset="0"/>
              <a:ea typeface="Cambria" panose="02040503050406030204" pitchFamily="18" charset="0"/>
            </a:endParaRPr>
          </a:p>
          <a:p>
            <a:pPr marR="68580">
              <a:lnSpc>
                <a:spcPct val="100000"/>
              </a:lnSpc>
            </a:pPr>
            <a:endParaRPr lang="en-US" sz="1500" dirty="0">
              <a:latin typeface="Bahnschrift" panose="020B0502040204020203" pitchFamily="34" charset="0"/>
              <a:ea typeface="Cambria" panose="02040503050406030204" pitchFamily="18" charset="0"/>
            </a:endParaRPr>
          </a:p>
        </p:txBody>
      </p:sp>
      <p:pic>
        <p:nvPicPr>
          <p:cNvPr id="5" name="Picture 4">
            <a:extLst>
              <a:ext uri="{FF2B5EF4-FFF2-40B4-BE49-F238E27FC236}">
                <a16:creationId xmlns:a16="http://schemas.microsoft.com/office/drawing/2014/main" id="{CB8DF164-980F-4C0B-B098-CB4911C95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84" y="3483167"/>
            <a:ext cx="6355631" cy="2240474"/>
          </a:xfrm>
          <a:prstGeom prst="rect">
            <a:avLst/>
          </a:prstGeom>
        </p:spPr>
      </p:pic>
      <p:sp>
        <p:nvSpPr>
          <p:cNvPr id="6" name="TextBox 5">
            <a:extLst>
              <a:ext uri="{FF2B5EF4-FFF2-40B4-BE49-F238E27FC236}">
                <a16:creationId xmlns:a16="http://schemas.microsoft.com/office/drawing/2014/main" id="{4061C6FD-A4DA-4517-8997-E1B1330E089E}"/>
              </a:ext>
            </a:extLst>
          </p:cNvPr>
          <p:cNvSpPr txBox="1"/>
          <p:nvPr/>
        </p:nvSpPr>
        <p:spPr>
          <a:xfrm>
            <a:off x="4447017" y="6067855"/>
            <a:ext cx="4406032" cy="369332"/>
          </a:xfrm>
          <a:prstGeom prst="rect">
            <a:avLst/>
          </a:prstGeom>
          <a:noFill/>
        </p:spPr>
        <p:txBody>
          <a:bodyPr wrap="square" rtlCol="0">
            <a:spAutoFit/>
          </a:bodyPr>
          <a:lstStyle/>
          <a:p>
            <a:r>
              <a:rPr lang="en-US" dirty="0"/>
              <a:t>Fig 8: Linear and Non – linear methods</a:t>
            </a:r>
            <a:endParaRPr lang="en-IN" dirty="0"/>
          </a:p>
        </p:txBody>
      </p:sp>
    </p:spTree>
    <p:extLst>
      <p:ext uri="{BB962C8B-B14F-4D97-AF65-F5344CB8AC3E}">
        <p14:creationId xmlns:p14="http://schemas.microsoft.com/office/powerpoint/2010/main" val="212931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873F-3D98-4051-8BC3-F520B41C5BF1}"/>
              </a:ext>
            </a:extLst>
          </p:cNvPr>
          <p:cNvSpPr>
            <a:spLocks noGrp="1"/>
          </p:cNvSpPr>
          <p:nvPr>
            <p:ph type="title"/>
          </p:nvPr>
        </p:nvSpPr>
        <p:spPr/>
        <p:txBody>
          <a:bodyPr/>
          <a:lstStyle/>
          <a:p>
            <a:r>
              <a:rPr lang="en-GB" dirty="0"/>
              <a:t>Model implementation</a:t>
            </a:r>
            <a:br>
              <a:rPr lang="en-IN" dirty="0"/>
            </a:br>
            <a:endParaRPr lang="en-IN" dirty="0"/>
          </a:p>
        </p:txBody>
      </p:sp>
      <p:sp>
        <p:nvSpPr>
          <p:cNvPr id="3" name="Content Placeholder 2">
            <a:extLst>
              <a:ext uri="{FF2B5EF4-FFF2-40B4-BE49-F238E27FC236}">
                <a16:creationId xmlns:a16="http://schemas.microsoft.com/office/drawing/2014/main" id="{535BF41A-4081-468C-B735-2A219F929A7C}"/>
              </a:ext>
            </a:extLst>
          </p:cNvPr>
          <p:cNvSpPr>
            <a:spLocks noGrp="1"/>
          </p:cNvSpPr>
          <p:nvPr>
            <p:ph idx="1"/>
          </p:nvPr>
        </p:nvSpPr>
        <p:spPr>
          <a:xfrm>
            <a:off x="904188" y="1457979"/>
            <a:ext cx="10515600" cy="4351338"/>
          </a:xfrm>
        </p:spPr>
        <p:txBody>
          <a:bodyPr>
            <a:normAutofit/>
          </a:bodyPr>
          <a:lstStyle/>
          <a:p>
            <a:pPr marR="68580">
              <a:lnSpc>
                <a:spcPct val="100000"/>
              </a:lnSpc>
            </a:pPr>
            <a:r>
              <a:rPr lang="en-GB" sz="1500" dirty="0">
                <a:latin typeface="Bahnschrift" panose="020B0502040204020203" pitchFamily="34" charset="0"/>
                <a:ea typeface="Cambria" panose="02040503050406030204" pitchFamily="18" charset="0"/>
              </a:rPr>
              <a:t>Support Vector Machine Algorithms are supervised machine learning models that are associated with data classification and regression analysis. </a:t>
            </a:r>
          </a:p>
          <a:p>
            <a:pPr marR="68580">
              <a:lnSpc>
                <a:spcPct val="100000"/>
              </a:lnSpc>
            </a:pPr>
            <a:r>
              <a:rPr lang="en-GB" sz="1500" dirty="0">
                <a:latin typeface="Bahnschrift" panose="020B0502040204020203" pitchFamily="34" charset="0"/>
                <a:ea typeface="Cambria" panose="02040503050406030204" pitchFamily="18" charset="0"/>
              </a:rPr>
              <a:t>It constructs a hyperplane or set of hyperplanes in an N-dimensional space for classification or outlier detection. </a:t>
            </a:r>
          </a:p>
          <a:p>
            <a:pPr marR="68580">
              <a:lnSpc>
                <a:spcPct val="100000"/>
              </a:lnSpc>
            </a:pPr>
            <a:r>
              <a:rPr lang="en-GB" sz="1500" dirty="0">
                <a:latin typeface="Bahnschrift" panose="020B0502040204020203" pitchFamily="34" charset="0"/>
                <a:ea typeface="Cambria" panose="02040503050406030204" pitchFamily="18" charset="0"/>
              </a:rPr>
              <a:t> Below graph depicts implementation of Support vector machine algorithm.</a:t>
            </a: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51780134-0DBD-4198-A3DD-B585068963BD}"/>
              </a:ext>
            </a:extLst>
          </p:cNvPr>
          <p:cNvPicPr/>
          <p:nvPr/>
        </p:nvPicPr>
        <p:blipFill rotWithShape="1">
          <a:blip r:embed="rId2">
            <a:extLst>
              <a:ext uri="{28A0092B-C50C-407E-A947-70E740481C1C}">
                <a14:useLocalDpi xmlns:a14="http://schemas.microsoft.com/office/drawing/2010/main" val="0"/>
              </a:ext>
            </a:extLst>
          </a:blip>
          <a:srcRect l="342" t="-12440" r="-342" b="12440"/>
          <a:stretch/>
        </p:blipFill>
        <p:spPr bwMode="auto">
          <a:xfrm>
            <a:off x="3506770" y="2875774"/>
            <a:ext cx="4205337" cy="293354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061C6FD-A4DA-4517-8997-E1B1330E089E}"/>
              </a:ext>
            </a:extLst>
          </p:cNvPr>
          <p:cNvSpPr txBox="1"/>
          <p:nvPr/>
        </p:nvSpPr>
        <p:spPr>
          <a:xfrm>
            <a:off x="3060986" y="5799299"/>
            <a:ext cx="5096903" cy="369332"/>
          </a:xfrm>
          <a:prstGeom prst="rect">
            <a:avLst/>
          </a:prstGeom>
          <a:noFill/>
        </p:spPr>
        <p:txBody>
          <a:bodyPr wrap="square" rtlCol="0">
            <a:spAutoFit/>
          </a:bodyPr>
          <a:lstStyle/>
          <a:p>
            <a:r>
              <a:rPr lang="en-US" dirty="0"/>
              <a:t>Fig 9 : Support vector machine algorithm</a:t>
            </a:r>
            <a:endParaRPr lang="en-IN" dirty="0"/>
          </a:p>
        </p:txBody>
      </p:sp>
    </p:spTree>
    <p:extLst>
      <p:ext uri="{BB962C8B-B14F-4D97-AF65-F5344CB8AC3E}">
        <p14:creationId xmlns:p14="http://schemas.microsoft.com/office/powerpoint/2010/main" val="392416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EF-8939-461D-AF01-7C91176D4B43}"/>
              </a:ext>
            </a:extLst>
          </p:cNvPr>
          <p:cNvSpPr>
            <a:spLocks noGrp="1"/>
          </p:cNvSpPr>
          <p:nvPr>
            <p:ph type="title"/>
          </p:nvPr>
        </p:nvSpPr>
        <p:spPr/>
        <p:txBody>
          <a:bodyPr/>
          <a:lstStyle/>
          <a:p>
            <a:pPr marL="457200" marR="147320" lvl="1" algn="l" rtl="0">
              <a:lnSpc>
                <a:spcPct val="90000"/>
              </a:lnSpc>
              <a:spcBef>
                <a:spcPct val="0"/>
              </a:spcBef>
              <a:spcAft>
                <a:spcPts val="1385"/>
              </a:spcAft>
            </a:pPr>
            <a:r>
              <a:rPr lang="en-GB" sz="4400" kern="1200" dirty="0">
                <a:solidFill>
                  <a:schemeClr val="tx1"/>
                </a:solidFill>
                <a:latin typeface="+mj-lt"/>
                <a:ea typeface="+mj-ea"/>
                <a:cs typeface="+mj-cs"/>
              </a:rPr>
              <a:t>Model implementation</a:t>
            </a:r>
            <a:endParaRPr lang="en-IN" sz="4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2005808-07B4-4853-A788-120DDB238060}"/>
              </a:ext>
            </a:extLst>
          </p:cNvPr>
          <p:cNvSpPr>
            <a:spLocks noGrp="1"/>
          </p:cNvSpPr>
          <p:nvPr>
            <p:ph idx="1"/>
          </p:nvPr>
        </p:nvSpPr>
        <p:spPr>
          <a:xfrm>
            <a:off x="2117872" y="1264555"/>
            <a:ext cx="8915400" cy="3777622"/>
          </a:xfrm>
        </p:spPr>
        <p:txBody>
          <a:bodyPr>
            <a:normAutofit/>
          </a:bodyPr>
          <a:lstStyle/>
          <a:p>
            <a:pPr marR="68580"/>
            <a:r>
              <a:rPr lang="en-GB" sz="1500" dirty="0">
                <a:latin typeface="Bahnschrift" panose="020B0502040204020203" pitchFamily="34" charset="0"/>
                <a:ea typeface="Cambria" panose="02040503050406030204" pitchFamily="18" charset="0"/>
              </a:rPr>
              <a:t>Polynomial Regression can be expressed as a special case of Linear   Regression.  In   Linear   Regression     it   works   on continuous data is known and the two variables are correlated. </a:t>
            </a:r>
          </a:p>
          <a:p>
            <a:pPr marR="68580"/>
            <a:r>
              <a:rPr lang="en-GB" sz="1500" dirty="0">
                <a:latin typeface="Bahnschrift" panose="020B0502040204020203" pitchFamily="34" charset="0"/>
                <a:ea typeface="Cambria" panose="02040503050406030204" pitchFamily="18" charset="0"/>
              </a:rPr>
              <a:t>Polynomial Regression is a supervised Machine learning Algorithm that is trained based on prior data and then tested on another dataset to validate its accuracy.</a:t>
            </a:r>
            <a:endParaRPr lang="en-IN" sz="1500" dirty="0">
              <a:latin typeface="Bahnschrift" panose="020B0502040204020203" pitchFamily="34" charset="0"/>
              <a:ea typeface="Cambria" panose="02040503050406030204" pitchFamily="18" charset="0"/>
            </a:endParaRPr>
          </a:p>
          <a:p>
            <a:pPr marR="68580"/>
            <a:endParaRPr lang="en-IN" sz="1500" dirty="0">
              <a:latin typeface="Bahnschrift" panose="020B0502040204020203" pitchFamily="34" charset="0"/>
              <a:ea typeface="Cambria" panose="02040503050406030204" pitchFamily="18" charset="0"/>
            </a:endParaRPr>
          </a:p>
          <a:p>
            <a:pPr marR="68580"/>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E3D9DA0D-4A52-4B64-94BB-E54612DF6D6A}"/>
              </a:ext>
            </a:extLst>
          </p:cNvPr>
          <p:cNvPicPr/>
          <p:nvPr/>
        </p:nvPicPr>
        <p:blipFill rotWithShape="1">
          <a:blip r:embed="rId2">
            <a:extLst>
              <a:ext uri="{28A0092B-C50C-407E-A947-70E740481C1C}">
                <a14:useLocalDpi xmlns:a14="http://schemas.microsoft.com/office/drawing/2010/main" val="0"/>
              </a:ext>
            </a:extLst>
          </a:blip>
          <a:srcRect b="19678"/>
          <a:stretch/>
        </p:blipFill>
        <p:spPr bwMode="auto">
          <a:xfrm>
            <a:off x="2862286" y="2617236"/>
            <a:ext cx="7616857" cy="280489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061C6FD-A4DA-4517-8997-E1B1330E089E}"/>
              </a:ext>
            </a:extLst>
          </p:cNvPr>
          <p:cNvSpPr txBox="1"/>
          <p:nvPr/>
        </p:nvSpPr>
        <p:spPr>
          <a:xfrm>
            <a:off x="4122262" y="5593445"/>
            <a:ext cx="5096903" cy="369332"/>
          </a:xfrm>
          <a:prstGeom prst="rect">
            <a:avLst/>
          </a:prstGeom>
          <a:noFill/>
        </p:spPr>
        <p:txBody>
          <a:bodyPr wrap="square" rtlCol="0">
            <a:spAutoFit/>
          </a:bodyPr>
          <a:lstStyle/>
          <a:p>
            <a:r>
              <a:rPr lang="en-US" dirty="0"/>
              <a:t>Fig 10 : Polynomial regression algorithm</a:t>
            </a:r>
            <a:endParaRPr lang="en-IN" dirty="0"/>
          </a:p>
        </p:txBody>
      </p:sp>
    </p:spTree>
    <p:extLst>
      <p:ext uri="{BB962C8B-B14F-4D97-AF65-F5344CB8AC3E}">
        <p14:creationId xmlns:p14="http://schemas.microsoft.com/office/powerpoint/2010/main" val="426880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389D-4718-4434-82D6-CC24E2D2A267}"/>
              </a:ext>
            </a:extLst>
          </p:cNvPr>
          <p:cNvSpPr>
            <a:spLocks noGrp="1"/>
          </p:cNvSpPr>
          <p:nvPr>
            <p:ph type="title"/>
          </p:nvPr>
        </p:nvSpPr>
        <p:spPr/>
        <p:txBody>
          <a:bodyPr/>
          <a:lstStyle/>
          <a:p>
            <a:r>
              <a:rPr lang="en-US" dirty="0"/>
              <a:t>Model implementation</a:t>
            </a:r>
            <a:endParaRPr lang="en-IN" dirty="0"/>
          </a:p>
        </p:txBody>
      </p:sp>
      <p:sp>
        <p:nvSpPr>
          <p:cNvPr id="3" name="Content Placeholder 2">
            <a:extLst>
              <a:ext uri="{FF2B5EF4-FFF2-40B4-BE49-F238E27FC236}">
                <a16:creationId xmlns:a16="http://schemas.microsoft.com/office/drawing/2014/main" id="{451B115A-F63D-4DAF-8633-7562D19A4ADA}"/>
              </a:ext>
            </a:extLst>
          </p:cNvPr>
          <p:cNvSpPr>
            <a:spLocks noGrp="1"/>
          </p:cNvSpPr>
          <p:nvPr>
            <p:ph idx="1"/>
          </p:nvPr>
        </p:nvSpPr>
        <p:spPr>
          <a:xfrm>
            <a:off x="2168165" y="1366887"/>
            <a:ext cx="9336447" cy="5269440"/>
          </a:xfrm>
        </p:spPr>
        <p:txBody>
          <a:bodyPr>
            <a:normAutofit fontScale="92500" lnSpcReduction="10000"/>
          </a:bodyPr>
          <a:lstStyle/>
          <a:p>
            <a:pPr marR="68580">
              <a:lnSpc>
                <a:spcPct val="115000"/>
              </a:lnSpc>
            </a:pPr>
            <a:r>
              <a:rPr lang="en-GB" sz="1600" dirty="0">
                <a:latin typeface="Bahnschrift" panose="020B0502040204020203" pitchFamily="34" charset="0"/>
                <a:ea typeface="Cambria" panose="02040503050406030204" pitchFamily="18" charset="0"/>
              </a:rPr>
              <a:t>The simple linear regression analysis of number of deaths is shown in below figure.   </a:t>
            </a: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a:p>
            <a:pPr marL="0" marR="68580" indent="0">
              <a:lnSpc>
                <a:spcPct val="115000"/>
              </a:lnSpc>
              <a:buNone/>
            </a:pPr>
            <a:endParaRPr lang="en-GB" sz="1600" dirty="0">
              <a:latin typeface="Bahnschrift" panose="020B0502040204020203" pitchFamily="34" charset="0"/>
              <a:ea typeface="Cambria" panose="02040503050406030204" pitchFamily="18" charset="0"/>
            </a:endParaRPr>
          </a:p>
          <a:p>
            <a:pPr marR="68580">
              <a:lnSpc>
                <a:spcPct val="115000"/>
              </a:lnSpc>
            </a:pPr>
            <a:r>
              <a:rPr lang="en-GB" sz="1600" dirty="0">
                <a:latin typeface="Bahnschrift" panose="020B0502040204020203" pitchFamily="34" charset="0"/>
                <a:ea typeface="Cambria" panose="02040503050406030204" pitchFamily="18" charset="0"/>
              </a:rPr>
              <a:t>We observe that in figure (a), the graph of total cases vs deaths shows a very strong linear relation between the two. </a:t>
            </a:r>
          </a:p>
          <a:p>
            <a:pPr marR="68580">
              <a:lnSpc>
                <a:spcPct val="115000"/>
              </a:lnSpc>
            </a:pPr>
            <a:r>
              <a:rPr lang="en-GB" sz="1600" dirty="0">
                <a:latin typeface="Bahnschrift" panose="020B0502040204020203" pitchFamily="34" charset="0"/>
                <a:ea typeface="Cambria" panose="02040503050406030204" pitchFamily="18" charset="0"/>
              </a:rPr>
              <a:t>The simple linear regression analysis of the total cases vs recovered cases are shown in figure (b). It also shows a linear corelation between confirmed and total recovered cases.</a:t>
            </a:r>
            <a:endParaRPr lang="en-IN" sz="16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C1875EEF-E16D-4F93-A753-0044A4A86A73}"/>
              </a:ext>
            </a:extLst>
          </p:cNvPr>
          <p:cNvPicPr/>
          <p:nvPr/>
        </p:nvPicPr>
        <p:blipFill rotWithShape="1">
          <a:blip r:embed="rId2">
            <a:extLst>
              <a:ext uri="{28A0092B-C50C-407E-A947-70E740481C1C}">
                <a14:useLocalDpi xmlns:a14="http://schemas.microsoft.com/office/drawing/2010/main" val="0"/>
              </a:ext>
            </a:extLst>
          </a:blip>
          <a:srcRect b="16707"/>
          <a:stretch/>
        </p:blipFill>
        <p:spPr bwMode="auto">
          <a:xfrm>
            <a:off x="3139127" y="1829585"/>
            <a:ext cx="6540018" cy="269748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061C6FD-A4DA-4517-8997-E1B1330E089E}"/>
              </a:ext>
            </a:extLst>
          </p:cNvPr>
          <p:cNvSpPr txBox="1"/>
          <p:nvPr/>
        </p:nvSpPr>
        <p:spPr>
          <a:xfrm>
            <a:off x="3739858" y="4549018"/>
            <a:ext cx="5096903" cy="369332"/>
          </a:xfrm>
          <a:prstGeom prst="rect">
            <a:avLst/>
          </a:prstGeom>
          <a:noFill/>
        </p:spPr>
        <p:txBody>
          <a:bodyPr wrap="square" rtlCol="0">
            <a:spAutoFit/>
          </a:bodyPr>
          <a:lstStyle/>
          <a:p>
            <a:r>
              <a:rPr lang="en-US" dirty="0"/>
              <a:t>Fig 11 : Linear regression algorithm</a:t>
            </a:r>
            <a:endParaRPr lang="en-IN" dirty="0"/>
          </a:p>
        </p:txBody>
      </p:sp>
    </p:spTree>
    <p:extLst>
      <p:ext uri="{BB962C8B-B14F-4D97-AF65-F5344CB8AC3E}">
        <p14:creationId xmlns:p14="http://schemas.microsoft.com/office/powerpoint/2010/main" val="173515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651E-F21B-4D5B-B63A-54C87102D37F}"/>
              </a:ext>
            </a:extLst>
          </p:cNvPr>
          <p:cNvSpPr>
            <a:spLocks noGrp="1"/>
          </p:cNvSpPr>
          <p:nvPr>
            <p:ph type="title"/>
          </p:nvPr>
        </p:nvSpPr>
        <p:spPr/>
        <p:txBody>
          <a:bodyPr/>
          <a:lstStyle/>
          <a:p>
            <a:r>
              <a:rPr lang="en-GB" dirty="0"/>
              <a:t>Analytical work</a:t>
            </a:r>
            <a:endParaRPr lang="en-IN" dirty="0"/>
          </a:p>
        </p:txBody>
      </p:sp>
      <p:sp>
        <p:nvSpPr>
          <p:cNvPr id="3" name="Content Placeholder 2">
            <a:extLst>
              <a:ext uri="{FF2B5EF4-FFF2-40B4-BE49-F238E27FC236}">
                <a16:creationId xmlns:a16="http://schemas.microsoft.com/office/drawing/2014/main" id="{FA3A07E8-4D08-45E3-9821-739F450CE586}"/>
              </a:ext>
            </a:extLst>
          </p:cNvPr>
          <p:cNvSpPr>
            <a:spLocks noGrp="1"/>
          </p:cNvSpPr>
          <p:nvPr>
            <p:ph idx="1"/>
          </p:nvPr>
        </p:nvSpPr>
        <p:spPr>
          <a:xfrm>
            <a:off x="838200" y="1382565"/>
            <a:ext cx="10515600" cy="4351338"/>
          </a:xfrm>
        </p:spPr>
        <p:txBody>
          <a:bodyPr/>
          <a:lstStyle/>
          <a:p>
            <a:pPr marR="68580">
              <a:lnSpc>
                <a:spcPct val="115000"/>
              </a:lnSpc>
            </a:pPr>
            <a:r>
              <a:rPr lang="en-GB" sz="1500" dirty="0">
                <a:latin typeface="Bahnschrift" panose="020B0502040204020203" pitchFamily="34" charset="0"/>
                <a:ea typeface="Cambria" panose="02040503050406030204" pitchFamily="18" charset="0"/>
              </a:rPr>
              <a:t>India has the second most population in the whole world.</a:t>
            </a:r>
          </a:p>
          <a:p>
            <a:pPr marR="68580">
              <a:lnSpc>
                <a:spcPct val="115000"/>
              </a:lnSpc>
            </a:pPr>
            <a:r>
              <a:rPr lang="en-GB" sz="1500" dirty="0">
                <a:latin typeface="Bahnschrift" panose="020B0502040204020203" pitchFamily="34" charset="0"/>
                <a:ea typeface="Cambria" panose="02040503050406030204" pitchFamily="18" charset="0"/>
              </a:rPr>
              <a:t>Despite high number of cases, India has lowest mortality rate.</a:t>
            </a:r>
          </a:p>
          <a:p>
            <a:pPr marR="68580">
              <a:lnSpc>
                <a:spcPct val="115000"/>
              </a:lnSpc>
            </a:pPr>
            <a:r>
              <a:rPr lang="en-GB" sz="1500" dirty="0">
                <a:latin typeface="Bahnschrift" panose="020B0502040204020203" pitchFamily="34" charset="0"/>
                <a:ea typeface="Cambria" panose="02040503050406030204" pitchFamily="18" charset="0"/>
              </a:rPr>
              <a:t>Mortality rate is a measure of the number of deaths in a particular population, scaled to the size of that population, per unit of time.</a:t>
            </a:r>
            <a:endParaRPr lang="en-IN" sz="1500" dirty="0">
              <a:latin typeface="Bahnschrift" panose="020B0502040204020203" pitchFamily="34" charset="0"/>
              <a:ea typeface="Cambria" panose="02040503050406030204" pitchFamily="18" charset="0"/>
            </a:endParaRPr>
          </a:p>
          <a:p>
            <a:pPr marR="68580">
              <a:lnSpc>
                <a:spcPct val="115000"/>
              </a:lnSpc>
            </a:pPr>
            <a:endParaRPr lang="en-IN" sz="1500" dirty="0">
              <a:latin typeface="Bahnschrift" panose="020B0502040204020203" pitchFamily="34" charset="0"/>
              <a:ea typeface="Cambria" panose="02040503050406030204" pitchFamily="18" charset="0"/>
            </a:endParaRPr>
          </a:p>
        </p:txBody>
      </p:sp>
      <p:pic>
        <p:nvPicPr>
          <p:cNvPr id="4" name="Picture 3">
            <a:extLst>
              <a:ext uri="{FF2B5EF4-FFF2-40B4-BE49-F238E27FC236}">
                <a16:creationId xmlns:a16="http://schemas.microsoft.com/office/drawing/2014/main" id="{1D00D647-8FFC-448F-9B20-C98412A640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44858" y="2922310"/>
            <a:ext cx="4391516" cy="3085859"/>
          </a:xfrm>
          <a:prstGeom prst="rect">
            <a:avLst/>
          </a:prstGeom>
        </p:spPr>
      </p:pic>
      <p:sp>
        <p:nvSpPr>
          <p:cNvPr id="5" name="TextBox 4">
            <a:extLst>
              <a:ext uri="{FF2B5EF4-FFF2-40B4-BE49-F238E27FC236}">
                <a16:creationId xmlns:a16="http://schemas.microsoft.com/office/drawing/2014/main" id="{4061C6FD-A4DA-4517-8997-E1B1330E089E}"/>
              </a:ext>
            </a:extLst>
          </p:cNvPr>
          <p:cNvSpPr txBox="1"/>
          <p:nvPr/>
        </p:nvSpPr>
        <p:spPr>
          <a:xfrm>
            <a:off x="3044858" y="5970294"/>
            <a:ext cx="5096903" cy="369332"/>
          </a:xfrm>
          <a:prstGeom prst="rect">
            <a:avLst/>
          </a:prstGeom>
          <a:noFill/>
        </p:spPr>
        <p:txBody>
          <a:bodyPr wrap="square" rtlCol="0">
            <a:spAutoFit/>
          </a:bodyPr>
          <a:lstStyle/>
          <a:p>
            <a:r>
              <a:rPr lang="en-US" dirty="0"/>
              <a:t>Fig 12 : Mortality rate in Indian states</a:t>
            </a:r>
            <a:endParaRPr lang="en-IN" dirty="0"/>
          </a:p>
        </p:txBody>
      </p:sp>
    </p:spTree>
    <p:extLst>
      <p:ext uri="{BB962C8B-B14F-4D97-AF65-F5344CB8AC3E}">
        <p14:creationId xmlns:p14="http://schemas.microsoft.com/office/powerpoint/2010/main" val="326261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49E9-EC3F-4B07-2CE2-1C1BDDF67D10}"/>
              </a:ext>
            </a:extLst>
          </p:cNvPr>
          <p:cNvSpPr>
            <a:spLocks noGrp="1"/>
          </p:cNvSpPr>
          <p:nvPr>
            <p:ph type="title"/>
          </p:nvPr>
        </p:nvSpPr>
        <p:spPr/>
        <p:txBody>
          <a:bodyPr/>
          <a:lstStyle/>
          <a:p>
            <a:r>
              <a:rPr lang="en-IN" dirty="0"/>
              <a:t>Benefits of regression analysis</a:t>
            </a:r>
            <a:endParaRPr lang="en-US" dirty="0"/>
          </a:p>
        </p:txBody>
      </p:sp>
      <p:sp>
        <p:nvSpPr>
          <p:cNvPr id="3" name="Content Placeholder 2">
            <a:extLst>
              <a:ext uri="{FF2B5EF4-FFF2-40B4-BE49-F238E27FC236}">
                <a16:creationId xmlns:a16="http://schemas.microsoft.com/office/drawing/2014/main" id="{CCD04E52-1D8C-712F-924E-30AF577E9D72}"/>
              </a:ext>
            </a:extLst>
          </p:cNvPr>
          <p:cNvSpPr>
            <a:spLocks noGrp="1"/>
          </p:cNvSpPr>
          <p:nvPr>
            <p:ph idx="1"/>
          </p:nvPr>
        </p:nvSpPr>
        <p:spPr/>
        <p:txBody>
          <a:bodyPr/>
          <a:lstStyle/>
          <a:p>
            <a:pPr marR="68580" lvl="0">
              <a:lnSpc>
                <a:spcPct val="100000"/>
              </a:lnSpc>
            </a:pPr>
            <a:r>
              <a:rPr lang="en-GB" sz="1500" dirty="0">
                <a:latin typeface="Bahnschrift" panose="020B0502040204020203" pitchFamily="34" charset="0"/>
                <a:ea typeface="Cambria" panose="02040503050406030204" pitchFamily="18" charset="0"/>
              </a:rPr>
              <a:t>Making predictions and forecasts</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Improving business efficiency</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Supporting business decisions</a:t>
            </a:r>
          </a:p>
          <a:p>
            <a:pPr marR="68580" lvl="0">
              <a:lnSpc>
                <a:spcPct val="100000"/>
              </a:lnSpc>
            </a:pPr>
            <a:r>
              <a:rPr lang="en-GB" sz="1500" dirty="0">
                <a:latin typeface="Bahnschrift" panose="020B0502040204020203" pitchFamily="34" charset="0"/>
                <a:ea typeface="Cambria" panose="02040503050406030204" pitchFamily="18" charset="0"/>
              </a:rPr>
              <a:t>Review how variables impact particular categories</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Analysing results and correcting errors</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Finding new opportunities</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Forecast future trends and optimize operations</a:t>
            </a:r>
            <a:endParaRPr lang="en-US" sz="1500" dirty="0">
              <a:latin typeface="Bahnschrift" panose="020B0502040204020203" pitchFamily="34" charset="0"/>
              <a:ea typeface="Cambria" panose="02040503050406030204" pitchFamily="18" charset="0"/>
            </a:endParaRPr>
          </a:p>
          <a:p>
            <a:pPr marR="68580">
              <a:lnSpc>
                <a:spcPct val="100000"/>
              </a:lnSpc>
            </a:pPr>
            <a:endParaRPr lang="en-US" sz="1500" dirty="0">
              <a:latin typeface="Bahnschrift" panose="020B0502040204020203" pitchFamily="34" charset="0"/>
              <a:ea typeface="Cambria" panose="02040503050406030204" pitchFamily="18" charset="0"/>
            </a:endParaRPr>
          </a:p>
        </p:txBody>
      </p:sp>
    </p:spTree>
    <p:extLst>
      <p:ext uri="{BB962C8B-B14F-4D97-AF65-F5344CB8AC3E}">
        <p14:creationId xmlns:p14="http://schemas.microsoft.com/office/powerpoint/2010/main" val="2545029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3C9F-1C1B-5DCC-C3CA-DF2075CDEC72}"/>
              </a:ext>
            </a:extLst>
          </p:cNvPr>
          <p:cNvSpPr>
            <a:spLocks noGrp="1"/>
          </p:cNvSpPr>
          <p:nvPr>
            <p:ph type="title"/>
          </p:nvPr>
        </p:nvSpPr>
        <p:spPr/>
        <p:txBody>
          <a:bodyPr/>
          <a:lstStyle/>
          <a:p>
            <a:r>
              <a:rPr lang="en-IN" dirty="0"/>
              <a:t>Drawbacks of regression analysis</a:t>
            </a:r>
            <a:endParaRPr lang="en-US" dirty="0"/>
          </a:p>
        </p:txBody>
      </p:sp>
      <p:sp>
        <p:nvSpPr>
          <p:cNvPr id="3" name="Content Placeholder 2">
            <a:extLst>
              <a:ext uri="{FF2B5EF4-FFF2-40B4-BE49-F238E27FC236}">
                <a16:creationId xmlns:a16="http://schemas.microsoft.com/office/drawing/2014/main" id="{9563AB3D-C1FE-F448-203B-ED820E0D4746}"/>
              </a:ext>
            </a:extLst>
          </p:cNvPr>
          <p:cNvSpPr>
            <a:spLocks noGrp="1"/>
          </p:cNvSpPr>
          <p:nvPr>
            <p:ph idx="1"/>
          </p:nvPr>
        </p:nvSpPr>
        <p:spPr/>
        <p:txBody>
          <a:bodyPr>
            <a:normAutofit/>
          </a:bodyPr>
          <a:lstStyle/>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Assumptions: </a:t>
            </a:r>
          </a:p>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Wrong questions: </a:t>
            </a:r>
          </a:p>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Data independence: </a:t>
            </a:r>
          </a:p>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Poor data: </a:t>
            </a:r>
          </a:p>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Software limitations: </a:t>
            </a:r>
          </a:p>
          <a:p>
            <a:pPr marR="68580" lvl="0">
              <a:lnSpc>
                <a:spcPct val="100000"/>
              </a:lnSpc>
              <a:buSzPts val="1000"/>
              <a:tabLst>
                <a:tab pos="457200" algn="l"/>
              </a:tabLst>
            </a:pPr>
            <a:r>
              <a:rPr lang="en-GB" sz="1500" dirty="0">
                <a:latin typeface="Bahnschrift" panose="020B0502040204020203" pitchFamily="34" charset="0"/>
                <a:ea typeface="Cambria" panose="02040503050406030204" pitchFamily="18" charset="0"/>
              </a:rPr>
              <a:t>Human error:</a:t>
            </a:r>
            <a:endParaRPr lang="en-US" sz="1500" dirty="0">
              <a:latin typeface="Bahnschrift" panose="020B0502040204020203" pitchFamily="34" charset="0"/>
              <a:ea typeface="Cambria" panose="02040503050406030204" pitchFamily="18" charset="0"/>
            </a:endParaRPr>
          </a:p>
          <a:p>
            <a:pPr marR="68580">
              <a:lnSpc>
                <a:spcPct val="100000"/>
              </a:lnSpc>
            </a:pPr>
            <a:endParaRPr lang="en-US" sz="1500" dirty="0">
              <a:latin typeface="Bahnschrift" panose="020B0502040204020203" pitchFamily="34" charset="0"/>
              <a:ea typeface="Cambria" panose="02040503050406030204" pitchFamily="18" charset="0"/>
            </a:endParaRPr>
          </a:p>
        </p:txBody>
      </p:sp>
    </p:spTree>
    <p:extLst>
      <p:ext uri="{BB962C8B-B14F-4D97-AF65-F5344CB8AC3E}">
        <p14:creationId xmlns:p14="http://schemas.microsoft.com/office/powerpoint/2010/main" val="409464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4892-A781-D1CF-EA54-B76AB7DAC944}"/>
              </a:ext>
            </a:extLst>
          </p:cNvPr>
          <p:cNvSpPr>
            <a:spLocks noGrp="1"/>
          </p:cNvSpPr>
          <p:nvPr>
            <p:ph type="title"/>
          </p:nvPr>
        </p:nvSpPr>
        <p:spPr/>
        <p:txBody>
          <a:bodyPr/>
          <a:lstStyle/>
          <a:p>
            <a:r>
              <a:rPr lang="en-IN" dirty="0"/>
              <a:t>Applications</a:t>
            </a:r>
            <a:endParaRPr lang="en-US" dirty="0"/>
          </a:p>
        </p:txBody>
      </p:sp>
      <p:sp>
        <p:nvSpPr>
          <p:cNvPr id="3" name="Content Placeholder 2">
            <a:extLst>
              <a:ext uri="{FF2B5EF4-FFF2-40B4-BE49-F238E27FC236}">
                <a16:creationId xmlns:a16="http://schemas.microsoft.com/office/drawing/2014/main" id="{CFE07CCC-94FB-08FF-DB87-D0995AFD1C39}"/>
              </a:ext>
            </a:extLst>
          </p:cNvPr>
          <p:cNvSpPr>
            <a:spLocks noGrp="1"/>
          </p:cNvSpPr>
          <p:nvPr>
            <p:ph idx="1"/>
          </p:nvPr>
        </p:nvSpPr>
        <p:spPr/>
        <p:txBody>
          <a:bodyPr/>
          <a:lstStyle/>
          <a:p>
            <a:pPr marR="68580" lvl="0">
              <a:lnSpc>
                <a:spcPct val="100000"/>
              </a:lnSpc>
            </a:pPr>
            <a:r>
              <a:rPr lang="en-GB" sz="1500" dirty="0">
                <a:latin typeface="Bahnschrift" panose="020B0502040204020203" pitchFamily="34" charset="0"/>
                <a:ea typeface="Cambria" panose="02040503050406030204" pitchFamily="18" charset="0"/>
              </a:rPr>
              <a:t>Market research</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Expert consultation</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Indicator approaches</a:t>
            </a:r>
            <a:endParaRPr lang="en-US" sz="1500" dirty="0">
              <a:latin typeface="Bahnschrift" panose="020B0502040204020203" pitchFamily="34" charset="0"/>
              <a:ea typeface="Cambria" panose="02040503050406030204" pitchFamily="18" charset="0"/>
            </a:endParaRPr>
          </a:p>
          <a:p>
            <a:pPr marR="68580" lvl="0">
              <a:lnSpc>
                <a:spcPct val="100000"/>
              </a:lnSpc>
            </a:pPr>
            <a:r>
              <a:rPr lang="en-GB" sz="1500" dirty="0">
                <a:latin typeface="Bahnschrift" panose="020B0502040204020203" pitchFamily="34" charset="0"/>
                <a:ea typeface="Cambria" panose="02040503050406030204" pitchFamily="18" charset="0"/>
              </a:rPr>
              <a:t>Trend analysis</a:t>
            </a:r>
            <a:endParaRPr lang="en-US" sz="1500" dirty="0">
              <a:latin typeface="Bahnschrift" panose="020B0502040204020203" pitchFamily="34" charset="0"/>
              <a:ea typeface="Cambria" panose="02040503050406030204" pitchFamily="18" charset="0"/>
            </a:endParaRPr>
          </a:p>
          <a:p>
            <a:pPr marR="68580">
              <a:lnSpc>
                <a:spcPct val="100000"/>
              </a:lnSpc>
            </a:pPr>
            <a:endParaRPr lang="en-US" sz="1500" dirty="0">
              <a:latin typeface="Bahnschrift" panose="020B0502040204020203" pitchFamily="34" charset="0"/>
              <a:ea typeface="Cambria" panose="020405030504060302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64" y="1831921"/>
            <a:ext cx="7009849" cy="4028552"/>
          </a:xfrm>
          <a:prstGeom prst="rect">
            <a:avLst/>
          </a:prstGeom>
        </p:spPr>
      </p:pic>
      <p:sp>
        <p:nvSpPr>
          <p:cNvPr id="6" name="TextBox 5">
            <a:extLst>
              <a:ext uri="{FF2B5EF4-FFF2-40B4-BE49-F238E27FC236}">
                <a16:creationId xmlns:a16="http://schemas.microsoft.com/office/drawing/2014/main" id="{4061C6FD-A4DA-4517-8997-E1B1330E089E}"/>
              </a:ext>
            </a:extLst>
          </p:cNvPr>
          <p:cNvSpPr txBox="1"/>
          <p:nvPr/>
        </p:nvSpPr>
        <p:spPr>
          <a:xfrm>
            <a:off x="6065149" y="5860473"/>
            <a:ext cx="5096903" cy="369332"/>
          </a:xfrm>
          <a:prstGeom prst="rect">
            <a:avLst/>
          </a:prstGeom>
          <a:noFill/>
        </p:spPr>
        <p:txBody>
          <a:bodyPr wrap="square" rtlCol="0">
            <a:spAutoFit/>
          </a:bodyPr>
          <a:lstStyle/>
          <a:p>
            <a:r>
              <a:rPr lang="en-US" dirty="0"/>
              <a:t>Fig 13 : Trend forecasting</a:t>
            </a:r>
            <a:endParaRPr lang="en-IN" dirty="0"/>
          </a:p>
        </p:txBody>
      </p:sp>
    </p:spTree>
    <p:extLst>
      <p:ext uri="{BB962C8B-B14F-4D97-AF65-F5344CB8AC3E}">
        <p14:creationId xmlns:p14="http://schemas.microsoft.com/office/powerpoint/2010/main" val="219344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GB" b="1" dirty="0"/>
              <a:t>1. INTRODUCTION</a:t>
            </a:r>
            <a:endParaRPr lang="en-IN" dirty="0"/>
          </a:p>
          <a:p>
            <a:r>
              <a:rPr lang="en-GB" b="1" dirty="0"/>
              <a:t>2. LITERATURE SURVEY </a:t>
            </a:r>
            <a:endParaRPr lang="en-IN" dirty="0"/>
          </a:p>
          <a:p>
            <a:r>
              <a:rPr lang="en-GB" b="1" dirty="0"/>
              <a:t>3. PROJECT DESCRIPTION</a:t>
            </a:r>
            <a:endParaRPr lang="en-IN" dirty="0"/>
          </a:p>
          <a:p>
            <a:r>
              <a:rPr lang="en-GB" b="1" dirty="0"/>
              <a:t>4. ANALYTICAL WORK</a:t>
            </a:r>
            <a:endParaRPr lang="en-IN" dirty="0"/>
          </a:p>
          <a:p>
            <a:r>
              <a:rPr lang="en-GB" b="1" dirty="0"/>
              <a:t>5. BENEFITS, DRAWBACK AND APPLICATIONS </a:t>
            </a:r>
            <a:endParaRPr lang="en-IN" dirty="0"/>
          </a:p>
          <a:p>
            <a:r>
              <a:rPr lang="en-GB" b="1" dirty="0"/>
              <a:t>6. FUTURE PROSPECT</a:t>
            </a:r>
            <a:endParaRPr lang="en-IN" dirty="0"/>
          </a:p>
          <a:p>
            <a:r>
              <a:rPr lang="en-GB" b="1" dirty="0"/>
              <a:t>7. CONCLUSION</a:t>
            </a:r>
          </a:p>
          <a:p>
            <a:r>
              <a:rPr lang="en-GB" b="1" dirty="0"/>
              <a:t>8. REFERENCES</a:t>
            </a:r>
            <a:endParaRPr lang="en-IN" dirty="0"/>
          </a:p>
        </p:txBody>
      </p:sp>
    </p:spTree>
    <p:extLst>
      <p:ext uri="{BB962C8B-B14F-4D97-AF65-F5344CB8AC3E}">
        <p14:creationId xmlns:p14="http://schemas.microsoft.com/office/powerpoint/2010/main" val="208179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C95B-6820-46E6-B35D-5A16E4609292}"/>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90968E0C-1D05-4367-8347-AB45CBE3741D}"/>
              </a:ext>
            </a:extLst>
          </p:cNvPr>
          <p:cNvSpPr>
            <a:spLocks noGrp="1"/>
          </p:cNvSpPr>
          <p:nvPr>
            <p:ph idx="1"/>
          </p:nvPr>
        </p:nvSpPr>
        <p:spPr>
          <a:xfrm>
            <a:off x="2589212" y="2133599"/>
            <a:ext cx="8915400" cy="3976255"/>
          </a:xfrm>
        </p:spPr>
        <p:txBody>
          <a:bodyPr>
            <a:normAutofit/>
          </a:bodyPr>
          <a:lstStyle/>
          <a:p>
            <a:pPr marR="68580">
              <a:lnSpc>
                <a:spcPct val="100000"/>
              </a:lnSpc>
            </a:pPr>
            <a:r>
              <a:rPr lang="en-GB" sz="1500" dirty="0">
                <a:latin typeface="Bahnschrift" panose="020B0502040204020203" pitchFamily="34" charset="0"/>
                <a:ea typeface="Cambria" panose="02040503050406030204" pitchFamily="18" charset="0"/>
              </a:rPr>
              <a:t>To summarise, we carried out the regression analysis and investigated the spread of covid-19 in India and its states. </a:t>
            </a:r>
          </a:p>
          <a:p>
            <a:pPr marR="68580">
              <a:lnSpc>
                <a:spcPct val="100000"/>
              </a:lnSpc>
            </a:pPr>
            <a:r>
              <a:rPr lang="en-GB" sz="1500" dirty="0">
                <a:latin typeface="Bahnschrift" panose="020B0502040204020203" pitchFamily="34" charset="0"/>
                <a:ea typeface="Cambria" panose="02040503050406030204" pitchFamily="18" charset="0"/>
              </a:rPr>
              <a:t>Maharashtra, Delhi, Gujarat, and Madhya Pradesh are the most affected states category. </a:t>
            </a:r>
          </a:p>
          <a:p>
            <a:pPr marR="68580">
              <a:lnSpc>
                <a:spcPct val="100000"/>
              </a:lnSpc>
            </a:pPr>
            <a:r>
              <a:rPr lang="en-GB" sz="1500" dirty="0">
                <a:latin typeface="Bahnschrift" panose="020B0502040204020203" pitchFamily="34" charset="0"/>
                <a:ea typeface="Cambria" panose="02040503050406030204" pitchFamily="18" charset="0"/>
              </a:rPr>
              <a:t>Linear and multilinear regression techniques are the most accurate and provide the highest efficiency.</a:t>
            </a:r>
          </a:p>
          <a:p>
            <a:pPr marR="68580">
              <a:lnSpc>
                <a:spcPct val="100000"/>
              </a:lnSpc>
            </a:pPr>
            <a:r>
              <a:rPr lang="en-GB" sz="1500" dirty="0">
                <a:latin typeface="Bahnschrift" panose="020B0502040204020203" pitchFamily="34" charset="0"/>
                <a:ea typeface="Cambria" panose="02040503050406030204" pitchFamily="18" charset="0"/>
              </a:rPr>
              <a:t>Tamil Nadu, Rajasthan, Punjab, and Bihar are in the moderate category.</a:t>
            </a:r>
          </a:p>
          <a:p>
            <a:pPr marR="68580">
              <a:lnSpc>
                <a:spcPct val="100000"/>
              </a:lnSpc>
            </a:pPr>
            <a:r>
              <a:rPr lang="en-GB" sz="1500" dirty="0">
                <a:latin typeface="Bahnschrift" panose="020B0502040204020203" pitchFamily="34" charset="0"/>
                <a:ea typeface="Cambria" panose="02040503050406030204" pitchFamily="18" charset="0"/>
              </a:rPr>
              <a:t>Kerala, Haryana, Jammu and Kashmir, Karnataka, and Telangana are in the controlled category. </a:t>
            </a:r>
          </a:p>
          <a:p>
            <a:pPr marR="68580">
              <a:lnSpc>
                <a:spcPct val="100000"/>
              </a:lnSpc>
            </a:pPr>
            <a:r>
              <a:rPr lang="en-GB" sz="1500" dirty="0">
                <a:latin typeface="Bahnschrift" panose="020B0502040204020203" pitchFamily="34" charset="0"/>
                <a:ea typeface="Cambria" panose="02040503050406030204" pitchFamily="18" charset="0"/>
              </a:rPr>
              <a:t>We also depicted the results through many bar diagrams and graph plots.  </a:t>
            </a: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p:txBody>
      </p:sp>
    </p:spTree>
    <p:extLst>
      <p:ext uri="{BB962C8B-B14F-4D97-AF65-F5344CB8AC3E}">
        <p14:creationId xmlns:p14="http://schemas.microsoft.com/office/powerpoint/2010/main" val="31839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B03A-0778-4EEF-81C5-CCD105EFAD5B}"/>
              </a:ext>
            </a:extLst>
          </p:cNvPr>
          <p:cNvSpPr>
            <a:spLocks noGrp="1"/>
          </p:cNvSpPr>
          <p:nvPr>
            <p:ph type="title"/>
          </p:nvPr>
        </p:nvSpPr>
        <p:spPr/>
        <p:txBody>
          <a:bodyPr/>
          <a:lstStyle/>
          <a:p>
            <a:r>
              <a:rPr lang="en-GB" dirty="0"/>
              <a:t>FUTURE PROSPECT: -</a:t>
            </a:r>
            <a:endParaRPr lang="en-IN" dirty="0"/>
          </a:p>
        </p:txBody>
      </p:sp>
      <p:sp>
        <p:nvSpPr>
          <p:cNvPr id="3" name="Content Placeholder 2">
            <a:extLst>
              <a:ext uri="{FF2B5EF4-FFF2-40B4-BE49-F238E27FC236}">
                <a16:creationId xmlns:a16="http://schemas.microsoft.com/office/drawing/2014/main" id="{5975D9CE-BCEE-4D31-AFCB-C805900A32FE}"/>
              </a:ext>
            </a:extLst>
          </p:cNvPr>
          <p:cNvSpPr>
            <a:spLocks noGrp="1"/>
          </p:cNvSpPr>
          <p:nvPr>
            <p:ph idx="1"/>
          </p:nvPr>
        </p:nvSpPr>
        <p:spPr/>
        <p:txBody>
          <a:bodyPr>
            <a:normAutofit/>
          </a:bodyPr>
          <a:lstStyle/>
          <a:p>
            <a:pPr marR="68580">
              <a:lnSpc>
                <a:spcPct val="100000"/>
              </a:lnSpc>
            </a:pPr>
            <a:r>
              <a:rPr lang="en-GB" sz="1500" dirty="0">
                <a:latin typeface="Bahnschrift" panose="020B0502040204020203" pitchFamily="34" charset="0"/>
                <a:ea typeface="Cambria" panose="02040503050406030204" pitchFamily="18" charset="0"/>
              </a:rPr>
              <a:t>We have done the analysis of the impact of Covid -19 in India and its different states. </a:t>
            </a:r>
          </a:p>
          <a:p>
            <a:pPr marR="68580">
              <a:lnSpc>
                <a:spcPct val="100000"/>
              </a:lnSpc>
            </a:pPr>
            <a:r>
              <a:rPr lang="en-GB" sz="1500" dirty="0">
                <a:latin typeface="Bahnschrift" panose="020B0502040204020203" pitchFamily="34" charset="0"/>
                <a:ea typeface="Cambria" panose="02040503050406030204" pitchFamily="18" charset="0"/>
              </a:rPr>
              <a:t>This particular virus is not foreseeable, as are its various variants which we hear about every few months. It is very important to know beforehand, the overall information about the pandemic situation.</a:t>
            </a:r>
          </a:p>
          <a:p>
            <a:pPr marR="68580">
              <a:lnSpc>
                <a:spcPct val="100000"/>
              </a:lnSpc>
            </a:pPr>
            <a:r>
              <a:rPr lang="en-GB" sz="1500" dirty="0">
                <a:latin typeface="Bahnschrift" panose="020B0502040204020203" pitchFamily="34" charset="0"/>
                <a:ea typeface="Cambria" panose="02040503050406030204" pitchFamily="18" charset="0"/>
              </a:rPr>
              <a:t>Using the regression models, we choose a suitable model for prediction. A befitting model can be used to further improvise the current model and its observations. </a:t>
            </a:r>
          </a:p>
          <a:p>
            <a:pPr marR="68580">
              <a:lnSpc>
                <a:spcPct val="100000"/>
              </a:lnSpc>
            </a:pPr>
            <a:r>
              <a:rPr lang="en-GB" sz="1500" dirty="0">
                <a:latin typeface="Bahnschrift" panose="020B0502040204020203" pitchFamily="34" charset="0"/>
                <a:ea typeface="Cambria" panose="02040503050406030204" pitchFamily="18" charset="0"/>
              </a:rPr>
              <a:t>If some variants of the Covid-19 occur in the near future, we can use this model to predict the number of patients in India and also make use of the data analysis which would help us to gather more insights on the situation that we would face.</a:t>
            </a:r>
          </a:p>
          <a:p>
            <a:pPr marR="68580">
              <a:lnSpc>
                <a:spcPct val="100000"/>
              </a:lnSpc>
            </a:pPr>
            <a:r>
              <a:rPr lang="en-GB" sz="1500" dirty="0">
                <a:latin typeface="Bahnschrift" panose="020B0502040204020203" pitchFamily="34" charset="0"/>
                <a:ea typeface="Cambria" panose="02040503050406030204" pitchFamily="18" charset="0"/>
              </a:rPr>
              <a:t>We can anticipate the further spread of the covid-19 virus, it will help in taking the required actions by concerned authority to control the future spread of Covid-19.</a:t>
            </a:r>
            <a:endParaRPr lang="en-IN" sz="1500" dirty="0">
              <a:latin typeface="Bahnschrift" panose="020B0502040204020203" pitchFamily="34" charset="0"/>
              <a:ea typeface="Cambria" panose="02040503050406030204" pitchFamily="18" charset="0"/>
            </a:endParaRPr>
          </a:p>
          <a:p>
            <a:pPr marR="68580">
              <a:lnSpc>
                <a:spcPct val="100000"/>
              </a:lnSpc>
            </a:pPr>
            <a:endParaRPr lang="en-IN" sz="1500" dirty="0">
              <a:latin typeface="Bahnschrift" panose="020B0502040204020203" pitchFamily="34" charset="0"/>
              <a:ea typeface="Cambria" panose="02040503050406030204" pitchFamily="18" charset="0"/>
            </a:endParaRPr>
          </a:p>
        </p:txBody>
      </p:sp>
    </p:spTree>
    <p:extLst>
      <p:ext uri="{BB962C8B-B14F-4D97-AF65-F5344CB8AC3E}">
        <p14:creationId xmlns:p14="http://schemas.microsoft.com/office/powerpoint/2010/main" val="115760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2871-CEEA-4C1E-A1F6-A97EBD04F77C}"/>
              </a:ext>
            </a:extLst>
          </p:cNvPr>
          <p:cNvSpPr>
            <a:spLocks noGrp="1"/>
          </p:cNvSpPr>
          <p:nvPr>
            <p:ph type="title"/>
          </p:nvPr>
        </p:nvSpPr>
        <p:spPr>
          <a:xfrm>
            <a:off x="1583078" y="386499"/>
            <a:ext cx="10364451" cy="1596177"/>
          </a:xfrm>
        </p:spPr>
        <p:txBody>
          <a:bodyPr/>
          <a:lstStyle/>
          <a:p>
            <a:r>
              <a:rPr lang="en-GB" dirty="0"/>
              <a:t>REFERENCES: -</a:t>
            </a:r>
            <a:br>
              <a:rPr lang="en-IN" dirty="0"/>
            </a:br>
            <a:endParaRPr lang="en-IN" dirty="0"/>
          </a:p>
        </p:txBody>
      </p:sp>
      <p:sp>
        <p:nvSpPr>
          <p:cNvPr id="3" name="Content Placeholder 2">
            <a:extLst>
              <a:ext uri="{FF2B5EF4-FFF2-40B4-BE49-F238E27FC236}">
                <a16:creationId xmlns:a16="http://schemas.microsoft.com/office/drawing/2014/main" id="{D7E1F1E0-001E-4D69-B335-4F246DD0AAA3}"/>
              </a:ext>
            </a:extLst>
          </p:cNvPr>
          <p:cNvSpPr>
            <a:spLocks noGrp="1"/>
          </p:cNvSpPr>
          <p:nvPr>
            <p:ph idx="1"/>
          </p:nvPr>
        </p:nvSpPr>
        <p:spPr>
          <a:xfrm>
            <a:off x="1583077" y="1716946"/>
            <a:ext cx="10364452" cy="3424107"/>
          </a:xfrm>
        </p:spPr>
        <p:txBody>
          <a:bodyPr>
            <a:noAutofit/>
          </a:bodyPr>
          <a:lstStyle/>
          <a:p>
            <a:pPr marR="147320"/>
            <a:r>
              <a:rPr lang="en-GB" sz="1500" dirty="0">
                <a:latin typeface="Bahnschrift" panose="020B0502040204020203" pitchFamily="34" charset="0"/>
                <a:ea typeface="Cambria" panose="02040503050406030204" pitchFamily="18" charset="0"/>
              </a:rPr>
              <a:t>[1]Ministry of Health and Family Welfare of India.                     </a:t>
            </a:r>
            <a:r>
              <a:rPr lang="en-GB" sz="1500" dirty="0">
                <a:latin typeface="Bahnschrift" panose="020B0502040204020203" pitchFamily="34" charset="0"/>
                <a:ea typeface="Cambria" panose="02040503050406030204" pitchFamily="18" charset="0"/>
                <a:hlinkClick r:id="rId2">
                  <a:extLst>
                    <a:ext uri="{A12FA001-AC4F-418D-AE19-62706E023703}">
                      <ahyp:hlinkClr xmlns:ahyp="http://schemas.microsoft.com/office/drawing/2018/hyperlinkcolor" val="tx"/>
                    </a:ext>
                  </a:extLst>
                </a:hlinkClick>
              </a:rPr>
              <a:t>https://www.mohfw.gov.in/dashboard/index.php  </a:t>
            </a:r>
            <a:r>
              <a:rPr lang="en-GB" sz="1500" dirty="0">
                <a:latin typeface="Bahnschrift" panose="020B0502040204020203" pitchFamily="34" charset="0"/>
                <a:ea typeface="Cambria" panose="02040503050406030204" pitchFamily="18" charset="0"/>
              </a:rPr>
              <a:t> </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rPr>
              <a:t>[2]Official covid-19 India portal: </a:t>
            </a:r>
            <a:r>
              <a:rPr lang="en-GB" sz="1500" dirty="0">
                <a:latin typeface="Bahnschrift" panose="020B0502040204020203" pitchFamily="34" charset="0"/>
                <a:ea typeface="Cambria" panose="02040503050406030204" pitchFamily="18" charset="0"/>
                <a:hlinkClick r:id="rId3">
                  <a:extLst>
                    <a:ext uri="{A12FA001-AC4F-418D-AE19-62706E023703}">
                      <ahyp:hlinkClr xmlns:ahyp="http://schemas.microsoft.com/office/drawing/2018/hyperlinkcolor" val="tx"/>
                    </a:ext>
                  </a:extLst>
                </a:hlinkClick>
              </a:rPr>
              <a:t>https://www.covid19india.org/</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rPr>
              <a:t>[3]IEEE paper by Ekta Gambhir, Ritika Jain, Alankrit Gupta, Uma Tomer</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hlinkClick r:id="rId4">
                  <a:extLst>
                    <a:ext uri="{A12FA001-AC4F-418D-AE19-62706E023703}">
                      <ahyp:hlinkClr xmlns:ahyp="http://schemas.microsoft.com/office/drawing/2018/hyperlinkcolor" val="tx"/>
                    </a:ext>
                  </a:extLst>
                </a:hlinkClick>
              </a:rPr>
              <a:t>https://ieeexplore.ieee.org/document/9215356</a:t>
            </a:r>
            <a:endParaRPr lang="en-IN" sz="1500" dirty="0">
              <a:latin typeface="Bahnschrift" panose="020B0502040204020203" pitchFamily="34" charset="0"/>
              <a:ea typeface="Cambria" panose="02040503050406030204" pitchFamily="18" charset="0"/>
            </a:endParaRPr>
          </a:p>
          <a:p>
            <a:r>
              <a:rPr lang="en-GB" sz="1500" dirty="0">
                <a:latin typeface="Bahnschrift" panose="020B0502040204020203" pitchFamily="34" charset="0"/>
                <a:ea typeface="Cambria" panose="02040503050406030204" pitchFamily="18" charset="0"/>
              </a:rPr>
              <a:t>[4] Regression Analysis of COVID-19 Spread in India and its Different States</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hlinkClick r:id="rId5">
                  <a:extLst>
                    <a:ext uri="{A12FA001-AC4F-418D-AE19-62706E023703}">
                      <ahyp:hlinkClr xmlns:ahyp="http://schemas.microsoft.com/office/drawing/2018/hyperlinkcolor" val="tx"/>
                    </a:ext>
                  </a:extLst>
                </a:hlinkClick>
              </a:rPr>
              <a:t>https://www.researchgate.net/publication/341759652_Regression_Analysis_of_COVID-19_Spread_in_India_and_its_Different_States</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rPr>
              <a:t>[5] Covid 19 pandemic analysis using regression</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hlinkClick r:id="rId6">
                  <a:extLst>
                    <a:ext uri="{A12FA001-AC4F-418D-AE19-62706E023703}">
                      <ahyp:hlinkClr xmlns:ahyp="http://schemas.microsoft.com/office/drawing/2018/hyperlinkcolor" val="tx"/>
                    </a:ext>
                  </a:extLst>
                </a:hlinkClick>
              </a:rPr>
              <a:t>https://www.medrxiv.org/content/10.1101/2020.10.08.20208991v1.full.pdf</a:t>
            </a:r>
            <a:endParaRPr lang="en-IN" sz="1500" dirty="0">
              <a:latin typeface="Bahnschrift" panose="020B0502040204020203" pitchFamily="34" charset="0"/>
              <a:ea typeface="Cambria" panose="02040503050406030204" pitchFamily="18" charset="0"/>
            </a:endParaRPr>
          </a:p>
          <a:p>
            <a:r>
              <a:rPr lang="en-GB" sz="1500" dirty="0">
                <a:latin typeface="Bahnschrift" panose="020B0502040204020203" pitchFamily="34" charset="0"/>
                <a:ea typeface="Cambria" panose="02040503050406030204" pitchFamily="18" charset="0"/>
              </a:rPr>
              <a:t>[6] Performance evaluation of regression models for COVID-19</a:t>
            </a:r>
            <a:endParaRPr lang="en-IN" sz="1500" dirty="0">
              <a:latin typeface="Bahnschrift" panose="020B0502040204020203" pitchFamily="34" charset="0"/>
              <a:ea typeface="Cambria" panose="02040503050406030204" pitchFamily="18" charset="0"/>
            </a:endParaRPr>
          </a:p>
          <a:p>
            <a:pPr marR="147320"/>
            <a:r>
              <a:rPr lang="en-GB" sz="1500" dirty="0">
                <a:latin typeface="Bahnschrift" panose="020B0502040204020203" pitchFamily="34" charset="0"/>
                <a:ea typeface="Cambria" panose="02040503050406030204" pitchFamily="18" charset="0"/>
                <a:hlinkClick r:id="rId7">
                  <a:extLst>
                    <a:ext uri="{A12FA001-AC4F-418D-AE19-62706E023703}">
                      <ahyp:hlinkClr xmlns:ahyp="http://schemas.microsoft.com/office/drawing/2018/hyperlinkcolor" val="tx"/>
                    </a:ext>
                  </a:extLst>
                </a:hlinkClick>
              </a:rPr>
              <a:t>https://www.sciencedirect.com/science/article/pii/S2090447921003385</a:t>
            </a:r>
            <a:endParaRPr lang="en-IN" sz="1500" dirty="0">
              <a:latin typeface="Bahnschrift" panose="020B0502040204020203" pitchFamily="34" charset="0"/>
              <a:ea typeface="Cambria" panose="02040503050406030204" pitchFamily="18" charset="0"/>
            </a:endParaRPr>
          </a:p>
          <a:p>
            <a:endParaRPr lang="en-IN" sz="1500" dirty="0">
              <a:latin typeface="Bahnschrift" panose="020B0502040204020203" pitchFamily="34" charset="0"/>
              <a:ea typeface="Cambria" panose="02040503050406030204" pitchFamily="18" charset="0"/>
            </a:endParaRPr>
          </a:p>
        </p:txBody>
      </p:sp>
    </p:spTree>
    <p:extLst>
      <p:ext uri="{BB962C8B-B14F-4D97-AF65-F5344CB8AC3E}">
        <p14:creationId xmlns:p14="http://schemas.microsoft.com/office/powerpoint/2010/main" val="38878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BDC0ED-947C-414D-98EF-03068F8BDC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303" y="707009"/>
            <a:ext cx="11021841" cy="5797486"/>
          </a:xfrm>
        </p:spPr>
      </p:pic>
    </p:spTree>
    <p:extLst>
      <p:ext uri="{BB962C8B-B14F-4D97-AF65-F5344CB8AC3E}">
        <p14:creationId xmlns:p14="http://schemas.microsoft.com/office/powerpoint/2010/main" val="54643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E3A3-CA8C-4F01-9DDE-DF4F7FE5C7B1}"/>
              </a:ext>
            </a:extLst>
          </p:cNvPr>
          <p:cNvSpPr>
            <a:spLocks noGrp="1"/>
          </p:cNvSpPr>
          <p:nvPr>
            <p:ph type="title"/>
          </p:nvPr>
        </p:nvSpPr>
        <p:spPr/>
        <p:txBody>
          <a:bodyPr>
            <a:normAutofit/>
          </a:bodyPr>
          <a:lstStyle/>
          <a:p>
            <a:r>
              <a:rPr lang="en-GB" dirty="0"/>
              <a:t>INTRODUCTION:</a:t>
            </a:r>
            <a:br>
              <a:rPr lang="en-IN" dirty="0"/>
            </a:br>
            <a:endParaRPr lang="en-IN" dirty="0"/>
          </a:p>
        </p:txBody>
      </p:sp>
      <p:sp>
        <p:nvSpPr>
          <p:cNvPr id="3" name="Content Placeholder 2">
            <a:extLst>
              <a:ext uri="{FF2B5EF4-FFF2-40B4-BE49-F238E27FC236}">
                <a16:creationId xmlns:a16="http://schemas.microsoft.com/office/drawing/2014/main" id="{1ACB3AEE-A3DA-4B91-85F8-975ADAD787B7}"/>
              </a:ext>
            </a:extLst>
          </p:cNvPr>
          <p:cNvSpPr>
            <a:spLocks noGrp="1"/>
          </p:cNvSpPr>
          <p:nvPr>
            <p:ph idx="1"/>
          </p:nvPr>
        </p:nvSpPr>
        <p:spPr>
          <a:xfrm>
            <a:off x="2702333" y="1426590"/>
            <a:ext cx="8915400" cy="3777622"/>
          </a:xfrm>
        </p:spPr>
        <p:txBody>
          <a:bodyPr>
            <a:normAutofit/>
          </a:bodyPr>
          <a:lstStyle/>
          <a:p>
            <a:pPr marR="68580"/>
            <a:r>
              <a:rPr lang="en-GB" sz="1500" dirty="0">
                <a:latin typeface="Bahnschrift" panose="020B0502040204020203" pitchFamily="34" charset="0"/>
                <a:ea typeface="Cambria" panose="02040503050406030204" pitchFamily="18" charset="0"/>
              </a:rPr>
              <a:t>Coronavirus is an infectious disease caused by the SARS-CoV-2 virus. </a:t>
            </a:r>
          </a:p>
          <a:p>
            <a:pPr marR="68580"/>
            <a:r>
              <a:rPr lang="en-GB" sz="1500" dirty="0">
                <a:latin typeface="Bahnschrift" panose="020B0502040204020203" pitchFamily="34" charset="0"/>
                <a:ea typeface="Cambria" panose="02040503050406030204" pitchFamily="18" charset="0"/>
              </a:rPr>
              <a:t>The WHO declared the COVID-19 as a global pandemic on March 11, 2020.</a:t>
            </a:r>
            <a:endParaRPr lang="en-IN" sz="1500" dirty="0">
              <a:latin typeface="Bahnschrift" panose="020B0502040204020203" pitchFamily="34" charset="0"/>
              <a:ea typeface="Cambria" panose="02040503050406030204" pitchFamily="18" charset="0"/>
            </a:endParaRPr>
          </a:p>
          <a:p>
            <a:pPr marR="68580"/>
            <a:r>
              <a:rPr lang="en-GB" sz="1500" dirty="0">
                <a:latin typeface="Bahnschrift" panose="020B0502040204020203" pitchFamily="34" charset="0"/>
                <a:ea typeface="Cambria" panose="02040503050406030204" pitchFamily="18" charset="0"/>
              </a:rPr>
              <a:t>Transmitted through direct contact with respiratory droplets of an infected person.</a:t>
            </a:r>
          </a:p>
          <a:p>
            <a:pPr marR="68580"/>
            <a:r>
              <a:rPr lang="en-GB" sz="1500" dirty="0">
                <a:latin typeface="Bahnschrift" panose="020B0502040204020203" pitchFamily="34" charset="0"/>
                <a:ea typeface="Cambria" panose="02040503050406030204" pitchFamily="18" charset="0"/>
              </a:rPr>
              <a:t>It survives on surfaces for several hours, but simple disinfectants can kill it.</a:t>
            </a:r>
          </a:p>
          <a:p>
            <a:pPr marR="68580"/>
            <a:r>
              <a:rPr lang="en-GB" sz="1500" dirty="0">
                <a:latin typeface="Bahnschrift" panose="020B0502040204020203" pitchFamily="34" charset="0"/>
                <a:ea typeface="Cambria" panose="02040503050406030204" pitchFamily="18" charset="0"/>
              </a:rPr>
              <a:t>Huge threat to lives on earth.</a:t>
            </a:r>
            <a:endParaRPr lang="en-IN" sz="1500" dirty="0">
              <a:latin typeface="Bahnschrift" panose="020B0502040204020203" pitchFamily="34" charset="0"/>
              <a:ea typeface="Cambria" panose="02040503050406030204" pitchFamily="18" charset="0"/>
            </a:endParaRPr>
          </a:p>
          <a:p>
            <a:pPr marR="68580"/>
            <a:endParaRPr lang="en-IN" sz="1500" dirty="0">
              <a:latin typeface="Bahnschrift" panose="020B0502040204020203" pitchFamily="34" charset="0"/>
              <a:ea typeface="Cambria" panose="02040503050406030204" pitchFamily="18" charset="0"/>
            </a:endParaRPr>
          </a:p>
        </p:txBody>
      </p:sp>
      <p:pic>
        <p:nvPicPr>
          <p:cNvPr id="8" name="Picture 7">
            <a:extLst>
              <a:ext uri="{FF2B5EF4-FFF2-40B4-BE49-F238E27FC236}">
                <a16:creationId xmlns:a16="http://schemas.microsoft.com/office/drawing/2014/main" id="{CC43ACA6-5A16-4452-A6B8-89CF4618355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79767" y="3520885"/>
            <a:ext cx="4710135" cy="2751328"/>
          </a:xfrm>
          <a:prstGeom prst="rect">
            <a:avLst/>
          </a:prstGeom>
        </p:spPr>
      </p:pic>
      <p:sp>
        <p:nvSpPr>
          <p:cNvPr id="9" name="TextBox 8">
            <a:extLst>
              <a:ext uri="{FF2B5EF4-FFF2-40B4-BE49-F238E27FC236}">
                <a16:creationId xmlns:a16="http://schemas.microsoft.com/office/drawing/2014/main" id="{42DD80B6-07F9-40DA-A48B-0C451A6E74D7}"/>
              </a:ext>
            </a:extLst>
          </p:cNvPr>
          <p:cNvSpPr txBox="1"/>
          <p:nvPr/>
        </p:nvSpPr>
        <p:spPr>
          <a:xfrm>
            <a:off x="4364609" y="6996974"/>
            <a:ext cx="4710135" cy="230832"/>
          </a:xfrm>
          <a:prstGeom prst="rect">
            <a:avLst/>
          </a:prstGeom>
          <a:noFill/>
        </p:spPr>
        <p:txBody>
          <a:bodyPr wrap="square" rtlCol="0">
            <a:spAutoFit/>
          </a:bodyPr>
          <a:lstStyle/>
          <a:p>
            <a:r>
              <a:rPr lang="en-IN" sz="900" dirty="0">
                <a:hlinkClick r:id="rId3" tooltip="http://quoimedia.com/canadian-lockdown-powers-in-the-face-of-covid-19/"/>
              </a:rPr>
              <a:t>This Photo</a:t>
            </a:r>
            <a:r>
              <a:rPr lang="en-IN" sz="900" dirty="0"/>
              <a:t> by Unknown Author is licensed under </a:t>
            </a:r>
            <a:r>
              <a:rPr lang="en-IN" sz="900" dirty="0">
                <a:hlinkClick r:id="rId4" tooltip="https://creativecommons.org/licenses/by-nd/3.0/"/>
              </a:rPr>
              <a:t>CC BY-ND</a:t>
            </a:r>
            <a:endParaRPr lang="en-IN" sz="900" dirty="0"/>
          </a:p>
        </p:txBody>
      </p:sp>
      <p:sp>
        <p:nvSpPr>
          <p:cNvPr id="4" name="TextBox 3">
            <a:extLst>
              <a:ext uri="{FF2B5EF4-FFF2-40B4-BE49-F238E27FC236}">
                <a16:creationId xmlns:a16="http://schemas.microsoft.com/office/drawing/2014/main" id="{73922638-9C06-42EB-987C-3EBD7A1672BE}"/>
              </a:ext>
            </a:extLst>
          </p:cNvPr>
          <p:cNvSpPr txBox="1"/>
          <p:nvPr/>
        </p:nvSpPr>
        <p:spPr>
          <a:xfrm>
            <a:off x="5015059" y="6352096"/>
            <a:ext cx="3629320" cy="369332"/>
          </a:xfrm>
          <a:prstGeom prst="rect">
            <a:avLst/>
          </a:prstGeom>
          <a:noFill/>
        </p:spPr>
        <p:txBody>
          <a:bodyPr wrap="square" rtlCol="0">
            <a:spAutoFit/>
          </a:bodyPr>
          <a:lstStyle/>
          <a:p>
            <a:r>
              <a:rPr lang="en-US" dirty="0"/>
              <a:t>Fig 1: Covid 19 introduction</a:t>
            </a:r>
            <a:endParaRPr lang="en-IN" dirty="0"/>
          </a:p>
        </p:txBody>
      </p:sp>
    </p:spTree>
    <p:extLst>
      <p:ext uri="{BB962C8B-B14F-4D97-AF65-F5344CB8AC3E}">
        <p14:creationId xmlns:p14="http://schemas.microsoft.com/office/powerpoint/2010/main" val="76045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3688-761F-8B65-C9B2-52333C68B86B}"/>
              </a:ext>
            </a:extLst>
          </p:cNvPr>
          <p:cNvSpPr>
            <a:spLocks noGrp="1"/>
          </p:cNvSpPr>
          <p:nvPr>
            <p:ph type="title"/>
          </p:nvPr>
        </p:nvSpPr>
        <p:spPr/>
        <p:txBody>
          <a:bodyPr/>
          <a:lstStyle/>
          <a:p>
            <a:r>
              <a:rPr lang="en-IN" dirty="0"/>
              <a:t>Analysing spread of covid-19</a:t>
            </a:r>
            <a:endParaRPr lang="en-US" dirty="0"/>
          </a:p>
        </p:txBody>
      </p:sp>
      <p:sp>
        <p:nvSpPr>
          <p:cNvPr id="3" name="Content Placeholder 2">
            <a:extLst>
              <a:ext uri="{FF2B5EF4-FFF2-40B4-BE49-F238E27FC236}">
                <a16:creationId xmlns:a16="http://schemas.microsoft.com/office/drawing/2014/main" id="{0C481F53-8317-4A0E-F438-EF452D93E9A1}"/>
              </a:ext>
            </a:extLst>
          </p:cNvPr>
          <p:cNvSpPr>
            <a:spLocks noGrp="1"/>
          </p:cNvSpPr>
          <p:nvPr>
            <p:ph idx="1"/>
          </p:nvPr>
        </p:nvSpPr>
        <p:spPr>
          <a:xfrm>
            <a:off x="2400676" y="1540189"/>
            <a:ext cx="8915400" cy="3777622"/>
          </a:xfrm>
        </p:spPr>
        <p:txBody>
          <a:bodyPr>
            <a:normAutofit/>
          </a:bodyPr>
          <a:lstStyle/>
          <a:p>
            <a:pPr marR="68580"/>
            <a:r>
              <a:rPr lang="en-GB" sz="1500" dirty="0">
                <a:latin typeface="Bahnschrift" panose="020B0502040204020203" pitchFamily="34" charset="0"/>
                <a:ea typeface="Cambria" panose="02040503050406030204" pitchFamily="18" charset="0"/>
              </a:rPr>
              <a:t>Ever since the world has been struck by the pandemic, there have been many reports and analytics of the covid-19 spread.</a:t>
            </a:r>
          </a:p>
          <a:p>
            <a:pPr marR="68580"/>
            <a:r>
              <a:rPr lang="en-GB" sz="1500" dirty="0">
                <a:latin typeface="Bahnschrift" panose="020B0502040204020203" pitchFamily="34" charset="0"/>
                <a:ea typeface="Cambria" panose="02040503050406030204" pitchFamily="18" charset="0"/>
              </a:rPr>
              <a:t>Limited number of state-wise analytic studies.</a:t>
            </a:r>
          </a:p>
          <a:p>
            <a:pPr marR="68580"/>
            <a:r>
              <a:rPr lang="en-GB" sz="1500" dirty="0">
                <a:latin typeface="Bahnschrift" panose="020B0502040204020203" pitchFamily="34" charset="0"/>
                <a:ea typeface="Cambria" panose="02040503050406030204" pitchFamily="18" charset="0"/>
              </a:rPr>
              <a:t>Indian diversity and population.</a:t>
            </a:r>
          </a:p>
          <a:p>
            <a:pPr marR="68580"/>
            <a:r>
              <a:rPr lang="en-US" sz="1500" dirty="0">
                <a:latin typeface="Bahnschrift" panose="020B0502040204020203" pitchFamily="34" charset="0"/>
                <a:ea typeface="Cambria" panose="02040503050406030204" pitchFamily="18" charset="0"/>
              </a:rPr>
              <a:t>For new variants, these studies would be helpful.</a:t>
            </a:r>
          </a:p>
        </p:txBody>
      </p:sp>
      <p:pic>
        <p:nvPicPr>
          <p:cNvPr id="8" name="Picture 7">
            <a:extLst>
              <a:ext uri="{FF2B5EF4-FFF2-40B4-BE49-F238E27FC236}">
                <a16:creationId xmlns:a16="http://schemas.microsoft.com/office/drawing/2014/main" id="{4464EB0A-021B-430F-814A-28D0CC6F7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53" y="3306839"/>
            <a:ext cx="4313294" cy="2827265"/>
          </a:xfrm>
          <a:prstGeom prst="rect">
            <a:avLst/>
          </a:prstGeom>
        </p:spPr>
      </p:pic>
      <p:sp>
        <p:nvSpPr>
          <p:cNvPr id="5" name="TextBox 4">
            <a:extLst>
              <a:ext uri="{FF2B5EF4-FFF2-40B4-BE49-F238E27FC236}">
                <a16:creationId xmlns:a16="http://schemas.microsoft.com/office/drawing/2014/main" id="{487C6037-1864-4518-8EFA-40D50EB6FCAA}"/>
              </a:ext>
            </a:extLst>
          </p:cNvPr>
          <p:cNvSpPr txBox="1"/>
          <p:nvPr/>
        </p:nvSpPr>
        <p:spPr>
          <a:xfrm>
            <a:off x="5015059" y="6352096"/>
            <a:ext cx="3629320" cy="369332"/>
          </a:xfrm>
          <a:prstGeom prst="rect">
            <a:avLst/>
          </a:prstGeom>
          <a:noFill/>
        </p:spPr>
        <p:txBody>
          <a:bodyPr wrap="square" rtlCol="0">
            <a:spAutoFit/>
          </a:bodyPr>
          <a:lstStyle/>
          <a:p>
            <a:r>
              <a:rPr lang="en-US" dirty="0"/>
              <a:t>Fig 2: Spread of Covid 19</a:t>
            </a:r>
            <a:endParaRPr lang="en-IN" dirty="0"/>
          </a:p>
        </p:txBody>
      </p:sp>
    </p:spTree>
    <p:extLst>
      <p:ext uri="{BB962C8B-B14F-4D97-AF65-F5344CB8AC3E}">
        <p14:creationId xmlns:p14="http://schemas.microsoft.com/office/powerpoint/2010/main" val="355669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BFED-647D-4C43-BAEB-375507BDABDB}"/>
              </a:ext>
            </a:extLst>
          </p:cNvPr>
          <p:cNvSpPr>
            <a:spLocks noGrp="1"/>
          </p:cNvSpPr>
          <p:nvPr>
            <p:ph type="title"/>
          </p:nvPr>
        </p:nvSpPr>
        <p:spPr/>
        <p:txBody>
          <a:bodyPr/>
          <a:lstStyle/>
          <a:p>
            <a:r>
              <a:rPr lang="en-US" dirty="0"/>
              <a:t>Spread of Covid-19 in India</a:t>
            </a:r>
            <a:endParaRPr lang="en-IN" dirty="0"/>
          </a:p>
        </p:txBody>
      </p:sp>
      <p:sp>
        <p:nvSpPr>
          <p:cNvPr id="3" name="Content Placeholder 2">
            <a:extLst>
              <a:ext uri="{FF2B5EF4-FFF2-40B4-BE49-F238E27FC236}">
                <a16:creationId xmlns:a16="http://schemas.microsoft.com/office/drawing/2014/main" id="{2893EC74-8879-41C3-844C-A00105361CCC}"/>
              </a:ext>
            </a:extLst>
          </p:cNvPr>
          <p:cNvSpPr>
            <a:spLocks noGrp="1"/>
          </p:cNvSpPr>
          <p:nvPr>
            <p:ph idx="1"/>
          </p:nvPr>
        </p:nvSpPr>
        <p:spPr>
          <a:xfrm>
            <a:off x="2476090" y="1540189"/>
            <a:ext cx="8915400" cy="3777622"/>
          </a:xfrm>
        </p:spPr>
        <p:txBody>
          <a:bodyPr>
            <a:normAutofit/>
          </a:bodyPr>
          <a:lstStyle/>
          <a:p>
            <a:pPr marR="68580">
              <a:lnSpc>
                <a:spcPct val="100000"/>
              </a:lnSpc>
            </a:pPr>
            <a:r>
              <a:rPr lang="en-GB" sz="1500" dirty="0">
                <a:latin typeface="Bahnschrift" panose="020B0502040204020203" pitchFamily="34" charset="0"/>
                <a:ea typeface="Cambria" panose="02040503050406030204" pitchFamily="18" charset="0"/>
              </a:rPr>
              <a:t>First case reported in Kerala.</a:t>
            </a:r>
          </a:p>
          <a:p>
            <a:pPr marR="68580">
              <a:lnSpc>
                <a:spcPct val="100000"/>
              </a:lnSpc>
            </a:pPr>
            <a:r>
              <a:rPr lang="en-GB" sz="1500" dirty="0">
                <a:latin typeface="Bahnschrift" panose="020B0502040204020203" pitchFamily="34" charset="0"/>
                <a:ea typeface="Cambria" panose="02040503050406030204" pitchFamily="18" charset="0"/>
              </a:rPr>
              <a:t>Government imposed a nationwide lockdown on March 25, 2020.</a:t>
            </a:r>
          </a:p>
          <a:p>
            <a:pPr marR="68580">
              <a:lnSpc>
                <a:spcPct val="100000"/>
              </a:lnSpc>
            </a:pPr>
            <a:r>
              <a:rPr lang="en-GB" sz="1500" dirty="0">
                <a:latin typeface="Bahnschrift" panose="020B0502040204020203" pitchFamily="34" charset="0"/>
                <a:ea typeface="Cambria" panose="02040503050406030204" pitchFamily="18" charset="0"/>
              </a:rPr>
              <a:t>In March 2021, a second covid wave gripped the country. </a:t>
            </a:r>
          </a:p>
          <a:p>
            <a:pPr marR="68580">
              <a:lnSpc>
                <a:spcPct val="100000"/>
              </a:lnSpc>
            </a:pPr>
            <a:r>
              <a:rPr lang="en-GB" sz="1500" dirty="0">
                <a:latin typeface="Bahnschrift" panose="020B0502040204020203" pitchFamily="34" charset="0"/>
                <a:ea typeface="Cambria" panose="02040503050406030204" pitchFamily="18" charset="0"/>
              </a:rPr>
              <a:t>Shortage of hospital beds, oxygen cylinders and medicines.</a:t>
            </a:r>
          </a:p>
          <a:p>
            <a:pPr marR="68580">
              <a:lnSpc>
                <a:spcPct val="100000"/>
              </a:lnSpc>
            </a:pPr>
            <a:r>
              <a:rPr lang="en-GB" sz="1500" dirty="0">
                <a:latin typeface="Bahnschrift" panose="020B0502040204020203" pitchFamily="34" charset="0"/>
                <a:ea typeface="Cambria" panose="02040503050406030204" pitchFamily="18" charset="0"/>
              </a:rPr>
              <a:t>The third covid-19 wave was mainly due to a variant Omicron. </a:t>
            </a:r>
          </a:p>
          <a:p>
            <a:pPr marR="68580">
              <a:lnSpc>
                <a:spcPct val="100000"/>
              </a:lnSpc>
            </a:pPr>
            <a:endParaRPr lang="en-IN" sz="1500" dirty="0">
              <a:latin typeface="Bahnschrift" panose="020B0502040204020203" pitchFamily="34" charset="0"/>
              <a:ea typeface="Cambria" panose="02040503050406030204" pitchFamily="18" charset="0"/>
            </a:endParaRPr>
          </a:p>
        </p:txBody>
      </p:sp>
      <p:pic>
        <p:nvPicPr>
          <p:cNvPr id="5" name="Picture 4">
            <a:extLst>
              <a:ext uri="{FF2B5EF4-FFF2-40B4-BE49-F238E27FC236}">
                <a16:creationId xmlns:a16="http://schemas.microsoft.com/office/drawing/2014/main" id="{56455668-96E7-4540-B287-6E545A7DB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981" y="3341824"/>
            <a:ext cx="6047178" cy="2753187"/>
          </a:xfrm>
          <a:prstGeom prst="rect">
            <a:avLst/>
          </a:prstGeom>
        </p:spPr>
      </p:pic>
      <p:sp>
        <p:nvSpPr>
          <p:cNvPr id="6" name="TextBox 5">
            <a:extLst>
              <a:ext uri="{FF2B5EF4-FFF2-40B4-BE49-F238E27FC236}">
                <a16:creationId xmlns:a16="http://schemas.microsoft.com/office/drawing/2014/main" id="{A26D96C3-CD9F-4C3E-93D9-A7B09E2588FB}"/>
              </a:ext>
            </a:extLst>
          </p:cNvPr>
          <p:cNvSpPr txBox="1"/>
          <p:nvPr/>
        </p:nvSpPr>
        <p:spPr>
          <a:xfrm>
            <a:off x="5015059" y="6211669"/>
            <a:ext cx="3629320" cy="646331"/>
          </a:xfrm>
          <a:prstGeom prst="rect">
            <a:avLst/>
          </a:prstGeom>
          <a:noFill/>
        </p:spPr>
        <p:txBody>
          <a:bodyPr wrap="square" rtlCol="0">
            <a:spAutoFit/>
          </a:bodyPr>
          <a:lstStyle/>
          <a:p>
            <a:r>
              <a:rPr lang="en-US" dirty="0"/>
              <a:t>Fig 3: Spread of Covid 19 in India</a:t>
            </a:r>
            <a:endParaRPr lang="en-IN" dirty="0"/>
          </a:p>
        </p:txBody>
      </p:sp>
    </p:spTree>
    <p:extLst>
      <p:ext uri="{BB962C8B-B14F-4D97-AF65-F5344CB8AC3E}">
        <p14:creationId xmlns:p14="http://schemas.microsoft.com/office/powerpoint/2010/main" val="22522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02AA-EB74-4319-82B1-C23A5968AF8A}"/>
              </a:ext>
            </a:extLst>
          </p:cNvPr>
          <p:cNvSpPr>
            <a:spLocks noGrp="1"/>
          </p:cNvSpPr>
          <p:nvPr>
            <p:ph type="title"/>
          </p:nvPr>
        </p:nvSpPr>
        <p:spPr>
          <a:xfrm>
            <a:off x="2432669" y="0"/>
            <a:ext cx="8911687" cy="1280890"/>
          </a:xfrm>
        </p:spPr>
        <p:txBody>
          <a:bodyPr>
            <a:normAutofit fontScale="90000"/>
          </a:bodyPr>
          <a:lstStyle/>
          <a:p>
            <a:r>
              <a:rPr lang="en-GB" dirty="0"/>
              <a:t>Timeline of covid related events in India</a:t>
            </a:r>
            <a:br>
              <a:rPr lang="en-IN" dirty="0"/>
            </a:br>
            <a:endParaRPr lang="en-IN" dirty="0"/>
          </a:p>
        </p:txBody>
      </p:sp>
      <p:graphicFrame>
        <p:nvGraphicFramePr>
          <p:cNvPr id="4" name="Content Placeholder 3">
            <a:extLst>
              <a:ext uri="{FF2B5EF4-FFF2-40B4-BE49-F238E27FC236}">
                <a16:creationId xmlns:a16="http://schemas.microsoft.com/office/drawing/2014/main" id="{7BAD248B-58F0-463E-9153-E7CE948B5A68}"/>
              </a:ext>
            </a:extLst>
          </p:cNvPr>
          <p:cNvGraphicFramePr>
            <a:graphicFrameLocks noGrp="1"/>
          </p:cNvGraphicFramePr>
          <p:nvPr>
            <p:ph idx="1"/>
            <p:extLst>
              <p:ext uri="{D42A27DB-BD31-4B8C-83A1-F6EECF244321}">
                <p14:modId xmlns:p14="http://schemas.microsoft.com/office/powerpoint/2010/main" val="230228485"/>
              </p:ext>
            </p:extLst>
          </p:nvPr>
        </p:nvGraphicFramePr>
        <p:xfrm>
          <a:off x="2532668" y="509046"/>
          <a:ext cx="7126664" cy="5734689"/>
        </p:xfrm>
        <a:graphic>
          <a:graphicData uri="http://schemas.openxmlformats.org/drawingml/2006/table">
            <a:tbl>
              <a:tblPr firstRow="1" firstCol="1" bandRow="1">
                <a:tableStyleId>{69CF1AB2-1976-4502-BF36-3FF5EA218861}</a:tableStyleId>
              </a:tblPr>
              <a:tblGrid>
                <a:gridCol w="3632870">
                  <a:extLst>
                    <a:ext uri="{9D8B030D-6E8A-4147-A177-3AD203B41FA5}">
                      <a16:colId xmlns:a16="http://schemas.microsoft.com/office/drawing/2014/main" val="3573670775"/>
                    </a:ext>
                  </a:extLst>
                </a:gridCol>
                <a:gridCol w="3493794">
                  <a:extLst>
                    <a:ext uri="{9D8B030D-6E8A-4147-A177-3AD203B41FA5}">
                      <a16:colId xmlns:a16="http://schemas.microsoft.com/office/drawing/2014/main" val="2077198345"/>
                    </a:ext>
                  </a:extLst>
                </a:gridCol>
              </a:tblGrid>
              <a:tr h="173768">
                <a:tc>
                  <a:txBody>
                    <a:bodyPr/>
                    <a:lstStyle/>
                    <a:p>
                      <a:pPr marL="457200" marR="147320" algn="just">
                        <a:lnSpc>
                          <a:spcPct val="115000"/>
                        </a:lnSpc>
                        <a:spcAft>
                          <a:spcPts val="1385"/>
                        </a:spcAft>
                      </a:pPr>
                      <a:r>
                        <a:rPr lang="en-GB" sz="1100" dirty="0">
                          <a:effectLst/>
                        </a:rPr>
                        <a:t>Date </a:t>
                      </a:r>
                      <a:endParaRPr lang="en-IN" sz="1000" dirty="0">
                        <a:effectLst/>
                        <a:latin typeface="Arial" panose="020B0604020202020204" pitchFamily="34" charset="0"/>
                        <a:ea typeface="Cambria" panose="02040503050406030204" pitchFamily="18" charset="0"/>
                      </a:endParaRPr>
                    </a:p>
                  </a:txBody>
                  <a:tcPr marL="13386" marR="13386" marT="0" marB="0"/>
                </a:tc>
                <a:tc>
                  <a:txBody>
                    <a:bodyPr/>
                    <a:lstStyle/>
                    <a:p>
                      <a:pPr marL="457200" marR="147320" algn="just">
                        <a:lnSpc>
                          <a:spcPct val="115000"/>
                        </a:lnSpc>
                        <a:spcAft>
                          <a:spcPts val="1385"/>
                        </a:spcAft>
                      </a:pPr>
                      <a:r>
                        <a:rPr lang="en-GB" sz="1100" dirty="0">
                          <a:effectLst/>
                        </a:rPr>
                        <a:t>Event</a:t>
                      </a:r>
                      <a:endParaRPr lang="en-IN" sz="1000" dirty="0">
                        <a:effectLst/>
                        <a:latin typeface="Arial" panose="020B0604020202020204" pitchFamily="34" charset="0"/>
                        <a:ea typeface="Cambria" panose="02040503050406030204" pitchFamily="18" charset="0"/>
                      </a:endParaRPr>
                    </a:p>
                  </a:txBody>
                  <a:tcPr marL="13386" marR="13386" marT="0" marB="0"/>
                </a:tc>
                <a:extLst>
                  <a:ext uri="{0D108BD9-81ED-4DB2-BD59-A6C34878D82A}">
                    <a16:rowId xmlns:a16="http://schemas.microsoft.com/office/drawing/2014/main" val="178572689"/>
                  </a:ext>
                </a:extLst>
              </a:tr>
              <a:tr h="380034">
                <a:tc>
                  <a:txBody>
                    <a:bodyPr/>
                    <a:lstStyle/>
                    <a:p>
                      <a:pPr marL="457200" marR="147320" algn="just">
                        <a:lnSpc>
                          <a:spcPct val="115000"/>
                        </a:lnSpc>
                        <a:spcAft>
                          <a:spcPts val="1385"/>
                        </a:spcAft>
                      </a:pPr>
                      <a:r>
                        <a:rPr lang="en-GB" sz="1100" dirty="0">
                          <a:effectLst/>
                        </a:rPr>
                        <a:t>30 Jan 2020</a:t>
                      </a:r>
                      <a:endParaRPr lang="en-IN" sz="1000" dirty="0">
                        <a:effectLst/>
                        <a:latin typeface="Arial" panose="020B0604020202020204" pitchFamily="34" charset="0"/>
                        <a:ea typeface="Cambria" panose="02040503050406030204" pitchFamily="18" charset="0"/>
                      </a:endParaRPr>
                    </a:p>
                  </a:txBody>
                  <a:tcPr marL="13386" marR="13386" marT="0" marB="0"/>
                </a:tc>
                <a:tc>
                  <a:txBody>
                    <a:bodyPr/>
                    <a:lstStyle/>
                    <a:p>
                      <a:pPr marL="457200" marR="147320" algn="just">
                        <a:lnSpc>
                          <a:spcPct val="115000"/>
                        </a:lnSpc>
                        <a:spcAft>
                          <a:spcPts val="1385"/>
                        </a:spcAft>
                      </a:pPr>
                      <a:r>
                        <a:rPr lang="en-GB" sz="1100" dirty="0">
                          <a:effectLst/>
                        </a:rPr>
                        <a:t>India’s first covid case -&gt; a Kerala student studying in Wuhan university</a:t>
                      </a:r>
                      <a:endParaRPr lang="en-IN" sz="1000" dirty="0">
                        <a:effectLst/>
                        <a:latin typeface="Arial" panose="020B0604020202020204" pitchFamily="34" charset="0"/>
                        <a:ea typeface="Cambria" panose="02040503050406030204" pitchFamily="18" charset="0"/>
                      </a:endParaRPr>
                    </a:p>
                  </a:txBody>
                  <a:tcPr marL="13386" marR="13386" marT="0" marB="0"/>
                </a:tc>
                <a:extLst>
                  <a:ext uri="{0D108BD9-81ED-4DB2-BD59-A6C34878D82A}">
                    <a16:rowId xmlns:a16="http://schemas.microsoft.com/office/drawing/2014/main" val="1133289113"/>
                  </a:ext>
                </a:extLst>
              </a:tr>
              <a:tr h="461913">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3 Feb 2022</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Two more cases reported in Alappuzha             and Kasaragod district, Kerala government declares a state calamity.</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3541999145"/>
                  </a:ext>
                </a:extLst>
              </a:tr>
              <a:tr h="173768">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 Mar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Two more cases were reported.</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2982392656"/>
                  </a:ext>
                </a:extLst>
              </a:tr>
              <a:tr h="359515">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12 Mar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First death due to Covid-19 in India, of a 76-year-old man in Karnataka. </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1076054753"/>
                  </a:ext>
                </a:extLst>
              </a:tr>
              <a:tr h="561742">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22 Mar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50 days after the virus was first reported in India, a 14-hour voluntary lockdown called 'Janata Curfew' was observed in India.</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57401199"/>
                  </a:ext>
                </a:extLst>
              </a:tr>
              <a:tr h="359515">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25 Mar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A nationwide lockdown was imposed till April 14, two days after the 'Janata Curfew'.</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1046074103"/>
                  </a:ext>
                </a:extLst>
              </a:tr>
              <a:tr h="359515">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 Apr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129 new cases in Delhi and 74 new cases in Tamil Nadu.</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3223813692"/>
                  </a:ext>
                </a:extLst>
              </a:tr>
              <a:tr h="177614">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5 Apr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100 confirmed deaths were recorded.</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38152169"/>
                  </a:ext>
                </a:extLst>
              </a:tr>
              <a:tr h="545263">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14 Apr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10,000 confirmed cases were recorded, as the nationwide lockdown was further extended till May 3.</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2051553997"/>
                  </a:ext>
                </a:extLst>
              </a:tr>
              <a:tr h="177614">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29 Apr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1000 confirmed deaths were recorded.</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848946803"/>
                  </a:ext>
                </a:extLst>
              </a:tr>
              <a:tr h="177614">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7 May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50,000 confirmed cases were reported.</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1290518917"/>
                  </a:ext>
                </a:extLst>
              </a:tr>
              <a:tr h="408091">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16 May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India with 85,940 cases overtook China in terms of the total number of cases reported.</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4124694771"/>
                  </a:ext>
                </a:extLst>
              </a:tr>
              <a:tr h="173768">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19 May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India reported 100,000 cases.</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373569519"/>
                  </a:ext>
                </a:extLst>
              </a:tr>
              <a:tr h="190880">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8 Jun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India crosses more than 250,000 cases.</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2350821568"/>
                  </a:ext>
                </a:extLst>
              </a:tr>
              <a:tr h="265910">
                <a:tc>
                  <a:txBody>
                    <a:bodyPr/>
                    <a:lstStyle/>
                    <a:p>
                      <a:pPr marL="457200" marR="147320" algn="just" defTabSz="457200" rtl="0" eaLnBrk="1" latinLnBrk="0" hangingPunct="1">
                        <a:lnSpc>
                          <a:spcPct val="115000"/>
                        </a:lnSpc>
                        <a:spcAft>
                          <a:spcPts val="1385"/>
                        </a:spcAft>
                      </a:pPr>
                      <a:r>
                        <a:rPr lang="en-GB" sz="1100" b="1" kern="1200" dirty="0">
                          <a:solidFill>
                            <a:schemeClr val="dk1"/>
                          </a:solidFill>
                          <a:effectLst/>
                          <a:latin typeface="+mn-lt"/>
                          <a:ea typeface="+mn-ea"/>
                          <a:cs typeface="+mn-cs"/>
                        </a:rPr>
                        <a:t>27 Jun 2020</a:t>
                      </a:r>
                      <a:endParaRPr lang="en-IN" sz="1100" b="1" kern="1200" dirty="0">
                        <a:solidFill>
                          <a:schemeClr val="dk1"/>
                        </a:solidFill>
                        <a:effectLst/>
                        <a:latin typeface="+mn-lt"/>
                        <a:ea typeface="+mn-ea"/>
                        <a:cs typeface="+mn-cs"/>
                      </a:endParaRPr>
                    </a:p>
                  </a:txBody>
                  <a:tcPr marL="13386" marR="13386" marT="0" marB="0"/>
                </a:tc>
                <a:tc>
                  <a:txBody>
                    <a:bodyPr/>
                    <a:lstStyle/>
                    <a:p>
                      <a:pPr marL="457200" marR="147320" algn="just" defTabSz="914400" rtl="0" eaLnBrk="1" latinLnBrk="0" hangingPunct="1">
                        <a:lnSpc>
                          <a:spcPct val="115000"/>
                        </a:lnSpc>
                        <a:spcAft>
                          <a:spcPts val="1385"/>
                        </a:spcAft>
                      </a:pPr>
                      <a:r>
                        <a:rPr lang="en-GB" sz="1100" kern="1200" dirty="0">
                          <a:solidFill>
                            <a:schemeClr val="dk1"/>
                          </a:solidFill>
                          <a:effectLst/>
                        </a:rPr>
                        <a:t>Total number of covid-19 cases reported are 500,000.</a:t>
                      </a:r>
                      <a:endParaRPr lang="en-IN" sz="1100" kern="1200" dirty="0">
                        <a:solidFill>
                          <a:schemeClr val="dk1"/>
                        </a:solidFill>
                        <a:effectLst/>
                        <a:latin typeface="+mn-lt"/>
                        <a:ea typeface="+mn-ea"/>
                        <a:cs typeface="+mn-cs"/>
                      </a:endParaRPr>
                    </a:p>
                  </a:txBody>
                  <a:tcPr marL="13386" marR="13386" marT="0" marB="0"/>
                </a:tc>
                <a:extLst>
                  <a:ext uri="{0D108BD9-81ED-4DB2-BD59-A6C34878D82A}">
                    <a16:rowId xmlns:a16="http://schemas.microsoft.com/office/drawing/2014/main" val="2194934065"/>
                  </a:ext>
                </a:extLst>
              </a:tr>
            </a:tbl>
          </a:graphicData>
        </a:graphic>
      </p:graphicFrame>
      <p:sp>
        <p:nvSpPr>
          <p:cNvPr id="3" name="Star: 5 Points 2">
            <a:extLst>
              <a:ext uri="{FF2B5EF4-FFF2-40B4-BE49-F238E27FC236}">
                <a16:creationId xmlns:a16="http://schemas.microsoft.com/office/drawing/2014/main" id="{6C736B9A-F713-4F15-8A80-70625422ED7D}"/>
              </a:ext>
            </a:extLst>
          </p:cNvPr>
          <p:cNvSpPr/>
          <p:nvPr/>
        </p:nvSpPr>
        <p:spPr>
          <a:xfrm>
            <a:off x="2239884" y="744717"/>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11CB8ABF-039C-4F19-84D9-091033B1FC44}"/>
              </a:ext>
            </a:extLst>
          </p:cNvPr>
          <p:cNvSpPr/>
          <p:nvPr/>
        </p:nvSpPr>
        <p:spPr>
          <a:xfrm>
            <a:off x="2239884" y="1884206"/>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9C06205-A88B-403C-91B7-702C3357C151}"/>
              </a:ext>
            </a:extLst>
          </p:cNvPr>
          <p:cNvSpPr/>
          <p:nvPr/>
        </p:nvSpPr>
        <p:spPr>
          <a:xfrm>
            <a:off x="2239884" y="3110845"/>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E13848F3-0F2A-463F-B5F1-83430DF7AE3A}"/>
              </a:ext>
            </a:extLst>
          </p:cNvPr>
          <p:cNvSpPr/>
          <p:nvPr/>
        </p:nvSpPr>
        <p:spPr>
          <a:xfrm>
            <a:off x="2239884" y="4194928"/>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B6BE534B-171A-4526-B4E9-A44448AAAF9F}"/>
              </a:ext>
            </a:extLst>
          </p:cNvPr>
          <p:cNvSpPr/>
          <p:nvPr/>
        </p:nvSpPr>
        <p:spPr>
          <a:xfrm>
            <a:off x="2239884" y="5456132"/>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7418A76D-E9D0-41B7-B577-760555601284}"/>
              </a:ext>
            </a:extLst>
          </p:cNvPr>
          <p:cNvSpPr/>
          <p:nvPr/>
        </p:nvSpPr>
        <p:spPr>
          <a:xfrm>
            <a:off x="2217888" y="5877613"/>
            <a:ext cx="292784" cy="235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1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444B-9A86-4EAB-B7DF-59E8228667F3}"/>
              </a:ext>
            </a:extLst>
          </p:cNvPr>
          <p:cNvSpPr>
            <a:spLocks noGrp="1"/>
          </p:cNvSpPr>
          <p:nvPr>
            <p:ph type="title"/>
          </p:nvPr>
        </p:nvSpPr>
        <p:spPr>
          <a:xfrm>
            <a:off x="2526938" y="115063"/>
            <a:ext cx="8911687" cy="1280890"/>
          </a:xfrm>
        </p:spPr>
        <p:txBody>
          <a:bodyPr/>
          <a:lstStyle/>
          <a:p>
            <a:r>
              <a:rPr lang="en-US" dirty="0"/>
              <a:t>Spread of Covid-19 in India</a:t>
            </a:r>
            <a:endParaRPr lang="en-IN" dirty="0"/>
          </a:p>
        </p:txBody>
      </p:sp>
      <p:pic>
        <p:nvPicPr>
          <p:cNvPr id="5" name="Content Placeholder 4">
            <a:extLst>
              <a:ext uri="{FF2B5EF4-FFF2-40B4-BE49-F238E27FC236}">
                <a16:creationId xmlns:a16="http://schemas.microsoft.com/office/drawing/2014/main" id="{40AC690C-33A3-43EF-AF58-CA4231451E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30"/>
          <a:stretch/>
        </p:blipFill>
        <p:spPr>
          <a:xfrm>
            <a:off x="3186260" y="1107726"/>
            <a:ext cx="4967926" cy="5213840"/>
          </a:xfrm>
        </p:spPr>
      </p:pic>
      <p:sp>
        <p:nvSpPr>
          <p:cNvPr id="4" name="TextBox 3">
            <a:extLst>
              <a:ext uri="{FF2B5EF4-FFF2-40B4-BE49-F238E27FC236}">
                <a16:creationId xmlns:a16="http://schemas.microsoft.com/office/drawing/2014/main" id="{E11C26E3-DB85-4B60-9575-B92AFBE309FE}"/>
              </a:ext>
            </a:extLst>
          </p:cNvPr>
          <p:cNvSpPr txBox="1"/>
          <p:nvPr/>
        </p:nvSpPr>
        <p:spPr>
          <a:xfrm>
            <a:off x="4003677" y="6352096"/>
            <a:ext cx="3629320" cy="369332"/>
          </a:xfrm>
          <a:prstGeom prst="rect">
            <a:avLst/>
          </a:prstGeom>
          <a:noFill/>
        </p:spPr>
        <p:txBody>
          <a:bodyPr wrap="square" rtlCol="0">
            <a:spAutoFit/>
          </a:bodyPr>
          <a:lstStyle/>
          <a:p>
            <a:r>
              <a:rPr lang="en-US" dirty="0"/>
              <a:t>Fig 4: State-wise analytic map</a:t>
            </a:r>
            <a:endParaRPr lang="en-IN" dirty="0"/>
          </a:p>
        </p:txBody>
      </p:sp>
    </p:spTree>
    <p:extLst>
      <p:ext uri="{BB962C8B-B14F-4D97-AF65-F5344CB8AC3E}">
        <p14:creationId xmlns:p14="http://schemas.microsoft.com/office/powerpoint/2010/main" val="30176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A56B-492B-9786-C6E5-64FA7C799867}"/>
              </a:ext>
            </a:extLst>
          </p:cNvPr>
          <p:cNvSpPr>
            <a:spLocks noGrp="1"/>
          </p:cNvSpPr>
          <p:nvPr>
            <p:ph type="title"/>
          </p:nvPr>
        </p:nvSpPr>
        <p:spPr/>
        <p:txBody>
          <a:bodyPr/>
          <a:lstStyle/>
          <a:p>
            <a:r>
              <a:rPr lang="en-US" dirty="0"/>
              <a:t>Covid-19 spread in India in early stages </a:t>
            </a:r>
          </a:p>
        </p:txBody>
      </p:sp>
      <p:sp>
        <p:nvSpPr>
          <p:cNvPr id="3" name="Content Placeholder 2">
            <a:extLst>
              <a:ext uri="{FF2B5EF4-FFF2-40B4-BE49-F238E27FC236}">
                <a16:creationId xmlns:a16="http://schemas.microsoft.com/office/drawing/2014/main" id="{90FCAF47-F132-CA92-AC25-DB35B974101B}"/>
              </a:ext>
            </a:extLst>
          </p:cNvPr>
          <p:cNvSpPr>
            <a:spLocks noGrp="1"/>
          </p:cNvSpPr>
          <p:nvPr>
            <p:ph idx="1"/>
          </p:nvPr>
        </p:nvSpPr>
        <p:spPr>
          <a:xfrm>
            <a:off x="2589212" y="1681113"/>
            <a:ext cx="8915400" cy="3777622"/>
          </a:xfrm>
        </p:spPr>
        <p:txBody>
          <a:bodyPr>
            <a:normAutofit/>
          </a:bodyPr>
          <a:lstStyle/>
          <a:p>
            <a:pPr marR="68580">
              <a:lnSpc>
                <a:spcPct val="100000"/>
              </a:lnSpc>
            </a:pPr>
            <a:r>
              <a:rPr lang="en-US" sz="1500" dirty="0">
                <a:latin typeface="Bahnschrift" panose="020B0502040204020203" pitchFamily="34" charset="0"/>
                <a:ea typeface="Cambria" panose="02040503050406030204" pitchFamily="18" charset="0"/>
              </a:rPr>
              <a:t>COVID-19 got induced into Indian states mainly due to International travels with the very first patient travelling from Wuhan, China. </a:t>
            </a:r>
          </a:p>
          <a:p>
            <a:pPr marR="68580">
              <a:lnSpc>
                <a:spcPct val="100000"/>
              </a:lnSpc>
            </a:pPr>
            <a:r>
              <a:rPr lang="en-US" sz="1500" dirty="0">
                <a:latin typeface="Bahnschrift" panose="020B0502040204020203" pitchFamily="34" charset="0"/>
                <a:ea typeface="Cambria" panose="02040503050406030204" pitchFamily="18" charset="0"/>
              </a:rPr>
              <a:t>The contacts of positive cases were located, and a vast spread was in states Gujarat, Rajasthan, Maharashtra, Kerala and Karnataka. </a:t>
            </a:r>
          </a:p>
          <a:p>
            <a:pPr marR="68580">
              <a:lnSpc>
                <a:spcPct val="100000"/>
              </a:lnSpc>
            </a:pPr>
            <a:r>
              <a:rPr lang="en-US" sz="1500" dirty="0">
                <a:latin typeface="Bahnschrift" panose="020B0502040204020203" pitchFamily="34" charset="0"/>
                <a:ea typeface="Cambria" panose="02040503050406030204" pitchFamily="18" charset="0"/>
              </a:rPr>
              <a:t>The COVID-19’s spread in phase one, most of the transmissions were local.</a:t>
            </a:r>
          </a:p>
          <a:p>
            <a:pPr marR="68580">
              <a:lnSpc>
                <a:spcPct val="100000"/>
              </a:lnSpc>
            </a:pPr>
            <a:r>
              <a:rPr lang="en-US" sz="1500" dirty="0">
                <a:latin typeface="Bahnschrift" panose="020B0502040204020203" pitchFamily="34" charset="0"/>
                <a:ea typeface="Cambria" panose="02040503050406030204" pitchFamily="18" charset="0"/>
              </a:rPr>
              <a:t>Many local connections were established mainly from countries such as Dubai and the UK.</a:t>
            </a:r>
          </a:p>
          <a:p>
            <a:pPr marR="68580">
              <a:lnSpc>
                <a:spcPct val="100000"/>
              </a:lnSpc>
            </a:pPr>
            <a:endParaRPr lang="en-US" sz="1500" dirty="0">
              <a:latin typeface="Bahnschrift" panose="020B0502040204020203" pitchFamily="34" charset="0"/>
              <a:ea typeface="Cambria" panose="020405030504060302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787" y="3603369"/>
            <a:ext cx="4578179" cy="2381794"/>
          </a:xfrm>
          <a:prstGeom prst="rect">
            <a:avLst/>
          </a:prstGeom>
        </p:spPr>
      </p:pic>
      <p:sp>
        <p:nvSpPr>
          <p:cNvPr id="5" name="TextBox 4">
            <a:extLst>
              <a:ext uri="{FF2B5EF4-FFF2-40B4-BE49-F238E27FC236}">
                <a16:creationId xmlns:a16="http://schemas.microsoft.com/office/drawing/2014/main" id="{4061C6FD-A4DA-4517-8997-E1B1330E089E}"/>
              </a:ext>
            </a:extLst>
          </p:cNvPr>
          <p:cNvSpPr txBox="1"/>
          <p:nvPr/>
        </p:nvSpPr>
        <p:spPr>
          <a:xfrm>
            <a:off x="4303787" y="6139934"/>
            <a:ext cx="509690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Fig 5 : First covid phase in India</a:t>
            </a:r>
            <a:endParaRPr lang="en-IN" dirty="0"/>
          </a:p>
        </p:txBody>
      </p:sp>
    </p:spTree>
    <p:extLst>
      <p:ext uri="{BB962C8B-B14F-4D97-AF65-F5344CB8AC3E}">
        <p14:creationId xmlns:p14="http://schemas.microsoft.com/office/powerpoint/2010/main" val="300469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72D7-34A1-4580-83D3-11AC632E1445}"/>
              </a:ext>
            </a:extLst>
          </p:cNvPr>
          <p:cNvSpPr>
            <a:spLocks noGrp="1"/>
          </p:cNvSpPr>
          <p:nvPr>
            <p:ph type="title"/>
          </p:nvPr>
        </p:nvSpPr>
        <p:spPr>
          <a:xfrm>
            <a:off x="838200" y="0"/>
            <a:ext cx="10364451" cy="1596177"/>
          </a:xfrm>
        </p:spPr>
        <p:txBody>
          <a:bodyPr/>
          <a:lstStyle/>
          <a:p>
            <a:r>
              <a:rPr lang="en-US" dirty="0"/>
              <a:t>Literature survey table</a:t>
            </a:r>
            <a:endParaRPr lang="en-IN" dirty="0"/>
          </a:p>
        </p:txBody>
      </p:sp>
      <p:graphicFrame>
        <p:nvGraphicFramePr>
          <p:cNvPr id="4" name="Content Placeholder 3">
            <a:extLst>
              <a:ext uri="{FF2B5EF4-FFF2-40B4-BE49-F238E27FC236}">
                <a16:creationId xmlns:a16="http://schemas.microsoft.com/office/drawing/2014/main" id="{45A71CEB-9B60-476C-A781-52E3EA7D9E21}"/>
              </a:ext>
            </a:extLst>
          </p:cNvPr>
          <p:cNvGraphicFramePr>
            <a:graphicFrameLocks noGrp="1"/>
          </p:cNvGraphicFramePr>
          <p:nvPr>
            <p:ph idx="1"/>
            <p:extLst>
              <p:ext uri="{D42A27DB-BD31-4B8C-83A1-F6EECF244321}">
                <p14:modId xmlns:p14="http://schemas.microsoft.com/office/powerpoint/2010/main" val="3558642516"/>
              </p:ext>
            </p:extLst>
          </p:nvPr>
        </p:nvGraphicFramePr>
        <p:xfrm>
          <a:off x="989349" y="1340530"/>
          <a:ext cx="10697851" cy="4956575"/>
        </p:xfrm>
        <a:graphic>
          <a:graphicData uri="http://schemas.openxmlformats.org/drawingml/2006/table">
            <a:tbl>
              <a:tblPr firstRow="1" firstCol="1" bandRow="1">
                <a:tableStyleId>{3B4B98B0-60AC-42C2-AFA5-B58CD77FA1E5}</a:tableStyleId>
              </a:tblPr>
              <a:tblGrid>
                <a:gridCol w="899682">
                  <a:extLst>
                    <a:ext uri="{9D8B030D-6E8A-4147-A177-3AD203B41FA5}">
                      <a16:colId xmlns:a16="http://schemas.microsoft.com/office/drawing/2014/main" val="176196944"/>
                    </a:ext>
                  </a:extLst>
                </a:gridCol>
                <a:gridCol w="3519822">
                  <a:extLst>
                    <a:ext uri="{9D8B030D-6E8A-4147-A177-3AD203B41FA5}">
                      <a16:colId xmlns:a16="http://schemas.microsoft.com/office/drawing/2014/main" val="3580935874"/>
                    </a:ext>
                  </a:extLst>
                </a:gridCol>
                <a:gridCol w="4421171">
                  <a:extLst>
                    <a:ext uri="{9D8B030D-6E8A-4147-A177-3AD203B41FA5}">
                      <a16:colId xmlns:a16="http://schemas.microsoft.com/office/drawing/2014/main" val="2793777664"/>
                    </a:ext>
                  </a:extLst>
                </a:gridCol>
                <a:gridCol w="1857176">
                  <a:extLst>
                    <a:ext uri="{9D8B030D-6E8A-4147-A177-3AD203B41FA5}">
                      <a16:colId xmlns:a16="http://schemas.microsoft.com/office/drawing/2014/main" val="1663694839"/>
                    </a:ext>
                  </a:extLst>
                </a:gridCol>
              </a:tblGrid>
              <a:tr h="318587">
                <a:tc>
                  <a:txBody>
                    <a:bodyPr/>
                    <a:lstStyle/>
                    <a:p>
                      <a:pPr marL="0" marR="68580" indent="0" algn="l" defTabSz="457200" rtl="0" eaLnBrk="1" latinLnBrk="0" hangingPunct="1">
                        <a:lnSpc>
                          <a:spcPct val="115000"/>
                        </a:lnSpc>
                        <a:spcBef>
                          <a:spcPts val="1000"/>
                        </a:spcBef>
                        <a:spcAft>
                          <a:spcPts val="0"/>
                        </a:spcAft>
                        <a:buClr>
                          <a:schemeClr val="accent1"/>
                        </a:buClr>
                        <a:buFont typeface="Wingdings 3" charset="2"/>
                        <a:buNone/>
                      </a:pPr>
                      <a:r>
                        <a:rPr lang="en-IN" sz="1500" kern="1200" dirty="0"/>
                        <a:t>Sr No</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Paper Name</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Purpose</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Publish Date</a:t>
                      </a:r>
                    </a:p>
                  </a:txBody>
                  <a:tcPr marL="68580" marR="68580" marT="0" marB="0"/>
                </a:tc>
                <a:extLst>
                  <a:ext uri="{0D108BD9-81ED-4DB2-BD59-A6C34878D82A}">
                    <a16:rowId xmlns:a16="http://schemas.microsoft.com/office/drawing/2014/main" val="183332759"/>
                  </a:ext>
                </a:extLst>
              </a:tr>
              <a:tr h="834032">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1</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Regression analysis of Covid-19 Spread in India and its different states.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To demonstrate the impact of spread of covid-19 across India and its different states.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May 29, 2020</a:t>
                      </a:r>
                    </a:p>
                  </a:txBody>
                  <a:tcPr marL="68580" marR="68580" marT="0" marB="0"/>
                </a:tc>
                <a:extLst>
                  <a:ext uri="{0D108BD9-81ED-4DB2-BD59-A6C34878D82A}">
                    <a16:rowId xmlns:a16="http://schemas.microsoft.com/office/drawing/2014/main" val="3907484218"/>
                  </a:ext>
                </a:extLst>
              </a:tr>
              <a:tr h="891073">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2</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Regression analysis of Covid-19 using machine learning algorithms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Provides a better understanding of how various machine learning algorithms work and be implemented in real-world situations.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Oct 7, 2020</a:t>
                      </a:r>
                    </a:p>
                  </a:txBody>
                  <a:tcPr marL="68580" marR="68580" marT="0" marB="0"/>
                </a:tc>
                <a:extLst>
                  <a:ext uri="{0D108BD9-81ED-4DB2-BD59-A6C34878D82A}">
                    <a16:rowId xmlns:a16="http://schemas.microsoft.com/office/drawing/2014/main" val="231897741"/>
                  </a:ext>
                </a:extLst>
              </a:tr>
              <a:tr h="893658">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3</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Regression analysis of COVID-19 Infections and Deaths Based on Food Access and Health Issues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 Give a better understanding of the danger caused by covid-19 in the food industry.</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Dec 21, 2021</a:t>
                      </a:r>
                    </a:p>
                  </a:txBody>
                  <a:tcPr marL="68580" marR="68580" marT="0" marB="0"/>
                </a:tc>
                <a:extLst>
                  <a:ext uri="{0D108BD9-81ED-4DB2-BD59-A6C34878D82A}">
                    <a16:rowId xmlns:a16="http://schemas.microsoft.com/office/drawing/2014/main" val="4071278134"/>
                  </a:ext>
                </a:extLst>
              </a:tr>
              <a:tr h="1165330">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t>4</a:t>
                      </a:r>
                      <a:endPar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endParaRP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Performance Evaluation of Regression Models for the Prediction of the COVID-19 Reproduction rate</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Provide a brief analysis of the impact of covid-19 in the world and how it affected the overall reproduction rate across all the countries.</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Sep 14, 2021</a:t>
                      </a:r>
                    </a:p>
                  </a:txBody>
                  <a:tcPr marL="68580" marR="68580" marT="0" marB="0"/>
                </a:tc>
                <a:extLst>
                  <a:ext uri="{0D108BD9-81ED-4DB2-BD59-A6C34878D82A}">
                    <a16:rowId xmlns:a16="http://schemas.microsoft.com/office/drawing/2014/main" val="667431369"/>
                  </a:ext>
                </a:extLst>
              </a:tr>
              <a:tr h="853895">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5</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Covid-19 Pandemic analysis using regression</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Gives a brief information about some machine learning models applied to the pandemic situation</a:t>
                      </a:r>
                    </a:p>
                  </a:txBody>
                  <a:tcPr marL="68580" marR="68580" marT="0" marB="0"/>
                </a:tc>
                <a:tc>
                  <a:txBody>
                    <a:bodyPr/>
                    <a:lstStyle/>
                    <a:p>
                      <a:pPr marL="342900" marR="68580" indent="-342900" algn="l" defTabSz="457200" rtl="0" eaLnBrk="1" latinLnBrk="0" hangingPunct="1">
                        <a:lnSpc>
                          <a:spcPct val="115000"/>
                        </a:lnSpc>
                        <a:spcBef>
                          <a:spcPts val="1000"/>
                        </a:spcBef>
                        <a:spcAft>
                          <a:spcPts val="0"/>
                        </a:spcAft>
                        <a:buClr>
                          <a:schemeClr val="accent1"/>
                        </a:buClr>
                        <a:buFont typeface="Wingdings 3" charset="2"/>
                        <a:buChar char=""/>
                      </a:pPr>
                      <a:r>
                        <a:rPr lang="en-IN" sz="1500" kern="1200" dirty="0">
                          <a:solidFill>
                            <a:schemeClr val="tx1">
                              <a:lumMod val="75000"/>
                              <a:lumOff val="25000"/>
                            </a:schemeClr>
                          </a:solidFill>
                          <a:latin typeface="Bahnschrift" panose="020B0502040204020203" pitchFamily="34" charset="0"/>
                          <a:ea typeface="Cambria" panose="02040503050406030204" pitchFamily="18" charset="0"/>
                          <a:cs typeface="+mn-cs"/>
                        </a:rPr>
                        <a:t>Mar 27, 2021</a:t>
                      </a:r>
                    </a:p>
                  </a:txBody>
                  <a:tcPr marL="68580" marR="68580" marT="0" marB="0"/>
                </a:tc>
                <a:extLst>
                  <a:ext uri="{0D108BD9-81ED-4DB2-BD59-A6C34878D82A}">
                    <a16:rowId xmlns:a16="http://schemas.microsoft.com/office/drawing/2014/main" val="2834101047"/>
                  </a:ext>
                </a:extLst>
              </a:tr>
            </a:tbl>
          </a:graphicData>
        </a:graphic>
      </p:graphicFrame>
    </p:spTree>
    <p:extLst>
      <p:ext uri="{BB962C8B-B14F-4D97-AF65-F5344CB8AC3E}">
        <p14:creationId xmlns:p14="http://schemas.microsoft.com/office/powerpoint/2010/main" val="1280806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214</TotalTime>
  <Words>1791</Words>
  <Application>Microsoft Office PowerPoint</Application>
  <PresentationFormat>Widescreen</PresentationFormat>
  <Paragraphs>198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vt:lpstr>
      <vt:lpstr>Calibri</vt:lpstr>
      <vt:lpstr>Century Gothic</vt:lpstr>
      <vt:lpstr>Segoe UI Historic</vt:lpstr>
      <vt:lpstr>Wingdings 3</vt:lpstr>
      <vt:lpstr>Wisp</vt:lpstr>
      <vt:lpstr>A Seminar Report on REGRESSION ANALYSIS OF COVID-19</vt:lpstr>
      <vt:lpstr>CONTENTS :</vt:lpstr>
      <vt:lpstr>INTRODUCTION: </vt:lpstr>
      <vt:lpstr>Analysing spread of covid-19</vt:lpstr>
      <vt:lpstr>Spread of Covid-19 in India</vt:lpstr>
      <vt:lpstr>Timeline of covid related events in India </vt:lpstr>
      <vt:lpstr>Spread of Covid-19 in India</vt:lpstr>
      <vt:lpstr>Covid-19 spread in India in early stages </vt:lpstr>
      <vt:lpstr>Literature survey table</vt:lpstr>
      <vt:lpstr>Methods:</vt:lpstr>
      <vt:lpstr>State-wise spread of Covid-19 in India</vt:lpstr>
      <vt:lpstr>Model selection</vt:lpstr>
      <vt:lpstr>Model implementation </vt:lpstr>
      <vt:lpstr>Model implementation</vt:lpstr>
      <vt:lpstr>Model implementation</vt:lpstr>
      <vt:lpstr>Analytical work</vt:lpstr>
      <vt:lpstr>Benefits of regression analysis</vt:lpstr>
      <vt:lpstr>Drawbacks of regression analysis</vt:lpstr>
      <vt:lpstr>Applications</vt:lpstr>
      <vt:lpstr>CONCLUSION</vt:lpstr>
      <vt:lpstr>FUTURE PROSPECT: -</vt:lpstr>
      <vt:lpstr>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Report on REGRESSION ANALYSIS OF COVID-19</dc:title>
  <dc:creator>Apurv Deshpande</dc:creator>
  <cp:lastModifiedBy>Chinmay Yenugwar</cp:lastModifiedBy>
  <cp:revision>71</cp:revision>
  <dcterms:created xsi:type="dcterms:W3CDTF">2022-10-14T01:54:37Z</dcterms:created>
  <dcterms:modified xsi:type="dcterms:W3CDTF">2022-10-19T08:56:14Z</dcterms:modified>
</cp:coreProperties>
</file>