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6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A99C-B4A4-984E-A6D7-0A0A70D34574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56E1-4773-044E-86C1-71D8F149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9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6CE-AD84-AE4B-A781-164A868CA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17501"/>
            <a:ext cx="11315700" cy="4279899"/>
          </a:xfrm>
        </p:spPr>
        <p:txBody>
          <a:bodyPr>
            <a:noAutofit/>
          </a:bodyPr>
          <a:lstStyle/>
          <a:p>
            <a:r>
              <a:rPr lang="en-US" sz="5400" b="1" dirty="0"/>
              <a:t>Predicting total sales volume of  new customers </a:t>
            </a:r>
          </a:p>
        </p:txBody>
      </p:sp>
    </p:spTree>
    <p:extLst>
      <p:ext uri="{BB962C8B-B14F-4D97-AF65-F5344CB8AC3E}">
        <p14:creationId xmlns:p14="http://schemas.microsoft.com/office/powerpoint/2010/main" val="32926558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AD54-C73C-364E-B9BA-72A99673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insight 3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25434D64-FFAD-FA42-9936-B70BEB77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637923"/>
          </a:xfrm>
        </p:spPr>
      </p:pic>
    </p:spTree>
    <p:extLst>
      <p:ext uri="{BB962C8B-B14F-4D97-AF65-F5344CB8AC3E}">
        <p14:creationId xmlns:p14="http://schemas.microsoft.com/office/powerpoint/2010/main" val="42461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3623-CCD0-D44B-BC7C-F6755D92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6E40-043F-254F-AFC0-EFB5882E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volume tends to be higher when the cost of the product is lower</a:t>
            </a:r>
          </a:p>
          <a:p>
            <a:endParaRPr lang="en-US" dirty="0"/>
          </a:p>
          <a:p>
            <a:r>
              <a:rPr lang="en-US" dirty="0"/>
              <a:t>When the cost is less than approximately 9 dollars, the sales volume is high. However, when the cost is higher than 9 dollars, the sales volume is low.</a:t>
            </a:r>
          </a:p>
          <a:p>
            <a:endParaRPr lang="en-US" dirty="0"/>
          </a:p>
          <a:p>
            <a:r>
              <a:rPr lang="en-US" dirty="0"/>
              <a:t>Discount offered does not have a significant effect on the sales volume.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0840-FD1C-634F-A76B-380ED9EE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BB8B-D5D7-034B-8B83-0C1A4003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Gather customer reviews and ratings data to gain insights into the popularity of the product.</a:t>
            </a:r>
          </a:p>
          <a:p>
            <a:endParaRPr lang="en-US" sz="4000" dirty="0"/>
          </a:p>
          <a:p>
            <a:r>
              <a:rPr lang="en-US" sz="4000" dirty="0"/>
              <a:t>Conduct a detailed analysis to determine which pack types are more commonly sold and their impact on sales volume.</a:t>
            </a:r>
          </a:p>
        </p:txBody>
      </p:sp>
    </p:spTree>
    <p:extLst>
      <p:ext uri="{BB962C8B-B14F-4D97-AF65-F5344CB8AC3E}">
        <p14:creationId xmlns:p14="http://schemas.microsoft.com/office/powerpoint/2010/main" val="6717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0D7B-4F80-A144-AE01-1B1DDC5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3630-3787-014C-8331-BCAFD6DA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335505"/>
            <a:ext cx="11778916" cy="5317958"/>
          </a:xfrm>
        </p:spPr>
        <p:txBody>
          <a:bodyPr>
            <a:noAutofit/>
          </a:bodyPr>
          <a:lstStyle/>
          <a:p>
            <a:r>
              <a:rPr lang="en-US" dirty="0"/>
              <a:t>Implementing effective pricing strategies is crucial to drive up sales volume.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product cost showed positive correlation with sales volume</a:t>
            </a:r>
          </a:p>
          <a:p>
            <a:endParaRPr lang="en-US" dirty="0"/>
          </a:p>
          <a:p>
            <a:r>
              <a:rPr lang="en-US" dirty="0"/>
              <a:t>Discount doesn’t have a significant effect on sales volume.</a:t>
            </a:r>
          </a:p>
          <a:p>
            <a:endParaRPr lang="en-US" dirty="0"/>
          </a:p>
          <a:p>
            <a:r>
              <a:rPr lang="en-US" dirty="0"/>
              <a:t>Findings align with Swire Coca-Cola's goal to improve sales volume predictions for new customers</a:t>
            </a:r>
          </a:p>
          <a:p>
            <a:endParaRPr lang="en-US" dirty="0"/>
          </a:p>
          <a:p>
            <a:r>
              <a:rPr lang="en-US" dirty="0"/>
              <a:t>Accurate sales volume prediction enables data-driven decisions on discounts and pricing, leading to increased profit and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77E7-4747-814F-B634-EF1BF29C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err="1"/>
              <a:t>preperation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7B59-E6C3-2C4A-B860-3DA0799E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 by customer, beverage category, calorie description, and pack type</a:t>
            </a:r>
          </a:p>
          <a:p>
            <a:endParaRPr lang="en-US" dirty="0"/>
          </a:p>
          <a:p>
            <a:r>
              <a:rPr lang="en-US" dirty="0"/>
              <a:t>Aggregate median sales volume, cost of the product, and discount offered for each group</a:t>
            </a:r>
          </a:p>
          <a:p>
            <a:endParaRPr lang="en-US" dirty="0"/>
          </a:p>
          <a:p>
            <a:r>
              <a:rPr lang="en-US" dirty="0"/>
              <a:t>Calculate cost of individual products in each group by dividing total cost by physical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24B-4DEE-A54A-BA65-355F0D0E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D310-2AA6-A940-88C0-F78A671A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Regression</a:t>
            </a:r>
          </a:p>
          <a:p>
            <a:endParaRPr lang="en-US" sz="4400" dirty="0"/>
          </a:p>
          <a:p>
            <a:r>
              <a:rPr lang="en-US" sz="4400" dirty="0"/>
              <a:t>Decision Tree</a:t>
            </a:r>
          </a:p>
          <a:p>
            <a:endParaRPr lang="en-US" sz="4400" dirty="0"/>
          </a:p>
          <a:p>
            <a:r>
              <a:rPr lang="en-US" sz="4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5129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E987-F3D2-6845-B1B6-FD1373E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Target and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92DF-DE37-7E44-AB1F-F327B902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3438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Consider sales volume as the target variable for analysis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Use calorie category description, beverage category description, cost of the product sold, discount, and pack type descriptions as predictors</a:t>
            </a:r>
          </a:p>
        </p:txBody>
      </p:sp>
    </p:spTree>
    <p:extLst>
      <p:ext uri="{BB962C8B-B14F-4D97-AF65-F5344CB8AC3E}">
        <p14:creationId xmlns:p14="http://schemas.microsoft.com/office/powerpoint/2010/main" val="365170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F73C-90E1-0F47-83CE-ABA7F351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BE13-2D71-2647-8EA0-ADBF336D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4"/>
            <a:ext cx="118618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Split the data into train and test</a:t>
            </a:r>
          </a:p>
          <a:p>
            <a:endParaRPr lang="en-US" sz="4000" dirty="0"/>
          </a:p>
          <a:p>
            <a:r>
              <a:rPr lang="en-US" sz="4000" dirty="0"/>
              <a:t>Train the model using training dataset</a:t>
            </a:r>
          </a:p>
          <a:p>
            <a:endParaRPr lang="en-US" sz="4000" dirty="0"/>
          </a:p>
          <a:p>
            <a:r>
              <a:rPr lang="en-US" sz="4000" dirty="0"/>
              <a:t>Evaluate the performance of the trained model using test dataset</a:t>
            </a:r>
          </a:p>
          <a:p>
            <a:endParaRPr lang="en-US" sz="4000" dirty="0"/>
          </a:p>
          <a:p>
            <a:r>
              <a:rPr lang="en-US" sz="4000" dirty="0"/>
              <a:t>Perform 3-fold cross-validation to evaluate the 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17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298F-C5B1-AA44-A3C7-D91D442B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4D6-9A67-2440-9023-26A99C1C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4000" dirty="0"/>
              <a:t>Random Forest is considered as the best model</a:t>
            </a:r>
          </a:p>
          <a:p>
            <a:pPr>
              <a:buFontTx/>
              <a:buChar char="-"/>
            </a:pPr>
            <a:endParaRPr lang="en-US" sz="4000" dirty="0"/>
          </a:p>
          <a:p>
            <a:pPr>
              <a:buFontTx/>
              <a:buChar char="-"/>
            </a:pPr>
            <a:r>
              <a:rPr lang="en-US" sz="4000" dirty="0"/>
              <a:t>It  has high accuracy of 91% and less error rate compared to other models</a:t>
            </a:r>
          </a:p>
          <a:p>
            <a:pPr>
              <a:buFontTx/>
              <a:buChar char="-"/>
            </a:pPr>
            <a:endParaRPr lang="en-US" sz="4000" dirty="0"/>
          </a:p>
          <a:p>
            <a:pPr>
              <a:buFontTx/>
              <a:buChar char="-"/>
            </a:pPr>
            <a:r>
              <a:rPr lang="en-US" sz="4000" dirty="0"/>
              <a:t>Random Forest has the ability to handle non-linearity, missing data, high-dimensional data, imbalanced classes, and can provide feature importance ranking </a:t>
            </a:r>
          </a:p>
        </p:txBody>
      </p:sp>
    </p:spTree>
    <p:extLst>
      <p:ext uri="{BB962C8B-B14F-4D97-AF65-F5344CB8AC3E}">
        <p14:creationId xmlns:p14="http://schemas.microsoft.com/office/powerpoint/2010/main" val="21693270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D4C-7B03-3848-96B6-5BA8AD45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effecting Sales volume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9C6C4D0-4CD4-5E48-ACE0-57D004EF0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950" y="2096294"/>
            <a:ext cx="8166100" cy="3810000"/>
          </a:xfrm>
        </p:spPr>
      </p:pic>
    </p:spTree>
    <p:extLst>
      <p:ext uri="{BB962C8B-B14F-4D97-AF65-F5344CB8AC3E}">
        <p14:creationId xmlns:p14="http://schemas.microsoft.com/office/powerpoint/2010/main" val="26830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804C-1159-E241-87D9-5F0AF97D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insight 1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C2533FF9-F631-3E4B-BC61-F9B142AF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39926" cy="4505575"/>
          </a:xfrm>
        </p:spPr>
      </p:pic>
    </p:spTree>
    <p:extLst>
      <p:ext uri="{BB962C8B-B14F-4D97-AF65-F5344CB8AC3E}">
        <p14:creationId xmlns:p14="http://schemas.microsoft.com/office/powerpoint/2010/main" val="254619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E388-1FCF-824E-A408-400055A7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5"/>
            <a:ext cx="10515600" cy="1130968"/>
          </a:xfrm>
        </p:spPr>
        <p:txBody>
          <a:bodyPr>
            <a:normAutofit/>
          </a:bodyPr>
          <a:lstStyle/>
          <a:p>
            <a:r>
              <a:rPr lang="en-US" sz="2800" dirty="0"/>
              <a:t>Model Insight 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8D0017-E754-9045-B847-A0C904F50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10651958" cy="4504214"/>
          </a:xfrm>
        </p:spPr>
      </p:pic>
    </p:spTree>
    <p:extLst>
      <p:ext uri="{BB962C8B-B14F-4D97-AF65-F5344CB8AC3E}">
        <p14:creationId xmlns:p14="http://schemas.microsoft.com/office/powerpoint/2010/main" val="10668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360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total sales volume of  new customers </vt:lpstr>
      <vt:lpstr>Data preperation</vt:lpstr>
      <vt:lpstr>Models Considered</vt:lpstr>
      <vt:lpstr>Target and predictors</vt:lpstr>
      <vt:lpstr>Evaluating model performance</vt:lpstr>
      <vt:lpstr>Model selection</vt:lpstr>
      <vt:lpstr>Factors effecting Sales volume</vt:lpstr>
      <vt:lpstr>Model insight 1</vt:lpstr>
      <vt:lpstr>Model Insight 2</vt:lpstr>
      <vt:lpstr>Model insight 3</vt:lpstr>
      <vt:lpstr>Observations</vt:lpstr>
      <vt:lpstr>Next Steps…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total sales volume of  new customers using Random forest </dc:title>
  <dc:creator>Apurva Shetty</dc:creator>
  <cp:lastModifiedBy>Apurva Shetty</cp:lastModifiedBy>
  <cp:revision>28</cp:revision>
  <dcterms:created xsi:type="dcterms:W3CDTF">2023-03-30T00:31:27Z</dcterms:created>
  <dcterms:modified xsi:type="dcterms:W3CDTF">2023-03-30T18:29:20Z</dcterms:modified>
</cp:coreProperties>
</file>