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73" r:id="rId1"/>
  </p:sldMasterIdLst>
  <p:sldIdLst>
    <p:sldId id="256" r:id="rId2"/>
    <p:sldId id="258" r:id="rId3"/>
    <p:sldId id="273" r:id="rId4"/>
    <p:sldId id="259" r:id="rId5"/>
    <p:sldId id="286" r:id="rId6"/>
    <p:sldId id="274" r:id="rId7"/>
    <p:sldId id="260" r:id="rId8"/>
    <p:sldId id="262" r:id="rId9"/>
    <p:sldId id="268" r:id="rId10"/>
    <p:sldId id="263" r:id="rId11"/>
    <p:sldId id="264" r:id="rId12"/>
    <p:sldId id="275" r:id="rId13"/>
    <p:sldId id="287" r:id="rId14"/>
    <p:sldId id="288" r:id="rId15"/>
    <p:sldId id="285" r:id="rId16"/>
    <p:sldId id="265" r:id="rId17"/>
    <p:sldId id="281" r:id="rId18"/>
    <p:sldId id="269" r:id="rId19"/>
    <p:sldId id="279" r:id="rId20"/>
    <p:sldId id="266" r:id="rId21"/>
    <p:sldId id="280" r:id="rId22"/>
    <p:sldId id="282" r:id="rId23"/>
    <p:sldId id="283" r:id="rId24"/>
    <p:sldId id="284" r:id="rId25"/>
    <p:sldId id="267" r:id="rId26"/>
    <p:sldId id="270" r:id="rId27"/>
    <p:sldId id="271" r:id="rId28"/>
    <p:sldId id="272" r:id="rId29"/>
    <p:sldId id="277" r:id="rId30"/>
    <p:sldId id="27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C5FF"/>
    <a:srgbClr val="007A74"/>
    <a:srgbClr val="2B82A1"/>
    <a:srgbClr val="29123A"/>
    <a:srgbClr val="461E64"/>
    <a:srgbClr val="666699"/>
    <a:srgbClr val="99FFCC"/>
    <a:srgbClr val="FFCCCC"/>
    <a:srgbClr val="FEC2D0"/>
    <a:srgbClr val="E4D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205320-0AF5-4AB0-90C3-FB676B4F80A1}" v="499" dt="2023-12-13T00:11:22.7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3" d="100"/>
          <a:sy n="83" d="100"/>
        </p:scale>
        <p:origin x="68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0178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074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706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754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417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99496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4428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03516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8A87A34-81AB-432B-8DAE-1953F412C126}" type="datetimeFigureOut">
              <a:rPr lang="en-US" smtClean="0"/>
              <a:t>12/12/2023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255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2058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481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8A87A34-81AB-432B-8DAE-1953F412C126}" type="datetimeFigureOut">
              <a:rPr lang="en-US" smtClean="0"/>
              <a:pPr/>
              <a:t>12/12/2023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9088287"/>
      </p:ext>
    </p:extLst>
  </p:cSld>
  <p:clrMap bg1="dk1" tx1="lt1" bg2="dk2" tx2="lt2" accent1="accent1" accent2="accent2" accent3="accent3" accent4="accent4" accent5="accent5" accent6="accent6" hlink="hlink" folHlink="folHlink"/>
  <p:sldLayoutIdLst>
    <p:sldLayoutId id="2147484174" r:id="rId1"/>
    <p:sldLayoutId id="2147484175" r:id="rId2"/>
    <p:sldLayoutId id="2147484176" r:id="rId3"/>
    <p:sldLayoutId id="2147484177" r:id="rId4"/>
    <p:sldLayoutId id="2147484178" r:id="rId5"/>
    <p:sldLayoutId id="2147484179" r:id="rId6"/>
    <p:sldLayoutId id="2147484180" r:id="rId7"/>
    <p:sldLayoutId id="2147484181" r:id="rId8"/>
    <p:sldLayoutId id="2147484182" r:id="rId9"/>
    <p:sldLayoutId id="2147484183" r:id="rId10"/>
    <p:sldLayoutId id="2147484184"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0C4B4B1C-83D7-1830-D2CC-9C1A5DC6B048}"/>
              </a:ext>
            </a:extLst>
          </p:cNvPr>
          <p:cNvPicPr>
            <a:picLocks noChangeAspect="1"/>
          </p:cNvPicPr>
          <p:nvPr/>
        </p:nvPicPr>
        <p:blipFill>
          <a:blip r:embed="rId2">
            <a:alphaModFix amt="85000"/>
          </a:blip>
          <a:stretch>
            <a:fillRect/>
          </a:stretch>
        </p:blipFill>
        <p:spPr>
          <a:xfrm>
            <a:off x="0" y="0"/>
            <a:ext cx="12192000" cy="6858000"/>
          </a:xfrm>
          <a:prstGeom prst="rect">
            <a:avLst/>
          </a:prstGeom>
        </p:spPr>
      </p:pic>
      <p:sp>
        <p:nvSpPr>
          <p:cNvPr id="29" name="Title 1">
            <a:extLst>
              <a:ext uri="{FF2B5EF4-FFF2-40B4-BE49-F238E27FC236}">
                <a16:creationId xmlns:a16="http://schemas.microsoft.com/office/drawing/2014/main" id="{F5D1A638-BA8C-31FC-2C58-82428DA5E2DE}"/>
              </a:ext>
            </a:extLst>
          </p:cNvPr>
          <p:cNvSpPr txBox="1">
            <a:spLocks/>
          </p:cNvSpPr>
          <p:nvPr/>
        </p:nvSpPr>
        <p:spPr>
          <a:xfrm>
            <a:off x="101600" y="3550920"/>
            <a:ext cx="6964218" cy="3139440"/>
          </a:xfrm>
          <a:prstGeom prst="rect">
            <a:avLst/>
          </a:prstGeom>
        </p:spPr>
        <p:txBody>
          <a:bodyPr>
            <a:noAutofit/>
            <a:scene3d>
              <a:camera prst="perspectiveRight"/>
              <a:lightRig rig="harsh" dir="t"/>
            </a:scene3d>
            <a:sp3d extrusionH="57150" prstMaterial="matte">
              <a:bevelT w="63500" h="12700" prst="relaxedInset"/>
              <a:contourClr>
                <a:schemeClr val="bg1">
                  <a:lumMod val="65000"/>
                </a:schemeClr>
              </a:contourClr>
            </a:sp3d>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8000" dirty="0">
                <a:ln w="0"/>
                <a:effectLst>
                  <a:outerShdw blurRad="50800" dist="38100" algn="l" rotWithShape="0">
                    <a:prstClr val="black">
                      <a:alpha val="40000"/>
                    </a:prstClr>
                  </a:outerShdw>
                  <a:reflection blurRad="6350" stA="55000" endA="300" endPos="45500" dir="5400000" sy="-100000" algn="bl" rotWithShape="0"/>
                </a:effectLst>
                <a:latin typeface="Algerian" panose="04020705040A02060702" pitchFamily="82" charset="0"/>
              </a:rPr>
              <a:t>LIVE  EMOTION  DETECTOR </a:t>
            </a:r>
            <a:endParaRPr lang="en-IN" sz="8000" dirty="0">
              <a:ln w="0"/>
              <a:effectLst>
                <a:outerShdw blurRad="50800" dist="38100" algn="l" rotWithShape="0">
                  <a:prstClr val="black">
                    <a:alpha val="40000"/>
                  </a:prstClr>
                </a:outerShdw>
                <a:reflection blurRad="6350" stA="55000" endA="300" endPos="45500" dir="5400000" sy="-100000" algn="bl" rotWithShape="0"/>
              </a:effectLst>
              <a:latin typeface="Algerian" panose="04020705040A02060702" pitchFamily="82" charset="0"/>
            </a:endParaRPr>
          </a:p>
        </p:txBody>
      </p:sp>
    </p:spTree>
    <p:extLst>
      <p:ext uri="{BB962C8B-B14F-4D97-AF65-F5344CB8AC3E}">
        <p14:creationId xmlns:p14="http://schemas.microsoft.com/office/powerpoint/2010/main" val="39933312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0F6E2-B9F9-D47E-3959-54C1DFA73C49}"/>
              </a:ext>
            </a:extLst>
          </p:cNvPr>
          <p:cNvSpPr>
            <a:spLocks noGrp="1"/>
          </p:cNvSpPr>
          <p:nvPr>
            <p:ph type="title"/>
          </p:nvPr>
        </p:nvSpPr>
        <p:spPr>
          <a:xfrm>
            <a:off x="2447313" y="704217"/>
            <a:ext cx="7950984" cy="1081705"/>
          </a:xfrm>
        </p:spPr>
        <p:txBody>
          <a:bodyPr>
            <a:normAutofit/>
            <a:scene3d>
              <a:camera prst="orthographicFront"/>
              <a:lightRig rig="soft" dir="t">
                <a:rot lat="0" lon="0" rev="15600000"/>
              </a:lightRig>
            </a:scene3d>
            <a:sp3d extrusionH="57150" prstMaterial="softEdge">
              <a:bevelT w="25400" h="38100"/>
            </a:sp3d>
          </a:bodyPr>
          <a:lstStyle/>
          <a:p>
            <a:pPr algn="l">
              <a:lnSpc>
                <a:spcPct val="100000"/>
              </a:lnSpc>
            </a:pPr>
            <a:r>
              <a:rPr lang="en-US"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Why Facial Expression?</a:t>
            </a:r>
          </a:p>
        </p:txBody>
      </p:sp>
      <p:sp>
        <p:nvSpPr>
          <p:cNvPr id="3" name="Content Placeholder 2">
            <a:extLst>
              <a:ext uri="{FF2B5EF4-FFF2-40B4-BE49-F238E27FC236}">
                <a16:creationId xmlns:a16="http://schemas.microsoft.com/office/drawing/2014/main" id="{4168F0AB-F713-02BC-8C2A-A52739B6262C}"/>
              </a:ext>
            </a:extLst>
          </p:cNvPr>
          <p:cNvSpPr>
            <a:spLocks noGrp="1"/>
          </p:cNvSpPr>
          <p:nvPr>
            <p:ph sz="half" idx="1"/>
          </p:nvPr>
        </p:nvSpPr>
        <p:spPr>
          <a:xfrm>
            <a:off x="1243933" y="1785922"/>
            <a:ext cx="4281431" cy="4797758"/>
          </a:xfrm>
        </p:spPr>
        <p:txBody>
          <a:bodyPr>
            <a:normAutofit/>
          </a:bodyPr>
          <a:lstStyle/>
          <a:p>
            <a:pPr algn="just">
              <a:lnSpc>
                <a:spcPct val="100000"/>
              </a:lnSpc>
            </a:pPr>
            <a:r>
              <a:rPr lang="en-US" dirty="0">
                <a:solidFill>
                  <a:schemeClr val="bg2">
                    <a:lumMod val="25000"/>
                    <a:lumOff val="75000"/>
                  </a:schemeClr>
                </a:solidFill>
                <a:latin typeface="Bookman Old Style" panose="02050604050505020204" pitchFamily="18" charset="0"/>
              </a:rPr>
              <a:t>Facial nerve disorders</a:t>
            </a:r>
          </a:p>
          <a:p>
            <a:pPr algn="just">
              <a:lnSpc>
                <a:spcPct val="100000"/>
              </a:lnSpc>
            </a:pPr>
            <a:r>
              <a:rPr lang="en-US" dirty="0">
                <a:solidFill>
                  <a:schemeClr val="bg2">
                    <a:lumMod val="25000"/>
                    <a:lumOff val="75000"/>
                  </a:schemeClr>
                </a:solidFill>
                <a:latin typeface="Bookman Old Style" panose="02050604050505020204" pitchFamily="18" charset="0"/>
              </a:rPr>
              <a:t>Computer systems that understand human behavior</a:t>
            </a:r>
          </a:p>
          <a:p>
            <a:pPr algn="just">
              <a:lnSpc>
                <a:spcPct val="100000"/>
              </a:lnSpc>
            </a:pPr>
            <a:r>
              <a:rPr lang="en-US" dirty="0">
                <a:solidFill>
                  <a:schemeClr val="bg2">
                    <a:lumMod val="25000"/>
                    <a:lumOff val="75000"/>
                  </a:schemeClr>
                </a:solidFill>
                <a:latin typeface="Bookman Old Style" panose="02050604050505020204" pitchFamily="18" charset="0"/>
              </a:rPr>
              <a:t>Lie Detection</a:t>
            </a:r>
          </a:p>
          <a:p>
            <a:pPr algn="just">
              <a:lnSpc>
                <a:spcPct val="100000"/>
              </a:lnSpc>
            </a:pPr>
            <a:r>
              <a:rPr lang="en-US" dirty="0">
                <a:solidFill>
                  <a:schemeClr val="bg2">
                    <a:lumMod val="25000"/>
                    <a:lumOff val="75000"/>
                  </a:schemeClr>
                </a:solidFill>
                <a:latin typeface="Bookman Old Style" panose="02050604050505020204" pitchFamily="18" charset="0"/>
              </a:rPr>
              <a:t>Security  systems</a:t>
            </a:r>
          </a:p>
          <a:p>
            <a:pPr algn="just">
              <a:lnSpc>
                <a:spcPct val="100000"/>
              </a:lnSpc>
            </a:pPr>
            <a:r>
              <a:rPr lang="en-US" dirty="0">
                <a:solidFill>
                  <a:schemeClr val="bg2">
                    <a:lumMod val="25000"/>
                    <a:lumOff val="75000"/>
                  </a:schemeClr>
                </a:solidFill>
                <a:latin typeface="Bookman Old Style" panose="02050604050505020204" pitchFamily="18" charset="0"/>
              </a:rPr>
              <a:t>Speech recognition</a:t>
            </a:r>
          </a:p>
          <a:p>
            <a:pPr algn="just">
              <a:lnSpc>
                <a:spcPct val="100000"/>
              </a:lnSpc>
            </a:pPr>
            <a:r>
              <a:rPr lang="en-US" dirty="0">
                <a:solidFill>
                  <a:schemeClr val="bg2">
                    <a:lumMod val="25000"/>
                    <a:lumOff val="75000"/>
                  </a:schemeClr>
                </a:solidFill>
                <a:latin typeface="Bookman Old Style" panose="02050604050505020204" pitchFamily="18" charset="0"/>
              </a:rPr>
              <a:t>Emotion for animation</a:t>
            </a:r>
          </a:p>
          <a:p>
            <a:pPr algn="just">
              <a:lnSpc>
                <a:spcPct val="100000"/>
              </a:lnSpc>
            </a:pPr>
            <a:r>
              <a:rPr lang="en-US" dirty="0">
                <a:solidFill>
                  <a:schemeClr val="bg2">
                    <a:lumMod val="25000"/>
                    <a:lumOff val="75000"/>
                  </a:schemeClr>
                </a:solidFill>
                <a:latin typeface="Bookman Old Style" panose="02050604050505020204" pitchFamily="18" charset="0"/>
              </a:rPr>
              <a:t>Behavior assessment of emotion and paralinguistic displays</a:t>
            </a:r>
          </a:p>
          <a:p>
            <a:endParaRPr lang="en-IN" dirty="0"/>
          </a:p>
        </p:txBody>
      </p:sp>
      <p:pic>
        <p:nvPicPr>
          <p:cNvPr id="11" name="Picture 10">
            <a:extLst>
              <a:ext uri="{FF2B5EF4-FFF2-40B4-BE49-F238E27FC236}">
                <a16:creationId xmlns:a16="http://schemas.microsoft.com/office/drawing/2014/main" id="{12DF018B-D401-2E0E-4171-36C62DD1C07C}"/>
              </a:ext>
            </a:extLst>
          </p:cNvPr>
          <p:cNvPicPr>
            <a:picLocks noChangeAspect="1"/>
          </p:cNvPicPr>
          <p:nvPr/>
        </p:nvPicPr>
        <p:blipFill>
          <a:blip r:embed="rId2"/>
          <a:stretch>
            <a:fillRect/>
          </a:stretch>
        </p:blipFill>
        <p:spPr>
          <a:xfrm>
            <a:off x="6666638" y="1785922"/>
            <a:ext cx="4120699" cy="23531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6E0AB97F-BF4F-51E5-B194-55ECBA841A86}"/>
              </a:ext>
            </a:extLst>
          </p:cNvPr>
          <p:cNvPicPr>
            <a:picLocks noChangeAspect="1"/>
          </p:cNvPicPr>
          <p:nvPr/>
        </p:nvPicPr>
        <p:blipFill>
          <a:blip r:embed="rId3"/>
          <a:stretch>
            <a:fillRect/>
          </a:stretch>
        </p:blipFill>
        <p:spPr>
          <a:xfrm>
            <a:off x="6666638" y="4311333"/>
            <a:ext cx="4120699" cy="22723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634179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174F7-7C19-79CE-D61F-29D6BC9D348C}"/>
              </a:ext>
            </a:extLst>
          </p:cNvPr>
          <p:cNvSpPr>
            <a:spLocks noGrp="1"/>
          </p:cNvSpPr>
          <p:nvPr>
            <p:ph type="title"/>
          </p:nvPr>
        </p:nvSpPr>
        <p:spPr>
          <a:xfrm>
            <a:off x="2389580" y="808055"/>
            <a:ext cx="7875036" cy="1054651"/>
          </a:xfrm>
        </p:spPr>
        <p:txBody>
          <a:bodyPr>
            <a:noAutofit/>
            <a:scene3d>
              <a:camera prst="orthographicFront"/>
              <a:lightRig rig="soft" dir="t">
                <a:rot lat="0" lon="0" rev="15600000"/>
              </a:lightRig>
            </a:scene3d>
            <a:sp3d extrusionH="57150" prstMaterial="softEdge">
              <a:bevelT w="25400" h="38100"/>
            </a:sp3d>
          </a:bodyPr>
          <a:lstStyle/>
          <a:p>
            <a:pPr algn="l"/>
            <a:r>
              <a:rPr lang="en-US" sz="4800" b="1" dirty="0">
                <a:ln/>
                <a:solidFill>
                  <a:schemeClr val="accent4"/>
                </a:solidFill>
                <a:latin typeface="Times New Roman" panose="02020603050405020304" pitchFamily="18" charset="0"/>
                <a:cs typeface="Times New Roman" panose="02020603050405020304" pitchFamily="18" charset="0"/>
              </a:rPr>
              <a:t>Impo</a:t>
            </a:r>
            <a:r>
              <a:rPr lang="en-US"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r</a:t>
            </a:r>
            <a:r>
              <a:rPr lang="en-US" sz="4800" b="1" dirty="0">
                <a:ln/>
                <a:solidFill>
                  <a:schemeClr val="accent4"/>
                </a:solidFill>
                <a:latin typeface="Times New Roman" panose="02020603050405020304" pitchFamily="18" charset="0"/>
                <a:cs typeface="Times New Roman" panose="02020603050405020304" pitchFamily="18" charset="0"/>
              </a:rPr>
              <a:t>tance &amp; Application</a:t>
            </a:r>
            <a:endParaRPr lang="en-IN" sz="4800" b="1" dirty="0">
              <a:ln/>
              <a:solidFill>
                <a:schemeClr val="accent4"/>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612E20-3E1A-CF70-B4A2-85CF32EEAEEB}"/>
              </a:ext>
            </a:extLst>
          </p:cNvPr>
          <p:cNvSpPr>
            <a:spLocks noGrp="1"/>
          </p:cNvSpPr>
          <p:nvPr>
            <p:ph idx="1"/>
          </p:nvPr>
        </p:nvSpPr>
        <p:spPr>
          <a:xfrm>
            <a:off x="2804079" y="1862706"/>
            <a:ext cx="7796540" cy="4639693"/>
          </a:xfrm>
        </p:spPr>
        <p:txBody>
          <a:bodyPr>
            <a:normAutofit fontScale="92500"/>
          </a:bodyPr>
          <a:lstStyle/>
          <a:p>
            <a:pPr algn="just"/>
            <a:r>
              <a:rPr lang="en-US" sz="2200" dirty="0">
                <a:solidFill>
                  <a:schemeClr val="bg2">
                    <a:lumMod val="25000"/>
                    <a:lumOff val="75000"/>
                  </a:schemeClr>
                </a:solidFill>
                <a:latin typeface="Bookman Old Style" panose="02050604050505020204" pitchFamily="18" charset="0"/>
              </a:rPr>
              <a:t>Human beings express emotions in day to day interactions.</a:t>
            </a:r>
          </a:p>
          <a:p>
            <a:pPr algn="just"/>
            <a:r>
              <a:rPr lang="en-US" sz="2200" dirty="0">
                <a:solidFill>
                  <a:schemeClr val="bg2">
                    <a:lumMod val="25000"/>
                    <a:lumOff val="75000"/>
                  </a:schemeClr>
                </a:solidFill>
                <a:latin typeface="Bookman Old Style" panose="02050604050505020204" pitchFamily="18" charset="0"/>
              </a:rPr>
              <a:t>Understandings emotions and knowing how to react to people’s expressions greatly enriches the interaction.</a:t>
            </a:r>
          </a:p>
          <a:p>
            <a:pPr algn="just"/>
            <a:r>
              <a:rPr lang="en-US" sz="2200" dirty="0">
                <a:solidFill>
                  <a:schemeClr val="bg2">
                    <a:lumMod val="25000"/>
                    <a:lumOff val="75000"/>
                  </a:schemeClr>
                </a:solidFill>
                <a:latin typeface="Bookman Old Style" panose="02050604050505020204" pitchFamily="18" charset="0"/>
              </a:rPr>
              <a:t>Visual Communication: Enhancing virtual interactions</a:t>
            </a:r>
          </a:p>
          <a:p>
            <a:pPr algn="just">
              <a:buFont typeface="Arial" panose="020B0604020202020204" pitchFamily="34" charset="0"/>
              <a:buChar char="•"/>
            </a:pPr>
            <a:r>
              <a:rPr lang="en-US" sz="2200" dirty="0">
                <a:solidFill>
                  <a:schemeClr val="bg2">
                    <a:lumMod val="25000"/>
                    <a:lumOff val="75000"/>
                  </a:schemeClr>
                </a:solidFill>
                <a:latin typeface="Bookman Old Style" panose="02050604050505020204" pitchFamily="18" charset="0"/>
              </a:rPr>
              <a:t>Mental Health Monitoring: Detecting signs of stress or mood changes.</a:t>
            </a:r>
          </a:p>
          <a:p>
            <a:pPr algn="just">
              <a:buFont typeface="Arial" panose="020B0604020202020204" pitchFamily="34" charset="0"/>
              <a:buChar char="•"/>
            </a:pPr>
            <a:r>
              <a:rPr lang="en-US" sz="2200" dirty="0">
                <a:solidFill>
                  <a:schemeClr val="bg2">
                    <a:lumMod val="25000"/>
                    <a:lumOff val="75000"/>
                  </a:schemeClr>
                </a:solidFill>
                <a:latin typeface="Bookman Old Style" panose="02050604050505020204" pitchFamily="18" charset="0"/>
              </a:rPr>
              <a:t>Entertainment: Personalizing user experiences in gaming and content consumption.</a:t>
            </a:r>
          </a:p>
          <a:p>
            <a:endParaRPr lang="en-IN" dirty="0">
              <a:solidFill>
                <a:schemeClr val="tx2"/>
              </a:solidFill>
            </a:endParaRPr>
          </a:p>
        </p:txBody>
      </p:sp>
    </p:spTree>
    <p:extLst>
      <p:ext uri="{BB962C8B-B14F-4D97-AF65-F5344CB8AC3E}">
        <p14:creationId xmlns:p14="http://schemas.microsoft.com/office/powerpoint/2010/main" val="26855756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20814-4264-8580-D8F8-029E7DB7C870}"/>
              </a:ext>
            </a:extLst>
          </p:cNvPr>
          <p:cNvSpPr>
            <a:spLocks noGrp="1"/>
          </p:cNvSpPr>
          <p:nvPr>
            <p:ph type="title"/>
          </p:nvPr>
        </p:nvSpPr>
        <p:spPr>
          <a:xfrm>
            <a:off x="2439088" y="738937"/>
            <a:ext cx="7958331" cy="1077229"/>
          </a:xfrm>
        </p:spPr>
        <p:txBody>
          <a:bodyPr>
            <a:scene3d>
              <a:camera prst="orthographicFront"/>
              <a:lightRig rig="threePt" dir="t"/>
            </a:scene3d>
            <a:sp3d extrusionH="57150">
              <a:bevelT w="38100" h="38100"/>
            </a:sp3d>
          </a:bodyPr>
          <a:lstStyle/>
          <a:p>
            <a:pPr algn="l"/>
            <a:r>
              <a:rPr lang="en-US"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Data Source</a:t>
            </a:r>
            <a:endParaRPr lang="en-IN"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0D4BCC-E6F2-138C-334F-C96FAA4D4918}"/>
              </a:ext>
            </a:extLst>
          </p:cNvPr>
          <p:cNvSpPr>
            <a:spLocks noGrp="1"/>
          </p:cNvSpPr>
          <p:nvPr>
            <p:ph idx="1"/>
          </p:nvPr>
        </p:nvSpPr>
        <p:spPr>
          <a:xfrm>
            <a:off x="5618480" y="1351882"/>
            <a:ext cx="5731582" cy="5041834"/>
          </a:xfrm>
        </p:spPr>
        <p:txBody>
          <a:bodyPr/>
          <a:lstStyle/>
          <a:p>
            <a:pPr algn="just"/>
            <a:r>
              <a:rPr lang="en-US" dirty="0">
                <a:solidFill>
                  <a:schemeClr val="bg2">
                    <a:lumMod val="25000"/>
                    <a:lumOff val="75000"/>
                  </a:schemeClr>
                </a:solidFill>
                <a:latin typeface="Bookman Old Style" panose="02050604050505020204" pitchFamily="18" charset="0"/>
              </a:rPr>
              <a:t>For sourcing data, I gathered images depicting various emotions through a web scraping technique. </a:t>
            </a:r>
          </a:p>
          <a:p>
            <a:pPr algn="just"/>
            <a:r>
              <a:rPr lang="en-US" dirty="0">
                <a:solidFill>
                  <a:schemeClr val="bg2">
                    <a:lumMod val="25000"/>
                    <a:lumOff val="75000"/>
                  </a:schemeClr>
                </a:solidFill>
                <a:latin typeface="Bookman Old Style" panose="02050604050505020204" pitchFamily="18" charset="0"/>
              </a:rPr>
              <a:t>Web scraping is a technique used to extract data from websites. </a:t>
            </a:r>
          </a:p>
          <a:p>
            <a:pPr algn="just"/>
            <a:r>
              <a:rPr lang="en-US" dirty="0">
                <a:solidFill>
                  <a:schemeClr val="bg2">
                    <a:lumMod val="25000"/>
                    <a:lumOff val="75000"/>
                  </a:schemeClr>
                </a:solidFill>
                <a:latin typeface="Bookman Old Style" panose="02050604050505020204" pitchFamily="18" charset="0"/>
              </a:rPr>
              <a:t>In this process, I utilized the BeautifulSoup tool, a Python library, known for its efficiency in parsing HTML and XML data on the web.</a:t>
            </a:r>
            <a:endParaRPr lang="en-IN" dirty="0">
              <a:solidFill>
                <a:schemeClr val="bg2">
                  <a:lumMod val="25000"/>
                  <a:lumOff val="75000"/>
                </a:schemeClr>
              </a:solidFill>
              <a:latin typeface="Bookman Old Style" panose="02050604050505020204" pitchFamily="18" charset="0"/>
            </a:endParaRPr>
          </a:p>
        </p:txBody>
      </p:sp>
      <p:pic>
        <p:nvPicPr>
          <p:cNvPr id="5" name="Picture 4">
            <a:extLst>
              <a:ext uri="{FF2B5EF4-FFF2-40B4-BE49-F238E27FC236}">
                <a16:creationId xmlns:a16="http://schemas.microsoft.com/office/drawing/2014/main" id="{31E23544-72C1-177A-2757-309C9E91FD49}"/>
              </a:ext>
            </a:extLst>
          </p:cNvPr>
          <p:cNvPicPr>
            <a:picLocks noChangeAspect="1"/>
          </p:cNvPicPr>
          <p:nvPr/>
        </p:nvPicPr>
        <p:blipFill>
          <a:blip r:embed="rId2">
            <a:alphaModFix/>
          </a:blip>
          <a:stretch>
            <a:fillRect/>
          </a:stretch>
        </p:blipFill>
        <p:spPr>
          <a:xfrm>
            <a:off x="447121" y="2118830"/>
            <a:ext cx="4957999" cy="424688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66768382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B3CA57-AA58-5CD5-3E34-DD1A56DBA394}"/>
              </a:ext>
            </a:extLst>
          </p:cNvPr>
          <p:cNvSpPr txBox="1">
            <a:spLocks/>
          </p:cNvSpPr>
          <p:nvPr/>
        </p:nvSpPr>
        <p:spPr>
          <a:xfrm>
            <a:off x="1145309" y="123562"/>
            <a:ext cx="7958331" cy="1077229"/>
          </a:xfrm>
          <a:prstGeom prst="rect">
            <a:avLst/>
          </a:prstGeom>
        </p:spPr>
        <p:txBody>
          <a:bodyPr>
            <a:scene3d>
              <a:camera prst="orthographicFront"/>
              <a:lightRig rig="threePt" dir="t"/>
            </a:scene3d>
            <a:sp3d extrusionH="57150">
              <a:bevelT w="38100" h="38100"/>
            </a:sp3d>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 </a:t>
            </a:r>
            <a:endParaRPr lang="en-IN"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Title 7">
            <a:extLst>
              <a:ext uri="{FF2B5EF4-FFF2-40B4-BE49-F238E27FC236}">
                <a16:creationId xmlns:a16="http://schemas.microsoft.com/office/drawing/2014/main" id="{17E64D53-5F81-273C-0EDA-502E1F8E9168}"/>
              </a:ext>
            </a:extLst>
          </p:cNvPr>
          <p:cNvSpPr>
            <a:spLocks noGrp="1"/>
          </p:cNvSpPr>
          <p:nvPr>
            <p:ph type="title"/>
          </p:nvPr>
        </p:nvSpPr>
        <p:spPr/>
        <p:txBody>
          <a:bodyPr>
            <a:normAutofit/>
            <a:scene3d>
              <a:camera prst="orthographicFront"/>
              <a:lightRig rig="threePt" dir="t"/>
            </a:scene3d>
            <a:sp3d extrusionH="57150">
              <a:bevelT w="38100" h="38100"/>
            </a:sp3d>
          </a:bodyPr>
          <a:lstStyle/>
          <a:p>
            <a:pPr algn="l"/>
            <a:r>
              <a:rPr lang="en-US"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The Dataset</a:t>
            </a:r>
            <a:endParaRPr lang="en-IN" sz="4800" dirty="0">
              <a:effectLst>
                <a:outerShdw blurRad="50800" dist="38100" algn="l" rotWithShape="0">
                  <a:prstClr val="black">
                    <a:alpha val="40000"/>
                  </a:prstClr>
                </a:outerShdw>
              </a:effectLst>
            </a:endParaRPr>
          </a:p>
        </p:txBody>
      </p:sp>
      <p:sp>
        <p:nvSpPr>
          <p:cNvPr id="9" name="Content Placeholder 8">
            <a:extLst>
              <a:ext uri="{FF2B5EF4-FFF2-40B4-BE49-F238E27FC236}">
                <a16:creationId xmlns:a16="http://schemas.microsoft.com/office/drawing/2014/main" id="{A73D3B43-2CC1-4E01-9B6F-AA9B7806CCDF}"/>
              </a:ext>
            </a:extLst>
          </p:cNvPr>
          <p:cNvSpPr>
            <a:spLocks noGrp="1"/>
          </p:cNvSpPr>
          <p:nvPr>
            <p:ph idx="1"/>
          </p:nvPr>
        </p:nvSpPr>
        <p:spPr>
          <a:xfrm>
            <a:off x="3408218" y="2135243"/>
            <a:ext cx="7161921" cy="4228612"/>
          </a:xfrm>
        </p:spPr>
        <p:txBody>
          <a:bodyPr>
            <a:normAutofit fontScale="92500" lnSpcReduction="20000"/>
          </a:bodyPr>
          <a:lstStyle/>
          <a:p>
            <a:pPr marL="344488" indent="-344488" algn="just" defTabSz="914400">
              <a:spcBef>
                <a:spcPts val="1000"/>
              </a:spcBef>
              <a:spcAft>
                <a:spcPts val="600"/>
              </a:spcAft>
              <a:buClr>
                <a:schemeClr val="accent6"/>
              </a:buClr>
              <a:buSzPct val="90000"/>
              <a:buFont typeface="Wingdings" panose="05000000000000000000" pitchFamily="2" charset="2"/>
              <a:buChar char="§"/>
            </a:pPr>
            <a:r>
              <a:rPr lang="en-US" sz="2200" dirty="0">
                <a:solidFill>
                  <a:schemeClr val="bg2">
                    <a:lumMod val="25000"/>
                    <a:lumOff val="75000"/>
                  </a:schemeClr>
                </a:solidFill>
                <a:latin typeface="Bookman Old Style" panose="02050604050505020204" pitchFamily="18" charset="0"/>
              </a:rPr>
              <a:t>Regarding the tasks of recognizing expressions, the dataset necessary for training and testing the network must adhere to specific criteria. </a:t>
            </a:r>
          </a:p>
          <a:p>
            <a:pPr marL="344488" indent="-344488" algn="just" defTabSz="914400">
              <a:spcBef>
                <a:spcPts val="1000"/>
              </a:spcBef>
              <a:spcAft>
                <a:spcPts val="600"/>
              </a:spcAft>
              <a:buClr>
                <a:schemeClr val="accent6"/>
              </a:buClr>
              <a:buSzPct val="90000"/>
              <a:buFont typeface="Wingdings" panose="05000000000000000000" pitchFamily="2" charset="2"/>
              <a:buChar char="§"/>
            </a:pPr>
            <a:r>
              <a:rPr lang="en-US" sz="2200" dirty="0">
                <a:solidFill>
                  <a:schemeClr val="bg2">
                    <a:lumMod val="25000"/>
                    <a:lumOff val="75000"/>
                  </a:schemeClr>
                </a:solidFill>
                <a:latin typeface="Bookman Old Style" panose="02050604050505020204" pitchFamily="18" charset="0"/>
              </a:rPr>
              <a:t>The data should consist of images where the entire face is predominantly visible, with faces primarily oriented towards the front. </a:t>
            </a:r>
          </a:p>
          <a:p>
            <a:pPr marL="344488" indent="-344488" algn="just" defTabSz="914400">
              <a:spcBef>
                <a:spcPts val="1000"/>
              </a:spcBef>
              <a:spcAft>
                <a:spcPts val="600"/>
              </a:spcAft>
              <a:buClr>
                <a:schemeClr val="accent6"/>
              </a:buClr>
              <a:buSzPct val="90000"/>
              <a:buFont typeface="Wingdings" panose="05000000000000000000" pitchFamily="2" charset="2"/>
              <a:buChar char="§"/>
            </a:pPr>
            <a:r>
              <a:rPr lang="en-US" sz="2200" dirty="0">
                <a:solidFill>
                  <a:schemeClr val="bg2">
                    <a:lumMod val="25000"/>
                    <a:lumOff val="75000"/>
                  </a:schemeClr>
                </a:solidFill>
                <a:latin typeface="Bookman Old Style" panose="02050604050505020204" pitchFamily="18" charset="0"/>
              </a:rPr>
              <a:t>Excessive rotation along the Y and Z axes should be minimized. </a:t>
            </a:r>
          </a:p>
          <a:p>
            <a:pPr marL="344488" indent="-344488" algn="just" defTabSz="914400">
              <a:spcBef>
                <a:spcPts val="1000"/>
              </a:spcBef>
              <a:spcAft>
                <a:spcPts val="600"/>
              </a:spcAft>
              <a:buClr>
                <a:schemeClr val="accent6"/>
              </a:buClr>
              <a:buSzPct val="90000"/>
              <a:buFont typeface="Wingdings" panose="05000000000000000000" pitchFamily="2" charset="2"/>
              <a:buChar char="§"/>
            </a:pPr>
            <a:r>
              <a:rPr lang="en-US" sz="2200" dirty="0">
                <a:solidFill>
                  <a:schemeClr val="bg2">
                    <a:lumMod val="25000"/>
                    <a:lumOff val="75000"/>
                  </a:schemeClr>
                </a:solidFill>
                <a:latin typeface="Bookman Old Style" panose="02050604050505020204" pitchFamily="18" charset="0"/>
              </a:rPr>
              <a:t>Additionally, the images should possess a sufficiently high resolution to ensure optimal training conditions.</a:t>
            </a:r>
          </a:p>
          <a:p>
            <a:endParaRPr lang="en-IN" dirty="0"/>
          </a:p>
        </p:txBody>
      </p:sp>
    </p:spTree>
    <p:extLst>
      <p:ext uri="{BB962C8B-B14F-4D97-AF65-F5344CB8AC3E}">
        <p14:creationId xmlns:p14="http://schemas.microsoft.com/office/powerpoint/2010/main" val="1400655856"/>
      </p:ext>
    </p:extLst>
  </p:cSld>
  <p:clrMapOvr>
    <a:masterClrMapping/>
  </p:clrMapOvr>
  <p:transition spd="slow">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38F2-2679-7E8E-0690-0AFFB2FEA20D}"/>
              </a:ext>
            </a:extLst>
          </p:cNvPr>
          <p:cNvSpPr>
            <a:spLocks noGrp="1"/>
          </p:cNvSpPr>
          <p:nvPr>
            <p:ph type="title"/>
          </p:nvPr>
        </p:nvSpPr>
        <p:spPr/>
        <p:txBody>
          <a:bodyPr>
            <a:scene3d>
              <a:camera prst="orthographicFront"/>
              <a:lightRig rig="threePt" dir="t"/>
            </a:scene3d>
            <a:sp3d extrusionH="57150">
              <a:bevelT w="38100" h="38100"/>
            </a:sp3d>
          </a:bodyPr>
          <a:lstStyle/>
          <a:p>
            <a:pPr algn="l"/>
            <a:r>
              <a:rPr lang="en-US"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Dataset Description</a:t>
            </a:r>
            <a:endParaRPr lang="en-IN"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ADF602-D8E7-9712-C192-18BB9D346064}"/>
              </a:ext>
            </a:extLst>
          </p:cNvPr>
          <p:cNvSpPr>
            <a:spLocks noGrp="1"/>
          </p:cNvSpPr>
          <p:nvPr>
            <p:ph idx="1"/>
          </p:nvPr>
        </p:nvSpPr>
        <p:spPr>
          <a:xfrm>
            <a:off x="3214253" y="2052116"/>
            <a:ext cx="7485193" cy="3997828"/>
          </a:xfrm>
        </p:spPr>
        <p:txBody>
          <a:bodyPr/>
          <a:lstStyle/>
          <a:p>
            <a:pPr marL="344488" indent="-344488" algn="just" defTabSz="914400">
              <a:spcBef>
                <a:spcPts val="1000"/>
              </a:spcBef>
              <a:spcAft>
                <a:spcPts val="600"/>
              </a:spcAft>
              <a:buClr>
                <a:schemeClr val="accent6"/>
              </a:buClr>
              <a:buSzPct val="90000"/>
              <a:buFont typeface="Wingdings" panose="05000000000000000000" pitchFamily="2" charset="2"/>
              <a:buChar char="§"/>
            </a:pPr>
            <a:r>
              <a:rPr lang="en-US" sz="2000" dirty="0">
                <a:solidFill>
                  <a:schemeClr val="bg2">
                    <a:lumMod val="25000"/>
                    <a:lumOff val="75000"/>
                  </a:schemeClr>
                </a:solidFill>
                <a:latin typeface="Bookman Old Style" panose="02050604050505020204" pitchFamily="18" charset="0"/>
              </a:rPr>
              <a:t>The dataset comprises 250 * 250 pixel face images categorized into nine emotion classes: 'Happy,' 'Sad,' 'Disgust,' 'Confused,' 'Fear,' 'Excitement,' 'Surprise,' 'Neutral,' and 'Angry.’ </a:t>
            </a:r>
          </a:p>
          <a:p>
            <a:pPr marL="344488" indent="-344488" algn="just" defTabSz="914400">
              <a:spcBef>
                <a:spcPts val="1000"/>
              </a:spcBef>
              <a:spcAft>
                <a:spcPts val="600"/>
              </a:spcAft>
              <a:buClr>
                <a:schemeClr val="accent6"/>
              </a:buClr>
              <a:buSzPct val="90000"/>
              <a:buFont typeface="Wingdings" panose="05000000000000000000" pitchFamily="2" charset="2"/>
              <a:buChar char="§"/>
            </a:pPr>
            <a:r>
              <a:rPr lang="en-US" sz="2000" dirty="0">
                <a:solidFill>
                  <a:schemeClr val="bg2">
                    <a:lumMod val="25000"/>
                    <a:lumOff val="75000"/>
                  </a:schemeClr>
                </a:solidFill>
                <a:latin typeface="Bookman Old Style" panose="02050604050505020204" pitchFamily="18" charset="0"/>
              </a:rPr>
              <a:t>To facilitate model development, the dataset was divided, dedicating 80% for training and 20% for testing. </a:t>
            </a:r>
          </a:p>
          <a:p>
            <a:pPr marL="344488" indent="-344488" algn="just" defTabSz="914400">
              <a:spcBef>
                <a:spcPts val="1000"/>
              </a:spcBef>
              <a:spcAft>
                <a:spcPts val="600"/>
              </a:spcAft>
              <a:buClr>
                <a:schemeClr val="accent6"/>
              </a:buClr>
              <a:buSzPct val="90000"/>
              <a:buFont typeface="Wingdings" panose="05000000000000000000" pitchFamily="2" charset="2"/>
              <a:buChar char="§"/>
            </a:pPr>
            <a:r>
              <a:rPr lang="en-US" sz="2000" dirty="0">
                <a:solidFill>
                  <a:schemeClr val="bg2">
                    <a:lumMod val="25000"/>
                    <a:lumOff val="75000"/>
                  </a:schemeClr>
                </a:solidFill>
                <a:latin typeface="Bookman Old Style" panose="02050604050505020204" pitchFamily="18" charset="0"/>
              </a:rPr>
              <a:t>This organization ensures a diverse and representative dataset for effective training and evaluation.</a:t>
            </a:r>
            <a:endParaRPr lang="en-IN" sz="2000" dirty="0">
              <a:solidFill>
                <a:schemeClr val="bg2">
                  <a:lumMod val="25000"/>
                  <a:lumOff val="75000"/>
                </a:schemeClr>
              </a:solidFill>
              <a:latin typeface="Bookman Old Style" panose="02050604050505020204" pitchFamily="18" charset="0"/>
            </a:endParaRPr>
          </a:p>
          <a:p>
            <a:endParaRPr lang="en-IN" dirty="0"/>
          </a:p>
        </p:txBody>
      </p:sp>
    </p:spTree>
    <p:extLst>
      <p:ext uri="{BB962C8B-B14F-4D97-AF65-F5344CB8AC3E}">
        <p14:creationId xmlns:p14="http://schemas.microsoft.com/office/powerpoint/2010/main" val="55782416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367D-F35E-F0C7-C097-546AFDD6A95C}"/>
              </a:ext>
            </a:extLst>
          </p:cNvPr>
          <p:cNvSpPr>
            <a:spLocks noGrp="1"/>
          </p:cNvSpPr>
          <p:nvPr>
            <p:ph type="title"/>
          </p:nvPr>
        </p:nvSpPr>
        <p:spPr>
          <a:xfrm>
            <a:off x="2378128" y="786997"/>
            <a:ext cx="7958331" cy="1077229"/>
          </a:xfrm>
          <a:effectLst>
            <a:outerShdw blurRad="50800" dist="38100" algn="l" rotWithShape="0">
              <a:prstClr val="black">
                <a:alpha val="40000"/>
              </a:prstClr>
            </a:outerShdw>
          </a:effectLst>
          <a:scene3d>
            <a:camera prst="orthographicFront"/>
            <a:lightRig rig="threePt" dir="t"/>
          </a:scene3d>
          <a:sp3d>
            <a:bevelT/>
          </a:sp3d>
        </p:spPr>
        <p:txBody>
          <a:bodyPr>
            <a:normAutofit/>
            <a:scene3d>
              <a:camera prst="orthographicFront"/>
              <a:lightRig rig="soft" dir="t">
                <a:rot lat="0" lon="0" rev="15600000"/>
              </a:lightRig>
            </a:scene3d>
            <a:sp3d extrusionH="57150" prstMaterial="softEdge">
              <a:bevelT w="25400" h="38100"/>
            </a:sp3d>
          </a:bodyPr>
          <a:lstStyle/>
          <a:p>
            <a:pPr algn="l"/>
            <a:r>
              <a:rPr lang="en-US" sz="4800" b="1" dirty="0">
                <a:ln/>
                <a:solidFill>
                  <a:schemeClr val="accent4"/>
                </a:solidFill>
                <a:latin typeface="Times New Roman" panose="02020603050405020304" pitchFamily="18" charset="0"/>
                <a:cs typeface="Times New Roman" panose="02020603050405020304" pitchFamily="18" charset="0"/>
              </a:rPr>
              <a:t>Proposed Methodology</a:t>
            </a:r>
            <a:endParaRPr lang="en-IN" sz="4800" b="1" dirty="0">
              <a:ln/>
              <a:solidFill>
                <a:schemeClr val="accent4"/>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B81910-3F67-D72F-F878-6BA6925BB46A}"/>
              </a:ext>
            </a:extLst>
          </p:cNvPr>
          <p:cNvSpPr>
            <a:spLocks noGrp="1"/>
          </p:cNvSpPr>
          <p:nvPr>
            <p:ph idx="1"/>
          </p:nvPr>
        </p:nvSpPr>
        <p:spPr>
          <a:xfrm>
            <a:off x="2946319" y="1981200"/>
            <a:ext cx="7796540" cy="4551680"/>
          </a:xfrm>
        </p:spPr>
        <p:txBody>
          <a:bodyPr>
            <a:normAutofit/>
          </a:bodyPr>
          <a:lstStyle/>
          <a:p>
            <a:pPr>
              <a:lnSpc>
                <a:spcPct val="100000"/>
              </a:lnSpc>
            </a:pPr>
            <a:r>
              <a:rPr lang="en-US" dirty="0">
                <a:solidFill>
                  <a:schemeClr val="bg2">
                    <a:lumMod val="25000"/>
                    <a:lumOff val="75000"/>
                  </a:schemeClr>
                </a:solidFill>
                <a:latin typeface="Bookman Old Style" panose="02050604050505020204" pitchFamily="18" charset="0"/>
              </a:rPr>
              <a:t>Capture Images</a:t>
            </a:r>
          </a:p>
          <a:p>
            <a:pPr>
              <a:lnSpc>
                <a:spcPct val="100000"/>
              </a:lnSpc>
            </a:pPr>
            <a:r>
              <a:rPr lang="en-US" dirty="0">
                <a:solidFill>
                  <a:schemeClr val="bg2">
                    <a:lumMod val="25000"/>
                    <a:lumOff val="75000"/>
                  </a:schemeClr>
                </a:solidFill>
                <a:latin typeface="Bookman Old Style" panose="02050604050505020204" pitchFamily="18" charset="0"/>
              </a:rPr>
              <a:t>Image pre-processing</a:t>
            </a:r>
          </a:p>
          <a:p>
            <a:pPr>
              <a:lnSpc>
                <a:spcPct val="100000"/>
              </a:lnSpc>
            </a:pPr>
            <a:endParaRPr lang="en-US" dirty="0">
              <a:solidFill>
                <a:schemeClr val="bg2">
                  <a:lumMod val="25000"/>
                  <a:lumOff val="75000"/>
                </a:schemeClr>
              </a:solidFill>
              <a:latin typeface="Bookman Old Style" panose="02050604050505020204" pitchFamily="18" charset="0"/>
            </a:endParaRPr>
          </a:p>
          <a:p>
            <a:pPr>
              <a:lnSpc>
                <a:spcPct val="100000"/>
              </a:lnSpc>
            </a:pPr>
            <a:r>
              <a:rPr lang="en-US" dirty="0">
                <a:solidFill>
                  <a:schemeClr val="bg2">
                    <a:lumMod val="25000"/>
                    <a:lumOff val="75000"/>
                  </a:schemeClr>
                </a:solidFill>
                <a:latin typeface="Bookman Old Style" panose="02050604050505020204" pitchFamily="18" charset="0"/>
              </a:rPr>
              <a:t>Feature Extraction</a:t>
            </a:r>
          </a:p>
          <a:p>
            <a:pPr>
              <a:lnSpc>
                <a:spcPct val="100000"/>
              </a:lnSpc>
            </a:pPr>
            <a:r>
              <a:rPr lang="en-US" dirty="0">
                <a:solidFill>
                  <a:schemeClr val="bg2">
                    <a:lumMod val="25000"/>
                    <a:lumOff val="75000"/>
                  </a:schemeClr>
                </a:solidFill>
                <a:latin typeface="Bookman Old Style" panose="02050604050505020204" pitchFamily="18" charset="0"/>
              </a:rPr>
              <a:t>Building the Model</a:t>
            </a:r>
          </a:p>
          <a:p>
            <a:pPr>
              <a:lnSpc>
                <a:spcPct val="100000"/>
              </a:lnSpc>
            </a:pPr>
            <a:r>
              <a:rPr lang="en-US" dirty="0">
                <a:solidFill>
                  <a:schemeClr val="bg2">
                    <a:lumMod val="25000"/>
                    <a:lumOff val="75000"/>
                  </a:schemeClr>
                </a:solidFill>
                <a:latin typeface="Bookman Old Style" panose="02050604050505020204" pitchFamily="18" charset="0"/>
              </a:rPr>
              <a:t>Model Training</a:t>
            </a:r>
          </a:p>
          <a:p>
            <a:pPr>
              <a:lnSpc>
                <a:spcPct val="100000"/>
              </a:lnSpc>
            </a:pPr>
            <a:r>
              <a:rPr lang="en-US" dirty="0">
                <a:solidFill>
                  <a:schemeClr val="bg2">
                    <a:lumMod val="25000"/>
                    <a:lumOff val="75000"/>
                  </a:schemeClr>
                </a:solidFill>
                <a:latin typeface="Bookman Old Style" panose="02050604050505020204" pitchFamily="18" charset="0"/>
              </a:rPr>
              <a:t>Simple and Compound Facial Emotion Detection</a:t>
            </a:r>
          </a:p>
          <a:p>
            <a:pPr>
              <a:lnSpc>
                <a:spcPct val="100000"/>
              </a:lnSpc>
            </a:pPr>
            <a:r>
              <a:rPr lang="en-US" dirty="0">
                <a:solidFill>
                  <a:schemeClr val="bg2">
                    <a:lumMod val="25000"/>
                    <a:lumOff val="75000"/>
                  </a:schemeClr>
                </a:solidFill>
                <a:latin typeface="Bookman Old Style" panose="02050604050505020204" pitchFamily="18" charset="0"/>
              </a:rPr>
              <a:t>Measuring the performance of the model</a:t>
            </a:r>
          </a:p>
          <a:p>
            <a:endParaRPr lang="en-US" dirty="0"/>
          </a:p>
        </p:txBody>
      </p:sp>
      <p:sp>
        <p:nvSpPr>
          <p:cNvPr id="4" name="TextBox 3">
            <a:extLst>
              <a:ext uri="{FF2B5EF4-FFF2-40B4-BE49-F238E27FC236}">
                <a16:creationId xmlns:a16="http://schemas.microsoft.com/office/drawing/2014/main" id="{E08F824A-FC4A-0565-6DBF-5438266BD978}"/>
              </a:ext>
            </a:extLst>
          </p:cNvPr>
          <p:cNvSpPr txBox="1"/>
          <p:nvPr/>
        </p:nvSpPr>
        <p:spPr>
          <a:xfrm>
            <a:off x="3566160" y="2841377"/>
            <a:ext cx="4592320" cy="707886"/>
          </a:xfrm>
          <a:prstGeom prst="rect">
            <a:avLst/>
          </a:prstGeom>
          <a:noFill/>
        </p:spPr>
        <p:txBody>
          <a:bodyPr wrap="square" rtlCol="0">
            <a:spAutoFit/>
          </a:bodyPr>
          <a:lstStyle/>
          <a:p>
            <a:pPr marL="342900" indent="-342900">
              <a:buFont typeface="Courier New" panose="02070309020205020404" pitchFamily="49" charset="0"/>
              <a:buChar char="o"/>
            </a:pPr>
            <a:r>
              <a:rPr lang="en-US" sz="2000" dirty="0">
                <a:solidFill>
                  <a:schemeClr val="bg2">
                    <a:lumMod val="25000"/>
                    <a:lumOff val="75000"/>
                  </a:schemeClr>
                </a:solidFill>
                <a:latin typeface="Bookman Old Style" panose="02050604050505020204" pitchFamily="18" charset="0"/>
              </a:rPr>
              <a:t>RGB to Gray scale conversion</a:t>
            </a:r>
          </a:p>
          <a:p>
            <a:pPr marL="342900" indent="-342900">
              <a:buFont typeface="Courier New" panose="02070309020205020404" pitchFamily="49" charset="0"/>
              <a:buChar char="o"/>
            </a:pPr>
            <a:r>
              <a:rPr lang="en-US" sz="2000" dirty="0">
                <a:solidFill>
                  <a:schemeClr val="bg2">
                    <a:lumMod val="25000"/>
                    <a:lumOff val="75000"/>
                  </a:schemeClr>
                </a:solidFill>
                <a:latin typeface="Bookman Old Style" panose="02050604050505020204" pitchFamily="18" charset="0"/>
              </a:rPr>
              <a:t>Scale -Normalization</a:t>
            </a:r>
            <a:endParaRPr lang="en-IN" sz="2000" dirty="0">
              <a:solidFill>
                <a:schemeClr val="bg2">
                  <a:lumMod val="25000"/>
                  <a:lumOff val="75000"/>
                </a:schemeClr>
              </a:solidFill>
              <a:latin typeface="Bookman Old Style" panose="02050604050505020204" pitchFamily="18" charset="0"/>
            </a:endParaRPr>
          </a:p>
        </p:txBody>
      </p:sp>
    </p:spTree>
    <p:extLst>
      <p:ext uri="{BB962C8B-B14F-4D97-AF65-F5344CB8AC3E}">
        <p14:creationId xmlns:p14="http://schemas.microsoft.com/office/powerpoint/2010/main" val="304629162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0E880-85A1-964D-C573-A566DE6244AE}"/>
              </a:ext>
            </a:extLst>
          </p:cNvPr>
          <p:cNvSpPr>
            <a:spLocks noGrp="1"/>
          </p:cNvSpPr>
          <p:nvPr>
            <p:ph type="title"/>
          </p:nvPr>
        </p:nvSpPr>
        <p:spPr>
          <a:xfrm>
            <a:off x="2690672" y="573341"/>
            <a:ext cx="7958331" cy="1077229"/>
          </a:xfrm>
        </p:spPr>
        <p:txBody>
          <a:bodyPr>
            <a:normAutofit/>
            <a:scene3d>
              <a:camera prst="orthographicFront"/>
              <a:lightRig rig="soft" dir="t">
                <a:rot lat="0" lon="0" rev="15600000"/>
              </a:lightRig>
            </a:scene3d>
            <a:sp3d extrusionH="57150" prstMaterial="softEdge">
              <a:bevelT w="25400" h="38100"/>
            </a:sp3d>
          </a:bodyPr>
          <a:lstStyle/>
          <a:p>
            <a:pPr algn="l"/>
            <a:r>
              <a:rPr lang="en-US"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Methodology </a:t>
            </a:r>
            <a:endParaRPr lang="en-IN"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85B2867-6133-3022-AAFE-1000DD551B31}"/>
              </a:ext>
            </a:extLst>
          </p:cNvPr>
          <p:cNvSpPr/>
          <p:nvPr/>
        </p:nvSpPr>
        <p:spPr>
          <a:xfrm>
            <a:off x="2697152" y="1724395"/>
            <a:ext cx="2011443" cy="1297574"/>
          </a:xfrm>
          <a:prstGeom prst="rect">
            <a:avLst/>
          </a:prstGeo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7DCFF550-AF30-B1EE-54A0-1C24D63A5EA0}"/>
              </a:ext>
            </a:extLst>
          </p:cNvPr>
          <p:cNvSpPr txBox="1"/>
          <p:nvPr/>
        </p:nvSpPr>
        <p:spPr>
          <a:xfrm>
            <a:off x="2785542" y="1738051"/>
            <a:ext cx="1638935" cy="1200329"/>
          </a:xfrm>
          <a:prstGeom prst="rect">
            <a:avLst/>
          </a:prstGeom>
          <a:noFill/>
          <a:ln>
            <a:noFill/>
          </a:ln>
        </p:spPr>
        <p:txBody>
          <a:bodyPr wrap="square" rtlCol="0">
            <a:spAutoFit/>
            <a:scene3d>
              <a:camera prst="orthographicFront"/>
              <a:lightRig rig="harsh" dir="t"/>
            </a:scene3d>
            <a:sp3d extrusionH="57150" prstMaterial="matte">
              <a:bevelT w="63500" h="12700"/>
              <a:contourClr>
                <a:schemeClr val="bg1">
                  <a:lumMod val="65000"/>
                </a:schemeClr>
              </a:contourClr>
            </a:sp3d>
          </a:bodyPr>
          <a:lstStyle/>
          <a:p>
            <a:r>
              <a:rPr lang="en-US" sz="2400" b="1" dirty="0">
                <a:ln/>
                <a:solidFill>
                  <a:srgbClr val="007A74"/>
                </a:solidFill>
                <a:effectLst>
                  <a:outerShdw blurRad="50800" dist="38100" algn="l" rotWithShape="0">
                    <a:prstClr val="black">
                      <a:alpha val="40000"/>
                    </a:prstClr>
                  </a:outerShdw>
                  <a:reflection blurRad="6350" stA="55000" endA="300" endPos="45500" dir="5400000" sy="-100000" algn="bl" rotWithShape="0"/>
                </a:effectLst>
                <a:latin typeface="Baskerville Old Face" panose="02020602080505020303" pitchFamily="18" charset="0"/>
              </a:rPr>
              <a:t>Face detection from image </a:t>
            </a:r>
            <a:endParaRPr lang="en-IN" sz="2400" b="1" dirty="0">
              <a:ln/>
              <a:solidFill>
                <a:srgbClr val="007A74"/>
              </a:solidFill>
              <a:effectLst>
                <a:outerShdw blurRad="50800" dist="38100" algn="l" rotWithShape="0">
                  <a:prstClr val="black">
                    <a:alpha val="40000"/>
                  </a:prstClr>
                </a:outerShdw>
                <a:reflection blurRad="6350" stA="55000" endA="300" endPos="45500" dir="5400000" sy="-100000" algn="bl" rotWithShape="0"/>
              </a:effectLst>
              <a:latin typeface="Baskerville Old Face" panose="02020602080505020303" pitchFamily="18" charset="0"/>
            </a:endParaRPr>
          </a:p>
        </p:txBody>
      </p:sp>
      <p:sp>
        <p:nvSpPr>
          <p:cNvPr id="12" name="Rectangle 11">
            <a:extLst>
              <a:ext uri="{FF2B5EF4-FFF2-40B4-BE49-F238E27FC236}">
                <a16:creationId xmlns:a16="http://schemas.microsoft.com/office/drawing/2014/main" id="{2C9B252F-FA98-F200-46CC-75B77B17D2EC}"/>
              </a:ext>
            </a:extLst>
          </p:cNvPr>
          <p:cNvSpPr/>
          <p:nvPr/>
        </p:nvSpPr>
        <p:spPr>
          <a:xfrm>
            <a:off x="5202288" y="1724395"/>
            <a:ext cx="2011443" cy="1297574"/>
          </a:xfrm>
          <a:prstGeom prst="rect">
            <a:avLst/>
          </a:prstGeo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5CAB8B7-CB30-2020-D867-D72FEEE1E766}"/>
              </a:ext>
            </a:extLst>
          </p:cNvPr>
          <p:cNvSpPr/>
          <p:nvPr/>
        </p:nvSpPr>
        <p:spPr>
          <a:xfrm>
            <a:off x="7720385" y="1724395"/>
            <a:ext cx="2011443" cy="1297574"/>
          </a:xfrm>
          <a:prstGeom prst="rect">
            <a:avLst/>
          </a:prstGeo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F2F599C2-EBEE-0470-557D-FF28F1DB06EE}"/>
              </a:ext>
            </a:extLst>
          </p:cNvPr>
          <p:cNvSpPr txBox="1"/>
          <p:nvPr/>
        </p:nvSpPr>
        <p:spPr>
          <a:xfrm>
            <a:off x="5366391" y="1738050"/>
            <a:ext cx="1638935" cy="1200329"/>
          </a:xfrm>
          <a:prstGeom prst="rect">
            <a:avLst/>
          </a:prstGeom>
          <a:noFill/>
          <a:ln>
            <a:noFill/>
          </a:ln>
        </p:spPr>
        <p:txBody>
          <a:bodyPr wrap="square" rtlCol="0">
            <a:spAutoFit/>
            <a:scene3d>
              <a:camera prst="orthographicFront"/>
              <a:lightRig rig="harsh" dir="t"/>
            </a:scene3d>
            <a:sp3d extrusionH="57150" prstMaterial="matte">
              <a:bevelT w="63500" h="12700"/>
              <a:contourClr>
                <a:schemeClr val="bg1">
                  <a:lumMod val="65000"/>
                </a:schemeClr>
              </a:contourClr>
            </a:sp3d>
          </a:bodyPr>
          <a:lstStyle/>
          <a:p>
            <a:r>
              <a:rPr lang="en-US" sz="2400" b="1" dirty="0">
                <a:ln/>
                <a:solidFill>
                  <a:srgbClr val="007A74"/>
                </a:solidFill>
                <a:effectLst>
                  <a:outerShdw blurRad="50800" dist="38100" algn="l" rotWithShape="0">
                    <a:prstClr val="black">
                      <a:alpha val="40000"/>
                    </a:prstClr>
                  </a:outerShdw>
                  <a:reflection blurRad="6350" stA="55000" endA="300" endPos="45500" dir="5400000" sy="-100000" algn="bl" rotWithShape="0"/>
                </a:effectLst>
                <a:latin typeface="Baskerville Old Face" panose="02020602080505020303" pitchFamily="18" charset="0"/>
              </a:rPr>
              <a:t>Facial point extraction from image</a:t>
            </a:r>
            <a:endParaRPr lang="en-IN" sz="2400" b="1" dirty="0">
              <a:ln/>
              <a:solidFill>
                <a:srgbClr val="007A74"/>
              </a:solidFill>
              <a:effectLst>
                <a:outerShdw blurRad="50800" dist="38100" algn="l" rotWithShape="0">
                  <a:prstClr val="black">
                    <a:alpha val="40000"/>
                  </a:prstClr>
                </a:outerShdw>
                <a:reflection blurRad="6350" stA="55000" endA="300" endPos="45500" dir="5400000" sy="-100000" algn="bl" rotWithShape="0"/>
              </a:effectLst>
              <a:latin typeface="Baskerville Old Face" panose="02020602080505020303" pitchFamily="18" charset="0"/>
            </a:endParaRPr>
          </a:p>
        </p:txBody>
      </p:sp>
      <p:sp>
        <p:nvSpPr>
          <p:cNvPr id="24" name="TextBox 23">
            <a:extLst>
              <a:ext uri="{FF2B5EF4-FFF2-40B4-BE49-F238E27FC236}">
                <a16:creationId xmlns:a16="http://schemas.microsoft.com/office/drawing/2014/main" id="{2633F569-3B43-63C4-EEDB-512113DB8F3B}"/>
              </a:ext>
            </a:extLst>
          </p:cNvPr>
          <p:cNvSpPr txBox="1"/>
          <p:nvPr/>
        </p:nvSpPr>
        <p:spPr>
          <a:xfrm>
            <a:off x="7762396" y="1745405"/>
            <a:ext cx="1927126" cy="1200329"/>
          </a:xfrm>
          <a:prstGeom prst="rect">
            <a:avLst/>
          </a:prstGeom>
          <a:noFill/>
          <a:ln>
            <a:noFill/>
          </a:ln>
        </p:spPr>
        <p:txBody>
          <a:bodyPr wrap="square" rtlCol="0">
            <a:spAutoFit/>
            <a:scene3d>
              <a:camera prst="orthographicFront"/>
              <a:lightRig rig="harsh" dir="t"/>
            </a:scene3d>
            <a:sp3d extrusionH="57150" prstMaterial="matte">
              <a:bevelT w="63500" h="12700"/>
              <a:contourClr>
                <a:schemeClr val="bg1">
                  <a:lumMod val="65000"/>
                </a:schemeClr>
              </a:contourClr>
            </a:sp3d>
          </a:bodyPr>
          <a:lstStyle/>
          <a:p>
            <a:r>
              <a:rPr lang="en-US" sz="2400" b="1" dirty="0">
                <a:ln/>
                <a:solidFill>
                  <a:srgbClr val="007A74"/>
                </a:solidFill>
                <a:effectLst>
                  <a:outerShdw blurRad="50800" dist="38100" algn="l" rotWithShape="0">
                    <a:prstClr val="black">
                      <a:alpha val="40000"/>
                    </a:prstClr>
                  </a:outerShdw>
                  <a:reflection blurRad="6350" stA="55000" endA="300" endPos="45500" dir="5400000" sy="-100000" algn="bl" rotWithShape="0"/>
                </a:effectLst>
                <a:latin typeface="Baskerville Old Face" panose="02020602080505020303" pitchFamily="18" charset="0"/>
              </a:rPr>
              <a:t>Transformed facial points as features</a:t>
            </a:r>
            <a:endParaRPr lang="en-IN" sz="2400" b="1" dirty="0">
              <a:ln/>
              <a:solidFill>
                <a:srgbClr val="007A74"/>
              </a:solidFill>
              <a:effectLst>
                <a:outerShdw blurRad="50800" dist="38100" algn="l" rotWithShape="0">
                  <a:prstClr val="black">
                    <a:alpha val="40000"/>
                  </a:prstClr>
                </a:outerShdw>
                <a:reflection blurRad="6350" stA="55000" endA="300" endPos="45500" dir="5400000" sy="-100000" algn="bl" rotWithShape="0"/>
              </a:effectLst>
              <a:latin typeface="Baskerville Old Face" panose="02020602080505020303" pitchFamily="18" charset="0"/>
            </a:endParaRPr>
          </a:p>
        </p:txBody>
      </p:sp>
      <p:sp>
        <p:nvSpPr>
          <p:cNvPr id="25" name="Rectangle: Rounded Corners 24">
            <a:extLst>
              <a:ext uri="{FF2B5EF4-FFF2-40B4-BE49-F238E27FC236}">
                <a16:creationId xmlns:a16="http://schemas.microsoft.com/office/drawing/2014/main" id="{5A3D01D1-BB8C-7DD1-1DE5-FCF0FFFDD550}"/>
              </a:ext>
            </a:extLst>
          </p:cNvPr>
          <p:cNvSpPr/>
          <p:nvPr/>
        </p:nvSpPr>
        <p:spPr>
          <a:xfrm>
            <a:off x="431658" y="2876839"/>
            <a:ext cx="1845058" cy="1850177"/>
          </a:xfrm>
          <a:prstGeom prst="roundRect">
            <a:avLst/>
          </a:prstGeom>
          <a:solidFill>
            <a:schemeClr val="bg2">
              <a:lumMod val="50000"/>
              <a:lumOff val="50000"/>
            </a:schemeClr>
          </a:solidFill>
          <a:scene3d>
            <a:camera prst="orthographicFront"/>
            <a:lightRig rig="threePt" dir="t"/>
          </a:scene3d>
          <a:sp3d>
            <a:bevelT prst="angle"/>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18FF6F66-9B8B-E67F-9241-5CB7323DFDA6}"/>
              </a:ext>
            </a:extLst>
          </p:cNvPr>
          <p:cNvSpPr txBox="1"/>
          <p:nvPr/>
        </p:nvSpPr>
        <p:spPr>
          <a:xfrm>
            <a:off x="637781" y="3056635"/>
            <a:ext cx="1638935" cy="1569660"/>
          </a:xfrm>
          <a:prstGeom prst="rect">
            <a:avLst/>
          </a:prstGeom>
          <a:noFill/>
          <a:ln>
            <a:noFill/>
          </a:ln>
        </p:spPr>
        <p:txBody>
          <a:bodyPr wrap="square" rtlCol="0">
            <a:spAutoFit/>
            <a:scene3d>
              <a:camera prst="orthographicFront"/>
              <a:lightRig rig="harsh" dir="t"/>
            </a:scene3d>
            <a:sp3d extrusionH="57150" prstMaterial="matte">
              <a:bevelT w="63500" h="12700"/>
              <a:contourClr>
                <a:schemeClr val="bg1">
                  <a:lumMod val="65000"/>
                </a:schemeClr>
              </a:contourClr>
            </a:sp3d>
          </a:bodyPr>
          <a:lstStyle/>
          <a:p>
            <a:r>
              <a:rPr lang="en-US" sz="2400" b="1" dirty="0">
                <a:ln/>
                <a:solidFill>
                  <a:schemeClr val="bg2">
                    <a:lumMod val="90000"/>
                    <a:lumOff val="10000"/>
                  </a:schemeClr>
                </a:solidFill>
                <a:effectLst>
                  <a:outerShdw blurRad="50800" dist="38100" algn="l" rotWithShape="0">
                    <a:prstClr val="black">
                      <a:alpha val="40000"/>
                    </a:prstClr>
                  </a:outerShdw>
                  <a:reflection blurRad="6350" stA="55000" endA="300" endPos="45500" dir="5400000" sy="-100000" algn="bl" rotWithShape="0"/>
                </a:effectLst>
                <a:latin typeface="Baskerville Old Face" panose="02020602080505020303" pitchFamily="18" charset="0"/>
              </a:rPr>
              <a:t>Database:</a:t>
            </a:r>
          </a:p>
          <a:p>
            <a:r>
              <a:rPr lang="en-US" sz="2400" b="1" dirty="0">
                <a:ln/>
                <a:solidFill>
                  <a:schemeClr val="bg2">
                    <a:lumMod val="90000"/>
                    <a:lumOff val="10000"/>
                  </a:schemeClr>
                </a:solidFill>
                <a:effectLst>
                  <a:outerShdw blurRad="50800" dist="38100" algn="l" rotWithShape="0">
                    <a:prstClr val="black">
                      <a:alpha val="40000"/>
                    </a:prstClr>
                  </a:outerShdw>
                  <a:reflection blurRad="6350" stA="55000" endA="300" endPos="45500" dir="5400000" sy="-100000" algn="bl" rotWithShape="0"/>
                </a:effectLst>
                <a:latin typeface="Baskerville Old Face" panose="02020602080505020303" pitchFamily="18" charset="0"/>
              </a:rPr>
              <a:t>Images of different emotions</a:t>
            </a:r>
          </a:p>
        </p:txBody>
      </p:sp>
      <p:sp>
        <p:nvSpPr>
          <p:cNvPr id="32" name="Rectangle: Single Corner Rounded 31">
            <a:extLst>
              <a:ext uri="{FF2B5EF4-FFF2-40B4-BE49-F238E27FC236}">
                <a16:creationId xmlns:a16="http://schemas.microsoft.com/office/drawing/2014/main" id="{3A32873B-148F-6288-0DDE-2388EEF28B58}"/>
              </a:ext>
            </a:extLst>
          </p:cNvPr>
          <p:cNvSpPr/>
          <p:nvPr/>
        </p:nvSpPr>
        <p:spPr>
          <a:xfrm>
            <a:off x="2893468" y="4660962"/>
            <a:ext cx="2011443" cy="1388981"/>
          </a:xfrm>
          <a:prstGeom prst="round1Rect">
            <a:avLst/>
          </a:prstGeom>
          <a:solidFill>
            <a:schemeClr val="bg2">
              <a:lumMod val="25000"/>
              <a:lumOff val="75000"/>
            </a:schemeClr>
          </a:solidFill>
          <a:effectLst>
            <a:outerShdw blurRad="50800" dist="38100" algn="l" rotWithShape="0">
              <a:prstClr val="black">
                <a:alpha val="40000"/>
              </a:prstClr>
            </a:outerShdw>
          </a:effectLst>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33" name="Rectangle: Diagonal Corners Rounded 32">
            <a:extLst>
              <a:ext uri="{FF2B5EF4-FFF2-40B4-BE49-F238E27FC236}">
                <a16:creationId xmlns:a16="http://schemas.microsoft.com/office/drawing/2014/main" id="{2E7FB183-13BF-2C5E-69B8-8A1AED7FCC61}"/>
              </a:ext>
            </a:extLst>
          </p:cNvPr>
          <p:cNvSpPr/>
          <p:nvPr/>
        </p:nvSpPr>
        <p:spPr>
          <a:xfrm>
            <a:off x="6400800" y="4660962"/>
            <a:ext cx="2377439" cy="1388981"/>
          </a:xfrm>
          <a:prstGeom prst="round2DiagRect">
            <a:avLst/>
          </a:prstGeom>
          <a:solidFill>
            <a:schemeClr val="accent3">
              <a:lumMod val="75000"/>
            </a:schemeClr>
          </a:solidFill>
          <a:effectLst>
            <a:outerShdw blurRad="50800" dist="38100" algn="l" rotWithShape="0">
              <a:prstClr val="black">
                <a:alpha val="40000"/>
              </a:prstClr>
            </a:outerShdw>
          </a:effectLst>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48017194-E080-AC3B-2272-FF8B2665B98F}"/>
              </a:ext>
            </a:extLst>
          </p:cNvPr>
          <p:cNvSpPr txBox="1"/>
          <p:nvPr/>
        </p:nvSpPr>
        <p:spPr>
          <a:xfrm>
            <a:off x="6725678" y="4945719"/>
            <a:ext cx="1638935" cy="892552"/>
          </a:xfrm>
          <a:prstGeom prst="rect">
            <a:avLst/>
          </a:prstGeom>
          <a:noFill/>
          <a:ln>
            <a:noFill/>
          </a:ln>
        </p:spPr>
        <p:txBody>
          <a:bodyPr wrap="square" rtlCol="0">
            <a:spAutoFit/>
            <a:scene3d>
              <a:camera prst="orthographicFront"/>
              <a:lightRig rig="harsh" dir="t"/>
            </a:scene3d>
            <a:sp3d extrusionH="57150" prstMaterial="matte">
              <a:bevelT w="63500" h="12700"/>
              <a:contourClr>
                <a:schemeClr val="bg1">
                  <a:lumMod val="65000"/>
                </a:schemeClr>
              </a:contourClr>
            </a:sp3d>
          </a:bodyPr>
          <a:lstStyle/>
          <a:p>
            <a:r>
              <a:rPr lang="en-US" sz="2600" b="1" dirty="0">
                <a:ln/>
                <a:solidFill>
                  <a:srgbClr val="002060"/>
                </a:solidFill>
                <a:effectLst>
                  <a:outerShdw blurRad="50800" dist="38100" algn="l" rotWithShape="0">
                    <a:prstClr val="black">
                      <a:alpha val="40000"/>
                    </a:prstClr>
                  </a:outerShdw>
                  <a:reflection blurRad="6350" stA="55000" endA="300" endPos="45500" dir="5400000" sy="-100000" algn="bl" rotWithShape="0"/>
                </a:effectLst>
                <a:latin typeface="Baskerville Old Face" panose="02020602080505020303" pitchFamily="18" charset="0"/>
              </a:rPr>
              <a:t>CNN Algorithm</a:t>
            </a:r>
            <a:endParaRPr lang="en-IN" sz="2600" b="1" dirty="0">
              <a:ln/>
              <a:solidFill>
                <a:srgbClr val="002060"/>
              </a:solidFill>
              <a:effectLst>
                <a:outerShdw blurRad="50800" dist="38100" algn="l" rotWithShape="0">
                  <a:prstClr val="black">
                    <a:alpha val="40000"/>
                  </a:prstClr>
                </a:outerShdw>
                <a:reflection blurRad="6350" stA="55000" endA="300" endPos="45500" dir="5400000" sy="-100000" algn="bl" rotWithShape="0"/>
              </a:effectLst>
              <a:latin typeface="Baskerville Old Face" panose="02020602080505020303" pitchFamily="18" charset="0"/>
            </a:endParaRPr>
          </a:p>
        </p:txBody>
      </p:sp>
      <p:cxnSp>
        <p:nvCxnSpPr>
          <p:cNvPr id="37" name="Straight Arrow Connector 36">
            <a:extLst>
              <a:ext uri="{FF2B5EF4-FFF2-40B4-BE49-F238E27FC236}">
                <a16:creationId xmlns:a16="http://schemas.microsoft.com/office/drawing/2014/main" id="{9150DB2B-180A-671F-D77E-C2170CA5AB14}"/>
              </a:ext>
            </a:extLst>
          </p:cNvPr>
          <p:cNvCxnSpPr>
            <a:stCxn id="4" idx="3"/>
            <a:endCxn id="12" idx="1"/>
          </p:cNvCxnSpPr>
          <p:nvPr/>
        </p:nvCxnSpPr>
        <p:spPr>
          <a:xfrm>
            <a:off x="4708595" y="2373182"/>
            <a:ext cx="493693" cy="0"/>
          </a:xfrm>
          <a:prstGeom prst="straightConnector1">
            <a:avLst/>
          </a:prstGeom>
          <a:ln w="57150">
            <a:tailEnd type="triangle"/>
          </a:ln>
          <a:effectLst>
            <a:outerShdw blurRad="50800" dist="38100" dir="5400000" algn="t" rotWithShape="0">
              <a:prstClr val="black">
                <a:alpha val="40000"/>
              </a:prstClr>
            </a:outerShdw>
          </a:effectLst>
          <a:scene3d>
            <a:camera prst="orthographicFront"/>
            <a:lightRig rig="threePt" dir="t"/>
          </a:scene3d>
          <a:sp3d>
            <a:bevelT prst="angle"/>
          </a:sp3d>
        </p:spPr>
        <p:style>
          <a:lnRef idx="3">
            <a:schemeClr val="accent5"/>
          </a:lnRef>
          <a:fillRef idx="0">
            <a:schemeClr val="accent5"/>
          </a:fillRef>
          <a:effectRef idx="2">
            <a:schemeClr val="accent5"/>
          </a:effectRef>
          <a:fontRef idx="minor">
            <a:schemeClr val="tx1"/>
          </a:fontRef>
        </p:style>
      </p:cxnSp>
      <p:cxnSp>
        <p:nvCxnSpPr>
          <p:cNvPr id="38" name="Straight Arrow Connector 37">
            <a:extLst>
              <a:ext uri="{FF2B5EF4-FFF2-40B4-BE49-F238E27FC236}">
                <a16:creationId xmlns:a16="http://schemas.microsoft.com/office/drawing/2014/main" id="{C256E961-3380-B1C5-95CB-6275335B8BB9}"/>
              </a:ext>
            </a:extLst>
          </p:cNvPr>
          <p:cNvCxnSpPr/>
          <p:nvPr/>
        </p:nvCxnSpPr>
        <p:spPr>
          <a:xfrm>
            <a:off x="7226692" y="2338214"/>
            <a:ext cx="493693" cy="0"/>
          </a:xfrm>
          <a:prstGeom prst="straightConnector1">
            <a:avLst/>
          </a:prstGeom>
          <a:ln w="57150">
            <a:tailEnd type="triangle"/>
          </a:ln>
          <a:effectLst>
            <a:outerShdw blurRad="50800" dist="38100" dir="5400000" algn="t" rotWithShape="0">
              <a:prstClr val="black">
                <a:alpha val="40000"/>
              </a:prstClr>
            </a:outerShdw>
          </a:effectLst>
          <a:scene3d>
            <a:camera prst="orthographicFront"/>
            <a:lightRig rig="threePt" dir="t"/>
          </a:scene3d>
          <a:sp3d>
            <a:bevelT prst="angle"/>
          </a:sp3d>
        </p:spPr>
        <p:style>
          <a:lnRef idx="3">
            <a:schemeClr val="accent5"/>
          </a:lnRef>
          <a:fillRef idx="0">
            <a:schemeClr val="accent5"/>
          </a:fillRef>
          <a:effectRef idx="2">
            <a:schemeClr val="accent5"/>
          </a:effectRef>
          <a:fontRef idx="minor">
            <a:schemeClr val="tx1"/>
          </a:fontRef>
        </p:style>
      </p:cxnSp>
      <p:sp>
        <p:nvSpPr>
          <p:cNvPr id="41" name="Arrow: Right 40">
            <a:extLst>
              <a:ext uri="{FF2B5EF4-FFF2-40B4-BE49-F238E27FC236}">
                <a16:creationId xmlns:a16="http://schemas.microsoft.com/office/drawing/2014/main" id="{A0BF782F-E45F-DC67-9EED-338A05693C2F}"/>
              </a:ext>
            </a:extLst>
          </p:cNvPr>
          <p:cNvSpPr/>
          <p:nvPr/>
        </p:nvSpPr>
        <p:spPr>
          <a:xfrm>
            <a:off x="4984484" y="5162716"/>
            <a:ext cx="1280229" cy="461217"/>
          </a:xfrm>
          <a:prstGeom prst="rightArrow">
            <a:avLst/>
          </a:prstGeom>
          <a:effectLst>
            <a:outerShdw blurRad="50800" dist="38100" dir="5400000" algn="t" rotWithShape="0">
              <a:prstClr val="black">
                <a:alpha val="40000"/>
              </a:prstClr>
            </a:outerShdw>
          </a:effectLst>
          <a:scene3d>
            <a:camera prst="orthographicFront"/>
            <a:lightRig rig="threePt" dir="t"/>
          </a:scene3d>
          <a:sp3d>
            <a:bevelT w="165100" prst="coolSlant"/>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2" name="Arrow: Right 41">
            <a:extLst>
              <a:ext uri="{FF2B5EF4-FFF2-40B4-BE49-F238E27FC236}">
                <a16:creationId xmlns:a16="http://schemas.microsoft.com/office/drawing/2014/main" id="{CAA76775-7EC0-69D2-F0FB-4570D507C651}"/>
              </a:ext>
            </a:extLst>
          </p:cNvPr>
          <p:cNvSpPr/>
          <p:nvPr/>
        </p:nvSpPr>
        <p:spPr>
          <a:xfrm rot="5400000">
            <a:off x="7424168" y="3610857"/>
            <a:ext cx="1569661" cy="461217"/>
          </a:xfrm>
          <a:prstGeom prst="rightArrow">
            <a:avLst/>
          </a:prstGeom>
          <a:effectLst>
            <a:outerShdw blurRad="50800" dist="38100" dir="5400000" algn="t" rotWithShape="0">
              <a:prstClr val="black">
                <a:alpha val="40000"/>
              </a:prstClr>
            </a:outerShdw>
          </a:effectLst>
          <a:scene3d>
            <a:camera prst="orthographicFront"/>
            <a:lightRig rig="threePt" dir="t"/>
          </a:scene3d>
          <a:sp3d>
            <a:bevelT w="165100" prst="coolSlant"/>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4" name="Rectangle: Top Corners Rounded 43">
            <a:extLst>
              <a:ext uri="{FF2B5EF4-FFF2-40B4-BE49-F238E27FC236}">
                <a16:creationId xmlns:a16="http://schemas.microsoft.com/office/drawing/2014/main" id="{B8041131-B26B-DD30-06F8-4D7DC302026F}"/>
              </a:ext>
            </a:extLst>
          </p:cNvPr>
          <p:cNvSpPr/>
          <p:nvPr/>
        </p:nvSpPr>
        <p:spPr>
          <a:xfrm>
            <a:off x="9239204" y="4660961"/>
            <a:ext cx="2011443" cy="1388981"/>
          </a:xfrm>
          <a:prstGeom prst="round2SameRect">
            <a:avLst/>
          </a:prstGeom>
          <a:solidFill>
            <a:srgbClr val="666699"/>
          </a:solidFill>
          <a:effectLst>
            <a:outerShdw blurRad="50800" dist="38100" dir="5400000" algn="t" rotWithShape="0">
              <a:prstClr val="black">
                <a:alpha val="40000"/>
              </a:prstClr>
            </a:outerShdw>
          </a:effectLst>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2277A09E-8DBC-8AE8-41FF-DB9C5DC4EEC5}"/>
              </a:ext>
            </a:extLst>
          </p:cNvPr>
          <p:cNvSpPr txBox="1"/>
          <p:nvPr/>
        </p:nvSpPr>
        <p:spPr>
          <a:xfrm>
            <a:off x="3069660" y="4887152"/>
            <a:ext cx="1638935" cy="830997"/>
          </a:xfrm>
          <a:prstGeom prst="rect">
            <a:avLst/>
          </a:prstGeom>
          <a:noFill/>
          <a:ln>
            <a:noFill/>
          </a:ln>
        </p:spPr>
        <p:txBody>
          <a:bodyPr wrap="square" rtlCol="0">
            <a:spAutoFit/>
            <a:scene3d>
              <a:camera prst="orthographicFront"/>
              <a:lightRig rig="harsh" dir="t"/>
            </a:scene3d>
            <a:sp3d extrusionH="57150" prstMaterial="matte">
              <a:bevelT w="63500" h="12700"/>
              <a:contourClr>
                <a:schemeClr val="bg1">
                  <a:lumMod val="65000"/>
                </a:schemeClr>
              </a:contourClr>
            </a:sp3d>
          </a:bodyPr>
          <a:lstStyle/>
          <a:p>
            <a:r>
              <a:rPr lang="en-US" sz="2400" b="1" dirty="0">
                <a:ln/>
                <a:solidFill>
                  <a:srgbClr val="2B82A1"/>
                </a:solidFill>
                <a:effectLst>
                  <a:outerShdw blurRad="50800" dist="38100" algn="l" rotWithShape="0">
                    <a:prstClr val="black">
                      <a:alpha val="40000"/>
                    </a:prstClr>
                  </a:outerShdw>
                  <a:reflection blurRad="6350" stA="55000" endA="300" endPos="45500" dir="5400000" sy="-100000" algn="bl" rotWithShape="0"/>
                </a:effectLst>
                <a:latin typeface="Baskerville Old Face" panose="02020602080505020303" pitchFamily="18" charset="0"/>
              </a:rPr>
              <a:t>Extract emotion</a:t>
            </a:r>
            <a:endParaRPr lang="en-IN" sz="2400" b="1" dirty="0">
              <a:ln/>
              <a:solidFill>
                <a:srgbClr val="2B82A1"/>
              </a:solidFill>
              <a:effectLst>
                <a:outerShdw blurRad="50800" dist="38100" algn="l" rotWithShape="0">
                  <a:prstClr val="black">
                    <a:alpha val="40000"/>
                  </a:prstClr>
                </a:outerShdw>
                <a:reflection blurRad="6350" stA="55000" endA="300" endPos="45500" dir="5400000" sy="-100000" algn="bl" rotWithShape="0"/>
              </a:effectLst>
              <a:latin typeface="Baskerville Old Face" panose="02020602080505020303" pitchFamily="18" charset="0"/>
            </a:endParaRPr>
          </a:p>
        </p:txBody>
      </p:sp>
      <p:sp>
        <p:nvSpPr>
          <p:cNvPr id="46" name="TextBox 45">
            <a:extLst>
              <a:ext uri="{FF2B5EF4-FFF2-40B4-BE49-F238E27FC236}">
                <a16:creationId xmlns:a16="http://schemas.microsoft.com/office/drawing/2014/main" id="{37CC3C0A-2950-7B5C-5626-6F62F56D43D1}"/>
              </a:ext>
            </a:extLst>
          </p:cNvPr>
          <p:cNvSpPr txBox="1"/>
          <p:nvPr/>
        </p:nvSpPr>
        <p:spPr>
          <a:xfrm>
            <a:off x="9408018" y="4915047"/>
            <a:ext cx="1596032" cy="830997"/>
          </a:xfrm>
          <a:prstGeom prst="rect">
            <a:avLst/>
          </a:prstGeom>
          <a:noFill/>
        </p:spPr>
        <p:txBody>
          <a:bodyPr wrap="square" rtlCol="0">
            <a:spAutoFit/>
            <a:scene3d>
              <a:camera prst="perspectiveFront"/>
              <a:lightRig rig="threePt" dir="t"/>
            </a:scene3d>
            <a:sp3d extrusionH="57150">
              <a:bevelT w="38100" h="38100" prst="convex"/>
            </a:sp3d>
          </a:bodyPr>
          <a:lstStyle/>
          <a:p>
            <a:r>
              <a:rPr lang="en-US" sz="2400" dirty="0">
                <a:ln w="0"/>
                <a:solidFill>
                  <a:srgbClr val="29123A"/>
                </a:solidFill>
                <a:effectLst>
                  <a:outerShdw blurRad="50800" dist="38100" algn="l" rotWithShape="0">
                    <a:prstClr val="black">
                      <a:alpha val="40000"/>
                    </a:prstClr>
                  </a:outerShdw>
                  <a:reflection blurRad="6350" stA="55000" endA="300" endPos="45500" dir="5400000" sy="-100000" algn="bl" rotWithShape="0"/>
                </a:effectLst>
                <a:latin typeface="Baskerville Old Face" panose="02020602080505020303" pitchFamily="18" charset="0"/>
              </a:rPr>
              <a:t>Prediction Results</a:t>
            </a:r>
            <a:endParaRPr lang="en-IN" sz="2400" dirty="0">
              <a:ln w="0"/>
              <a:solidFill>
                <a:srgbClr val="29123A"/>
              </a:solidFill>
              <a:effectLst>
                <a:outerShdw blurRad="50800" dist="38100" algn="l" rotWithShape="0">
                  <a:prstClr val="black">
                    <a:alpha val="40000"/>
                  </a:prstClr>
                </a:outerShdw>
                <a:reflection blurRad="6350" stA="55000" endA="300" endPos="45500" dir="5400000" sy="-100000" algn="bl" rotWithShape="0"/>
              </a:effectLst>
              <a:latin typeface="Baskerville Old Face" panose="02020602080505020303" pitchFamily="18" charset="0"/>
            </a:endParaRPr>
          </a:p>
        </p:txBody>
      </p:sp>
      <p:cxnSp>
        <p:nvCxnSpPr>
          <p:cNvPr id="47" name="Straight Arrow Connector 46">
            <a:extLst>
              <a:ext uri="{FF2B5EF4-FFF2-40B4-BE49-F238E27FC236}">
                <a16:creationId xmlns:a16="http://schemas.microsoft.com/office/drawing/2014/main" id="{68BFD8EB-CDD1-B8CC-8193-C186C4CBB9DA}"/>
              </a:ext>
            </a:extLst>
          </p:cNvPr>
          <p:cNvCxnSpPr/>
          <p:nvPr/>
        </p:nvCxnSpPr>
        <p:spPr>
          <a:xfrm>
            <a:off x="8778239" y="5356865"/>
            <a:ext cx="493693" cy="0"/>
          </a:xfrm>
          <a:prstGeom prst="straightConnector1">
            <a:avLst/>
          </a:prstGeom>
          <a:ln w="57150">
            <a:tailEnd type="triangle"/>
          </a:ln>
          <a:effectLst>
            <a:outerShdw blurRad="50800" dist="38100" dir="5400000" algn="t" rotWithShape="0">
              <a:prstClr val="black">
                <a:alpha val="40000"/>
              </a:prstClr>
            </a:outerShdw>
          </a:effectLst>
          <a:scene3d>
            <a:camera prst="orthographicFront"/>
            <a:lightRig rig="threePt" dir="t"/>
          </a:scene3d>
          <a:sp3d>
            <a:bevelT prst="angle"/>
          </a:sp3d>
        </p:spPr>
        <p:style>
          <a:lnRef idx="3">
            <a:schemeClr val="accent5"/>
          </a:lnRef>
          <a:fillRef idx="0">
            <a:schemeClr val="accent5"/>
          </a:fillRef>
          <a:effectRef idx="2">
            <a:schemeClr val="accent5"/>
          </a:effectRef>
          <a:fontRef idx="minor">
            <a:schemeClr val="tx1"/>
          </a:fontRef>
        </p:style>
      </p:cxnSp>
      <p:sp>
        <p:nvSpPr>
          <p:cNvPr id="73" name="Arrow: Bent 72">
            <a:extLst>
              <a:ext uri="{FF2B5EF4-FFF2-40B4-BE49-F238E27FC236}">
                <a16:creationId xmlns:a16="http://schemas.microsoft.com/office/drawing/2014/main" id="{DB51A819-F829-AFD5-5DA7-D8D73135CB1B}"/>
              </a:ext>
            </a:extLst>
          </p:cNvPr>
          <p:cNvSpPr/>
          <p:nvPr/>
        </p:nvSpPr>
        <p:spPr>
          <a:xfrm>
            <a:off x="1247916" y="2164080"/>
            <a:ext cx="1442756" cy="712759"/>
          </a:xfrm>
          <a:prstGeom prst="bentArrow">
            <a:avLst>
              <a:gd name="adj1" fmla="val 12171"/>
              <a:gd name="adj2" fmla="val 17873"/>
              <a:gd name="adj3" fmla="val 25000"/>
              <a:gd name="adj4" fmla="val 43750"/>
            </a:avLst>
          </a:prstGeom>
          <a:scene3d>
            <a:camera prst="orthographicFront"/>
            <a:lightRig rig="threePt" dir="t"/>
          </a:scene3d>
          <a:sp3d>
            <a:bevelT w="165100" prst="coolSlant"/>
          </a:sp3d>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solidFill>
                <a:schemeClr val="tx1"/>
              </a:solidFill>
            </a:endParaRPr>
          </a:p>
        </p:txBody>
      </p:sp>
      <p:sp>
        <p:nvSpPr>
          <p:cNvPr id="74" name="Arrow: Bent 73">
            <a:extLst>
              <a:ext uri="{FF2B5EF4-FFF2-40B4-BE49-F238E27FC236}">
                <a16:creationId xmlns:a16="http://schemas.microsoft.com/office/drawing/2014/main" id="{097FDA83-145C-5FA1-59E3-C91C43CC37FE}"/>
              </a:ext>
            </a:extLst>
          </p:cNvPr>
          <p:cNvSpPr/>
          <p:nvPr/>
        </p:nvSpPr>
        <p:spPr>
          <a:xfrm flipV="1">
            <a:off x="1216386" y="4727015"/>
            <a:ext cx="1677081" cy="871403"/>
          </a:xfrm>
          <a:prstGeom prst="bentArrow">
            <a:avLst>
              <a:gd name="adj1" fmla="val 12171"/>
              <a:gd name="adj2" fmla="val 17873"/>
              <a:gd name="adj3" fmla="val 25000"/>
              <a:gd name="adj4" fmla="val 43750"/>
            </a:avLst>
          </a:prstGeom>
          <a:scene3d>
            <a:camera prst="orthographicFront"/>
            <a:lightRig rig="threePt" dir="t"/>
          </a:scene3d>
          <a:sp3d>
            <a:bevelT w="165100" prst="coolSlant"/>
          </a:sp3d>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78333267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9CD8-7CA5-F1AA-12D0-6CDAF593102D}"/>
              </a:ext>
            </a:extLst>
          </p:cNvPr>
          <p:cNvSpPr>
            <a:spLocks noGrp="1"/>
          </p:cNvSpPr>
          <p:nvPr>
            <p:ph type="title"/>
          </p:nvPr>
        </p:nvSpPr>
        <p:spPr>
          <a:xfrm>
            <a:off x="2347648" y="670291"/>
            <a:ext cx="8645472" cy="1077229"/>
          </a:xfrm>
        </p:spPr>
        <p:txBody>
          <a:bodyPr>
            <a:noAutofit/>
            <a:scene3d>
              <a:camera prst="orthographicFront"/>
              <a:lightRig rig="threePt" dir="t"/>
            </a:scene3d>
            <a:sp3d extrusionH="57150">
              <a:bevelT w="38100" h="38100"/>
            </a:sp3d>
          </a:bodyPr>
          <a:lstStyle/>
          <a:p>
            <a:pPr algn="l"/>
            <a:r>
              <a:rPr lang="en-US"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RGB – Grey Scale Conversion</a:t>
            </a:r>
            <a:endParaRPr lang="en-IN"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5E394E-F062-6195-113F-4BB561192448}"/>
              </a:ext>
            </a:extLst>
          </p:cNvPr>
          <p:cNvSpPr>
            <a:spLocks noGrp="1"/>
          </p:cNvSpPr>
          <p:nvPr>
            <p:ph idx="1"/>
          </p:nvPr>
        </p:nvSpPr>
        <p:spPr>
          <a:xfrm>
            <a:off x="1036239" y="1816402"/>
            <a:ext cx="5710002" cy="5041598"/>
          </a:xfrm>
        </p:spPr>
        <p:txBody>
          <a:bodyPr>
            <a:normAutofit lnSpcReduction="10000"/>
          </a:bodyPr>
          <a:lstStyle/>
          <a:p>
            <a:pPr algn="just"/>
            <a:r>
              <a:rPr lang="en-US" dirty="0">
                <a:solidFill>
                  <a:schemeClr val="bg2">
                    <a:lumMod val="25000"/>
                    <a:lumOff val="75000"/>
                  </a:schemeClr>
                </a:solidFill>
                <a:latin typeface="Bookman Old Style" panose="02050604050505020204" pitchFamily="18" charset="0"/>
              </a:rPr>
              <a:t>Conversion from RGB to grayscale simplifies images to a single channel, emphasizing luminance while removing color complexities.</a:t>
            </a:r>
          </a:p>
          <a:p>
            <a:pPr algn="just"/>
            <a:r>
              <a:rPr lang="en-US" dirty="0">
                <a:solidFill>
                  <a:schemeClr val="bg2">
                    <a:lumMod val="25000"/>
                    <a:lumOff val="75000"/>
                  </a:schemeClr>
                </a:solidFill>
                <a:latin typeface="Bookman Old Style" panose="02050604050505020204" pitchFamily="18" charset="0"/>
              </a:rPr>
              <a:t>Grayscale facilitates efficient brightness and contrast analysis, crucial for various computer vision tasks.</a:t>
            </a:r>
          </a:p>
          <a:p>
            <a:pPr algn="just"/>
            <a:r>
              <a:rPr lang="en-US" dirty="0">
                <a:solidFill>
                  <a:schemeClr val="bg2">
                    <a:lumMod val="25000"/>
                    <a:lumOff val="75000"/>
                  </a:schemeClr>
                </a:solidFill>
                <a:latin typeface="Bookman Old Style" panose="02050604050505020204" pitchFamily="18" charset="0"/>
              </a:rPr>
              <a:t>OpenCV simplifies RGB to grayscale conversion in Python through efficient library import, image loading, conversion with `cv2.cvtColor()`, and display or saving using `cv2.imshow()` or `cv2.imwrite()`.</a:t>
            </a:r>
          </a:p>
          <a:p>
            <a:endParaRPr lang="en-IN" dirty="0"/>
          </a:p>
        </p:txBody>
      </p:sp>
      <p:pic>
        <p:nvPicPr>
          <p:cNvPr id="6" name="Picture 5">
            <a:extLst>
              <a:ext uri="{FF2B5EF4-FFF2-40B4-BE49-F238E27FC236}">
                <a16:creationId xmlns:a16="http://schemas.microsoft.com/office/drawing/2014/main" id="{61549058-E8CE-B5DB-5AE2-0C3CDFE13572}"/>
              </a:ext>
            </a:extLst>
          </p:cNvPr>
          <p:cNvPicPr>
            <a:picLocks noChangeAspect="1"/>
          </p:cNvPicPr>
          <p:nvPr/>
        </p:nvPicPr>
        <p:blipFill>
          <a:blip r:embed="rId2"/>
          <a:stretch>
            <a:fillRect/>
          </a:stretch>
        </p:blipFill>
        <p:spPr>
          <a:xfrm>
            <a:off x="7478712" y="1655409"/>
            <a:ext cx="3514408" cy="2338679"/>
          </a:xfrm>
          <a:prstGeom prst="rect">
            <a:avLst/>
          </a:prstGeom>
          <a:ln>
            <a:noFill/>
          </a:ln>
          <a:effectLst>
            <a:outerShdw blurRad="50800" dist="38100" algn="l" rotWithShape="0">
              <a:prstClr val="black">
                <a:alpha val="40000"/>
              </a:prstClr>
            </a:outerShdw>
          </a:effectLst>
        </p:spPr>
      </p:pic>
      <p:pic>
        <p:nvPicPr>
          <p:cNvPr id="7" name="Picture 6">
            <a:extLst>
              <a:ext uri="{FF2B5EF4-FFF2-40B4-BE49-F238E27FC236}">
                <a16:creationId xmlns:a16="http://schemas.microsoft.com/office/drawing/2014/main" id="{A44D52D5-1014-BDC4-96DD-C4256137EC1E}"/>
              </a:ext>
            </a:extLst>
          </p:cNvPr>
          <p:cNvPicPr>
            <a:picLocks noChangeAspect="1"/>
          </p:cNvPicPr>
          <p:nvPr/>
        </p:nvPicPr>
        <p:blipFill>
          <a:blip r:embed="rId2">
            <a:grayscl/>
          </a:blip>
          <a:stretch>
            <a:fillRect/>
          </a:stretch>
        </p:blipFill>
        <p:spPr>
          <a:xfrm>
            <a:off x="7478712" y="3994088"/>
            <a:ext cx="3514408" cy="2338679"/>
          </a:xfrm>
          <a:prstGeom prst="rect">
            <a:avLst/>
          </a:prstGeom>
          <a:ln>
            <a:no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211379089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138D4-C163-D8E6-3E98-DC02C133E6E4}"/>
              </a:ext>
            </a:extLst>
          </p:cNvPr>
          <p:cNvSpPr>
            <a:spLocks noGrp="1"/>
          </p:cNvSpPr>
          <p:nvPr>
            <p:ph type="title"/>
          </p:nvPr>
        </p:nvSpPr>
        <p:spPr>
          <a:xfrm>
            <a:off x="2360952" y="795524"/>
            <a:ext cx="8799807" cy="1081705"/>
          </a:xfrm>
        </p:spPr>
        <p:txBody>
          <a:bodyPr>
            <a:noAutofit/>
            <a:scene3d>
              <a:camera prst="orthographicFront"/>
              <a:lightRig rig="soft" dir="t">
                <a:rot lat="0" lon="0" rev="15600000"/>
              </a:lightRig>
            </a:scene3d>
            <a:sp3d extrusionH="57150" prstMaterial="softEdge">
              <a:bevelT w="25400" h="38100"/>
            </a:sp3d>
          </a:bodyPr>
          <a:lstStyle/>
          <a:p>
            <a:pPr algn="l"/>
            <a:r>
              <a:rPr lang="en-US"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Convolution Neutral Network</a:t>
            </a:r>
            <a:endParaRPr lang="en-IN"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F97DEC2-029D-40F7-EBDB-44E53BF17C9F}"/>
              </a:ext>
            </a:extLst>
          </p:cNvPr>
          <p:cNvSpPr txBox="1"/>
          <p:nvPr/>
        </p:nvSpPr>
        <p:spPr>
          <a:xfrm>
            <a:off x="2794000" y="1997839"/>
            <a:ext cx="7650480" cy="3272691"/>
          </a:xfrm>
          <a:prstGeom prst="rect">
            <a:avLst/>
          </a:prstGeom>
          <a:noFill/>
        </p:spPr>
        <p:txBody>
          <a:bodyPr wrap="square" rtlCol="0">
            <a:spAutoFit/>
          </a:bodyPr>
          <a:lstStyle/>
          <a:p>
            <a:pPr marL="344488" indent="-344488" algn="just" defTabSz="914400">
              <a:spcBef>
                <a:spcPts val="1000"/>
              </a:spcBef>
              <a:spcAft>
                <a:spcPts val="600"/>
              </a:spcAft>
              <a:buClr>
                <a:schemeClr val="accent6"/>
              </a:buClr>
              <a:buSzPct val="90000"/>
              <a:buFont typeface="Wingdings" panose="05000000000000000000" pitchFamily="2" charset="2"/>
              <a:buChar char="§"/>
            </a:pPr>
            <a:r>
              <a:rPr lang="en-US" sz="2000" dirty="0">
                <a:solidFill>
                  <a:schemeClr val="bg2">
                    <a:lumMod val="25000"/>
                    <a:lumOff val="75000"/>
                  </a:schemeClr>
                </a:solidFill>
                <a:latin typeface="Bookman Old Style" panose="02050604050505020204" pitchFamily="18" charset="0"/>
              </a:rPr>
              <a:t>A Convolutional Neural Network (CNN) is a type of neural network specialized in extracting features from images. </a:t>
            </a:r>
          </a:p>
          <a:p>
            <a:pPr marL="344488" indent="-344488" algn="just" defTabSz="914400">
              <a:spcBef>
                <a:spcPts val="1000"/>
              </a:spcBef>
              <a:spcAft>
                <a:spcPts val="600"/>
              </a:spcAft>
              <a:buClr>
                <a:schemeClr val="accent6"/>
              </a:buClr>
              <a:buSzPct val="90000"/>
              <a:buFont typeface="Wingdings" panose="05000000000000000000" pitchFamily="2" charset="2"/>
              <a:buChar char="§"/>
            </a:pPr>
            <a:r>
              <a:rPr lang="en-US" sz="2000" dirty="0">
                <a:solidFill>
                  <a:schemeClr val="bg2">
                    <a:lumMod val="25000"/>
                    <a:lumOff val="75000"/>
                  </a:schemeClr>
                </a:solidFill>
                <a:latin typeface="Bookman Old Style" panose="02050604050505020204" pitchFamily="18" charset="0"/>
              </a:rPr>
              <a:t>This fundamental operation is crucial in machine learning and serves as a foundational model in popular networks like GoogleNet, VGG19, and others.</a:t>
            </a:r>
          </a:p>
          <a:p>
            <a:pPr marL="344488" indent="-344488" algn="just" defTabSz="914400">
              <a:spcBef>
                <a:spcPts val="1000"/>
              </a:spcBef>
              <a:spcAft>
                <a:spcPts val="600"/>
              </a:spcAft>
              <a:buClr>
                <a:schemeClr val="accent6"/>
              </a:buClr>
              <a:buSzPct val="90000"/>
              <a:buFont typeface="Wingdings" panose="05000000000000000000" pitchFamily="2" charset="2"/>
              <a:buChar char="§"/>
            </a:pPr>
            <a:r>
              <a:rPr lang="en-US" sz="2000" dirty="0">
                <a:solidFill>
                  <a:schemeClr val="bg2">
                    <a:lumMod val="25000"/>
                    <a:lumOff val="75000"/>
                  </a:schemeClr>
                </a:solidFill>
                <a:latin typeface="Bookman Old Style" panose="02050604050505020204" pitchFamily="18" charset="0"/>
              </a:rPr>
              <a:t>CNNs are extensively employed for tasks such as object detection and image classification due to their effectiveness in capturing meaningful patterns and features from visual data.</a:t>
            </a:r>
          </a:p>
        </p:txBody>
      </p:sp>
    </p:spTree>
    <p:extLst>
      <p:ext uri="{BB962C8B-B14F-4D97-AF65-F5344CB8AC3E}">
        <p14:creationId xmlns:p14="http://schemas.microsoft.com/office/powerpoint/2010/main" val="278929162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568725-5817-1F10-9683-4B2D3F60C1A8}"/>
              </a:ext>
            </a:extLst>
          </p:cNvPr>
          <p:cNvSpPr txBox="1"/>
          <p:nvPr/>
        </p:nvSpPr>
        <p:spPr>
          <a:xfrm>
            <a:off x="1705633" y="1120914"/>
            <a:ext cx="8554720" cy="707886"/>
          </a:xfrm>
          <a:prstGeom prst="rect">
            <a:avLst/>
          </a:prstGeom>
          <a:noFill/>
        </p:spPr>
        <p:txBody>
          <a:bodyPr wrap="square" rtlCol="0">
            <a:spAutoFit/>
          </a:bodyPr>
          <a:lstStyle/>
          <a:p>
            <a:pPr marL="342900" indent="-342900" algn="just">
              <a:buFont typeface="Wingdings" panose="05000000000000000000" pitchFamily="2" charset="2"/>
              <a:buChar char="§"/>
            </a:pPr>
            <a:r>
              <a:rPr lang="en-US" sz="2000" dirty="0">
                <a:solidFill>
                  <a:schemeClr val="bg2">
                    <a:lumMod val="25000"/>
                    <a:lumOff val="75000"/>
                  </a:schemeClr>
                </a:solidFill>
                <a:latin typeface="Bookman Old Style" panose="02050604050505020204" pitchFamily="18" charset="0"/>
              </a:rPr>
              <a:t>CNN has the following five basic components:</a:t>
            </a:r>
          </a:p>
          <a:p>
            <a:pPr algn="just"/>
            <a:endParaRPr lang="en-US" sz="2000" dirty="0">
              <a:solidFill>
                <a:schemeClr val="tx2"/>
              </a:solidFill>
              <a:latin typeface="Bookman Old Style" panose="02050604050505020204" pitchFamily="18" charset="0"/>
            </a:endParaRPr>
          </a:p>
        </p:txBody>
      </p:sp>
      <p:sp>
        <p:nvSpPr>
          <p:cNvPr id="6" name="TextBox 5">
            <a:extLst>
              <a:ext uri="{FF2B5EF4-FFF2-40B4-BE49-F238E27FC236}">
                <a16:creationId xmlns:a16="http://schemas.microsoft.com/office/drawing/2014/main" id="{A40CEE6A-DCA6-2D58-31A0-FD5F67A5C4BC}"/>
              </a:ext>
            </a:extLst>
          </p:cNvPr>
          <p:cNvSpPr txBox="1"/>
          <p:nvPr/>
        </p:nvSpPr>
        <p:spPr>
          <a:xfrm>
            <a:off x="2722880" y="1828800"/>
            <a:ext cx="7376160" cy="3785652"/>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u="sng" dirty="0">
                <a:solidFill>
                  <a:schemeClr val="accent5">
                    <a:lumMod val="60000"/>
                    <a:lumOff val="40000"/>
                  </a:schemeClr>
                </a:solidFill>
                <a:latin typeface="Bookman Old Style" panose="02050604050505020204" pitchFamily="18" charset="0"/>
              </a:rPr>
              <a:t>Convolution Layer</a:t>
            </a:r>
            <a:r>
              <a:rPr lang="en-US" sz="2000" dirty="0">
                <a:solidFill>
                  <a:schemeClr val="bg2">
                    <a:lumMod val="25000"/>
                    <a:lumOff val="75000"/>
                  </a:schemeClr>
                </a:solidFill>
                <a:latin typeface="Bookman Old Style" panose="02050604050505020204" pitchFamily="18" charset="0"/>
              </a:rPr>
              <a:t>: Detects features using filters that slide across the input image.</a:t>
            </a:r>
          </a:p>
          <a:p>
            <a:pPr marL="285750" indent="-285750" algn="just">
              <a:buFont typeface="Wingdings" panose="05000000000000000000" pitchFamily="2" charset="2"/>
              <a:buChar char="Ø"/>
            </a:pPr>
            <a:r>
              <a:rPr lang="en-US" sz="2000" u="sng" dirty="0">
                <a:solidFill>
                  <a:schemeClr val="accent5">
                    <a:lumMod val="60000"/>
                    <a:lumOff val="40000"/>
                  </a:schemeClr>
                </a:solidFill>
                <a:latin typeface="Bookman Old Style" panose="02050604050505020204" pitchFamily="18" charset="0"/>
              </a:rPr>
              <a:t>ReLU Activation</a:t>
            </a:r>
            <a:r>
              <a:rPr lang="en-US" sz="2000" dirty="0">
                <a:solidFill>
                  <a:schemeClr val="bg2">
                    <a:lumMod val="25000"/>
                    <a:lumOff val="75000"/>
                  </a:schemeClr>
                </a:solidFill>
                <a:latin typeface="Bookman Old Style" panose="02050604050505020204" pitchFamily="18" charset="0"/>
              </a:rPr>
              <a:t>: Introduces non-linearity by applying Rectified Linear Unit activation to the convolutional outputs.</a:t>
            </a:r>
          </a:p>
          <a:p>
            <a:pPr marL="285750" indent="-285750" algn="just">
              <a:buFont typeface="Wingdings" panose="05000000000000000000" pitchFamily="2" charset="2"/>
              <a:buChar char="Ø"/>
            </a:pPr>
            <a:r>
              <a:rPr lang="en-US" sz="2000" u="sng" dirty="0">
                <a:solidFill>
                  <a:schemeClr val="accent5">
                    <a:lumMod val="60000"/>
                    <a:lumOff val="40000"/>
                  </a:schemeClr>
                </a:solidFill>
                <a:latin typeface="Bookman Old Style" panose="02050604050505020204" pitchFamily="18" charset="0"/>
              </a:rPr>
              <a:t>Pooling Layer</a:t>
            </a:r>
            <a:r>
              <a:rPr lang="en-US" sz="2000" dirty="0">
                <a:solidFill>
                  <a:schemeClr val="bg2">
                    <a:lumMod val="25000"/>
                    <a:lumOff val="75000"/>
                  </a:schemeClr>
                </a:solidFill>
                <a:latin typeface="Bookman Old Style" panose="02050604050505020204" pitchFamily="18" charset="0"/>
              </a:rPr>
              <a:t>: Reduces spatial dimensions, retaining the most important features.</a:t>
            </a:r>
          </a:p>
          <a:p>
            <a:pPr marL="285750" indent="-285750" algn="just">
              <a:buFont typeface="Wingdings" panose="05000000000000000000" pitchFamily="2" charset="2"/>
              <a:buChar char="Ø"/>
            </a:pPr>
            <a:r>
              <a:rPr lang="en-US" sz="2000" u="sng" dirty="0">
                <a:solidFill>
                  <a:schemeClr val="accent5">
                    <a:lumMod val="60000"/>
                    <a:lumOff val="40000"/>
                  </a:schemeClr>
                </a:solidFill>
                <a:latin typeface="Bookman Old Style" panose="02050604050505020204" pitchFamily="18" charset="0"/>
              </a:rPr>
              <a:t>Flattening</a:t>
            </a:r>
            <a:r>
              <a:rPr lang="en-US" sz="2000" dirty="0">
                <a:solidFill>
                  <a:schemeClr val="bg2">
                    <a:lumMod val="25000"/>
                    <a:lumOff val="75000"/>
                  </a:schemeClr>
                </a:solidFill>
                <a:latin typeface="Bookman Old Style" panose="02050604050505020204" pitchFamily="18" charset="0"/>
              </a:rPr>
              <a:t>: Transforms the pooled feature maps into a 1D vector, preparing them for the fully connected layers.</a:t>
            </a:r>
          </a:p>
          <a:p>
            <a:pPr marL="285750" indent="-285750" algn="just">
              <a:buFont typeface="Wingdings" panose="05000000000000000000" pitchFamily="2" charset="2"/>
              <a:buChar char="Ø"/>
            </a:pPr>
            <a:r>
              <a:rPr lang="en-IN" sz="2000" u="sng" dirty="0">
                <a:solidFill>
                  <a:schemeClr val="accent5">
                    <a:lumMod val="60000"/>
                    <a:lumOff val="40000"/>
                  </a:schemeClr>
                </a:solidFill>
                <a:latin typeface="Bookman Old Style" panose="02050604050505020204" pitchFamily="18" charset="0"/>
              </a:rPr>
              <a:t>Fully Connected Layer</a:t>
            </a:r>
            <a:r>
              <a:rPr lang="en-IN" sz="2000" dirty="0">
                <a:solidFill>
                  <a:schemeClr val="bg2">
                    <a:lumMod val="25000"/>
                    <a:lumOff val="75000"/>
                  </a:schemeClr>
                </a:solidFill>
                <a:latin typeface="Bookman Old Style" panose="02050604050505020204" pitchFamily="18" charset="0"/>
              </a:rPr>
              <a:t>: </a:t>
            </a:r>
            <a:r>
              <a:rPr lang="en-US" sz="2000" dirty="0">
                <a:solidFill>
                  <a:schemeClr val="bg2">
                    <a:lumMod val="25000"/>
                    <a:lumOff val="75000"/>
                  </a:schemeClr>
                </a:solidFill>
                <a:latin typeface="Bookman Old Style" panose="02050604050505020204" pitchFamily="18" charset="0"/>
              </a:rPr>
              <a:t>Performs classification based on the learned features from the previous layers.</a:t>
            </a:r>
          </a:p>
        </p:txBody>
      </p:sp>
    </p:spTree>
    <p:extLst>
      <p:ext uri="{BB962C8B-B14F-4D97-AF65-F5344CB8AC3E}">
        <p14:creationId xmlns:p14="http://schemas.microsoft.com/office/powerpoint/2010/main" val="400251464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25155-5C59-26AB-35F7-07AEA452AE86}"/>
              </a:ext>
            </a:extLst>
          </p:cNvPr>
          <p:cNvSpPr>
            <a:spLocks noGrp="1"/>
          </p:cNvSpPr>
          <p:nvPr>
            <p:ph type="title" idx="4294967295"/>
          </p:nvPr>
        </p:nvSpPr>
        <p:spPr>
          <a:xfrm>
            <a:off x="1686560" y="2946717"/>
            <a:ext cx="2955925" cy="1901825"/>
          </a:xfrm>
        </p:spPr>
        <p:txBody>
          <a:bodyPr>
            <a:normAutofit/>
            <a:scene3d>
              <a:camera prst="orthographicFront"/>
              <a:lightRig rig="soft" dir="t">
                <a:rot lat="0" lon="0" rev="15600000"/>
              </a:lightRig>
            </a:scene3d>
            <a:sp3d extrusionH="57150" prstMaterial="softEdge">
              <a:bevelT w="25400" h="38100"/>
            </a:sp3d>
          </a:bodyPr>
          <a:lstStyle/>
          <a:p>
            <a:pPr algn="l"/>
            <a:r>
              <a:rPr lang="en-US" sz="4800" b="1" dirty="0">
                <a:ln/>
                <a:solidFill>
                  <a:schemeClr val="accent4"/>
                </a:solidFill>
                <a:effectLst>
                  <a:outerShdw blurRad="60007" dist="310007" dir="7680000" sy="30000" kx="1300200" algn="ctr" rotWithShape="0">
                    <a:prstClr val="black">
                      <a:alpha val="32000"/>
                    </a:prstClr>
                  </a:outerShdw>
                </a:effectLst>
                <a:latin typeface="Times New Roman" panose="02020603050405020304" pitchFamily="18" charset="0"/>
                <a:cs typeface="Times New Roman" panose="02020603050405020304" pitchFamily="18" charset="0"/>
              </a:rPr>
              <a:t>Overview</a:t>
            </a:r>
            <a:endParaRPr lang="en-IN" sz="4800" b="1" dirty="0">
              <a:ln/>
              <a:solidFill>
                <a:schemeClr val="accent4"/>
              </a:solidFill>
              <a:effectLst>
                <a:outerShdw blurRad="60007" dist="310007" dir="7680000" sy="30000" kx="1300200" algn="ctr" rotWithShape="0">
                  <a:prstClr val="black">
                    <a:alpha val="32000"/>
                  </a:prst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0042CB-DA42-8867-5510-5DDD0824B3F2}"/>
              </a:ext>
            </a:extLst>
          </p:cNvPr>
          <p:cNvSpPr>
            <a:spLocks noGrp="1"/>
          </p:cNvSpPr>
          <p:nvPr>
            <p:ph idx="4294967295"/>
          </p:nvPr>
        </p:nvSpPr>
        <p:spPr>
          <a:xfrm>
            <a:off x="5200968" y="525463"/>
            <a:ext cx="5446712" cy="6073775"/>
          </a:xfrm>
        </p:spPr>
        <p:txBody>
          <a:bodyPr>
            <a:noAutofit/>
          </a:bodyPr>
          <a:lstStyle/>
          <a:p>
            <a:pPr>
              <a:lnSpc>
                <a:spcPct val="100000"/>
              </a:lnSpc>
              <a:buFont typeface="Wingdings" panose="05000000000000000000" pitchFamily="2" charset="2"/>
              <a:buChar char="q"/>
            </a:pPr>
            <a:r>
              <a:rPr lang="en-US" dirty="0">
                <a:solidFill>
                  <a:schemeClr val="bg2">
                    <a:lumMod val="25000"/>
                    <a:lumOff val="75000"/>
                  </a:schemeClr>
                </a:solidFill>
                <a:latin typeface="Bookman Old Style" panose="02050604050505020204" pitchFamily="18" charset="0"/>
              </a:rPr>
              <a:t>Abstract</a:t>
            </a:r>
          </a:p>
          <a:p>
            <a:pPr>
              <a:lnSpc>
                <a:spcPct val="100000"/>
              </a:lnSpc>
              <a:buFont typeface="Wingdings" panose="05000000000000000000" pitchFamily="2" charset="2"/>
              <a:buChar char="q"/>
            </a:pPr>
            <a:r>
              <a:rPr lang="en-US" dirty="0">
                <a:solidFill>
                  <a:schemeClr val="bg2">
                    <a:lumMod val="25000"/>
                    <a:lumOff val="75000"/>
                  </a:schemeClr>
                </a:solidFill>
                <a:latin typeface="Bookman Old Style" panose="02050604050505020204" pitchFamily="18" charset="0"/>
              </a:rPr>
              <a:t>Problem Definition</a:t>
            </a:r>
          </a:p>
          <a:p>
            <a:pPr>
              <a:lnSpc>
                <a:spcPct val="100000"/>
              </a:lnSpc>
              <a:buFont typeface="Wingdings" panose="05000000000000000000" pitchFamily="2" charset="2"/>
              <a:buChar char="q"/>
            </a:pPr>
            <a:r>
              <a:rPr lang="en-US" dirty="0">
                <a:solidFill>
                  <a:schemeClr val="bg2">
                    <a:lumMod val="25000"/>
                    <a:lumOff val="75000"/>
                  </a:schemeClr>
                </a:solidFill>
                <a:latin typeface="Bookman Old Style" panose="02050604050505020204" pitchFamily="18" charset="0"/>
              </a:rPr>
              <a:t>Introduction</a:t>
            </a:r>
          </a:p>
          <a:p>
            <a:pPr>
              <a:lnSpc>
                <a:spcPct val="100000"/>
              </a:lnSpc>
              <a:buFont typeface="Wingdings" panose="05000000000000000000" pitchFamily="2" charset="2"/>
              <a:buChar char="q"/>
            </a:pPr>
            <a:r>
              <a:rPr lang="en-US" dirty="0">
                <a:solidFill>
                  <a:schemeClr val="bg2">
                    <a:lumMod val="25000"/>
                    <a:lumOff val="75000"/>
                  </a:schemeClr>
                </a:solidFill>
                <a:latin typeface="Bookman Old Style" panose="02050604050505020204" pitchFamily="18" charset="0"/>
              </a:rPr>
              <a:t>Literature Survey</a:t>
            </a:r>
          </a:p>
          <a:p>
            <a:pPr>
              <a:lnSpc>
                <a:spcPct val="100000"/>
              </a:lnSpc>
              <a:buFont typeface="Wingdings" panose="05000000000000000000" pitchFamily="2" charset="2"/>
              <a:buChar char="q"/>
            </a:pPr>
            <a:r>
              <a:rPr lang="en-US" dirty="0">
                <a:solidFill>
                  <a:schemeClr val="bg2">
                    <a:lumMod val="25000"/>
                    <a:lumOff val="75000"/>
                  </a:schemeClr>
                </a:solidFill>
                <a:latin typeface="Bookman Old Style" panose="02050604050505020204" pitchFamily="18" charset="0"/>
              </a:rPr>
              <a:t>Objective</a:t>
            </a:r>
          </a:p>
          <a:p>
            <a:pPr>
              <a:lnSpc>
                <a:spcPct val="100000"/>
              </a:lnSpc>
              <a:buFont typeface="Wingdings" panose="05000000000000000000" pitchFamily="2" charset="2"/>
              <a:buChar char="q"/>
            </a:pPr>
            <a:r>
              <a:rPr lang="en-US" dirty="0">
                <a:solidFill>
                  <a:schemeClr val="bg2">
                    <a:lumMod val="25000"/>
                    <a:lumOff val="75000"/>
                  </a:schemeClr>
                </a:solidFill>
                <a:latin typeface="Bookman Old Style" panose="02050604050505020204" pitchFamily="18" charset="0"/>
              </a:rPr>
              <a:t>Data source</a:t>
            </a:r>
          </a:p>
          <a:p>
            <a:pPr>
              <a:lnSpc>
                <a:spcPct val="100000"/>
              </a:lnSpc>
              <a:buFont typeface="Wingdings" panose="05000000000000000000" pitchFamily="2" charset="2"/>
              <a:buChar char="q"/>
            </a:pPr>
            <a:r>
              <a:rPr lang="en-US" dirty="0">
                <a:solidFill>
                  <a:schemeClr val="bg2">
                    <a:lumMod val="25000"/>
                    <a:lumOff val="75000"/>
                  </a:schemeClr>
                </a:solidFill>
                <a:latin typeface="Bookman Old Style" panose="02050604050505020204" pitchFamily="18" charset="0"/>
              </a:rPr>
              <a:t>Methodology</a:t>
            </a:r>
          </a:p>
          <a:p>
            <a:pPr>
              <a:lnSpc>
                <a:spcPct val="100000"/>
              </a:lnSpc>
              <a:buFont typeface="Wingdings" panose="05000000000000000000" pitchFamily="2" charset="2"/>
              <a:buChar char="q"/>
            </a:pPr>
            <a:r>
              <a:rPr lang="en-US" dirty="0">
                <a:solidFill>
                  <a:schemeClr val="bg2">
                    <a:lumMod val="25000"/>
                    <a:lumOff val="75000"/>
                  </a:schemeClr>
                </a:solidFill>
                <a:latin typeface="Bookman Old Style" panose="02050604050505020204" pitchFamily="18" charset="0"/>
              </a:rPr>
              <a:t>CNN Algorithm</a:t>
            </a:r>
          </a:p>
          <a:p>
            <a:pPr>
              <a:lnSpc>
                <a:spcPct val="100000"/>
              </a:lnSpc>
              <a:buFont typeface="Wingdings" panose="05000000000000000000" pitchFamily="2" charset="2"/>
              <a:buChar char="q"/>
            </a:pPr>
            <a:r>
              <a:rPr lang="en-US" dirty="0">
                <a:solidFill>
                  <a:schemeClr val="bg2">
                    <a:lumMod val="25000"/>
                    <a:lumOff val="75000"/>
                  </a:schemeClr>
                </a:solidFill>
                <a:latin typeface="Bookman Old Style" panose="02050604050505020204" pitchFamily="18" charset="0"/>
              </a:rPr>
              <a:t>Model Evaluation &amp; Results</a:t>
            </a:r>
          </a:p>
          <a:p>
            <a:pPr>
              <a:lnSpc>
                <a:spcPct val="100000"/>
              </a:lnSpc>
              <a:buFont typeface="Wingdings" panose="05000000000000000000" pitchFamily="2" charset="2"/>
              <a:buChar char="q"/>
            </a:pPr>
            <a:r>
              <a:rPr lang="en-US" dirty="0">
                <a:solidFill>
                  <a:schemeClr val="bg2">
                    <a:lumMod val="25000"/>
                    <a:lumOff val="75000"/>
                  </a:schemeClr>
                </a:solidFill>
                <a:latin typeface="Bookman Old Style" panose="02050604050505020204" pitchFamily="18" charset="0"/>
              </a:rPr>
              <a:t>Future Enhancements</a:t>
            </a:r>
          </a:p>
          <a:p>
            <a:pPr>
              <a:lnSpc>
                <a:spcPct val="100000"/>
              </a:lnSpc>
              <a:buFont typeface="Wingdings" panose="05000000000000000000" pitchFamily="2" charset="2"/>
              <a:buChar char="q"/>
            </a:pPr>
            <a:r>
              <a:rPr lang="en-US" dirty="0">
                <a:solidFill>
                  <a:schemeClr val="bg2">
                    <a:lumMod val="25000"/>
                    <a:lumOff val="75000"/>
                  </a:schemeClr>
                </a:solidFill>
                <a:latin typeface="Bookman Old Style" panose="02050604050505020204" pitchFamily="18" charset="0"/>
              </a:rPr>
              <a:t>Conclusion</a:t>
            </a:r>
          </a:p>
          <a:p>
            <a:pPr>
              <a:lnSpc>
                <a:spcPct val="100000"/>
              </a:lnSpc>
              <a:buFont typeface="Wingdings" panose="05000000000000000000" pitchFamily="2" charset="2"/>
              <a:buChar char="q"/>
            </a:pPr>
            <a:r>
              <a:rPr lang="en-US" dirty="0">
                <a:solidFill>
                  <a:schemeClr val="bg2">
                    <a:lumMod val="25000"/>
                    <a:lumOff val="75000"/>
                  </a:schemeClr>
                </a:solidFill>
                <a:latin typeface="Bookman Old Style" panose="02050604050505020204" pitchFamily="18" charset="0"/>
              </a:rPr>
              <a:t>References </a:t>
            </a:r>
          </a:p>
          <a:p>
            <a:endParaRPr lang="en-IN" dirty="0"/>
          </a:p>
        </p:txBody>
      </p:sp>
    </p:spTree>
    <p:extLst>
      <p:ext uri="{BB962C8B-B14F-4D97-AF65-F5344CB8AC3E}">
        <p14:creationId xmlns:p14="http://schemas.microsoft.com/office/powerpoint/2010/main" val="836446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61B8C-4051-0712-1A6A-B4304CFA4E51}"/>
              </a:ext>
            </a:extLst>
          </p:cNvPr>
          <p:cNvSpPr>
            <a:spLocks noGrp="1"/>
          </p:cNvSpPr>
          <p:nvPr>
            <p:ph type="title"/>
          </p:nvPr>
        </p:nvSpPr>
        <p:spPr>
          <a:xfrm>
            <a:off x="2342617" y="672557"/>
            <a:ext cx="7958331" cy="1077229"/>
          </a:xfrm>
          <a:effectLst>
            <a:reflection blurRad="6350" stA="52000" endA="300" endPos="35000" dir="5400000" sy="-100000" algn="bl" rotWithShape="0"/>
          </a:effectLst>
        </p:spPr>
        <p:txBody>
          <a:bodyPr>
            <a:normAutofit/>
            <a:scene3d>
              <a:camera prst="orthographicFront"/>
              <a:lightRig rig="soft" dir="t">
                <a:rot lat="0" lon="0" rev="15600000"/>
              </a:lightRig>
            </a:scene3d>
            <a:sp3d extrusionH="57150" prstMaterial="softEdge">
              <a:bevelT w="25400" h="38100"/>
            </a:sp3d>
          </a:bodyPr>
          <a:lstStyle/>
          <a:p>
            <a:pPr algn="l"/>
            <a:r>
              <a:rPr lang="en-US" sz="4800" b="1" dirty="0">
                <a:ln/>
                <a:solidFill>
                  <a:schemeClr val="accent4"/>
                </a:solid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Model Training using CNN</a:t>
            </a:r>
            <a:endParaRPr lang="en-IN" sz="4800" b="1" dirty="0">
              <a:ln/>
              <a:solidFill>
                <a:schemeClr val="accent4"/>
              </a:solidFill>
              <a:effectLst>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B3A20A9-9FAD-FB52-3C5A-72F552834249}"/>
              </a:ext>
            </a:extLst>
          </p:cNvPr>
          <p:cNvPicPr>
            <a:picLocks noChangeAspect="1"/>
          </p:cNvPicPr>
          <p:nvPr/>
        </p:nvPicPr>
        <p:blipFill rotWithShape="1">
          <a:blip r:embed="rId2"/>
          <a:srcRect l="31087" t="5449" r="31631" b="29967"/>
          <a:stretch/>
        </p:blipFill>
        <p:spPr>
          <a:xfrm>
            <a:off x="92414" y="2911668"/>
            <a:ext cx="1088901" cy="1228512"/>
          </a:xfrm>
          <a:prstGeom prst="rect">
            <a:avLst/>
          </a:prstGeom>
        </p:spPr>
      </p:pic>
      <p:sp>
        <p:nvSpPr>
          <p:cNvPr id="14" name="Rectangle 13">
            <a:extLst>
              <a:ext uri="{FF2B5EF4-FFF2-40B4-BE49-F238E27FC236}">
                <a16:creationId xmlns:a16="http://schemas.microsoft.com/office/drawing/2014/main" id="{3F138131-ABCB-BD67-5266-D88F99C7BCFE}"/>
              </a:ext>
            </a:extLst>
          </p:cNvPr>
          <p:cNvSpPr/>
          <p:nvPr/>
        </p:nvSpPr>
        <p:spPr>
          <a:xfrm>
            <a:off x="1217015" y="2345156"/>
            <a:ext cx="923315" cy="878100"/>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D18C620F-1E2E-D433-0F3E-D535F216AEAC}"/>
              </a:ext>
            </a:extLst>
          </p:cNvPr>
          <p:cNvSpPr/>
          <p:nvPr/>
        </p:nvSpPr>
        <p:spPr>
          <a:xfrm>
            <a:off x="1290062" y="2406964"/>
            <a:ext cx="923315" cy="878100"/>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BA30E3B3-D4EA-4BE9-3ED3-BA9320DB15AF}"/>
              </a:ext>
            </a:extLst>
          </p:cNvPr>
          <p:cNvSpPr/>
          <p:nvPr/>
        </p:nvSpPr>
        <p:spPr>
          <a:xfrm>
            <a:off x="1356976" y="2492661"/>
            <a:ext cx="923315" cy="878100"/>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A915B3CE-E995-FBC9-F2C1-3528E12A482A}"/>
              </a:ext>
            </a:extLst>
          </p:cNvPr>
          <p:cNvSpPr/>
          <p:nvPr/>
        </p:nvSpPr>
        <p:spPr>
          <a:xfrm>
            <a:off x="1419302" y="2554945"/>
            <a:ext cx="923315" cy="878100"/>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A73720FE-D7B7-0C46-8BB6-0B15F3AE2803}"/>
              </a:ext>
            </a:extLst>
          </p:cNvPr>
          <p:cNvSpPr/>
          <p:nvPr/>
        </p:nvSpPr>
        <p:spPr>
          <a:xfrm>
            <a:off x="1498429" y="2645870"/>
            <a:ext cx="923315" cy="878100"/>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DD097FB5-B8FF-B6B0-FF3B-FA71487E90C2}"/>
              </a:ext>
            </a:extLst>
          </p:cNvPr>
          <p:cNvSpPr/>
          <p:nvPr/>
        </p:nvSpPr>
        <p:spPr>
          <a:xfrm>
            <a:off x="1574202" y="2736795"/>
            <a:ext cx="923315" cy="878100"/>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2E828021-446A-C1DD-3FE7-B86D609A5A38}"/>
              </a:ext>
            </a:extLst>
          </p:cNvPr>
          <p:cNvSpPr/>
          <p:nvPr/>
        </p:nvSpPr>
        <p:spPr>
          <a:xfrm>
            <a:off x="1649975" y="2815110"/>
            <a:ext cx="923315" cy="878100"/>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5D8E06D0-0AEE-ACCC-C256-4B174F77B632}"/>
              </a:ext>
            </a:extLst>
          </p:cNvPr>
          <p:cNvSpPr/>
          <p:nvPr/>
        </p:nvSpPr>
        <p:spPr>
          <a:xfrm>
            <a:off x="1725748" y="2904951"/>
            <a:ext cx="923315" cy="878100"/>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502AF763-C7BC-548E-FDC5-2AE32DAA337A}"/>
              </a:ext>
            </a:extLst>
          </p:cNvPr>
          <p:cNvSpPr/>
          <p:nvPr/>
        </p:nvSpPr>
        <p:spPr>
          <a:xfrm>
            <a:off x="1816054" y="2998790"/>
            <a:ext cx="923315" cy="878100"/>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6863ECB5-8E9C-7132-CD26-EB5015E2FD3C}"/>
              </a:ext>
            </a:extLst>
          </p:cNvPr>
          <p:cNvSpPr/>
          <p:nvPr/>
        </p:nvSpPr>
        <p:spPr>
          <a:xfrm>
            <a:off x="1889937" y="3092629"/>
            <a:ext cx="923315" cy="878100"/>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11A32729-5D04-5DDC-18F4-6F6E4548226B}"/>
              </a:ext>
            </a:extLst>
          </p:cNvPr>
          <p:cNvSpPr/>
          <p:nvPr/>
        </p:nvSpPr>
        <p:spPr>
          <a:xfrm>
            <a:off x="2603437" y="2141554"/>
            <a:ext cx="720831" cy="716269"/>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AB6D51A2-C558-E7BD-4B1F-0064628A0A8B}"/>
              </a:ext>
            </a:extLst>
          </p:cNvPr>
          <p:cNvSpPr/>
          <p:nvPr/>
        </p:nvSpPr>
        <p:spPr>
          <a:xfrm>
            <a:off x="2679637" y="2196810"/>
            <a:ext cx="720831" cy="716269"/>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EDCE715F-CAA7-932F-3A8D-E3048A4604A9}"/>
              </a:ext>
            </a:extLst>
          </p:cNvPr>
          <p:cNvSpPr/>
          <p:nvPr/>
        </p:nvSpPr>
        <p:spPr>
          <a:xfrm>
            <a:off x="2761212" y="2275637"/>
            <a:ext cx="720831" cy="716269"/>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61CD01B4-E788-BF53-1992-C98CC8B0BC65}"/>
              </a:ext>
            </a:extLst>
          </p:cNvPr>
          <p:cNvSpPr/>
          <p:nvPr/>
        </p:nvSpPr>
        <p:spPr>
          <a:xfrm>
            <a:off x="2851518" y="2372335"/>
            <a:ext cx="720831" cy="716269"/>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AEC3DEB4-B624-6474-115B-CF939FC0DEEF}"/>
              </a:ext>
            </a:extLst>
          </p:cNvPr>
          <p:cNvSpPr/>
          <p:nvPr/>
        </p:nvSpPr>
        <p:spPr>
          <a:xfrm>
            <a:off x="2935241" y="2453079"/>
            <a:ext cx="720831" cy="716269"/>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4CE6D097-D58A-4BD0-1A5A-FD869729A51F}"/>
              </a:ext>
            </a:extLst>
          </p:cNvPr>
          <p:cNvSpPr/>
          <p:nvPr/>
        </p:nvSpPr>
        <p:spPr>
          <a:xfrm>
            <a:off x="3015658" y="2535961"/>
            <a:ext cx="720831" cy="716269"/>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Rectangle 41">
            <a:extLst>
              <a:ext uri="{FF2B5EF4-FFF2-40B4-BE49-F238E27FC236}">
                <a16:creationId xmlns:a16="http://schemas.microsoft.com/office/drawing/2014/main" id="{A0C6499C-C8E4-28F7-2F98-292F6EC583E6}"/>
              </a:ext>
            </a:extLst>
          </p:cNvPr>
          <p:cNvSpPr/>
          <p:nvPr/>
        </p:nvSpPr>
        <p:spPr>
          <a:xfrm>
            <a:off x="3109430" y="2627732"/>
            <a:ext cx="720831" cy="716269"/>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42">
            <a:extLst>
              <a:ext uri="{FF2B5EF4-FFF2-40B4-BE49-F238E27FC236}">
                <a16:creationId xmlns:a16="http://schemas.microsoft.com/office/drawing/2014/main" id="{616B5289-E7C9-46EF-3C1C-23962193C119}"/>
              </a:ext>
            </a:extLst>
          </p:cNvPr>
          <p:cNvSpPr/>
          <p:nvPr/>
        </p:nvSpPr>
        <p:spPr>
          <a:xfrm>
            <a:off x="3223216" y="2726521"/>
            <a:ext cx="720831" cy="716269"/>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a:extLst>
              <a:ext uri="{FF2B5EF4-FFF2-40B4-BE49-F238E27FC236}">
                <a16:creationId xmlns:a16="http://schemas.microsoft.com/office/drawing/2014/main" id="{55F8BF91-74A8-DA1D-783B-F08D1A472DF9}"/>
              </a:ext>
            </a:extLst>
          </p:cNvPr>
          <p:cNvSpPr/>
          <p:nvPr/>
        </p:nvSpPr>
        <p:spPr>
          <a:xfrm>
            <a:off x="3280344" y="2815950"/>
            <a:ext cx="720831" cy="716269"/>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A2FDA2C6-7288-EEC4-5512-B526EAF9F6EA}"/>
              </a:ext>
            </a:extLst>
          </p:cNvPr>
          <p:cNvSpPr/>
          <p:nvPr/>
        </p:nvSpPr>
        <p:spPr>
          <a:xfrm>
            <a:off x="3376073" y="2903548"/>
            <a:ext cx="720831" cy="716269"/>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59383684-B0C5-77B9-7AE5-98AB9138FAC9}"/>
              </a:ext>
            </a:extLst>
          </p:cNvPr>
          <p:cNvSpPr/>
          <p:nvPr/>
        </p:nvSpPr>
        <p:spPr>
          <a:xfrm>
            <a:off x="3461813" y="3029666"/>
            <a:ext cx="720831" cy="716269"/>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C8C1E907-9764-E02E-BCD5-19DDA8B34F60}"/>
              </a:ext>
            </a:extLst>
          </p:cNvPr>
          <p:cNvSpPr/>
          <p:nvPr/>
        </p:nvSpPr>
        <p:spPr>
          <a:xfrm>
            <a:off x="3974919" y="2129064"/>
            <a:ext cx="515850" cy="518663"/>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B5FA1654-F86A-1130-6F59-002E772FE6F6}"/>
              </a:ext>
            </a:extLst>
          </p:cNvPr>
          <p:cNvSpPr/>
          <p:nvPr/>
        </p:nvSpPr>
        <p:spPr>
          <a:xfrm>
            <a:off x="4042988" y="2180066"/>
            <a:ext cx="515850" cy="518663"/>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EFDE0D72-09AD-A11D-A04C-DFB6A130F4A5}"/>
              </a:ext>
            </a:extLst>
          </p:cNvPr>
          <p:cNvSpPr/>
          <p:nvPr/>
        </p:nvSpPr>
        <p:spPr>
          <a:xfrm>
            <a:off x="4123711" y="2247753"/>
            <a:ext cx="515850" cy="518663"/>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id="{1C309F83-1337-8780-B876-654E68E06E2B}"/>
              </a:ext>
            </a:extLst>
          </p:cNvPr>
          <p:cNvSpPr/>
          <p:nvPr/>
        </p:nvSpPr>
        <p:spPr>
          <a:xfrm>
            <a:off x="4219932" y="2315440"/>
            <a:ext cx="515850" cy="518663"/>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a:extLst>
              <a:ext uri="{FF2B5EF4-FFF2-40B4-BE49-F238E27FC236}">
                <a16:creationId xmlns:a16="http://schemas.microsoft.com/office/drawing/2014/main" id="{BB72B6D7-C2ED-DAEA-2B9C-077F60B4464C}"/>
              </a:ext>
            </a:extLst>
          </p:cNvPr>
          <p:cNvSpPr/>
          <p:nvPr/>
        </p:nvSpPr>
        <p:spPr>
          <a:xfrm>
            <a:off x="4296132" y="2372843"/>
            <a:ext cx="515850" cy="518663"/>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a:extLst>
              <a:ext uri="{FF2B5EF4-FFF2-40B4-BE49-F238E27FC236}">
                <a16:creationId xmlns:a16="http://schemas.microsoft.com/office/drawing/2014/main" id="{BE0172AC-CBCF-87E5-9075-542942440F85}"/>
              </a:ext>
            </a:extLst>
          </p:cNvPr>
          <p:cNvSpPr/>
          <p:nvPr/>
        </p:nvSpPr>
        <p:spPr>
          <a:xfrm>
            <a:off x="4368485" y="2437891"/>
            <a:ext cx="515850" cy="518663"/>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a:extLst>
              <a:ext uri="{FF2B5EF4-FFF2-40B4-BE49-F238E27FC236}">
                <a16:creationId xmlns:a16="http://schemas.microsoft.com/office/drawing/2014/main" id="{7B5E1CF9-B0DD-3055-6B05-8D067F788A3F}"/>
              </a:ext>
            </a:extLst>
          </p:cNvPr>
          <p:cNvSpPr/>
          <p:nvPr/>
        </p:nvSpPr>
        <p:spPr>
          <a:xfrm>
            <a:off x="4425540" y="2511003"/>
            <a:ext cx="515850" cy="518663"/>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4" name="Rectangle 53">
            <a:extLst>
              <a:ext uri="{FF2B5EF4-FFF2-40B4-BE49-F238E27FC236}">
                <a16:creationId xmlns:a16="http://schemas.microsoft.com/office/drawing/2014/main" id="{7D2D6388-AB01-CE62-5FB3-26AD6779B589}"/>
              </a:ext>
            </a:extLst>
          </p:cNvPr>
          <p:cNvSpPr/>
          <p:nvPr/>
        </p:nvSpPr>
        <p:spPr>
          <a:xfrm>
            <a:off x="4491021" y="2586682"/>
            <a:ext cx="515850" cy="518663"/>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a:extLst>
              <a:ext uri="{FF2B5EF4-FFF2-40B4-BE49-F238E27FC236}">
                <a16:creationId xmlns:a16="http://schemas.microsoft.com/office/drawing/2014/main" id="{BC5A49D9-5CF7-701B-97B8-61B3CC44582F}"/>
              </a:ext>
            </a:extLst>
          </p:cNvPr>
          <p:cNvSpPr/>
          <p:nvPr/>
        </p:nvSpPr>
        <p:spPr>
          <a:xfrm>
            <a:off x="4569708" y="2627732"/>
            <a:ext cx="515850" cy="518663"/>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a:extLst>
              <a:ext uri="{FF2B5EF4-FFF2-40B4-BE49-F238E27FC236}">
                <a16:creationId xmlns:a16="http://schemas.microsoft.com/office/drawing/2014/main" id="{FA9CE498-ED91-D1BF-1F34-C2D1E9CE553C}"/>
              </a:ext>
            </a:extLst>
          </p:cNvPr>
          <p:cNvSpPr/>
          <p:nvPr/>
        </p:nvSpPr>
        <p:spPr>
          <a:xfrm>
            <a:off x="4637280" y="2705443"/>
            <a:ext cx="515850" cy="518663"/>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a:extLst>
              <a:ext uri="{FF2B5EF4-FFF2-40B4-BE49-F238E27FC236}">
                <a16:creationId xmlns:a16="http://schemas.microsoft.com/office/drawing/2014/main" id="{544960DF-26B8-556E-3448-DEDE58BA2E1F}"/>
              </a:ext>
            </a:extLst>
          </p:cNvPr>
          <p:cNvSpPr/>
          <p:nvPr/>
        </p:nvSpPr>
        <p:spPr>
          <a:xfrm>
            <a:off x="4716206" y="2762270"/>
            <a:ext cx="515850" cy="518663"/>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57">
            <a:extLst>
              <a:ext uri="{FF2B5EF4-FFF2-40B4-BE49-F238E27FC236}">
                <a16:creationId xmlns:a16="http://schemas.microsoft.com/office/drawing/2014/main" id="{7B1487C5-B68D-D4B2-2F4C-48F60D000EDA}"/>
              </a:ext>
            </a:extLst>
          </p:cNvPr>
          <p:cNvSpPr/>
          <p:nvPr/>
        </p:nvSpPr>
        <p:spPr>
          <a:xfrm>
            <a:off x="4814024" y="2854543"/>
            <a:ext cx="515850" cy="518663"/>
          </a:xfrm>
          <a:prstGeom prst="rect">
            <a:avLst/>
          </a:prstGeom>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Oval 73">
            <a:extLst>
              <a:ext uri="{FF2B5EF4-FFF2-40B4-BE49-F238E27FC236}">
                <a16:creationId xmlns:a16="http://schemas.microsoft.com/office/drawing/2014/main" id="{297CF1A9-2548-262E-2400-D12C36193000}"/>
              </a:ext>
            </a:extLst>
          </p:cNvPr>
          <p:cNvSpPr/>
          <p:nvPr/>
        </p:nvSpPr>
        <p:spPr>
          <a:xfrm>
            <a:off x="6610739" y="1642011"/>
            <a:ext cx="242596" cy="279919"/>
          </a:xfrm>
          <a:prstGeom prst="ellipse">
            <a:avLst/>
          </a:prstGeom>
          <a:solidFill>
            <a:schemeClr val="accent3">
              <a:lumMod val="40000"/>
              <a:lumOff val="60000"/>
            </a:schemeClr>
          </a:solidFill>
          <a:effectLst>
            <a:outerShdw blurRad="50800" dist="38100" algn="l" rotWithShape="0">
              <a:prstClr val="black">
                <a:alpha val="40000"/>
              </a:prstClr>
            </a:outerShdw>
          </a:effectLst>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75" name="Oval 74">
            <a:extLst>
              <a:ext uri="{FF2B5EF4-FFF2-40B4-BE49-F238E27FC236}">
                <a16:creationId xmlns:a16="http://schemas.microsoft.com/office/drawing/2014/main" id="{20E6EC58-7F60-9ACC-C431-E0763492A8F9}"/>
              </a:ext>
            </a:extLst>
          </p:cNvPr>
          <p:cNvSpPr/>
          <p:nvPr/>
        </p:nvSpPr>
        <p:spPr>
          <a:xfrm>
            <a:off x="6610739" y="2129064"/>
            <a:ext cx="242596" cy="279919"/>
          </a:xfrm>
          <a:prstGeom prst="ellipse">
            <a:avLst/>
          </a:prstGeom>
          <a:solidFill>
            <a:schemeClr val="accent3">
              <a:lumMod val="40000"/>
              <a:lumOff val="60000"/>
            </a:schemeClr>
          </a:solidFill>
          <a:effectLst>
            <a:outerShdw blurRad="50800" dist="38100" algn="l" rotWithShape="0">
              <a:prstClr val="black">
                <a:alpha val="40000"/>
              </a:prstClr>
            </a:outerShdw>
          </a:effectLst>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76" name="Oval 75">
            <a:extLst>
              <a:ext uri="{FF2B5EF4-FFF2-40B4-BE49-F238E27FC236}">
                <a16:creationId xmlns:a16="http://schemas.microsoft.com/office/drawing/2014/main" id="{97501D47-3113-FB15-3540-21F9B17A7615}"/>
              </a:ext>
            </a:extLst>
          </p:cNvPr>
          <p:cNvSpPr/>
          <p:nvPr/>
        </p:nvSpPr>
        <p:spPr>
          <a:xfrm>
            <a:off x="6613515" y="2652762"/>
            <a:ext cx="242596" cy="279919"/>
          </a:xfrm>
          <a:prstGeom prst="ellipse">
            <a:avLst/>
          </a:prstGeom>
          <a:solidFill>
            <a:schemeClr val="accent3">
              <a:lumMod val="40000"/>
              <a:lumOff val="60000"/>
            </a:schemeClr>
          </a:solidFill>
          <a:effectLst>
            <a:outerShdw blurRad="50800" dist="38100" algn="l" rotWithShape="0">
              <a:prstClr val="black">
                <a:alpha val="40000"/>
              </a:prstClr>
            </a:outerShdw>
          </a:effectLst>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77" name="Oval 76">
            <a:extLst>
              <a:ext uri="{FF2B5EF4-FFF2-40B4-BE49-F238E27FC236}">
                <a16:creationId xmlns:a16="http://schemas.microsoft.com/office/drawing/2014/main" id="{D114CBF8-4A81-C576-8DE7-B6B245236F76}"/>
              </a:ext>
            </a:extLst>
          </p:cNvPr>
          <p:cNvSpPr/>
          <p:nvPr/>
        </p:nvSpPr>
        <p:spPr>
          <a:xfrm>
            <a:off x="6624735" y="3177814"/>
            <a:ext cx="242596" cy="279919"/>
          </a:xfrm>
          <a:prstGeom prst="ellipse">
            <a:avLst/>
          </a:prstGeom>
          <a:solidFill>
            <a:schemeClr val="accent3">
              <a:lumMod val="40000"/>
              <a:lumOff val="60000"/>
            </a:schemeClr>
          </a:solidFill>
          <a:effectLst>
            <a:outerShdw blurRad="50800" dist="38100" algn="l" rotWithShape="0">
              <a:prstClr val="black">
                <a:alpha val="40000"/>
              </a:prstClr>
            </a:outerShdw>
          </a:effectLst>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78" name="Oval 77">
            <a:extLst>
              <a:ext uri="{FF2B5EF4-FFF2-40B4-BE49-F238E27FC236}">
                <a16:creationId xmlns:a16="http://schemas.microsoft.com/office/drawing/2014/main" id="{EA5CD83D-2546-F55B-C430-113A1F4A015D}"/>
              </a:ext>
            </a:extLst>
          </p:cNvPr>
          <p:cNvSpPr/>
          <p:nvPr/>
        </p:nvSpPr>
        <p:spPr>
          <a:xfrm>
            <a:off x="6627846" y="3701270"/>
            <a:ext cx="242596" cy="279919"/>
          </a:xfrm>
          <a:prstGeom prst="ellipse">
            <a:avLst/>
          </a:prstGeom>
          <a:solidFill>
            <a:schemeClr val="accent3">
              <a:lumMod val="40000"/>
              <a:lumOff val="60000"/>
            </a:schemeClr>
          </a:solidFill>
          <a:effectLst>
            <a:outerShdw blurRad="50800" dist="38100" algn="l" rotWithShape="0">
              <a:prstClr val="black">
                <a:alpha val="40000"/>
              </a:prstClr>
            </a:outerShdw>
          </a:effectLst>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6A8CB1FF-CBEB-0B18-FAA0-13081562780B}"/>
              </a:ext>
            </a:extLst>
          </p:cNvPr>
          <p:cNvSpPr/>
          <p:nvPr/>
        </p:nvSpPr>
        <p:spPr>
          <a:xfrm>
            <a:off x="6610739" y="4224726"/>
            <a:ext cx="242596" cy="279919"/>
          </a:xfrm>
          <a:prstGeom prst="ellipse">
            <a:avLst/>
          </a:prstGeom>
          <a:solidFill>
            <a:schemeClr val="accent3">
              <a:lumMod val="40000"/>
              <a:lumOff val="60000"/>
            </a:schemeClr>
          </a:solidFill>
          <a:effectLst>
            <a:outerShdw blurRad="50800" dist="38100" algn="l" rotWithShape="0">
              <a:prstClr val="black">
                <a:alpha val="40000"/>
              </a:prstClr>
            </a:outerShdw>
          </a:effectLst>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4D2ED60E-9CFE-2934-0663-05FC8F4F27B0}"/>
              </a:ext>
            </a:extLst>
          </p:cNvPr>
          <p:cNvSpPr/>
          <p:nvPr/>
        </p:nvSpPr>
        <p:spPr>
          <a:xfrm>
            <a:off x="6610739" y="4748182"/>
            <a:ext cx="242596" cy="279919"/>
          </a:xfrm>
          <a:prstGeom prst="ellipse">
            <a:avLst/>
          </a:prstGeom>
          <a:solidFill>
            <a:schemeClr val="accent3">
              <a:lumMod val="40000"/>
              <a:lumOff val="60000"/>
            </a:schemeClr>
          </a:solidFill>
          <a:effectLst>
            <a:outerShdw blurRad="50800" dist="38100" algn="l" rotWithShape="0">
              <a:prstClr val="black">
                <a:alpha val="40000"/>
              </a:prstClr>
            </a:outerShdw>
          </a:effectLst>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81" name="Oval 80">
            <a:extLst>
              <a:ext uri="{FF2B5EF4-FFF2-40B4-BE49-F238E27FC236}">
                <a16:creationId xmlns:a16="http://schemas.microsoft.com/office/drawing/2014/main" id="{E6BE1ADD-BEBA-11DD-348C-20F645C3EE6E}"/>
              </a:ext>
            </a:extLst>
          </p:cNvPr>
          <p:cNvSpPr/>
          <p:nvPr/>
        </p:nvSpPr>
        <p:spPr>
          <a:xfrm>
            <a:off x="6590973" y="5271638"/>
            <a:ext cx="242596" cy="279919"/>
          </a:xfrm>
          <a:prstGeom prst="ellipse">
            <a:avLst/>
          </a:prstGeom>
          <a:solidFill>
            <a:schemeClr val="accent3">
              <a:lumMod val="40000"/>
              <a:lumOff val="60000"/>
            </a:schemeClr>
          </a:solidFill>
          <a:effectLst>
            <a:outerShdw blurRad="50800" dist="38100" algn="l" rotWithShape="0">
              <a:prstClr val="black">
                <a:alpha val="40000"/>
              </a:prstClr>
            </a:outerShdw>
          </a:effectLst>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86" name="Oval 85">
            <a:extLst>
              <a:ext uri="{FF2B5EF4-FFF2-40B4-BE49-F238E27FC236}">
                <a16:creationId xmlns:a16="http://schemas.microsoft.com/office/drawing/2014/main" id="{2FE8A8A8-8F78-0543-F8C6-8E9C5AD1A277}"/>
              </a:ext>
            </a:extLst>
          </p:cNvPr>
          <p:cNvSpPr/>
          <p:nvPr/>
        </p:nvSpPr>
        <p:spPr>
          <a:xfrm>
            <a:off x="7755710" y="2387280"/>
            <a:ext cx="242596" cy="279919"/>
          </a:xfrm>
          <a:prstGeom prst="ellipse">
            <a:avLst/>
          </a:prstGeom>
          <a:solidFill>
            <a:schemeClr val="accent3">
              <a:lumMod val="60000"/>
              <a:lumOff val="40000"/>
            </a:schemeClr>
          </a:solidFill>
          <a:effectLst>
            <a:outerShdw blurRad="50800" dist="38100" algn="l" rotWithShape="0">
              <a:prstClr val="black">
                <a:alpha val="40000"/>
              </a:prstClr>
            </a:outerShdw>
          </a:effectLst>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87" name="Oval 86">
            <a:extLst>
              <a:ext uri="{FF2B5EF4-FFF2-40B4-BE49-F238E27FC236}">
                <a16:creationId xmlns:a16="http://schemas.microsoft.com/office/drawing/2014/main" id="{CFCDB460-5E7B-25EB-5B6F-4C44432FB215}"/>
              </a:ext>
            </a:extLst>
          </p:cNvPr>
          <p:cNvSpPr/>
          <p:nvPr/>
        </p:nvSpPr>
        <p:spPr>
          <a:xfrm>
            <a:off x="7749768" y="2931711"/>
            <a:ext cx="242596" cy="279919"/>
          </a:xfrm>
          <a:prstGeom prst="ellipse">
            <a:avLst/>
          </a:prstGeom>
          <a:solidFill>
            <a:schemeClr val="accent3">
              <a:lumMod val="60000"/>
              <a:lumOff val="40000"/>
            </a:schemeClr>
          </a:solidFill>
          <a:effectLst>
            <a:outerShdw blurRad="50800" dist="38100" algn="l" rotWithShape="0">
              <a:prstClr val="black">
                <a:alpha val="40000"/>
              </a:prstClr>
            </a:outerShdw>
          </a:effectLst>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88" name="Oval 87">
            <a:extLst>
              <a:ext uri="{FF2B5EF4-FFF2-40B4-BE49-F238E27FC236}">
                <a16:creationId xmlns:a16="http://schemas.microsoft.com/office/drawing/2014/main" id="{418BB718-8A94-9D01-2723-C2F1B731901D}"/>
              </a:ext>
            </a:extLst>
          </p:cNvPr>
          <p:cNvSpPr/>
          <p:nvPr/>
        </p:nvSpPr>
        <p:spPr>
          <a:xfrm>
            <a:off x="7749768" y="3463040"/>
            <a:ext cx="242596" cy="279919"/>
          </a:xfrm>
          <a:prstGeom prst="ellipse">
            <a:avLst/>
          </a:prstGeom>
          <a:solidFill>
            <a:schemeClr val="accent3">
              <a:lumMod val="60000"/>
              <a:lumOff val="40000"/>
            </a:schemeClr>
          </a:solidFill>
          <a:effectLst>
            <a:outerShdw blurRad="50800" dist="38100" algn="l" rotWithShape="0">
              <a:prstClr val="black">
                <a:alpha val="40000"/>
              </a:prstClr>
            </a:outerShdw>
          </a:effectLst>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89" name="Oval 88">
            <a:extLst>
              <a:ext uri="{FF2B5EF4-FFF2-40B4-BE49-F238E27FC236}">
                <a16:creationId xmlns:a16="http://schemas.microsoft.com/office/drawing/2014/main" id="{C7801547-091E-E349-A449-41DF261C4E41}"/>
              </a:ext>
            </a:extLst>
          </p:cNvPr>
          <p:cNvSpPr/>
          <p:nvPr/>
        </p:nvSpPr>
        <p:spPr>
          <a:xfrm>
            <a:off x="7748629" y="3997068"/>
            <a:ext cx="242596" cy="279919"/>
          </a:xfrm>
          <a:prstGeom prst="ellipse">
            <a:avLst/>
          </a:prstGeom>
          <a:solidFill>
            <a:schemeClr val="accent3">
              <a:lumMod val="60000"/>
              <a:lumOff val="40000"/>
            </a:schemeClr>
          </a:solidFill>
          <a:effectLst>
            <a:outerShdw blurRad="50800" dist="38100" algn="l" rotWithShape="0">
              <a:prstClr val="black">
                <a:alpha val="40000"/>
              </a:prstClr>
            </a:outerShdw>
          </a:effectLst>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90" name="Oval 89">
            <a:extLst>
              <a:ext uri="{FF2B5EF4-FFF2-40B4-BE49-F238E27FC236}">
                <a16:creationId xmlns:a16="http://schemas.microsoft.com/office/drawing/2014/main" id="{914213AE-50DB-9BD4-319C-3E7B0002B239}"/>
              </a:ext>
            </a:extLst>
          </p:cNvPr>
          <p:cNvSpPr/>
          <p:nvPr/>
        </p:nvSpPr>
        <p:spPr>
          <a:xfrm>
            <a:off x="7748629" y="4536478"/>
            <a:ext cx="242596" cy="279919"/>
          </a:xfrm>
          <a:prstGeom prst="ellipse">
            <a:avLst/>
          </a:prstGeom>
          <a:solidFill>
            <a:schemeClr val="accent3">
              <a:lumMod val="60000"/>
              <a:lumOff val="40000"/>
            </a:schemeClr>
          </a:solidFill>
          <a:effectLst>
            <a:outerShdw blurRad="50800" dist="38100" algn="l" rotWithShape="0">
              <a:prstClr val="black">
                <a:alpha val="40000"/>
              </a:prstClr>
            </a:outerShdw>
          </a:effectLst>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93" name="Oval 92">
            <a:extLst>
              <a:ext uri="{FF2B5EF4-FFF2-40B4-BE49-F238E27FC236}">
                <a16:creationId xmlns:a16="http://schemas.microsoft.com/office/drawing/2014/main" id="{E25164F2-AA64-731E-7FC0-B5410360FBAB}"/>
              </a:ext>
            </a:extLst>
          </p:cNvPr>
          <p:cNvSpPr/>
          <p:nvPr/>
        </p:nvSpPr>
        <p:spPr>
          <a:xfrm>
            <a:off x="8657845" y="2645870"/>
            <a:ext cx="242596" cy="279919"/>
          </a:xfrm>
          <a:prstGeom prst="ellipse">
            <a:avLst/>
          </a:prstGeom>
          <a:solidFill>
            <a:schemeClr val="accent3">
              <a:lumMod val="75000"/>
            </a:schemeClr>
          </a:solidFill>
          <a:effectLst>
            <a:outerShdw blurRad="50800" dist="38100" algn="l" rotWithShape="0">
              <a:prstClr val="black">
                <a:alpha val="40000"/>
              </a:prstClr>
            </a:outerShdw>
          </a:effectLst>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94" name="Oval 93">
            <a:extLst>
              <a:ext uri="{FF2B5EF4-FFF2-40B4-BE49-F238E27FC236}">
                <a16:creationId xmlns:a16="http://schemas.microsoft.com/office/drawing/2014/main" id="{05F99019-0CD4-96E2-DAC0-A6A1B4891316}"/>
              </a:ext>
            </a:extLst>
          </p:cNvPr>
          <p:cNvSpPr/>
          <p:nvPr/>
        </p:nvSpPr>
        <p:spPr>
          <a:xfrm>
            <a:off x="8657260" y="3177306"/>
            <a:ext cx="242596" cy="279919"/>
          </a:xfrm>
          <a:prstGeom prst="ellipse">
            <a:avLst/>
          </a:prstGeom>
          <a:solidFill>
            <a:schemeClr val="accent3">
              <a:lumMod val="75000"/>
            </a:schemeClr>
          </a:solidFill>
          <a:effectLst>
            <a:outerShdw blurRad="50800" dist="38100" algn="l" rotWithShape="0">
              <a:prstClr val="black">
                <a:alpha val="40000"/>
              </a:prstClr>
            </a:outerShdw>
          </a:effectLst>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95" name="Oval 94">
            <a:extLst>
              <a:ext uri="{FF2B5EF4-FFF2-40B4-BE49-F238E27FC236}">
                <a16:creationId xmlns:a16="http://schemas.microsoft.com/office/drawing/2014/main" id="{7AAFF707-7A46-8DF7-BFC7-B961D81384B5}"/>
              </a:ext>
            </a:extLst>
          </p:cNvPr>
          <p:cNvSpPr/>
          <p:nvPr/>
        </p:nvSpPr>
        <p:spPr>
          <a:xfrm>
            <a:off x="8652216" y="3700523"/>
            <a:ext cx="242596" cy="279919"/>
          </a:xfrm>
          <a:prstGeom prst="ellipse">
            <a:avLst/>
          </a:prstGeom>
          <a:solidFill>
            <a:schemeClr val="accent3">
              <a:lumMod val="75000"/>
            </a:schemeClr>
          </a:solidFill>
          <a:effectLst>
            <a:outerShdw blurRad="50800" dist="38100" algn="l" rotWithShape="0">
              <a:prstClr val="black">
                <a:alpha val="40000"/>
              </a:prstClr>
            </a:outerShdw>
          </a:effectLst>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96" name="Oval 95">
            <a:extLst>
              <a:ext uri="{FF2B5EF4-FFF2-40B4-BE49-F238E27FC236}">
                <a16:creationId xmlns:a16="http://schemas.microsoft.com/office/drawing/2014/main" id="{AB1315F5-E006-B8D8-141D-354450615E1E}"/>
              </a:ext>
            </a:extLst>
          </p:cNvPr>
          <p:cNvSpPr/>
          <p:nvPr/>
        </p:nvSpPr>
        <p:spPr>
          <a:xfrm>
            <a:off x="8652216" y="4281406"/>
            <a:ext cx="242596" cy="279919"/>
          </a:xfrm>
          <a:prstGeom prst="ellipse">
            <a:avLst/>
          </a:prstGeom>
          <a:solidFill>
            <a:schemeClr val="accent3">
              <a:lumMod val="75000"/>
            </a:schemeClr>
          </a:solidFill>
          <a:effectLst>
            <a:outerShdw blurRad="50800" dist="38100" algn="l" rotWithShape="0">
              <a:prstClr val="black">
                <a:alpha val="40000"/>
              </a:prstClr>
            </a:outerShdw>
          </a:effectLst>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97" name="Oval 96">
            <a:extLst>
              <a:ext uri="{FF2B5EF4-FFF2-40B4-BE49-F238E27FC236}">
                <a16:creationId xmlns:a16="http://schemas.microsoft.com/office/drawing/2014/main" id="{7D64AEE6-96F0-B3BA-9F38-10112456C7B4}"/>
              </a:ext>
            </a:extLst>
          </p:cNvPr>
          <p:cNvSpPr/>
          <p:nvPr/>
        </p:nvSpPr>
        <p:spPr>
          <a:xfrm>
            <a:off x="9488979" y="2937988"/>
            <a:ext cx="242596" cy="279919"/>
          </a:xfrm>
          <a:prstGeom prst="ellipse">
            <a:avLst/>
          </a:prstGeom>
          <a:solidFill>
            <a:schemeClr val="accent3">
              <a:lumMod val="50000"/>
            </a:schemeClr>
          </a:solidFill>
          <a:effectLst>
            <a:outerShdw blurRad="50800" dist="38100" algn="l" rotWithShape="0">
              <a:prstClr val="black">
                <a:alpha val="40000"/>
              </a:prstClr>
            </a:outerShdw>
          </a:effectLst>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98" name="Oval 97">
            <a:extLst>
              <a:ext uri="{FF2B5EF4-FFF2-40B4-BE49-F238E27FC236}">
                <a16:creationId xmlns:a16="http://schemas.microsoft.com/office/drawing/2014/main" id="{46E70ACD-F11B-6EF6-2B2B-B91DBDB128D7}"/>
              </a:ext>
            </a:extLst>
          </p:cNvPr>
          <p:cNvSpPr/>
          <p:nvPr/>
        </p:nvSpPr>
        <p:spPr>
          <a:xfrm>
            <a:off x="9488979" y="3454165"/>
            <a:ext cx="242596" cy="279919"/>
          </a:xfrm>
          <a:prstGeom prst="ellipse">
            <a:avLst/>
          </a:prstGeom>
          <a:solidFill>
            <a:schemeClr val="accent3">
              <a:lumMod val="50000"/>
            </a:schemeClr>
          </a:solidFill>
          <a:effectLst>
            <a:outerShdw blurRad="50800" dist="38100" algn="l" rotWithShape="0">
              <a:prstClr val="black">
                <a:alpha val="40000"/>
              </a:prstClr>
            </a:outerShdw>
          </a:effectLst>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99" name="Oval 98">
            <a:extLst>
              <a:ext uri="{FF2B5EF4-FFF2-40B4-BE49-F238E27FC236}">
                <a16:creationId xmlns:a16="http://schemas.microsoft.com/office/drawing/2014/main" id="{C26F8012-1091-F559-B389-718D726D0D3D}"/>
              </a:ext>
            </a:extLst>
          </p:cNvPr>
          <p:cNvSpPr/>
          <p:nvPr/>
        </p:nvSpPr>
        <p:spPr>
          <a:xfrm>
            <a:off x="9485615" y="3980442"/>
            <a:ext cx="242596" cy="279919"/>
          </a:xfrm>
          <a:prstGeom prst="ellipse">
            <a:avLst/>
          </a:prstGeom>
          <a:solidFill>
            <a:schemeClr val="accent3">
              <a:lumMod val="50000"/>
            </a:schemeClr>
          </a:solidFill>
          <a:effectLst>
            <a:outerShdw blurRad="50800" dist="38100" algn="l" rotWithShape="0">
              <a:prstClr val="black">
                <a:alpha val="40000"/>
              </a:prstClr>
            </a:outerShdw>
          </a:effectLst>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100" name="Rectangle 99">
            <a:extLst>
              <a:ext uri="{FF2B5EF4-FFF2-40B4-BE49-F238E27FC236}">
                <a16:creationId xmlns:a16="http://schemas.microsoft.com/office/drawing/2014/main" id="{4D480FBA-5209-ACBC-D09E-944697A9F429}"/>
              </a:ext>
            </a:extLst>
          </p:cNvPr>
          <p:cNvSpPr/>
          <p:nvPr/>
        </p:nvSpPr>
        <p:spPr>
          <a:xfrm>
            <a:off x="9953047" y="2818909"/>
            <a:ext cx="789814" cy="1545778"/>
          </a:xfrm>
          <a:prstGeom prst="rect">
            <a:avLst/>
          </a:prstGeom>
          <a:effectLst>
            <a:outerShdw blurRad="50800" dist="38100" algn="l" rotWithShape="0">
              <a:prstClr val="black">
                <a:alpha val="40000"/>
              </a:prstClr>
            </a:outerShdw>
          </a:effectLst>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01" name="Rectangle 100">
            <a:extLst>
              <a:ext uri="{FF2B5EF4-FFF2-40B4-BE49-F238E27FC236}">
                <a16:creationId xmlns:a16="http://schemas.microsoft.com/office/drawing/2014/main" id="{F3F9BB80-E81F-5D49-C076-8512ABE03931}"/>
              </a:ext>
            </a:extLst>
          </p:cNvPr>
          <p:cNvSpPr/>
          <p:nvPr/>
        </p:nvSpPr>
        <p:spPr>
          <a:xfrm>
            <a:off x="510650" y="3714936"/>
            <a:ext cx="246908" cy="265506"/>
          </a:xfrm>
          <a:prstGeom prst="rect">
            <a:avLst/>
          </a:prstGeom>
          <a:noFill/>
          <a:ln w="38100">
            <a:solidFill>
              <a:srgbClr val="FF0000"/>
            </a:solidFill>
          </a:ln>
          <a:effectLst>
            <a:outerShdw blurRad="107950" dist="12700" dir="5400000" algn="ctr">
              <a:srgbClr val="000000"/>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cxnSp>
        <p:nvCxnSpPr>
          <p:cNvPr id="103" name="Straight Connector 102">
            <a:extLst>
              <a:ext uri="{FF2B5EF4-FFF2-40B4-BE49-F238E27FC236}">
                <a16:creationId xmlns:a16="http://schemas.microsoft.com/office/drawing/2014/main" id="{7CD5767A-AFC1-A5CD-BCB9-63AFB1552E45}"/>
              </a:ext>
            </a:extLst>
          </p:cNvPr>
          <p:cNvCxnSpPr>
            <a:cxnSpLocks/>
          </p:cNvCxnSpPr>
          <p:nvPr/>
        </p:nvCxnSpPr>
        <p:spPr>
          <a:xfrm>
            <a:off x="762157" y="3714936"/>
            <a:ext cx="1655770" cy="28023"/>
          </a:xfrm>
          <a:prstGeom prst="line">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5" name="Straight Connector 104">
            <a:extLst>
              <a:ext uri="{FF2B5EF4-FFF2-40B4-BE49-F238E27FC236}">
                <a16:creationId xmlns:a16="http://schemas.microsoft.com/office/drawing/2014/main" id="{D6B6FDE9-4005-3AEF-6287-64412BF64DE0}"/>
              </a:ext>
            </a:extLst>
          </p:cNvPr>
          <p:cNvCxnSpPr>
            <a:cxnSpLocks/>
          </p:cNvCxnSpPr>
          <p:nvPr/>
        </p:nvCxnSpPr>
        <p:spPr>
          <a:xfrm flipV="1">
            <a:off x="790033" y="3731881"/>
            <a:ext cx="1627894" cy="245667"/>
          </a:xfrm>
          <a:prstGeom prst="line">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2" name="Rectangle 111">
            <a:extLst>
              <a:ext uri="{FF2B5EF4-FFF2-40B4-BE49-F238E27FC236}">
                <a16:creationId xmlns:a16="http://schemas.microsoft.com/office/drawing/2014/main" id="{A029A05C-8E81-2510-5983-058B69CD7DE9}"/>
              </a:ext>
            </a:extLst>
          </p:cNvPr>
          <p:cNvSpPr/>
          <p:nvPr/>
        </p:nvSpPr>
        <p:spPr>
          <a:xfrm>
            <a:off x="2326902" y="3244042"/>
            <a:ext cx="180300" cy="227674"/>
          </a:xfrm>
          <a:prstGeom prst="rect">
            <a:avLst/>
          </a:prstGeom>
          <a:noFill/>
          <a:ln w="38100">
            <a:solidFill>
              <a:srgbClr val="FF0000"/>
            </a:solidFill>
          </a:ln>
          <a:effectLst>
            <a:outerShdw blurRad="107950" dist="12700" dir="5400000" algn="ctr">
              <a:srgbClr val="000000"/>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13" name="Rectangle 112">
            <a:extLst>
              <a:ext uri="{FF2B5EF4-FFF2-40B4-BE49-F238E27FC236}">
                <a16:creationId xmlns:a16="http://schemas.microsoft.com/office/drawing/2014/main" id="{C0AF8FD2-EDBC-52F2-B3FD-5F359497C271}"/>
              </a:ext>
            </a:extLst>
          </p:cNvPr>
          <p:cNvSpPr/>
          <p:nvPr/>
        </p:nvSpPr>
        <p:spPr>
          <a:xfrm>
            <a:off x="3854888" y="3469816"/>
            <a:ext cx="157008" cy="166684"/>
          </a:xfrm>
          <a:prstGeom prst="rect">
            <a:avLst/>
          </a:prstGeom>
          <a:noFill/>
          <a:ln w="38100">
            <a:solidFill>
              <a:srgbClr val="FF0000"/>
            </a:solidFill>
          </a:ln>
          <a:effectLst>
            <a:outerShdw blurRad="107950" dist="12700" dir="5400000" algn="ctr">
              <a:srgbClr val="000000"/>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cxnSp>
        <p:nvCxnSpPr>
          <p:cNvPr id="115" name="Straight Connector 114">
            <a:extLst>
              <a:ext uri="{FF2B5EF4-FFF2-40B4-BE49-F238E27FC236}">
                <a16:creationId xmlns:a16="http://schemas.microsoft.com/office/drawing/2014/main" id="{96CF1F10-0DB7-82AA-6273-8F4F4861246C}"/>
              </a:ext>
            </a:extLst>
          </p:cNvPr>
          <p:cNvCxnSpPr/>
          <p:nvPr/>
        </p:nvCxnSpPr>
        <p:spPr>
          <a:xfrm flipV="1">
            <a:off x="2507202" y="3169348"/>
            <a:ext cx="1315026" cy="42282"/>
          </a:xfrm>
          <a:prstGeom prst="line">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6" name="Straight Connector 115">
            <a:extLst>
              <a:ext uri="{FF2B5EF4-FFF2-40B4-BE49-F238E27FC236}">
                <a16:creationId xmlns:a16="http://schemas.microsoft.com/office/drawing/2014/main" id="{286B11F8-01D1-243D-CE63-CDC643018DE6}"/>
              </a:ext>
            </a:extLst>
          </p:cNvPr>
          <p:cNvCxnSpPr>
            <a:cxnSpLocks/>
          </p:cNvCxnSpPr>
          <p:nvPr/>
        </p:nvCxnSpPr>
        <p:spPr>
          <a:xfrm flipV="1">
            <a:off x="2510413" y="3171456"/>
            <a:ext cx="1274079" cy="295571"/>
          </a:xfrm>
          <a:prstGeom prst="line">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8" name="Straight Connector 117">
            <a:extLst>
              <a:ext uri="{FF2B5EF4-FFF2-40B4-BE49-F238E27FC236}">
                <a16:creationId xmlns:a16="http://schemas.microsoft.com/office/drawing/2014/main" id="{FF52D4E5-06FA-B7A8-E592-B507B5455D52}"/>
              </a:ext>
            </a:extLst>
          </p:cNvPr>
          <p:cNvCxnSpPr>
            <a:cxnSpLocks/>
          </p:cNvCxnSpPr>
          <p:nvPr/>
        </p:nvCxnSpPr>
        <p:spPr>
          <a:xfrm flipV="1">
            <a:off x="4033558" y="3218811"/>
            <a:ext cx="1063225" cy="425643"/>
          </a:xfrm>
          <a:prstGeom prst="line">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1" name="Straight Connector 120">
            <a:extLst>
              <a:ext uri="{FF2B5EF4-FFF2-40B4-BE49-F238E27FC236}">
                <a16:creationId xmlns:a16="http://schemas.microsoft.com/office/drawing/2014/main" id="{76C22D9F-FE5D-77F3-A89E-26EAC77838FF}"/>
              </a:ext>
            </a:extLst>
          </p:cNvPr>
          <p:cNvCxnSpPr>
            <a:cxnSpLocks/>
          </p:cNvCxnSpPr>
          <p:nvPr/>
        </p:nvCxnSpPr>
        <p:spPr>
          <a:xfrm flipV="1">
            <a:off x="4032255" y="3231463"/>
            <a:ext cx="1064528" cy="206086"/>
          </a:xfrm>
          <a:prstGeom prst="line">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1" name="Straight Connector 130">
            <a:extLst>
              <a:ext uri="{FF2B5EF4-FFF2-40B4-BE49-F238E27FC236}">
                <a16:creationId xmlns:a16="http://schemas.microsoft.com/office/drawing/2014/main" id="{762E7EFA-101E-0782-8371-4C91237A13E3}"/>
              </a:ext>
            </a:extLst>
          </p:cNvPr>
          <p:cNvCxnSpPr>
            <a:cxnSpLocks/>
          </p:cNvCxnSpPr>
          <p:nvPr/>
        </p:nvCxnSpPr>
        <p:spPr>
          <a:xfrm>
            <a:off x="3974667" y="2118934"/>
            <a:ext cx="1746152" cy="2773"/>
          </a:xfrm>
          <a:prstGeom prst="line">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3" name="Rectangle 132">
            <a:extLst>
              <a:ext uri="{FF2B5EF4-FFF2-40B4-BE49-F238E27FC236}">
                <a16:creationId xmlns:a16="http://schemas.microsoft.com/office/drawing/2014/main" id="{9BC2D369-3C1C-7D5C-D257-F325DCEDAA4C}"/>
              </a:ext>
            </a:extLst>
          </p:cNvPr>
          <p:cNvSpPr/>
          <p:nvPr/>
        </p:nvSpPr>
        <p:spPr>
          <a:xfrm>
            <a:off x="5744728" y="2097390"/>
            <a:ext cx="325892" cy="349605"/>
          </a:xfrm>
          <a:prstGeom prst="rect">
            <a:avLst/>
          </a:prstGeom>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7" name="Straight Connector 136">
            <a:extLst>
              <a:ext uri="{FF2B5EF4-FFF2-40B4-BE49-F238E27FC236}">
                <a16:creationId xmlns:a16="http://schemas.microsoft.com/office/drawing/2014/main" id="{37B3A792-1837-734E-F8AE-3093D6F2441F}"/>
              </a:ext>
            </a:extLst>
          </p:cNvPr>
          <p:cNvCxnSpPr>
            <a:cxnSpLocks/>
          </p:cNvCxnSpPr>
          <p:nvPr/>
        </p:nvCxnSpPr>
        <p:spPr>
          <a:xfrm>
            <a:off x="4475789" y="2119943"/>
            <a:ext cx="1245030" cy="6084"/>
          </a:xfrm>
          <a:prstGeom prst="line">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4" name="Straight Connector 143">
            <a:extLst>
              <a:ext uri="{FF2B5EF4-FFF2-40B4-BE49-F238E27FC236}">
                <a16:creationId xmlns:a16="http://schemas.microsoft.com/office/drawing/2014/main" id="{DD9252BC-CE62-8955-CA16-05980401754E}"/>
              </a:ext>
            </a:extLst>
          </p:cNvPr>
          <p:cNvCxnSpPr>
            <a:cxnSpLocks/>
          </p:cNvCxnSpPr>
          <p:nvPr/>
        </p:nvCxnSpPr>
        <p:spPr>
          <a:xfrm>
            <a:off x="4767794" y="3368135"/>
            <a:ext cx="971657" cy="1531693"/>
          </a:xfrm>
          <a:prstGeom prst="line">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8" name="Straight Connector 147">
            <a:extLst>
              <a:ext uri="{FF2B5EF4-FFF2-40B4-BE49-F238E27FC236}">
                <a16:creationId xmlns:a16="http://schemas.microsoft.com/office/drawing/2014/main" id="{A5052BDE-3F91-8304-C482-662255B1F545}"/>
              </a:ext>
            </a:extLst>
          </p:cNvPr>
          <p:cNvCxnSpPr>
            <a:cxnSpLocks/>
          </p:cNvCxnSpPr>
          <p:nvPr/>
        </p:nvCxnSpPr>
        <p:spPr>
          <a:xfrm>
            <a:off x="5294300" y="3344001"/>
            <a:ext cx="430823" cy="1544140"/>
          </a:xfrm>
          <a:prstGeom prst="line">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2" name="Rectangle 171">
            <a:extLst>
              <a:ext uri="{FF2B5EF4-FFF2-40B4-BE49-F238E27FC236}">
                <a16:creationId xmlns:a16="http://schemas.microsoft.com/office/drawing/2014/main" id="{8CBCA9FA-D9EC-0E16-8677-21A01D736D05}"/>
              </a:ext>
            </a:extLst>
          </p:cNvPr>
          <p:cNvSpPr/>
          <p:nvPr/>
        </p:nvSpPr>
        <p:spPr>
          <a:xfrm>
            <a:off x="5747082" y="2445056"/>
            <a:ext cx="325892" cy="349605"/>
          </a:xfrm>
          <a:prstGeom prst="rect">
            <a:avLst/>
          </a:prstGeom>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 name="Rectangle 172">
            <a:extLst>
              <a:ext uri="{FF2B5EF4-FFF2-40B4-BE49-F238E27FC236}">
                <a16:creationId xmlns:a16="http://schemas.microsoft.com/office/drawing/2014/main" id="{70859F7A-1E16-4A96-739F-4F3A8E8E2081}"/>
              </a:ext>
            </a:extLst>
          </p:cNvPr>
          <p:cNvSpPr/>
          <p:nvPr/>
        </p:nvSpPr>
        <p:spPr>
          <a:xfrm>
            <a:off x="5744049" y="2802111"/>
            <a:ext cx="325892" cy="349605"/>
          </a:xfrm>
          <a:prstGeom prst="rect">
            <a:avLst/>
          </a:prstGeom>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173">
            <a:extLst>
              <a:ext uri="{FF2B5EF4-FFF2-40B4-BE49-F238E27FC236}">
                <a16:creationId xmlns:a16="http://schemas.microsoft.com/office/drawing/2014/main" id="{28DDE307-9DD3-DE18-DF5D-3F4F220C0183}"/>
              </a:ext>
            </a:extLst>
          </p:cNvPr>
          <p:cNvSpPr/>
          <p:nvPr/>
        </p:nvSpPr>
        <p:spPr>
          <a:xfrm>
            <a:off x="5745293" y="3157402"/>
            <a:ext cx="325892" cy="349605"/>
          </a:xfrm>
          <a:prstGeom prst="rect">
            <a:avLst/>
          </a:prstGeom>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 name="Rectangle 175">
            <a:extLst>
              <a:ext uri="{FF2B5EF4-FFF2-40B4-BE49-F238E27FC236}">
                <a16:creationId xmlns:a16="http://schemas.microsoft.com/office/drawing/2014/main" id="{63B00C24-D956-8F27-E745-0A89A4E4CA59}"/>
              </a:ext>
            </a:extLst>
          </p:cNvPr>
          <p:cNvSpPr/>
          <p:nvPr/>
        </p:nvSpPr>
        <p:spPr>
          <a:xfrm>
            <a:off x="5747919" y="3519474"/>
            <a:ext cx="325892" cy="349605"/>
          </a:xfrm>
          <a:prstGeom prst="rect">
            <a:avLst/>
          </a:prstGeom>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 name="Rectangle 176">
            <a:extLst>
              <a:ext uri="{FF2B5EF4-FFF2-40B4-BE49-F238E27FC236}">
                <a16:creationId xmlns:a16="http://schemas.microsoft.com/office/drawing/2014/main" id="{7A06A99B-F270-1F14-7DEF-5FFD5041808A}"/>
              </a:ext>
            </a:extLst>
          </p:cNvPr>
          <p:cNvSpPr/>
          <p:nvPr/>
        </p:nvSpPr>
        <p:spPr>
          <a:xfrm>
            <a:off x="5748849" y="3860963"/>
            <a:ext cx="325892" cy="349605"/>
          </a:xfrm>
          <a:prstGeom prst="rect">
            <a:avLst/>
          </a:prstGeom>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 name="Rectangle 177">
            <a:extLst>
              <a:ext uri="{FF2B5EF4-FFF2-40B4-BE49-F238E27FC236}">
                <a16:creationId xmlns:a16="http://schemas.microsoft.com/office/drawing/2014/main" id="{FF3BA958-B6A6-2F2E-B2E0-5667FC6C794C}"/>
              </a:ext>
            </a:extLst>
          </p:cNvPr>
          <p:cNvSpPr/>
          <p:nvPr/>
        </p:nvSpPr>
        <p:spPr>
          <a:xfrm>
            <a:off x="5749718" y="4215895"/>
            <a:ext cx="325892" cy="349605"/>
          </a:xfrm>
          <a:prstGeom prst="rect">
            <a:avLst/>
          </a:prstGeom>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9" name="Rectangle 178">
            <a:extLst>
              <a:ext uri="{FF2B5EF4-FFF2-40B4-BE49-F238E27FC236}">
                <a16:creationId xmlns:a16="http://schemas.microsoft.com/office/drawing/2014/main" id="{4225D9F8-7D69-9610-90D4-E4E05B16CA4C}"/>
              </a:ext>
            </a:extLst>
          </p:cNvPr>
          <p:cNvSpPr/>
          <p:nvPr/>
        </p:nvSpPr>
        <p:spPr>
          <a:xfrm>
            <a:off x="5743179" y="4570563"/>
            <a:ext cx="325892" cy="349605"/>
          </a:xfrm>
          <a:prstGeom prst="rect">
            <a:avLst/>
          </a:prstGeom>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3" name="Straight Connector 182">
            <a:extLst>
              <a:ext uri="{FF2B5EF4-FFF2-40B4-BE49-F238E27FC236}">
                <a16:creationId xmlns:a16="http://schemas.microsoft.com/office/drawing/2014/main" id="{7F9B2B2B-2FAD-2D3C-01E8-0D58B728D905}"/>
              </a:ext>
            </a:extLst>
          </p:cNvPr>
          <p:cNvCxnSpPr>
            <a:cxnSpLocks/>
            <a:stCxn id="133" idx="3"/>
            <a:endCxn id="74" idx="1"/>
          </p:cNvCxnSpPr>
          <p:nvPr/>
        </p:nvCxnSpPr>
        <p:spPr>
          <a:xfrm flipV="1">
            <a:off x="6070620" y="1683004"/>
            <a:ext cx="575646" cy="589189"/>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184" name="Straight Connector 183">
            <a:extLst>
              <a:ext uri="{FF2B5EF4-FFF2-40B4-BE49-F238E27FC236}">
                <a16:creationId xmlns:a16="http://schemas.microsoft.com/office/drawing/2014/main" id="{85A49F02-6F8C-B79C-58F7-01DBA3938FC7}"/>
              </a:ext>
            </a:extLst>
          </p:cNvPr>
          <p:cNvCxnSpPr>
            <a:cxnSpLocks/>
            <a:stCxn id="172" idx="3"/>
            <a:endCxn id="75" idx="2"/>
          </p:cNvCxnSpPr>
          <p:nvPr/>
        </p:nvCxnSpPr>
        <p:spPr>
          <a:xfrm flipV="1">
            <a:off x="6072974" y="2269024"/>
            <a:ext cx="537765" cy="350835"/>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185" name="Straight Connector 184">
            <a:extLst>
              <a:ext uri="{FF2B5EF4-FFF2-40B4-BE49-F238E27FC236}">
                <a16:creationId xmlns:a16="http://schemas.microsoft.com/office/drawing/2014/main" id="{C90FA15F-E187-2144-9E99-4298167A9274}"/>
              </a:ext>
            </a:extLst>
          </p:cNvPr>
          <p:cNvCxnSpPr>
            <a:cxnSpLocks/>
            <a:stCxn id="173" idx="3"/>
            <a:endCxn id="76" idx="2"/>
          </p:cNvCxnSpPr>
          <p:nvPr/>
        </p:nvCxnSpPr>
        <p:spPr>
          <a:xfrm flipV="1">
            <a:off x="6069941" y="2792722"/>
            <a:ext cx="543574" cy="184192"/>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186" name="Straight Connector 185">
            <a:extLst>
              <a:ext uri="{FF2B5EF4-FFF2-40B4-BE49-F238E27FC236}">
                <a16:creationId xmlns:a16="http://schemas.microsoft.com/office/drawing/2014/main" id="{CE335353-8B20-8F7B-AD9C-15A04C450C7B}"/>
              </a:ext>
            </a:extLst>
          </p:cNvPr>
          <p:cNvCxnSpPr>
            <a:cxnSpLocks/>
            <a:endCxn id="77" idx="2"/>
          </p:cNvCxnSpPr>
          <p:nvPr/>
        </p:nvCxnSpPr>
        <p:spPr>
          <a:xfrm>
            <a:off x="6070620" y="3317265"/>
            <a:ext cx="554115" cy="509"/>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187" name="Straight Connector 186">
            <a:extLst>
              <a:ext uri="{FF2B5EF4-FFF2-40B4-BE49-F238E27FC236}">
                <a16:creationId xmlns:a16="http://schemas.microsoft.com/office/drawing/2014/main" id="{D290076E-8B63-F24C-2B3C-B5D768FB7608}"/>
              </a:ext>
            </a:extLst>
          </p:cNvPr>
          <p:cNvCxnSpPr>
            <a:cxnSpLocks/>
            <a:endCxn id="78" idx="2"/>
          </p:cNvCxnSpPr>
          <p:nvPr/>
        </p:nvCxnSpPr>
        <p:spPr>
          <a:xfrm>
            <a:off x="6068093" y="3669263"/>
            <a:ext cx="559753" cy="17196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188" name="Straight Connector 187">
            <a:extLst>
              <a:ext uri="{FF2B5EF4-FFF2-40B4-BE49-F238E27FC236}">
                <a16:creationId xmlns:a16="http://schemas.microsoft.com/office/drawing/2014/main" id="{E4DFD596-CAFF-96E4-6D32-2D0211BE6519}"/>
              </a:ext>
            </a:extLst>
          </p:cNvPr>
          <p:cNvCxnSpPr>
            <a:cxnSpLocks/>
            <a:stCxn id="177" idx="3"/>
            <a:endCxn id="79" idx="2"/>
          </p:cNvCxnSpPr>
          <p:nvPr/>
        </p:nvCxnSpPr>
        <p:spPr>
          <a:xfrm>
            <a:off x="6074741" y="4035766"/>
            <a:ext cx="535998" cy="328920"/>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198" name="Straight Connector 197">
            <a:extLst>
              <a:ext uri="{FF2B5EF4-FFF2-40B4-BE49-F238E27FC236}">
                <a16:creationId xmlns:a16="http://schemas.microsoft.com/office/drawing/2014/main" id="{363690C3-B602-1F0D-EC8E-AA380B974B86}"/>
              </a:ext>
            </a:extLst>
          </p:cNvPr>
          <p:cNvCxnSpPr>
            <a:cxnSpLocks/>
            <a:endCxn id="80" idx="2"/>
          </p:cNvCxnSpPr>
          <p:nvPr/>
        </p:nvCxnSpPr>
        <p:spPr>
          <a:xfrm>
            <a:off x="6063527" y="4392535"/>
            <a:ext cx="547212" cy="49560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199" name="Straight Connector 198">
            <a:extLst>
              <a:ext uri="{FF2B5EF4-FFF2-40B4-BE49-F238E27FC236}">
                <a16:creationId xmlns:a16="http://schemas.microsoft.com/office/drawing/2014/main" id="{9204A32A-928C-60F3-2483-675FCB8D36FA}"/>
              </a:ext>
            </a:extLst>
          </p:cNvPr>
          <p:cNvCxnSpPr>
            <a:cxnSpLocks/>
            <a:stCxn id="179" idx="3"/>
            <a:endCxn id="81" idx="2"/>
          </p:cNvCxnSpPr>
          <p:nvPr/>
        </p:nvCxnSpPr>
        <p:spPr>
          <a:xfrm>
            <a:off x="6069071" y="4745366"/>
            <a:ext cx="521902" cy="666232"/>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207" name="Straight Connector 206">
            <a:extLst>
              <a:ext uri="{FF2B5EF4-FFF2-40B4-BE49-F238E27FC236}">
                <a16:creationId xmlns:a16="http://schemas.microsoft.com/office/drawing/2014/main" id="{23BC827A-0B93-E7D9-F626-6BF2D9964B28}"/>
              </a:ext>
            </a:extLst>
          </p:cNvPr>
          <p:cNvCxnSpPr>
            <a:stCxn id="74" idx="6"/>
            <a:endCxn id="86" idx="2"/>
          </p:cNvCxnSpPr>
          <p:nvPr/>
        </p:nvCxnSpPr>
        <p:spPr>
          <a:xfrm>
            <a:off x="6853335" y="1781971"/>
            <a:ext cx="902375" cy="745269"/>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08" name="Straight Connector 207">
            <a:extLst>
              <a:ext uri="{FF2B5EF4-FFF2-40B4-BE49-F238E27FC236}">
                <a16:creationId xmlns:a16="http://schemas.microsoft.com/office/drawing/2014/main" id="{9521CB30-9FF4-B6B4-47D4-81D8A65CC451}"/>
              </a:ext>
            </a:extLst>
          </p:cNvPr>
          <p:cNvCxnSpPr>
            <a:cxnSpLocks/>
            <a:endCxn id="87" idx="2"/>
          </p:cNvCxnSpPr>
          <p:nvPr/>
        </p:nvCxnSpPr>
        <p:spPr>
          <a:xfrm>
            <a:off x="6825892" y="2279885"/>
            <a:ext cx="923876" cy="791786"/>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09" name="Straight Connector 208">
            <a:extLst>
              <a:ext uri="{FF2B5EF4-FFF2-40B4-BE49-F238E27FC236}">
                <a16:creationId xmlns:a16="http://schemas.microsoft.com/office/drawing/2014/main" id="{8CA5CC36-5FC8-9526-32E4-A6D41E735B8A}"/>
              </a:ext>
            </a:extLst>
          </p:cNvPr>
          <p:cNvCxnSpPr>
            <a:cxnSpLocks/>
            <a:endCxn id="88" idx="2"/>
          </p:cNvCxnSpPr>
          <p:nvPr/>
        </p:nvCxnSpPr>
        <p:spPr>
          <a:xfrm>
            <a:off x="6835042" y="2810915"/>
            <a:ext cx="914726" cy="792085"/>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10" name="Straight Connector 209">
            <a:extLst>
              <a:ext uri="{FF2B5EF4-FFF2-40B4-BE49-F238E27FC236}">
                <a16:creationId xmlns:a16="http://schemas.microsoft.com/office/drawing/2014/main" id="{9A504245-62CD-6567-486E-67E7363005EB}"/>
              </a:ext>
            </a:extLst>
          </p:cNvPr>
          <p:cNvCxnSpPr>
            <a:cxnSpLocks/>
            <a:endCxn id="87" idx="2"/>
          </p:cNvCxnSpPr>
          <p:nvPr/>
        </p:nvCxnSpPr>
        <p:spPr>
          <a:xfrm>
            <a:off x="6843470" y="1786695"/>
            <a:ext cx="906298" cy="1284976"/>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11" name="Straight Connector 210">
            <a:extLst>
              <a:ext uri="{FF2B5EF4-FFF2-40B4-BE49-F238E27FC236}">
                <a16:creationId xmlns:a16="http://schemas.microsoft.com/office/drawing/2014/main" id="{C1238092-DF13-6522-20EC-C25D28F31B93}"/>
              </a:ext>
            </a:extLst>
          </p:cNvPr>
          <p:cNvCxnSpPr>
            <a:cxnSpLocks/>
            <a:endCxn id="88" idx="2"/>
          </p:cNvCxnSpPr>
          <p:nvPr/>
        </p:nvCxnSpPr>
        <p:spPr>
          <a:xfrm>
            <a:off x="6845383" y="1797097"/>
            <a:ext cx="904385" cy="1805903"/>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12" name="Straight Connector 211">
            <a:extLst>
              <a:ext uri="{FF2B5EF4-FFF2-40B4-BE49-F238E27FC236}">
                <a16:creationId xmlns:a16="http://schemas.microsoft.com/office/drawing/2014/main" id="{B97E0A2D-00C7-7936-A4A7-97938527C24B}"/>
              </a:ext>
            </a:extLst>
          </p:cNvPr>
          <p:cNvCxnSpPr>
            <a:cxnSpLocks/>
            <a:endCxn id="89" idx="2"/>
          </p:cNvCxnSpPr>
          <p:nvPr/>
        </p:nvCxnSpPr>
        <p:spPr>
          <a:xfrm>
            <a:off x="6848638" y="1797097"/>
            <a:ext cx="899991" cy="2339931"/>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13" name="Straight Connector 212">
            <a:extLst>
              <a:ext uri="{FF2B5EF4-FFF2-40B4-BE49-F238E27FC236}">
                <a16:creationId xmlns:a16="http://schemas.microsoft.com/office/drawing/2014/main" id="{9818C17D-FAE8-1EF8-9EE0-51A2543534AD}"/>
              </a:ext>
            </a:extLst>
          </p:cNvPr>
          <p:cNvCxnSpPr>
            <a:cxnSpLocks/>
            <a:endCxn id="90" idx="2"/>
          </p:cNvCxnSpPr>
          <p:nvPr/>
        </p:nvCxnSpPr>
        <p:spPr>
          <a:xfrm>
            <a:off x="6846578" y="1811217"/>
            <a:ext cx="902051" cy="2865221"/>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26" name="Straight Connector 225">
            <a:extLst>
              <a:ext uri="{FF2B5EF4-FFF2-40B4-BE49-F238E27FC236}">
                <a16:creationId xmlns:a16="http://schemas.microsoft.com/office/drawing/2014/main" id="{281B13C4-E005-D11C-4574-C80FF6496F7C}"/>
              </a:ext>
            </a:extLst>
          </p:cNvPr>
          <p:cNvCxnSpPr>
            <a:cxnSpLocks/>
            <a:endCxn id="90" idx="2"/>
          </p:cNvCxnSpPr>
          <p:nvPr/>
        </p:nvCxnSpPr>
        <p:spPr>
          <a:xfrm>
            <a:off x="6826236" y="2302738"/>
            <a:ext cx="922393" cy="2373700"/>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27" name="Straight Connector 226">
            <a:extLst>
              <a:ext uri="{FF2B5EF4-FFF2-40B4-BE49-F238E27FC236}">
                <a16:creationId xmlns:a16="http://schemas.microsoft.com/office/drawing/2014/main" id="{39D5F825-9AB8-D576-7CFD-03AA96CD9AA6}"/>
              </a:ext>
            </a:extLst>
          </p:cNvPr>
          <p:cNvCxnSpPr>
            <a:cxnSpLocks/>
            <a:endCxn id="88" idx="2"/>
          </p:cNvCxnSpPr>
          <p:nvPr/>
        </p:nvCxnSpPr>
        <p:spPr>
          <a:xfrm>
            <a:off x="6830184" y="2286644"/>
            <a:ext cx="919584" cy="1316356"/>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28" name="Straight Connector 227">
            <a:extLst>
              <a:ext uri="{FF2B5EF4-FFF2-40B4-BE49-F238E27FC236}">
                <a16:creationId xmlns:a16="http://schemas.microsoft.com/office/drawing/2014/main" id="{E43EBCBA-2DCC-A4C2-8981-484726844040}"/>
              </a:ext>
            </a:extLst>
          </p:cNvPr>
          <p:cNvCxnSpPr>
            <a:cxnSpLocks/>
            <a:endCxn id="89" idx="2"/>
          </p:cNvCxnSpPr>
          <p:nvPr/>
        </p:nvCxnSpPr>
        <p:spPr>
          <a:xfrm>
            <a:off x="6841778" y="2296254"/>
            <a:ext cx="906851" cy="1840774"/>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48" name="Straight Connector 247">
            <a:extLst>
              <a:ext uri="{FF2B5EF4-FFF2-40B4-BE49-F238E27FC236}">
                <a16:creationId xmlns:a16="http://schemas.microsoft.com/office/drawing/2014/main" id="{27FA0B30-303B-5B13-526F-777BD156F13A}"/>
              </a:ext>
            </a:extLst>
          </p:cNvPr>
          <p:cNvCxnSpPr>
            <a:cxnSpLocks/>
            <a:endCxn id="86" idx="2"/>
          </p:cNvCxnSpPr>
          <p:nvPr/>
        </p:nvCxnSpPr>
        <p:spPr>
          <a:xfrm>
            <a:off x="6805322" y="2286359"/>
            <a:ext cx="950388" cy="240881"/>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52" name="Straight Connector 251">
            <a:extLst>
              <a:ext uri="{FF2B5EF4-FFF2-40B4-BE49-F238E27FC236}">
                <a16:creationId xmlns:a16="http://schemas.microsoft.com/office/drawing/2014/main" id="{94CF89F6-25D7-2196-697F-A1771723249A}"/>
              </a:ext>
            </a:extLst>
          </p:cNvPr>
          <p:cNvCxnSpPr>
            <a:cxnSpLocks/>
            <a:endCxn id="89" idx="2"/>
          </p:cNvCxnSpPr>
          <p:nvPr/>
        </p:nvCxnSpPr>
        <p:spPr>
          <a:xfrm>
            <a:off x="6836786" y="2801544"/>
            <a:ext cx="911843" cy="1335484"/>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53" name="Straight Connector 252">
            <a:extLst>
              <a:ext uri="{FF2B5EF4-FFF2-40B4-BE49-F238E27FC236}">
                <a16:creationId xmlns:a16="http://schemas.microsoft.com/office/drawing/2014/main" id="{3D48746A-8EA7-50F0-95D2-1EE4175E161F}"/>
              </a:ext>
            </a:extLst>
          </p:cNvPr>
          <p:cNvCxnSpPr>
            <a:cxnSpLocks/>
          </p:cNvCxnSpPr>
          <p:nvPr/>
        </p:nvCxnSpPr>
        <p:spPr>
          <a:xfrm>
            <a:off x="6826696" y="2805781"/>
            <a:ext cx="931417" cy="1881368"/>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54" name="Straight Connector 253">
            <a:extLst>
              <a:ext uri="{FF2B5EF4-FFF2-40B4-BE49-F238E27FC236}">
                <a16:creationId xmlns:a16="http://schemas.microsoft.com/office/drawing/2014/main" id="{518F39C8-0C66-2990-3016-315CCD7B5F8C}"/>
              </a:ext>
            </a:extLst>
          </p:cNvPr>
          <p:cNvCxnSpPr>
            <a:cxnSpLocks/>
            <a:endCxn id="86" idx="2"/>
          </p:cNvCxnSpPr>
          <p:nvPr/>
        </p:nvCxnSpPr>
        <p:spPr>
          <a:xfrm flipV="1">
            <a:off x="6838220" y="2527240"/>
            <a:ext cx="917490" cy="285003"/>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55" name="Straight Connector 254">
            <a:extLst>
              <a:ext uri="{FF2B5EF4-FFF2-40B4-BE49-F238E27FC236}">
                <a16:creationId xmlns:a16="http://schemas.microsoft.com/office/drawing/2014/main" id="{34500F94-A813-4626-D17A-1D439A1DDBF9}"/>
              </a:ext>
            </a:extLst>
          </p:cNvPr>
          <p:cNvCxnSpPr>
            <a:cxnSpLocks/>
            <a:endCxn id="87" idx="2"/>
          </p:cNvCxnSpPr>
          <p:nvPr/>
        </p:nvCxnSpPr>
        <p:spPr>
          <a:xfrm>
            <a:off x="6839004" y="2807580"/>
            <a:ext cx="910764" cy="264091"/>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62" name="Straight Connector 261">
            <a:extLst>
              <a:ext uri="{FF2B5EF4-FFF2-40B4-BE49-F238E27FC236}">
                <a16:creationId xmlns:a16="http://schemas.microsoft.com/office/drawing/2014/main" id="{3FABD3FE-97B5-1B94-66D5-2366F1A2C90F}"/>
              </a:ext>
            </a:extLst>
          </p:cNvPr>
          <p:cNvCxnSpPr>
            <a:cxnSpLocks/>
            <a:endCxn id="90" idx="2"/>
          </p:cNvCxnSpPr>
          <p:nvPr/>
        </p:nvCxnSpPr>
        <p:spPr>
          <a:xfrm>
            <a:off x="6846254" y="3838299"/>
            <a:ext cx="902375" cy="838139"/>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63" name="Straight Connector 262">
            <a:extLst>
              <a:ext uri="{FF2B5EF4-FFF2-40B4-BE49-F238E27FC236}">
                <a16:creationId xmlns:a16="http://schemas.microsoft.com/office/drawing/2014/main" id="{10ED149A-09FC-75A7-9FB2-40994ABC9293}"/>
              </a:ext>
            </a:extLst>
          </p:cNvPr>
          <p:cNvCxnSpPr>
            <a:cxnSpLocks/>
            <a:endCxn id="90" idx="2"/>
          </p:cNvCxnSpPr>
          <p:nvPr/>
        </p:nvCxnSpPr>
        <p:spPr>
          <a:xfrm flipV="1">
            <a:off x="6841778" y="4676438"/>
            <a:ext cx="906851" cy="230986"/>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64" name="Straight Connector 263">
            <a:extLst>
              <a:ext uri="{FF2B5EF4-FFF2-40B4-BE49-F238E27FC236}">
                <a16:creationId xmlns:a16="http://schemas.microsoft.com/office/drawing/2014/main" id="{C5E2F76E-2A9D-F54B-D069-CAE1E46CC0F6}"/>
              </a:ext>
            </a:extLst>
          </p:cNvPr>
          <p:cNvCxnSpPr>
            <a:cxnSpLocks/>
            <a:endCxn id="90" idx="2"/>
          </p:cNvCxnSpPr>
          <p:nvPr/>
        </p:nvCxnSpPr>
        <p:spPr>
          <a:xfrm flipV="1">
            <a:off x="6825892" y="4676438"/>
            <a:ext cx="922737" cy="753663"/>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65" name="Straight Connector 264">
            <a:extLst>
              <a:ext uri="{FF2B5EF4-FFF2-40B4-BE49-F238E27FC236}">
                <a16:creationId xmlns:a16="http://schemas.microsoft.com/office/drawing/2014/main" id="{88BAAE7B-11B3-4047-45B3-D0F28B30172C}"/>
              </a:ext>
            </a:extLst>
          </p:cNvPr>
          <p:cNvCxnSpPr>
            <a:cxnSpLocks/>
            <a:endCxn id="90" idx="2"/>
          </p:cNvCxnSpPr>
          <p:nvPr/>
        </p:nvCxnSpPr>
        <p:spPr>
          <a:xfrm>
            <a:off x="6819511" y="4376986"/>
            <a:ext cx="929118" cy="299452"/>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66" name="Straight Connector 265">
            <a:extLst>
              <a:ext uri="{FF2B5EF4-FFF2-40B4-BE49-F238E27FC236}">
                <a16:creationId xmlns:a16="http://schemas.microsoft.com/office/drawing/2014/main" id="{1622AED5-D382-D248-B38A-490DAE8D64FB}"/>
              </a:ext>
            </a:extLst>
          </p:cNvPr>
          <p:cNvCxnSpPr>
            <a:cxnSpLocks/>
            <a:endCxn id="89" idx="2"/>
          </p:cNvCxnSpPr>
          <p:nvPr/>
        </p:nvCxnSpPr>
        <p:spPr>
          <a:xfrm>
            <a:off x="6836644" y="3332668"/>
            <a:ext cx="911985" cy="804360"/>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67" name="Straight Connector 266">
            <a:extLst>
              <a:ext uri="{FF2B5EF4-FFF2-40B4-BE49-F238E27FC236}">
                <a16:creationId xmlns:a16="http://schemas.microsoft.com/office/drawing/2014/main" id="{17889F37-1579-BAC6-E29C-184ABC43CB36}"/>
              </a:ext>
            </a:extLst>
          </p:cNvPr>
          <p:cNvCxnSpPr>
            <a:cxnSpLocks/>
            <a:endCxn id="89" idx="2"/>
          </p:cNvCxnSpPr>
          <p:nvPr/>
        </p:nvCxnSpPr>
        <p:spPr>
          <a:xfrm flipV="1">
            <a:off x="6827324" y="4137028"/>
            <a:ext cx="921305" cy="248224"/>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68" name="Straight Connector 267">
            <a:extLst>
              <a:ext uri="{FF2B5EF4-FFF2-40B4-BE49-F238E27FC236}">
                <a16:creationId xmlns:a16="http://schemas.microsoft.com/office/drawing/2014/main" id="{22975AAD-4586-99D8-9955-515E61B08FF2}"/>
              </a:ext>
            </a:extLst>
          </p:cNvPr>
          <p:cNvCxnSpPr>
            <a:cxnSpLocks/>
            <a:endCxn id="86" idx="2"/>
          </p:cNvCxnSpPr>
          <p:nvPr/>
        </p:nvCxnSpPr>
        <p:spPr>
          <a:xfrm flipV="1">
            <a:off x="6845383" y="2527240"/>
            <a:ext cx="910327" cy="1328609"/>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69" name="Straight Connector 268">
            <a:extLst>
              <a:ext uri="{FF2B5EF4-FFF2-40B4-BE49-F238E27FC236}">
                <a16:creationId xmlns:a16="http://schemas.microsoft.com/office/drawing/2014/main" id="{6ED3D4A3-4A44-1D0E-C929-DF52A183A509}"/>
              </a:ext>
            </a:extLst>
          </p:cNvPr>
          <p:cNvCxnSpPr>
            <a:cxnSpLocks/>
            <a:endCxn id="87" idx="2"/>
          </p:cNvCxnSpPr>
          <p:nvPr/>
        </p:nvCxnSpPr>
        <p:spPr>
          <a:xfrm flipV="1">
            <a:off x="6872893" y="3071671"/>
            <a:ext cx="876875" cy="779752"/>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70" name="Straight Connector 269">
            <a:extLst>
              <a:ext uri="{FF2B5EF4-FFF2-40B4-BE49-F238E27FC236}">
                <a16:creationId xmlns:a16="http://schemas.microsoft.com/office/drawing/2014/main" id="{E2AA1394-19DE-4DA6-5E53-85EAF33C4C76}"/>
              </a:ext>
            </a:extLst>
          </p:cNvPr>
          <p:cNvCxnSpPr>
            <a:cxnSpLocks/>
            <a:endCxn id="88" idx="2"/>
          </p:cNvCxnSpPr>
          <p:nvPr/>
        </p:nvCxnSpPr>
        <p:spPr>
          <a:xfrm flipV="1">
            <a:off x="6867364" y="3603000"/>
            <a:ext cx="882404" cy="239283"/>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71" name="Straight Connector 270">
            <a:extLst>
              <a:ext uri="{FF2B5EF4-FFF2-40B4-BE49-F238E27FC236}">
                <a16:creationId xmlns:a16="http://schemas.microsoft.com/office/drawing/2014/main" id="{25E4A627-AC56-EE71-C1A1-A56D7222A4BA}"/>
              </a:ext>
            </a:extLst>
          </p:cNvPr>
          <p:cNvCxnSpPr>
            <a:cxnSpLocks/>
            <a:endCxn id="88" idx="1"/>
          </p:cNvCxnSpPr>
          <p:nvPr/>
        </p:nvCxnSpPr>
        <p:spPr>
          <a:xfrm flipV="1">
            <a:off x="6822910" y="3504033"/>
            <a:ext cx="962385" cy="1412723"/>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72" name="Straight Connector 271">
            <a:extLst>
              <a:ext uri="{FF2B5EF4-FFF2-40B4-BE49-F238E27FC236}">
                <a16:creationId xmlns:a16="http://schemas.microsoft.com/office/drawing/2014/main" id="{E3343F01-4B41-38B0-AAFB-2260772DC7CF}"/>
              </a:ext>
            </a:extLst>
          </p:cNvPr>
          <p:cNvCxnSpPr>
            <a:cxnSpLocks/>
            <a:endCxn id="86" idx="2"/>
          </p:cNvCxnSpPr>
          <p:nvPr/>
        </p:nvCxnSpPr>
        <p:spPr>
          <a:xfrm flipV="1">
            <a:off x="6797948" y="2527240"/>
            <a:ext cx="957762" cy="2912517"/>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73" name="Straight Connector 272">
            <a:extLst>
              <a:ext uri="{FF2B5EF4-FFF2-40B4-BE49-F238E27FC236}">
                <a16:creationId xmlns:a16="http://schemas.microsoft.com/office/drawing/2014/main" id="{A863DBCA-B9EF-AD5C-A9B2-0B6F5D2BAF8E}"/>
              </a:ext>
            </a:extLst>
          </p:cNvPr>
          <p:cNvCxnSpPr>
            <a:cxnSpLocks/>
            <a:endCxn id="87" idx="2"/>
          </p:cNvCxnSpPr>
          <p:nvPr/>
        </p:nvCxnSpPr>
        <p:spPr>
          <a:xfrm flipV="1">
            <a:off x="6826581" y="3071671"/>
            <a:ext cx="923187" cy="287324"/>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74" name="Straight Connector 273">
            <a:extLst>
              <a:ext uri="{FF2B5EF4-FFF2-40B4-BE49-F238E27FC236}">
                <a16:creationId xmlns:a16="http://schemas.microsoft.com/office/drawing/2014/main" id="{0E4E4F23-6BE3-7E3A-A3A2-2319E1F04F3E}"/>
              </a:ext>
            </a:extLst>
          </p:cNvPr>
          <p:cNvCxnSpPr>
            <a:cxnSpLocks/>
            <a:endCxn id="89" idx="2"/>
          </p:cNvCxnSpPr>
          <p:nvPr/>
        </p:nvCxnSpPr>
        <p:spPr>
          <a:xfrm flipV="1">
            <a:off x="6845383" y="4137028"/>
            <a:ext cx="903246" cy="760805"/>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75" name="Straight Connector 274">
            <a:extLst>
              <a:ext uri="{FF2B5EF4-FFF2-40B4-BE49-F238E27FC236}">
                <a16:creationId xmlns:a16="http://schemas.microsoft.com/office/drawing/2014/main" id="{7CBDDF3D-F8D5-8C3D-323D-B481C649DF29}"/>
              </a:ext>
            </a:extLst>
          </p:cNvPr>
          <p:cNvCxnSpPr>
            <a:cxnSpLocks/>
            <a:endCxn id="86" idx="2"/>
          </p:cNvCxnSpPr>
          <p:nvPr/>
        </p:nvCxnSpPr>
        <p:spPr>
          <a:xfrm flipV="1">
            <a:off x="6828592" y="2527240"/>
            <a:ext cx="927118" cy="1847182"/>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76" name="Straight Connector 275">
            <a:extLst>
              <a:ext uri="{FF2B5EF4-FFF2-40B4-BE49-F238E27FC236}">
                <a16:creationId xmlns:a16="http://schemas.microsoft.com/office/drawing/2014/main" id="{61E0774C-9A64-2BD2-77EE-21A437CB235F}"/>
              </a:ext>
            </a:extLst>
          </p:cNvPr>
          <p:cNvCxnSpPr>
            <a:cxnSpLocks/>
            <a:endCxn id="89" idx="2"/>
          </p:cNvCxnSpPr>
          <p:nvPr/>
        </p:nvCxnSpPr>
        <p:spPr>
          <a:xfrm>
            <a:off x="6842689" y="3840087"/>
            <a:ext cx="905940" cy="296941"/>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77" name="Straight Connector 276">
            <a:extLst>
              <a:ext uri="{FF2B5EF4-FFF2-40B4-BE49-F238E27FC236}">
                <a16:creationId xmlns:a16="http://schemas.microsoft.com/office/drawing/2014/main" id="{38ED3A50-AC39-DF73-E8C7-080F99E768F7}"/>
              </a:ext>
            </a:extLst>
          </p:cNvPr>
          <p:cNvCxnSpPr>
            <a:cxnSpLocks/>
            <a:endCxn id="86" idx="2"/>
          </p:cNvCxnSpPr>
          <p:nvPr/>
        </p:nvCxnSpPr>
        <p:spPr>
          <a:xfrm flipV="1">
            <a:off x="6846712" y="2527240"/>
            <a:ext cx="908998" cy="808746"/>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78" name="Straight Connector 277">
            <a:extLst>
              <a:ext uri="{FF2B5EF4-FFF2-40B4-BE49-F238E27FC236}">
                <a16:creationId xmlns:a16="http://schemas.microsoft.com/office/drawing/2014/main" id="{CB0192DA-7E95-99D0-9955-357526E109BD}"/>
              </a:ext>
            </a:extLst>
          </p:cNvPr>
          <p:cNvCxnSpPr>
            <a:cxnSpLocks/>
          </p:cNvCxnSpPr>
          <p:nvPr/>
        </p:nvCxnSpPr>
        <p:spPr>
          <a:xfrm>
            <a:off x="6846629" y="3319241"/>
            <a:ext cx="864891" cy="1328156"/>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279" name="Straight Connector 278">
            <a:extLst>
              <a:ext uri="{FF2B5EF4-FFF2-40B4-BE49-F238E27FC236}">
                <a16:creationId xmlns:a16="http://schemas.microsoft.com/office/drawing/2014/main" id="{1124AC1B-E091-0B5E-6714-8CDE0EC0D994}"/>
              </a:ext>
            </a:extLst>
          </p:cNvPr>
          <p:cNvCxnSpPr>
            <a:cxnSpLocks/>
            <a:endCxn id="88" idx="2"/>
          </p:cNvCxnSpPr>
          <p:nvPr/>
        </p:nvCxnSpPr>
        <p:spPr>
          <a:xfrm>
            <a:off x="6853335" y="3331098"/>
            <a:ext cx="896433" cy="271902"/>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04" name="Straight Connector 303">
            <a:extLst>
              <a:ext uri="{FF2B5EF4-FFF2-40B4-BE49-F238E27FC236}">
                <a16:creationId xmlns:a16="http://schemas.microsoft.com/office/drawing/2014/main" id="{F7B96306-4CE8-3BED-5FD0-CDA5111DF0E1}"/>
              </a:ext>
            </a:extLst>
          </p:cNvPr>
          <p:cNvCxnSpPr>
            <a:cxnSpLocks/>
            <a:endCxn id="88" idx="2"/>
          </p:cNvCxnSpPr>
          <p:nvPr/>
        </p:nvCxnSpPr>
        <p:spPr>
          <a:xfrm flipV="1">
            <a:off x="6842891" y="3603000"/>
            <a:ext cx="906877" cy="779620"/>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05" name="Straight Connector 304">
            <a:extLst>
              <a:ext uri="{FF2B5EF4-FFF2-40B4-BE49-F238E27FC236}">
                <a16:creationId xmlns:a16="http://schemas.microsoft.com/office/drawing/2014/main" id="{5547BB9C-FC94-9322-AA2A-EB41C771BF0A}"/>
              </a:ext>
            </a:extLst>
          </p:cNvPr>
          <p:cNvCxnSpPr>
            <a:cxnSpLocks/>
          </p:cNvCxnSpPr>
          <p:nvPr/>
        </p:nvCxnSpPr>
        <p:spPr>
          <a:xfrm flipV="1">
            <a:off x="6859440" y="3090098"/>
            <a:ext cx="881201" cy="1289859"/>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06" name="Straight Connector 305">
            <a:extLst>
              <a:ext uri="{FF2B5EF4-FFF2-40B4-BE49-F238E27FC236}">
                <a16:creationId xmlns:a16="http://schemas.microsoft.com/office/drawing/2014/main" id="{1971F5DC-764F-8D05-F646-93C21969100F}"/>
              </a:ext>
            </a:extLst>
          </p:cNvPr>
          <p:cNvCxnSpPr>
            <a:cxnSpLocks/>
            <a:endCxn id="89" idx="2"/>
          </p:cNvCxnSpPr>
          <p:nvPr/>
        </p:nvCxnSpPr>
        <p:spPr>
          <a:xfrm flipV="1">
            <a:off x="6811908" y="4137028"/>
            <a:ext cx="936721" cy="1319424"/>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07" name="Straight Connector 306">
            <a:extLst>
              <a:ext uri="{FF2B5EF4-FFF2-40B4-BE49-F238E27FC236}">
                <a16:creationId xmlns:a16="http://schemas.microsoft.com/office/drawing/2014/main" id="{78A2762D-106E-081A-6300-0FFFA82C3F3F}"/>
              </a:ext>
            </a:extLst>
          </p:cNvPr>
          <p:cNvCxnSpPr>
            <a:cxnSpLocks/>
            <a:endCxn id="88" idx="2"/>
          </p:cNvCxnSpPr>
          <p:nvPr/>
        </p:nvCxnSpPr>
        <p:spPr>
          <a:xfrm flipV="1">
            <a:off x="6811908" y="3603000"/>
            <a:ext cx="937860" cy="1860250"/>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08" name="Straight Connector 307">
            <a:extLst>
              <a:ext uri="{FF2B5EF4-FFF2-40B4-BE49-F238E27FC236}">
                <a16:creationId xmlns:a16="http://schemas.microsoft.com/office/drawing/2014/main" id="{A555E069-6D69-5B3D-55BD-B853476B5376}"/>
              </a:ext>
            </a:extLst>
          </p:cNvPr>
          <p:cNvCxnSpPr>
            <a:cxnSpLocks/>
          </p:cNvCxnSpPr>
          <p:nvPr/>
        </p:nvCxnSpPr>
        <p:spPr>
          <a:xfrm flipV="1">
            <a:off x="6822508" y="3072012"/>
            <a:ext cx="927260" cy="2391238"/>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27" name="Straight Connector 326">
            <a:extLst>
              <a:ext uri="{FF2B5EF4-FFF2-40B4-BE49-F238E27FC236}">
                <a16:creationId xmlns:a16="http://schemas.microsoft.com/office/drawing/2014/main" id="{C2856520-2A34-6387-7A2B-041E762BEC7F}"/>
              </a:ext>
            </a:extLst>
          </p:cNvPr>
          <p:cNvCxnSpPr>
            <a:cxnSpLocks/>
            <a:endCxn id="86" idx="2"/>
          </p:cNvCxnSpPr>
          <p:nvPr/>
        </p:nvCxnSpPr>
        <p:spPr>
          <a:xfrm flipV="1">
            <a:off x="6844857" y="2527240"/>
            <a:ext cx="910853" cy="2381077"/>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28" name="Straight Connector 327">
            <a:extLst>
              <a:ext uri="{FF2B5EF4-FFF2-40B4-BE49-F238E27FC236}">
                <a16:creationId xmlns:a16="http://schemas.microsoft.com/office/drawing/2014/main" id="{564FAFAD-4C86-2E2B-88C7-B8F59C3538B6}"/>
              </a:ext>
            </a:extLst>
          </p:cNvPr>
          <p:cNvCxnSpPr>
            <a:cxnSpLocks/>
            <a:endCxn id="87" idx="2"/>
          </p:cNvCxnSpPr>
          <p:nvPr/>
        </p:nvCxnSpPr>
        <p:spPr>
          <a:xfrm flipV="1">
            <a:off x="6838291" y="3071671"/>
            <a:ext cx="911477" cy="1848484"/>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33" name="Straight Connector 332">
            <a:extLst>
              <a:ext uri="{FF2B5EF4-FFF2-40B4-BE49-F238E27FC236}">
                <a16:creationId xmlns:a16="http://schemas.microsoft.com/office/drawing/2014/main" id="{60015513-69D6-FDEF-6C17-BF0DF7BCCF6A}"/>
              </a:ext>
            </a:extLst>
          </p:cNvPr>
          <p:cNvCxnSpPr>
            <a:cxnSpLocks/>
            <a:stCxn id="86" idx="6"/>
            <a:endCxn id="94" idx="2"/>
          </p:cNvCxnSpPr>
          <p:nvPr/>
        </p:nvCxnSpPr>
        <p:spPr>
          <a:xfrm>
            <a:off x="7998306" y="2527240"/>
            <a:ext cx="658954" cy="790026"/>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34" name="Straight Connector 333">
            <a:extLst>
              <a:ext uri="{FF2B5EF4-FFF2-40B4-BE49-F238E27FC236}">
                <a16:creationId xmlns:a16="http://schemas.microsoft.com/office/drawing/2014/main" id="{ED723778-1462-05D3-3D1A-70DBA222F159}"/>
              </a:ext>
            </a:extLst>
          </p:cNvPr>
          <p:cNvCxnSpPr>
            <a:cxnSpLocks/>
            <a:endCxn id="95" idx="2"/>
          </p:cNvCxnSpPr>
          <p:nvPr/>
        </p:nvCxnSpPr>
        <p:spPr>
          <a:xfrm>
            <a:off x="7962113" y="3081348"/>
            <a:ext cx="690103" cy="759135"/>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35" name="Straight Connector 334">
            <a:extLst>
              <a:ext uri="{FF2B5EF4-FFF2-40B4-BE49-F238E27FC236}">
                <a16:creationId xmlns:a16="http://schemas.microsoft.com/office/drawing/2014/main" id="{7E650EE2-20EF-57FC-32C2-55B416240655}"/>
              </a:ext>
            </a:extLst>
          </p:cNvPr>
          <p:cNvCxnSpPr>
            <a:cxnSpLocks/>
            <a:endCxn id="96" idx="2"/>
          </p:cNvCxnSpPr>
          <p:nvPr/>
        </p:nvCxnSpPr>
        <p:spPr>
          <a:xfrm>
            <a:off x="7980546" y="3619416"/>
            <a:ext cx="671670" cy="801950"/>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36" name="Straight Connector 335">
            <a:extLst>
              <a:ext uri="{FF2B5EF4-FFF2-40B4-BE49-F238E27FC236}">
                <a16:creationId xmlns:a16="http://schemas.microsoft.com/office/drawing/2014/main" id="{78E47905-124F-4B97-A9B4-E690BEC0029F}"/>
              </a:ext>
            </a:extLst>
          </p:cNvPr>
          <p:cNvCxnSpPr>
            <a:cxnSpLocks/>
            <a:endCxn id="93" idx="2"/>
          </p:cNvCxnSpPr>
          <p:nvPr/>
        </p:nvCxnSpPr>
        <p:spPr>
          <a:xfrm flipV="1">
            <a:off x="7977919" y="2785830"/>
            <a:ext cx="679926" cy="308647"/>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37" name="Straight Connector 336">
            <a:extLst>
              <a:ext uri="{FF2B5EF4-FFF2-40B4-BE49-F238E27FC236}">
                <a16:creationId xmlns:a16="http://schemas.microsoft.com/office/drawing/2014/main" id="{B767C21B-B250-7999-FF68-2694FC1015C1}"/>
              </a:ext>
            </a:extLst>
          </p:cNvPr>
          <p:cNvCxnSpPr>
            <a:cxnSpLocks/>
          </p:cNvCxnSpPr>
          <p:nvPr/>
        </p:nvCxnSpPr>
        <p:spPr>
          <a:xfrm>
            <a:off x="7962113" y="3094491"/>
            <a:ext cx="705669" cy="224162"/>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38" name="Straight Connector 337">
            <a:extLst>
              <a:ext uri="{FF2B5EF4-FFF2-40B4-BE49-F238E27FC236}">
                <a16:creationId xmlns:a16="http://schemas.microsoft.com/office/drawing/2014/main" id="{32C627B3-DE0A-C372-5AFD-91596D176565}"/>
              </a:ext>
            </a:extLst>
          </p:cNvPr>
          <p:cNvCxnSpPr>
            <a:cxnSpLocks/>
          </p:cNvCxnSpPr>
          <p:nvPr/>
        </p:nvCxnSpPr>
        <p:spPr>
          <a:xfrm>
            <a:off x="8000744" y="2526503"/>
            <a:ext cx="652057" cy="1302621"/>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39" name="Straight Connector 338">
            <a:extLst>
              <a:ext uri="{FF2B5EF4-FFF2-40B4-BE49-F238E27FC236}">
                <a16:creationId xmlns:a16="http://schemas.microsoft.com/office/drawing/2014/main" id="{898A07CF-DE64-8FC1-66C6-ABA6819DEB1A}"/>
              </a:ext>
            </a:extLst>
          </p:cNvPr>
          <p:cNvCxnSpPr>
            <a:cxnSpLocks/>
            <a:endCxn id="93" idx="2"/>
          </p:cNvCxnSpPr>
          <p:nvPr/>
        </p:nvCxnSpPr>
        <p:spPr>
          <a:xfrm>
            <a:off x="8004248" y="2535961"/>
            <a:ext cx="653597" cy="249869"/>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40" name="Straight Connector 339">
            <a:extLst>
              <a:ext uri="{FF2B5EF4-FFF2-40B4-BE49-F238E27FC236}">
                <a16:creationId xmlns:a16="http://schemas.microsoft.com/office/drawing/2014/main" id="{594743B1-FC23-E0F8-5686-690277382CE9}"/>
              </a:ext>
            </a:extLst>
          </p:cNvPr>
          <p:cNvCxnSpPr>
            <a:cxnSpLocks/>
            <a:endCxn id="96" idx="2"/>
          </p:cNvCxnSpPr>
          <p:nvPr/>
        </p:nvCxnSpPr>
        <p:spPr>
          <a:xfrm>
            <a:off x="7998491" y="2537862"/>
            <a:ext cx="653725" cy="1883504"/>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41" name="Straight Connector 340">
            <a:extLst>
              <a:ext uri="{FF2B5EF4-FFF2-40B4-BE49-F238E27FC236}">
                <a16:creationId xmlns:a16="http://schemas.microsoft.com/office/drawing/2014/main" id="{044D24A5-3421-19A2-AC60-13F1F7BFF353}"/>
              </a:ext>
            </a:extLst>
          </p:cNvPr>
          <p:cNvCxnSpPr>
            <a:cxnSpLocks/>
            <a:endCxn id="96" idx="2"/>
          </p:cNvCxnSpPr>
          <p:nvPr/>
        </p:nvCxnSpPr>
        <p:spPr>
          <a:xfrm>
            <a:off x="7970101" y="3090098"/>
            <a:ext cx="682115" cy="1331268"/>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53" name="Straight Connector 352">
            <a:extLst>
              <a:ext uri="{FF2B5EF4-FFF2-40B4-BE49-F238E27FC236}">
                <a16:creationId xmlns:a16="http://schemas.microsoft.com/office/drawing/2014/main" id="{F7AF81D6-721A-BA07-E771-422F92C23792}"/>
              </a:ext>
            </a:extLst>
          </p:cNvPr>
          <p:cNvCxnSpPr>
            <a:cxnSpLocks/>
            <a:endCxn id="93" idx="2"/>
          </p:cNvCxnSpPr>
          <p:nvPr/>
        </p:nvCxnSpPr>
        <p:spPr>
          <a:xfrm flipV="1">
            <a:off x="7990901" y="2785830"/>
            <a:ext cx="666944" cy="1363590"/>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54" name="Straight Connector 353">
            <a:extLst>
              <a:ext uri="{FF2B5EF4-FFF2-40B4-BE49-F238E27FC236}">
                <a16:creationId xmlns:a16="http://schemas.microsoft.com/office/drawing/2014/main" id="{0D54289D-6CE4-CB68-FFB3-4EB6C9B90B70}"/>
              </a:ext>
            </a:extLst>
          </p:cNvPr>
          <p:cNvCxnSpPr>
            <a:cxnSpLocks/>
            <a:endCxn id="96" idx="2"/>
          </p:cNvCxnSpPr>
          <p:nvPr/>
        </p:nvCxnSpPr>
        <p:spPr>
          <a:xfrm>
            <a:off x="7983970" y="4149144"/>
            <a:ext cx="668246" cy="272222"/>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55" name="Straight Connector 354">
            <a:extLst>
              <a:ext uri="{FF2B5EF4-FFF2-40B4-BE49-F238E27FC236}">
                <a16:creationId xmlns:a16="http://schemas.microsoft.com/office/drawing/2014/main" id="{B5B8D3FC-B9C6-DD66-A43B-ADBF80F0CFA5}"/>
              </a:ext>
            </a:extLst>
          </p:cNvPr>
          <p:cNvCxnSpPr>
            <a:cxnSpLocks/>
            <a:endCxn id="96" idx="2"/>
          </p:cNvCxnSpPr>
          <p:nvPr/>
        </p:nvCxnSpPr>
        <p:spPr>
          <a:xfrm flipV="1">
            <a:off x="7983970" y="4421366"/>
            <a:ext cx="668246" cy="251595"/>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56" name="Straight Connector 355">
            <a:extLst>
              <a:ext uri="{FF2B5EF4-FFF2-40B4-BE49-F238E27FC236}">
                <a16:creationId xmlns:a16="http://schemas.microsoft.com/office/drawing/2014/main" id="{F42C3F5C-758D-1230-9F6C-C1B305DEEC71}"/>
              </a:ext>
            </a:extLst>
          </p:cNvPr>
          <p:cNvCxnSpPr>
            <a:cxnSpLocks/>
            <a:endCxn id="95" idx="2"/>
          </p:cNvCxnSpPr>
          <p:nvPr/>
        </p:nvCxnSpPr>
        <p:spPr>
          <a:xfrm flipV="1">
            <a:off x="7984456" y="3840483"/>
            <a:ext cx="667760" cy="830572"/>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57" name="Straight Connector 356">
            <a:extLst>
              <a:ext uri="{FF2B5EF4-FFF2-40B4-BE49-F238E27FC236}">
                <a16:creationId xmlns:a16="http://schemas.microsoft.com/office/drawing/2014/main" id="{2802357F-C663-A45D-3EA0-0DDAF77421AA}"/>
              </a:ext>
            </a:extLst>
          </p:cNvPr>
          <p:cNvCxnSpPr>
            <a:cxnSpLocks/>
            <a:endCxn id="93" idx="2"/>
          </p:cNvCxnSpPr>
          <p:nvPr/>
        </p:nvCxnSpPr>
        <p:spPr>
          <a:xfrm flipV="1">
            <a:off x="7997906" y="2785830"/>
            <a:ext cx="659939" cy="836757"/>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58" name="Straight Connector 357">
            <a:extLst>
              <a:ext uri="{FF2B5EF4-FFF2-40B4-BE49-F238E27FC236}">
                <a16:creationId xmlns:a16="http://schemas.microsoft.com/office/drawing/2014/main" id="{8C6C4755-F515-4AF6-82BC-EB16A07333F4}"/>
              </a:ext>
            </a:extLst>
          </p:cNvPr>
          <p:cNvCxnSpPr>
            <a:cxnSpLocks/>
            <a:endCxn id="95" idx="2"/>
          </p:cNvCxnSpPr>
          <p:nvPr/>
        </p:nvCxnSpPr>
        <p:spPr>
          <a:xfrm>
            <a:off x="7984523" y="3624224"/>
            <a:ext cx="667693" cy="216259"/>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59" name="Straight Connector 358">
            <a:extLst>
              <a:ext uri="{FF2B5EF4-FFF2-40B4-BE49-F238E27FC236}">
                <a16:creationId xmlns:a16="http://schemas.microsoft.com/office/drawing/2014/main" id="{929609B5-58FF-3883-D977-29549006672A}"/>
              </a:ext>
            </a:extLst>
          </p:cNvPr>
          <p:cNvCxnSpPr>
            <a:cxnSpLocks/>
            <a:endCxn id="94" idx="2"/>
          </p:cNvCxnSpPr>
          <p:nvPr/>
        </p:nvCxnSpPr>
        <p:spPr>
          <a:xfrm flipV="1">
            <a:off x="7984523" y="3317266"/>
            <a:ext cx="672737" cy="293081"/>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60" name="Straight Connector 359">
            <a:extLst>
              <a:ext uri="{FF2B5EF4-FFF2-40B4-BE49-F238E27FC236}">
                <a16:creationId xmlns:a16="http://schemas.microsoft.com/office/drawing/2014/main" id="{1240D491-4ABD-5751-ECB7-DA0DD7512BA9}"/>
              </a:ext>
            </a:extLst>
          </p:cNvPr>
          <p:cNvCxnSpPr>
            <a:cxnSpLocks/>
            <a:endCxn id="97" idx="2"/>
          </p:cNvCxnSpPr>
          <p:nvPr/>
        </p:nvCxnSpPr>
        <p:spPr>
          <a:xfrm>
            <a:off x="8894812" y="2803202"/>
            <a:ext cx="594167" cy="274746"/>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61" name="Straight Connector 360">
            <a:extLst>
              <a:ext uri="{FF2B5EF4-FFF2-40B4-BE49-F238E27FC236}">
                <a16:creationId xmlns:a16="http://schemas.microsoft.com/office/drawing/2014/main" id="{F4697C9B-E163-CDF9-EA3E-2DAECD9E8E58}"/>
              </a:ext>
            </a:extLst>
          </p:cNvPr>
          <p:cNvCxnSpPr>
            <a:cxnSpLocks/>
            <a:stCxn id="89" idx="6"/>
            <a:endCxn id="94" idx="2"/>
          </p:cNvCxnSpPr>
          <p:nvPr/>
        </p:nvCxnSpPr>
        <p:spPr>
          <a:xfrm flipV="1">
            <a:off x="7991225" y="3317266"/>
            <a:ext cx="666035" cy="819762"/>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68" name="Straight Connector 367">
            <a:extLst>
              <a:ext uri="{FF2B5EF4-FFF2-40B4-BE49-F238E27FC236}">
                <a16:creationId xmlns:a16="http://schemas.microsoft.com/office/drawing/2014/main" id="{D258444E-07C1-D0E2-BC0C-4FCA6C168456}"/>
              </a:ext>
            </a:extLst>
          </p:cNvPr>
          <p:cNvCxnSpPr>
            <a:cxnSpLocks/>
            <a:stCxn id="89" idx="6"/>
            <a:endCxn id="95" idx="2"/>
          </p:cNvCxnSpPr>
          <p:nvPr/>
        </p:nvCxnSpPr>
        <p:spPr>
          <a:xfrm flipV="1">
            <a:off x="7991225" y="3840483"/>
            <a:ext cx="660991" cy="296545"/>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69" name="Straight Connector 368">
            <a:extLst>
              <a:ext uri="{FF2B5EF4-FFF2-40B4-BE49-F238E27FC236}">
                <a16:creationId xmlns:a16="http://schemas.microsoft.com/office/drawing/2014/main" id="{9F21D54C-6067-EEC7-25A0-7A1E26486C7B}"/>
              </a:ext>
            </a:extLst>
          </p:cNvPr>
          <p:cNvCxnSpPr>
            <a:cxnSpLocks/>
          </p:cNvCxnSpPr>
          <p:nvPr/>
        </p:nvCxnSpPr>
        <p:spPr>
          <a:xfrm flipV="1">
            <a:off x="7997321" y="2759337"/>
            <a:ext cx="659939" cy="1875420"/>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70" name="Straight Connector 369">
            <a:extLst>
              <a:ext uri="{FF2B5EF4-FFF2-40B4-BE49-F238E27FC236}">
                <a16:creationId xmlns:a16="http://schemas.microsoft.com/office/drawing/2014/main" id="{FAD614C3-3F7D-6BFA-BD28-1AD32C3DAAC6}"/>
              </a:ext>
            </a:extLst>
          </p:cNvPr>
          <p:cNvCxnSpPr>
            <a:cxnSpLocks/>
            <a:endCxn id="94" idx="2"/>
          </p:cNvCxnSpPr>
          <p:nvPr/>
        </p:nvCxnSpPr>
        <p:spPr>
          <a:xfrm flipV="1">
            <a:off x="7983970" y="3317266"/>
            <a:ext cx="673290" cy="1345996"/>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79" name="Straight Connector 378">
            <a:extLst>
              <a:ext uri="{FF2B5EF4-FFF2-40B4-BE49-F238E27FC236}">
                <a16:creationId xmlns:a16="http://schemas.microsoft.com/office/drawing/2014/main" id="{A1A58317-F912-3626-0AF6-251652B528C2}"/>
              </a:ext>
            </a:extLst>
          </p:cNvPr>
          <p:cNvCxnSpPr>
            <a:cxnSpLocks/>
            <a:endCxn id="99" idx="2"/>
          </p:cNvCxnSpPr>
          <p:nvPr/>
        </p:nvCxnSpPr>
        <p:spPr>
          <a:xfrm>
            <a:off x="8902174" y="3863837"/>
            <a:ext cx="583441" cy="256565"/>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80" name="Straight Connector 379">
            <a:extLst>
              <a:ext uri="{FF2B5EF4-FFF2-40B4-BE49-F238E27FC236}">
                <a16:creationId xmlns:a16="http://schemas.microsoft.com/office/drawing/2014/main" id="{275BBDE2-3BBD-36CB-F55B-AE4096FD8100}"/>
              </a:ext>
            </a:extLst>
          </p:cNvPr>
          <p:cNvCxnSpPr>
            <a:cxnSpLocks/>
            <a:endCxn id="99" idx="2"/>
          </p:cNvCxnSpPr>
          <p:nvPr/>
        </p:nvCxnSpPr>
        <p:spPr>
          <a:xfrm>
            <a:off x="8892213" y="3324412"/>
            <a:ext cx="593402" cy="795990"/>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81" name="Straight Connector 380">
            <a:extLst>
              <a:ext uri="{FF2B5EF4-FFF2-40B4-BE49-F238E27FC236}">
                <a16:creationId xmlns:a16="http://schemas.microsoft.com/office/drawing/2014/main" id="{990EE2A2-396E-5D32-14A3-AE133C2AB12A}"/>
              </a:ext>
            </a:extLst>
          </p:cNvPr>
          <p:cNvCxnSpPr>
            <a:cxnSpLocks/>
            <a:endCxn id="97" idx="2"/>
          </p:cNvCxnSpPr>
          <p:nvPr/>
        </p:nvCxnSpPr>
        <p:spPr>
          <a:xfrm flipV="1">
            <a:off x="8907692" y="3077948"/>
            <a:ext cx="581287" cy="1374062"/>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82" name="Straight Connector 381">
            <a:extLst>
              <a:ext uri="{FF2B5EF4-FFF2-40B4-BE49-F238E27FC236}">
                <a16:creationId xmlns:a16="http://schemas.microsoft.com/office/drawing/2014/main" id="{556FD409-1852-22DB-E823-E26D58842331}"/>
              </a:ext>
            </a:extLst>
          </p:cNvPr>
          <p:cNvCxnSpPr>
            <a:cxnSpLocks/>
            <a:endCxn id="97" idx="2"/>
          </p:cNvCxnSpPr>
          <p:nvPr/>
        </p:nvCxnSpPr>
        <p:spPr>
          <a:xfrm flipV="1">
            <a:off x="8895242" y="3077948"/>
            <a:ext cx="593737" cy="785345"/>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83" name="Straight Connector 382">
            <a:extLst>
              <a:ext uri="{FF2B5EF4-FFF2-40B4-BE49-F238E27FC236}">
                <a16:creationId xmlns:a16="http://schemas.microsoft.com/office/drawing/2014/main" id="{81A6F1C0-246B-D6B6-8121-CC8A418EBB9D}"/>
              </a:ext>
            </a:extLst>
          </p:cNvPr>
          <p:cNvCxnSpPr>
            <a:cxnSpLocks/>
            <a:endCxn id="98" idx="2"/>
          </p:cNvCxnSpPr>
          <p:nvPr/>
        </p:nvCxnSpPr>
        <p:spPr>
          <a:xfrm flipV="1">
            <a:off x="8902604" y="3594125"/>
            <a:ext cx="586375" cy="839382"/>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84" name="Straight Connector 383">
            <a:extLst>
              <a:ext uri="{FF2B5EF4-FFF2-40B4-BE49-F238E27FC236}">
                <a16:creationId xmlns:a16="http://schemas.microsoft.com/office/drawing/2014/main" id="{4996D73C-29C7-398A-31AE-7550DC7F078B}"/>
              </a:ext>
            </a:extLst>
          </p:cNvPr>
          <p:cNvCxnSpPr>
            <a:cxnSpLocks/>
            <a:endCxn id="99" idx="2"/>
          </p:cNvCxnSpPr>
          <p:nvPr/>
        </p:nvCxnSpPr>
        <p:spPr>
          <a:xfrm flipV="1">
            <a:off x="8907692" y="4120402"/>
            <a:ext cx="577923" cy="313105"/>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85" name="Straight Connector 384">
            <a:extLst>
              <a:ext uri="{FF2B5EF4-FFF2-40B4-BE49-F238E27FC236}">
                <a16:creationId xmlns:a16="http://schemas.microsoft.com/office/drawing/2014/main" id="{EA44A63D-7E2C-B768-F16D-79B88C98EF94}"/>
              </a:ext>
            </a:extLst>
          </p:cNvPr>
          <p:cNvCxnSpPr>
            <a:cxnSpLocks/>
            <a:endCxn id="98" idx="2"/>
          </p:cNvCxnSpPr>
          <p:nvPr/>
        </p:nvCxnSpPr>
        <p:spPr>
          <a:xfrm flipV="1">
            <a:off x="8895242" y="3594125"/>
            <a:ext cx="593737" cy="269168"/>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93" name="Straight Connector 392">
            <a:extLst>
              <a:ext uri="{FF2B5EF4-FFF2-40B4-BE49-F238E27FC236}">
                <a16:creationId xmlns:a16="http://schemas.microsoft.com/office/drawing/2014/main" id="{F7580D53-E6D7-1025-E62F-7BDBF7B0D60E}"/>
              </a:ext>
            </a:extLst>
          </p:cNvPr>
          <p:cNvCxnSpPr>
            <a:cxnSpLocks/>
            <a:endCxn id="97" idx="2"/>
          </p:cNvCxnSpPr>
          <p:nvPr/>
        </p:nvCxnSpPr>
        <p:spPr>
          <a:xfrm flipV="1">
            <a:off x="8898871" y="3077948"/>
            <a:ext cx="590108" cy="239574"/>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94" name="Straight Connector 393">
            <a:extLst>
              <a:ext uri="{FF2B5EF4-FFF2-40B4-BE49-F238E27FC236}">
                <a16:creationId xmlns:a16="http://schemas.microsoft.com/office/drawing/2014/main" id="{74E4D573-91FA-1C41-1FAC-B3427ADC456E}"/>
              </a:ext>
            </a:extLst>
          </p:cNvPr>
          <p:cNvCxnSpPr>
            <a:cxnSpLocks/>
            <a:endCxn id="98" idx="2"/>
          </p:cNvCxnSpPr>
          <p:nvPr/>
        </p:nvCxnSpPr>
        <p:spPr>
          <a:xfrm>
            <a:off x="8895242" y="3324855"/>
            <a:ext cx="593737" cy="269270"/>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97" name="Straight Connector 396">
            <a:extLst>
              <a:ext uri="{FF2B5EF4-FFF2-40B4-BE49-F238E27FC236}">
                <a16:creationId xmlns:a16="http://schemas.microsoft.com/office/drawing/2014/main" id="{5DDA3B79-F5D4-090B-37A6-9669A52864E7}"/>
              </a:ext>
            </a:extLst>
          </p:cNvPr>
          <p:cNvCxnSpPr>
            <a:cxnSpLocks/>
            <a:endCxn id="99" idx="2"/>
          </p:cNvCxnSpPr>
          <p:nvPr/>
        </p:nvCxnSpPr>
        <p:spPr>
          <a:xfrm>
            <a:off x="8899856" y="2818909"/>
            <a:ext cx="585759" cy="1301493"/>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398" name="Straight Connector 397">
            <a:extLst>
              <a:ext uri="{FF2B5EF4-FFF2-40B4-BE49-F238E27FC236}">
                <a16:creationId xmlns:a16="http://schemas.microsoft.com/office/drawing/2014/main" id="{D15230A3-12F1-6356-48CA-831BA9B1C45A}"/>
              </a:ext>
            </a:extLst>
          </p:cNvPr>
          <p:cNvCxnSpPr>
            <a:cxnSpLocks/>
            <a:endCxn id="98" idx="2"/>
          </p:cNvCxnSpPr>
          <p:nvPr/>
        </p:nvCxnSpPr>
        <p:spPr>
          <a:xfrm>
            <a:off x="8893827" y="2803210"/>
            <a:ext cx="595152" cy="790915"/>
          </a:xfrm>
          <a:prstGeom prst="line">
            <a:avLst/>
          </a:prstGeom>
          <a:ln>
            <a:solidFill>
              <a:schemeClr val="tx1">
                <a:lumMod val="85000"/>
              </a:schemeClr>
            </a:solidFill>
          </a:ln>
        </p:spPr>
        <p:style>
          <a:lnRef idx="2">
            <a:schemeClr val="dk1"/>
          </a:lnRef>
          <a:fillRef idx="0">
            <a:schemeClr val="dk1"/>
          </a:fillRef>
          <a:effectRef idx="1">
            <a:schemeClr val="dk1"/>
          </a:effectRef>
          <a:fontRef idx="minor">
            <a:schemeClr val="tx1"/>
          </a:fontRef>
        </p:style>
      </p:cxnSp>
      <p:cxnSp>
        <p:nvCxnSpPr>
          <p:cNvPr id="401" name="Straight Connector 400">
            <a:extLst>
              <a:ext uri="{FF2B5EF4-FFF2-40B4-BE49-F238E27FC236}">
                <a16:creationId xmlns:a16="http://schemas.microsoft.com/office/drawing/2014/main" id="{EA798E47-FC09-C66E-561F-6E971F4031D7}"/>
              </a:ext>
            </a:extLst>
          </p:cNvPr>
          <p:cNvCxnSpPr>
            <a:cxnSpLocks/>
          </p:cNvCxnSpPr>
          <p:nvPr/>
        </p:nvCxnSpPr>
        <p:spPr>
          <a:xfrm>
            <a:off x="9732927" y="3071670"/>
            <a:ext cx="1165228" cy="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6" name="Straight Connector 405">
            <a:extLst>
              <a:ext uri="{FF2B5EF4-FFF2-40B4-BE49-F238E27FC236}">
                <a16:creationId xmlns:a16="http://schemas.microsoft.com/office/drawing/2014/main" id="{75CCF412-AD06-E024-5AEE-C7C702AA45E7}"/>
              </a:ext>
            </a:extLst>
          </p:cNvPr>
          <p:cNvCxnSpPr>
            <a:cxnSpLocks/>
          </p:cNvCxnSpPr>
          <p:nvPr/>
        </p:nvCxnSpPr>
        <p:spPr>
          <a:xfrm>
            <a:off x="9736342" y="3591798"/>
            <a:ext cx="1165228" cy="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7" name="Straight Connector 406">
            <a:extLst>
              <a:ext uri="{FF2B5EF4-FFF2-40B4-BE49-F238E27FC236}">
                <a16:creationId xmlns:a16="http://schemas.microsoft.com/office/drawing/2014/main" id="{FD0EF926-4849-3A8B-EF05-9B67F07F66ED}"/>
              </a:ext>
            </a:extLst>
          </p:cNvPr>
          <p:cNvCxnSpPr>
            <a:cxnSpLocks/>
          </p:cNvCxnSpPr>
          <p:nvPr/>
        </p:nvCxnSpPr>
        <p:spPr>
          <a:xfrm>
            <a:off x="9732927" y="4116071"/>
            <a:ext cx="1165228" cy="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8" name="TextBox 407">
            <a:extLst>
              <a:ext uri="{FF2B5EF4-FFF2-40B4-BE49-F238E27FC236}">
                <a16:creationId xmlns:a16="http://schemas.microsoft.com/office/drawing/2014/main" id="{CA2D4B93-34A3-D4FE-3E05-3FFFC4D9E526}"/>
              </a:ext>
            </a:extLst>
          </p:cNvPr>
          <p:cNvSpPr txBox="1"/>
          <p:nvPr/>
        </p:nvSpPr>
        <p:spPr>
          <a:xfrm>
            <a:off x="10106060" y="2804453"/>
            <a:ext cx="511738" cy="338554"/>
          </a:xfrm>
          <a:prstGeom prst="rect">
            <a:avLst/>
          </a:prstGeom>
          <a:noFill/>
        </p:spPr>
        <p:txBody>
          <a:bodyPr wrap="square" rtlCol="0">
            <a:spAutoFit/>
          </a:bodyPr>
          <a:lstStyle/>
          <a:p>
            <a:r>
              <a:rPr lang="en-US" sz="1600" b="1" dirty="0">
                <a:solidFill>
                  <a:schemeClr val="bg1"/>
                </a:solidFill>
                <a:latin typeface="Baskerville Old Face" panose="02020602080505020303" pitchFamily="18" charset="0"/>
              </a:rPr>
              <a:t>0.2</a:t>
            </a:r>
            <a:endParaRPr lang="en-IN" sz="1600" b="1" dirty="0">
              <a:solidFill>
                <a:schemeClr val="bg1"/>
              </a:solidFill>
              <a:latin typeface="Baskerville Old Face" panose="02020602080505020303" pitchFamily="18" charset="0"/>
            </a:endParaRPr>
          </a:p>
        </p:txBody>
      </p:sp>
      <p:sp>
        <p:nvSpPr>
          <p:cNvPr id="410" name="TextBox 409">
            <a:extLst>
              <a:ext uri="{FF2B5EF4-FFF2-40B4-BE49-F238E27FC236}">
                <a16:creationId xmlns:a16="http://schemas.microsoft.com/office/drawing/2014/main" id="{723E795B-566B-32FB-E685-DDC5FD0A1761}"/>
              </a:ext>
            </a:extLst>
          </p:cNvPr>
          <p:cNvSpPr txBox="1"/>
          <p:nvPr/>
        </p:nvSpPr>
        <p:spPr>
          <a:xfrm>
            <a:off x="10092085" y="3837045"/>
            <a:ext cx="511738" cy="338554"/>
          </a:xfrm>
          <a:prstGeom prst="rect">
            <a:avLst/>
          </a:prstGeom>
          <a:noFill/>
        </p:spPr>
        <p:txBody>
          <a:bodyPr wrap="square" rtlCol="0">
            <a:spAutoFit/>
          </a:bodyPr>
          <a:lstStyle/>
          <a:p>
            <a:r>
              <a:rPr lang="en-US" sz="1600" b="1" dirty="0">
                <a:solidFill>
                  <a:schemeClr val="bg1"/>
                </a:solidFill>
                <a:latin typeface="Baskerville Old Face" panose="02020602080505020303" pitchFamily="18" charset="0"/>
              </a:rPr>
              <a:t>0.1</a:t>
            </a:r>
            <a:endParaRPr lang="en-IN" sz="1600" b="1" dirty="0">
              <a:solidFill>
                <a:schemeClr val="bg1"/>
              </a:solidFill>
              <a:latin typeface="Baskerville Old Face" panose="02020602080505020303" pitchFamily="18" charset="0"/>
            </a:endParaRPr>
          </a:p>
        </p:txBody>
      </p:sp>
      <p:sp>
        <p:nvSpPr>
          <p:cNvPr id="411" name="TextBox 410">
            <a:extLst>
              <a:ext uri="{FF2B5EF4-FFF2-40B4-BE49-F238E27FC236}">
                <a16:creationId xmlns:a16="http://schemas.microsoft.com/office/drawing/2014/main" id="{A7ACF8A0-A11B-773D-16F9-9DED12837C5B}"/>
              </a:ext>
            </a:extLst>
          </p:cNvPr>
          <p:cNvSpPr txBox="1"/>
          <p:nvPr/>
        </p:nvSpPr>
        <p:spPr>
          <a:xfrm>
            <a:off x="10106060" y="3301343"/>
            <a:ext cx="511738" cy="338554"/>
          </a:xfrm>
          <a:prstGeom prst="rect">
            <a:avLst/>
          </a:prstGeom>
          <a:noFill/>
        </p:spPr>
        <p:txBody>
          <a:bodyPr wrap="square" rtlCol="0">
            <a:spAutoFit/>
          </a:bodyPr>
          <a:lstStyle/>
          <a:p>
            <a:r>
              <a:rPr lang="en-US" sz="1600" b="1" dirty="0">
                <a:solidFill>
                  <a:schemeClr val="bg1"/>
                </a:solidFill>
                <a:latin typeface="Baskerville Old Face" panose="02020602080505020303" pitchFamily="18" charset="0"/>
              </a:rPr>
              <a:t>0.7</a:t>
            </a:r>
            <a:endParaRPr lang="en-IN" sz="1600" b="1" dirty="0">
              <a:solidFill>
                <a:schemeClr val="bg1"/>
              </a:solidFill>
              <a:latin typeface="Baskerville Old Face" panose="02020602080505020303" pitchFamily="18" charset="0"/>
            </a:endParaRPr>
          </a:p>
        </p:txBody>
      </p:sp>
      <p:sp>
        <p:nvSpPr>
          <p:cNvPr id="412" name="Rectangle: Rounded Corners 411">
            <a:extLst>
              <a:ext uri="{FF2B5EF4-FFF2-40B4-BE49-F238E27FC236}">
                <a16:creationId xmlns:a16="http://schemas.microsoft.com/office/drawing/2014/main" id="{1A26E0DE-0B6F-D3AD-904E-A157D1261C49}"/>
              </a:ext>
            </a:extLst>
          </p:cNvPr>
          <p:cNvSpPr/>
          <p:nvPr/>
        </p:nvSpPr>
        <p:spPr>
          <a:xfrm>
            <a:off x="10917638" y="2884927"/>
            <a:ext cx="789814" cy="358900"/>
          </a:xfrm>
          <a:prstGeom prst="roundRect">
            <a:avLst/>
          </a:prstGeom>
          <a:scene3d>
            <a:camera prst="orthographicFront"/>
            <a:lightRig rig="threePt" dir="t"/>
          </a:scene3d>
          <a:sp3d>
            <a:bevelT/>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413" name="Rectangle: Rounded Corners 412">
            <a:extLst>
              <a:ext uri="{FF2B5EF4-FFF2-40B4-BE49-F238E27FC236}">
                <a16:creationId xmlns:a16="http://schemas.microsoft.com/office/drawing/2014/main" id="{762B6C63-E45C-D443-005E-30EAFC7E2B3E}"/>
              </a:ext>
            </a:extLst>
          </p:cNvPr>
          <p:cNvSpPr/>
          <p:nvPr/>
        </p:nvSpPr>
        <p:spPr>
          <a:xfrm>
            <a:off x="10906337" y="3405499"/>
            <a:ext cx="789814" cy="358900"/>
          </a:xfrm>
          <a:prstGeom prst="roundRect">
            <a:avLst/>
          </a:prstGeom>
          <a:scene3d>
            <a:camera prst="orthographicFront"/>
            <a:lightRig rig="threePt" dir="t"/>
          </a:scene3d>
          <a:sp3d>
            <a:bevelT/>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414" name="Rectangle: Rounded Corners 413">
            <a:extLst>
              <a:ext uri="{FF2B5EF4-FFF2-40B4-BE49-F238E27FC236}">
                <a16:creationId xmlns:a16="http://schemas.microsoft.com/office/drawing/2014/main" id="{BA7CABF5-3EAC-C6E5-4E7B-A762E5BDD7E5}"/>
              </a:ext>
            </a:extLst>
          </p:cNvPr>
          <p:cNvSpPr/>
          <p:nvPr/>
        </p:nvSpPr>
        <p:spPr>
          <a:xfrm>
            <a:off x="10917638" y="3954531"/>
            <a:ext cx="789814" cy="358900"/>
          </a:xfrm>
          <a:prstGeom prst="roundRect">
            <a:avLst/>
          </a:prstGeom>
          <a:scene3d>
            <a:camera prst="orthographicFront"/>
            <a:lightRig rig="threePt" dir="t"/>
          </a:scene3d>
          <a:sp3d>
            <a:bevelT/>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415" name="TextBox 414">
            <a:extLst>
              <a:ext uri="{FF2B5EF4-FFF2-40B4-BE49-F238E27FC236}">
                <a16:creationId xmlns:a16="http://schemas.microsoft.com/office/drawing/2014/main" id="{AC673DCE-5270-9D03-DF1D-8E0AC046EA1D}"/>
              </a:ext>
            </a:extLst>
          </p:cNvPr>
          <p:cNvSpPr txBox="1"/>
          <p:nvPr/>
        </p:nvSpPr>
        <p:spPr>
          <a:xfrm>
            <a:off x="11022245" y="2884927"/>
            <a:ext cx="704690" cy="369332"/>
          </a:xfrm>
          <a:prstGeom prst="rect">
            <a:avLst/>
          </a:prstGeom>
          <a:noFill/>
        </p:spPr>
        <p:txBody>
          <a:bodyPr wrap="square" rtlCol="0">
            <a:spAutoFit/>
          </a:bodyPr>
          <a:lstStyle/>
          <a:p>
            <a:r>
              <a:rPr lang="en-US" b="1" dirty="0">
                <a:solidFill>
                  <a:srgbClr val="002060"/>
                </a:solidFill>
                <a:latin typeface="Baskerville Old Face" panose="02020602080505020303" pitchFamily="18" charset="0"/>
              </a:rPr>
              <a:t>Sad</a:t>
            </a:r>
            <a:endParaRPr lang="en-IN" b="1" dirty="0">
              <a:solidFill>
                <a:srgbClr val="002060"/>
              </a:solidFill>
              <a:latin typeface="Baskerville Old Face" panose="02020602080505020303" pitchFamily="18" charset="0"/>
            </a:endParaRPr>
          </a:p>
        </p:txBody>
      </p:sp>
      <p:sp>
        <p:nvSpPr>
          <p:cNvPr id="416" name="TextBox 415">
            <a:extLst>
              <a:ext uri="{FF2B5EF4-FFF2-40B4-BE49-F238E27FC236}">
                <a16:creationId xmlns:a16="http://schemas.microsoft.com/office/drawing/2014/main" id="{C0549FFF-12F0-EA69-2325-28DA5402A2D1}"/>
              </a:ext>
            </a:extLst>
          </p:cNvPr>
          <p:cNvSpPr txBox="1"/>
          <p:nvPr/>
        </p:nvSpPr>
        <p:spPr>
          <a:xfrm>
            <a:off x="10860266" y="3404443"/>
            <a:ext cx="989612" cy="369332"/>
          </a:xfrm>
          <a:prstGeom prst="rect">
            <a:avLst/>
          </a:prstGeom>
          <a:noFill/>
        </p:spPr>
        <p:txBody>
          <a:bodyPr wrap="square" rtlCol="0">
            <a:spAutoFit/>
          </a:bodyPr>
          <a:lstStyle/>
          <a:p>
            <a:r>
              <a:rPr lang="en-US" b="1" dirty="0">
                <a:solidFill>
                  <a:srgbClr val="002060"/>
                </a:solidFill>
                <a:latin typeface="Baskerville Old Face" panose="02020602080505020303" pitchFamily="18" charset="0"/>
              </a:rPr>
              <a:t>Neutral</a:t>
            </a:r>
            <a:endParaRPr lang="en-IN" b="1" dirty="0">
              <a:solidFill>
                <a:srgbClr val="002060"/>
              </a:solidFill>
              <a:latin typeface="Baskerville Old Face" panose="02020602080505020303" pitchFamily="18" charset="0"/>
            </a:endParaRPr>
          </a:p>
        </p:txBody>
      </p:sp>
      <p:sp>
        <p:nvSpPr>
          <p:cNvPr id="417" name="TextBox 416">
            <a:extLst>
              <a:ext uri="{FF2B5EF4-FFF2-40B4-BE49-F238E27FC236}">
                <a16:creationId xmlns:a16="http://schemas.microsoft.com/office/drawing/2014/main" id="{E69077A8-EB42-2021-94C6-C7D57FE7FD70}"/>
              </a:ext>
            </a:extLst>
          </p:cNvPr>
          <p:cNvSpPr txBox="1"/>
          <p:nvPr/>
        </p:nvSpPr>
        <p:spPr>
          <a:xfrm>
            <a:off x="10902872" y="3928131"/>
            <a:ext cx="789814" cy="369332"/>
          </a:xfrm>
          <a:prstGeom prst="rect">
            <a:avLst/>
          </a:prstGeom>
          <a:noFill/>
        </p:spPr>
        <p:txBody>
          <a:bodyPr wrap="square" rtlCol="0">
            <a:spAutoFit/>
          </a:bodyPr>
          <a:lstStyle/>
          <a:p>
            <a:r>
              <a:rPr lang="en-US" b="1" dirty="0">
                <a:solidFill>
                  <a:srgbClr val="002060"/>
                </a:solidFill>
                <a:latin typeface="Baskerville Old Face" panose="02020602080505020303" pitchFamily="18" charset="0"/>
              </a:rPr>
              <a:t>Angry</a:t>
            </a:r>
            <a:endParaRPr lang="en-IN" b="1" dirty="0">
              <a:solidFill>
                <a:srgbClr val="002060"/>
              </a:solidFill>
              <a:latin typeface="Baskerville Old Face" panose="02020602080505020303" pitchFamily="18" charset="0"/>
            </a:endParaRPr>
          </a:p>
        </p:txBody>
      </p:sp>
      <p:sp>
        <p:nvSpPr>
          <p:cNvPr id="420" name="TextBox 419">
            <a:extLst>
              <a:ext uri="{FF2B5EF4-FFF2-40B4-BE49-F238E27FC236}">
                <a16:creationId xmlns:a16="http://schemas.microsoft.com/office/drawing/2014/main" id="{E5849088-DC41-578B-5AEA-6AF686C3645F}"/>
              </a:ext>
            </a:extLst>
          </p:cNvPr>
          <p:cNvSpPr txBox="1"/>
          <p:nvPr/>
        </p:nvSpPr>
        <p:spPr>
          <a:xfrm>
            <a:off x="201914" y="2401138"/>
            <a:ext cx="945530" cy="400110"/>
          </a:xfrm>
          <a:prstGeom prst="rect">
            <a:avLst/>
          </a:prstGeom>
          <a:noFill/>
        </p:spPr>
        <p:txBody>
          <a:bodyPr wrap="square" rtlCol="0">
            <a:spAutoFit/>
            <a:scene3d>
              <a:camera prst="perspectiveFront"/>
              <a:lightRig rig="threePt" dir="t"/>
            </a:scene3d>
            <a:sp3d extrusionH="57150">
              <a:bevelT w="38100" h="38100" prst="convex"/>
            </a:sp3d>
          </a:bodyPr>
          <a:lstStyle/>
          <a:p>
            <a:r>
              <a:rPr lang="en-US" sz="2000" dirty="0">
                <a:ln w="0"/>
                <a:effectLst>
                  <a:outerShdw blurRad="50800" dist="38100" algn="l" rotWithShape="0">
                    <a:prstClr val="black">
                      <a:alpha val="40000"/>
                    </a:prstClr>
                  </a:outerShdw>
                </a:effectLst>
                <a:latin typeface="Baskerville Old Face" panose="02020602080505020303" pitchFamily="18" charset="0"/>
              </a:rPr>
              <a:t>Input</a:t>
            </a:r>
            <a:endParaRPr lang="en-IN" sz="2000" dirty="0">
              <a:ln w="0"/>
              <a:effectLst>
                <a:outerShdw blurRad="50800" dist="38100" algn="l" rotWithShape="0">
                  <a:prstClr val="black">
                    <a:alpha val="40000"/>
                  </a:prstClr>
                </a:outerShdw>
              </a:effectLst>
              <a:latin typeface="Baskerville Old Face" panose="02020602080505020303" pitchFamily="18" charset="0"/>
            </a:endParaRPr>
          </a:p>
        </p:txBody>
      </p:sp>
      <p:sp>
        <p:nvSpPr>
          <p:cNvPr id="421" name="TextBox 420">
            <a:extLst>
              <a:ext uri="{FF2B5EF4-FFF2-40B4-BE49-F238E27FC236}">
                <a16:creationId xmlns:a16="http://schemas.microsoft.com/office/drawing/2014/main" id="{A0601916-7963-B55D-51C5-B49A18984D4F}"/>
              </a:ext>
            </a:extLst>
          </p:cNvPr>
          <p:cNvSpPr txBox="1"/>
          <p:nvPr/>
        </p:nvSpPr>
        <p:spPr>
          <a:xfrm>
            <a:off x="9831415" y="2326278"/>
            <a:ext cx="945530" cy="400110"/>
          </a:xfrm>
          <a:prstGeom prst="rect">
            <a:avLst/>
          </a:prstGeom>
          <a:noFill/>
        </p:spPr>
        <p:txBody>
          <a:bodyPr wrap="square" rtlCol="0">
            <a:spAutoFit/>
            <a:scene3d>
              <a:camera prst="perspectiveFront"/>
              <a:lightRig rig="threePt" dir="t"/>
            </a:scene3d>
            <a:sp3d extrusionH="57150">
              <a:bevelT w="38100" h="38100" prst="convex"/>
            </a:sp3d>
          </a:bodyPr>
          <a:lstStyle/>
          <a:p>
            <a:r>
              <a:rPr lang="en-US" sz="2000" dirty="0">
                <a:ln w="0"/>
                <a:effectLst>
                  <a:outerShdw blurRad="50800" dist="38100" algn="l" rotWithShape="0">
                    <a:prstClr val="black">
                      <a:alpha val="40000"/>
                    </a:prstClr>
                  </a:outerShdw>
                </a:effectLst>
                <a:latin typeface="Baskerville Old Face" panose="02020602080505020303" pitchFamily="18" charset="0"/>
              </a:rPr>
              <a:t>Output</a:t>
            </a:r>
            <a:endParaRPr lang="en-IN" sz="2000" dirty="0">
              <a:ln w="0"/>
              <a:effectLst>
                <a:outerShdw blurRad="50800" dist="38100" algn="l" rotWithShape="0">
                  <a:prstClr val="black">
                    <a:alpha val="40000"/>
                  </a:prstClr>
                </a:outerShdw>
              </a:effectLst>
              <a:latin typeface="Baskerville Old Face" panose="02020602080505020303" pitchFamily="18" charset="0"/>
            </a:endParaRPr>
          </a:p>
        </p:txBody>
      </p:sp>
      <p:sp>
        <p:nvSpPr>
          <p:cNvPr id="423" name="TextBox 422">
            <a:extLst>
              <a:ext uri="{FF2B5EF4-FFF2-40B4-BE49-F238E27FC236}">
                <a16:creationId xmlns:a16="http://schemas.microsoft.com/office/drawing/2014/main" id="{D75F56DB-D716-8ADC-058D-237031AD8BC3}"/>
              </a:ext>
            </a:extLst>
          </p:cNvPr>
          <p:cNvSpPr txBox="1"/>
          <p:nvPr/>
        </p:nvSpPr>
        <p:spPr>
          <a:xfrm>
            <a:off x="3208249" y="1661423"/>
            <a:ext cx="1152486" cy="400110"/>
          </a:xfrm>
          <a:prstGeom prst="rect">
            <a:avLst/>
          </a:prstGeom>
          <a:noFill/>
        </p:spPr>
        <p:txBody>
          <a:bodyPr wrap="square" rtlCol="0">
            <a:spAutoFit/>
            <a:scene3d>
              <a:camera prst="perspectiveFront"/>
              <a:lightRig rig="threePt" dir="t"/>
            </a:scene3d>
            <a:sp3d extrusionH="57150">
              <a:bevelT w="38100" h="38100" prst="convex"/>
            </a:sp3d>
          </a:bodyPr>
          <a:lstStyle/>
          <a:p>
            <a:r>
              <a:rPr lang="en-US" sz="2000" dirty="0">
                <a:ln w="0"/>
                <a:effectLst>
                  <a:outerShdw blurRad="50800" dist="38100" algn="l" rotWithShape="0">
                    <a:prstClr val="black">
                      <a:alpha val="40000"/>
                    </a:prstClr>
                  </a:outerShdw>
                </a:effectLst>
                <a:latin typeface="Baskerville Old Face" panose="02020602080505020303" pitchFamily="18" charset="0"/>
              </a:rPr>
              <a:t>Pooling</a:t>
            </a:r>
            <a:endParaRPr lang="en-IN" sz="2000" dirty="0">
              <a:ln w="0"/>
              <a:effectLst>
                <a:outerShdw blurRad="50800" dist="38100" algn="l" rotWithShape="0">
                  <a:prstClr val="black">
                    <a:alpha val="40000"/>
                  </a:prstClr>
                </a:outerShdw>
              </a:effectLst>
              <a:latin typeface="Baskerville Old Face" panose="02020602080505020303" pitchFamily="18" charset="0"/>
            </a:endParaRPr>
          </a:p>
        </p:txBody>
      </p:sp>
      <p:sp>
        <p:nvSpPr>
          <p:cNvPr id="424" name="TextBox 423">
            <a:extLst>
              <a:ext uri="{FF2B5EF4-FFF2-40B4-BE49-F238E27FC236}">
                <a16:creationId xmlns:a16="http://schemas.microsoft.com/office/drawing/2014/main" id="{F38B0648-1FA8-5665-CF46-437C27CF46AD}"/>
              </a:ext>
            </a:extLst>
          </p:cNvPr>
          <p:cNvSpPr txBox="1"/>
          <p:nvPr/>
        </p:nvSpPr>
        <p:spPr>
          <a:xfrm>
            <a:off x="1708143" y="1729076"/>
            <a:ext cx="1152486" cy="400110"/>
          </a:xfrm>
          <a:prstGeom prst="rect">
            <a:avLst/>
          </a:prstGeom>
          <a:noFill/>
        </p:spPr>
        <p:txBody>
          <a:bodyPr wrap="square" rtlCol="0">
            <a:spAutoFit/>
            <a:scene3d>
              <a:camera prst="perspectiveFront"/>
              <a:lightRig rig="threePt" dir="t"/>
            </a:scene3d>
            <a:sp3d extrusionH="57150">
              <a:bevelT w="38100" h="38100" prst="convex"/>
            </a:sp3d>
          </a:bodyPr>
          <a:lstStyle/>
          <a:p>
            <a:r>
              <a:rPr lang="en-US" sz="2000" dirty="0">
                <a:ln w="0"/>
                <a:effectLst>
                  <a:outerShdw blurRad="50800" dist="38100" algn="l" rotWithShape="0">
                    <a:prstClr val="black">
                      <a:alpha val="40000"/>
                    </a:prstClr>
                  </a:outerShdw>
                </a:effectLst>
                <a:latin typeface="Baskerville Old Face" panose="02020602080505020303" pitchFamily="18" charset="0"/>
              </a:rPr>
              <a:t>Pooling</a:t>
            </a:r>
            <a:endParaRPr lang="en-IN" sz="2000" dirty="0">
              <a:ln w="0"/>
              <a:effectLst>
                <a:outerShdw blurRad="50800" dist="38100" algn="l" rotWithShape="0">
                  <a:prstClr val="black">
                    <a:alpha val="40000"/>
                  </a:prstClr>
                </a:outerShdw>
              </a:effectLst>
              <a:latin typeface="Baskerville Old Face" panose="02020602080505020303" pitchFamily="18" charset="0"/>
            </a:endParaRPr>
          </a:p>
        </p:txBody>
      </p:sp>
      <p:sp>
        <p:nvSpPr>
          <p:cNvPr id="425" name="TextBox 424">
            <a:extLst>
              <a:ext uri="{FF2B5EF4-FFF2-40B4-BE49-F238E27FC236}">
                <a16:creationId xmlns:a16="http://schemas.microsoft.com/office/drawing/2014/main" id="{B59F2D81-28CA-95B9-B834-6F417055678F}"/>
              </a:ext>
            </a:extLst>
          </p:cNvPr>
          <p:cNvSpPr txBox="1"/>
          <p:nvPr/>
        </p:nvSpPr>
        <p:spPr>
          <a:xfrm>
            <a:off x="5458013" y="4940508"/>
            <a:ext cx="867109" cy="707886"/>
          </a:xfrm>
          <a:prstGeom prst="rect">
            <a:avLst/>
          </a:prstGeom>
          <a:noFill/>
        </p:spPr>
        <p:txBody>
          <a:bodyPr wrap="square" rtlCol="0">
            <a:spAutoFit/>
            <a:scene3d>
              <a:camera prst="perspectiveFront"/>
              <a:lightRig rig="threePt" dir="t"/>
            </a:scene3d>
            <a:sp3d extrusionH="57150">
              <a:bevelT w="38100" h="38100" prst="convex"/>
            </a:sp3d>
          </a:bodyPr>
          <a:lstStyle/>
          <a:p>
            <a:r>
              <a:rPr lang="en-US" sz="2000" dirty="0">
                <a:ln w="0"/>
                <a:effectLst>
                  <a:outerShdw blurRad="50800" dist="38100" algn="l" rotWithShape="0">
                    <a:prstClr val="black">
                      <a:alpha val="40000"/>
                    </a:prstClr>
                  </a:outerShdw>
                </a:effectLst>
                <a:latin typeface="Baskerville Old Face" panose="02020602080505020303" pitchFamily="18" charset="0"/>
              </a:rPr>
              <a:t>Flatten Layer</a:t>
            </a:r>
            <a:endParaRPr lang="en-IN" sz="2000" dirty="0">
              <a:ln w="0"/>
              <a:effectLst>
                <a:outerShdw blurRad="50800" dist="38100" algn="l" rotWithShape="0">
                  <a:prstClr val="black">
                    <a:alpha val="40000"/>
                  </a:prstClr>
                </a:outerShdw>
              </a:effectLst>
              <a:latin typeface="Baskerville Old Face" panose="02020602080505020303" pitchFamily="18" charset="0"/>
            </a:endParaRPr>
          </a:p>
        </p:txBody>
      </p:sp>
      <p:sp>
        <p:nvSpPr>
          <p:cNvPr id="426" name="TextBox 425">
            <a:extLst>
              <a:ext uri="{FF2B5EF4-FFF2-40B4-BE49-F238E27FC236}">
                <a16:creationId xmlns:a16="http://schemas.microsoft.com/office/drawing/2014/main" id="{05906410-4C14-9B1B-9B40-5ED0C402C391}"/>
              </a:ext>
            </a:extLst>
          </p:cNvPr>
          <p:cNvSpPr txBox="1"/>
          <p:nvPr/>
        </p:nvSpPr>
        <p:spPr>
          <a:xfrm>
            <a:off x="3241006" y="3777423"/>
            <a:ext cx="1520683" cy="923330"/>
          </a:xfrm>
          <a:prstGeom prst="rect">
            <a:avLst/>
          </a:prstGeom>
          <a:noFill/>
        </p:spPr>
        <p:txBody>
          <a:bodyPr wrap="square" rtlCol="0">
            <a:spAutoFit/>
            <a:scene3d>
              <a:camera prst="perspectiveFront"/>
              <a:lightRig rig="threePt" dir="t"/>
            </a:scene3d>
            <a:sp3d extrusionH="57150">
              <a:bevelT w="38100" h="38100" prst="convex"/>
            </a:sp3d>
          </a:bodyPr>
          <a:lstStyle/>
          <a:p>
            <a:pPr algn="ctr"/>
            <a:r>
              <a:rPr lang="en-US" dirty="0">
                <a:ln w="0"/>
                <a:effectLst>
                  <a:outerShdw blurRad="50800" dist="38100" algn="l" rotWithShape="0">
                    <a:prstClr val="black">
                      <a:alpha val="40000"/>
                    </a:prstClr>
                  </a:outerShdw>
                </a:effectLst>
                <a:latin typeface="Baskerville Old Face" panose="02020602080505020303" pitchFamily="18" charset="0"/>
              </a:rPr>
              <a:t>Convolution            +               Relu </a:t>
            </a:r>
            <a:endParaRPr lang="en-IN" dirty="0">
              <a:ln w="0"/>
              <a:effectLst>
                <a:outerShdw blurRad="50800" dist="38100" algn="l" rotWithShape="0">
                  <a:prstClr val="black">
                    <a:alpha val="40000"/>
                  </a:prstClr>
                </a:outerShdw>
              </a:effectLst>
              <a:latin typeface="Baskerville Old Face" panose="02020602080505020303" pitchFamily="18" charset="0"/>
            </a:endParaRPr>
          </a:p>
        </p:txBody>
      </p:sp>
      <p:sp>
        <p:nvSpPr>
          <p:cNvPr id="427" name="TextBox 426">
            <a:extLst>
              <a:ext uri="{FF2B5EF4-FFF2-40B4-BE49-F238E27FC236}">
                <a16:creationId xmlns:a16="http://schemas.microsoft.com/office/drawing/2014/main" id="{71CE5132-1C19-AE05-6720-61A7903D2635}"/>
              </a:ext>
            </a:extLst>
          </p:cNvPr>
          <p:cNvSpPr txBox="1"/>
          <p:nvPr/>
        </p:nvSpPr>
        <p:spPr>
          <a:xfrm>
            <a:off x="1630491" y="4070770"/>
            <a:ext cx="1520683" cy="923330"/>
          </a:xfrm>
          <a:prstGeom prst="rect">
            <a:avLst/>
          </a:prstGeom>
          <a:noFill/>
        </p:spPr>
        <p:txBody>
          <a:bodyPr wrap="square" rtlCol="0">
            <a:spAutoFit/>
            <a:scene3d>
              <a:camera prst="perspectiveFront"/>
              <a:lightRig rig="threePt" dir="t"/>
            </a:scene3d>
            <a:sp3d extrusionH="57150">
              <a:bevelT w="38100" h="38100" prst="convex"/>
            </a:sp3d>
          </a:bodyPr>
          <a:lstStyle/>
          <a:p>
            <a:pPr algn="ctr"/>
            <a:r>
              <a:rPr lang="en-US" dirty="0">
                <a:ln w="0"/>
                <a:effectLst>
                  <a:outerShdw blurRad="50800" dist="38100" algn="l" rotWithShape="0">
                    <a:prstClr val="black">
                      <a:alpha val="40000"/>
                    </a:prstClr>
                  </a:outerShdw>
                </a:effectLst>
                <a:latin typeface="Baskerville Old Face" panose="02020602080505020303" pitchFamily="18" charset="0"/>
              </a:rPr>
              <a:t>Convolution            +               Relu </a:t>
            </a:r>
            <a:endParaRPr lang="en-IN" dirty="0">
              <a:ln w="0"/>
              <a:effectLst>
                <a:outerShdw blurRad="50800" dist="38100" algn="l" rotWithShape="0">
                  <a:prstClr val="black">
                    <a:alpha val="40000"/>
                  </a:prstClr>
                </a:outerShdw>
              </a:effectLst>
              <a:latin typeface="Baskerville Old Face" panose="02020602080505020303" pitchFamily="18" charset="0"/>
            </a:endParaRPr>
          </a:p>
        </p:txBody>
      </p:sp>
      <p:sp>
        <p:nvSpPr>
          <p:cNvPr id="429" name="TextBox 428">
            <a:extLst>
              <a:ext uri="{FF2B5EF4-FFF2-40B4-BE49-F238E27FC236}">
                <a16:creationId xmlns:a16="http://schemas.microsoft.com/office/drawing/2014/main" id="{7AE62CF1-A65B-51B7-4B43-1E4F029834C2}"/>
              </a:ext>
            </a:extLst>
          </p:cNvPr>
          <p:cNvSpPr txBox="1"/>
          <p:nvPr/>
        </p:nvSpPr>
        <p:spPr>
          <a:xfrm>
            <a:off x="2823289" y="5456452"/>
            <a:ext cx="1520683" cy="369332"/>
          </a:xfrm>
          <a:prstGeom prst="rect">
            <a:avLst/>
          </a:prstGeom>
          <a:noFill/>
        </p:spPr>
        <p:txBody>
          <a:bodyPr wrap="square" rtlCol="0">
            <a:spAutoFit/>
            <a:scene3d>
              <a:camera prst="perspectiveFront"/>
              <a:lightRig rig="threePt" dir="t"/>
            </a:scene3d>
            <a:sp3d extrusionH="57150">
              <a:bevelT w="38100" h="38100" prst="convex"/>
            </a:sp3d>
          </a:bodyPr>
          <a:lstStyle/>
          <a:p>
            <a:pPr algn="ctr"/>
            <a:r>
              <a:rPr lang="en-US" dirty="0">
                <a:ln w="0"/>
                <a:effectLst>
                  <a:outerShdw blurRad="50800" dist="38100" algn="l" rotWithShape="0">
                    <a:prstClr val="black">
                      <a:alpha val="40000"/>
                    </a:prstClr>
                  </a:outerShdw>
                </a:effectLst>
                <a:latin typeface="Baskerville Old Face" panose="02020602080505020303" pitchFamily="18" charset="0"/>
              </a:rPr>
              <a:t>Feature Maps</a:t>
            </a:r>
            <a:endParaRPr lang="en-IN" dirty="0">
              <a:ln w="0"/>
              <a:effectLst>
                <a:outerShdw blurRad="50800" dist="38100" algn="l" rotWithShape="0">
                  <a:prstClr val="black">
                    <a:alpha val="40000"/>
                  </a:prstClr>
                </a:outerShdw>
              </a:effectLst>
              <a:latin typeface="Baskerville Old Face" panose="02020602080505020303" pitchFamily="18" charset="0"/>
            </a:endParaRPr>
          </a:p>
        </p:txBody>
      </p:sp>
      <p:sp>
        <p:nvSpPr>
          <p:cNvPr id="430" name="TextBox 429">
            <a:extLst>
              <a:ext uri="{FF2B5EF4-FFF2-40B4-BE49-F238E27FC236}">
                <a16:creationId xmlns:a16="http://schemas.microsoft.com/office/drawing/2014/main" id="{1C0A15F4-B08D-AFD6-6193-F10A1806440A}"/>
              </a:ext>
            </a:extLst>
          </p:cNvPr>
          <p:cNvSpPr txBox="1"/>
          <p:nvPr/>
        </p:nvSpPr>
        <p:spPr>
          <a:xfrm>
            <a:off x="128789" y="4376659"/>
            <a:ext cx="886410" cy="369332"/>
          </a:xfrm>
          <a:prstGeom prst="rect">
            <a:avLst/>
          </a:prstGeom>
          <a:noFill/>
        </p:spPr>
        <p:txBody>
          <a:bodyPr wrap="square" rtlCol="0">
            <a:spAutoFit/>
            <a:scene3d>
              <a:camera prst="perspectiveFront"/>
              <a:lightRig rig="threePt" dir="t"/>
            </a:scene3d>
            <a:sp3d extrusionH="57150">
              <a:bevelT w="38100" h="38100" prst="convex"/>
            </a:sp3d>
          </a:bodyPr>
          <a:lstStyle/>
          <a:p>
            <a:pPr algn="ctr"/>
            <a:r>
              <a:rPr lang="en-US" dirty="0">
                <a:ln w="0"/>
                <a:effectLst>
                  <a:outerShdw blurRad="50800" dist="38100" algn="l" rotWithShape="0">
                    <a:prstClr val="black">
                      <a:alpha val="40000"/>
                    </a:prstClr>
                  </a:outerShdw>
                </a:effectLst>
                <a:latin typeface="Baskerville Old Face" panose="02020602080505020303" pitchFamily="18" charset="0"/>
              </a:rPr>
              <a:t>Kernel</a:t>
            </a:r>
            <a:endParaRPr lang="en-IN" dirty="0">
              <a:ln w="0"/>
              <a:effectLst>
                <a:outerShdw blurRad="50800" dist="38100" algn="l" rotWithShape="0">
                  <a:prstClr val="black">
                    <a:alpha val="40000"/>
                  </a:prstClr>
                </a:outerShdw>
              </a:effectLst>
              <a:latin typeface="Baskerville Old Face" panose="02020602080505020303" pitchFamily="18" charset="0"/>
            </a:endParaRPr>
          </a:p>
        </p:txBody>
      </p:sp>
      <p:cxnSp>
        <p:nvCxnSpPr>
          <p:cNvPr id="432" name="Straight Arrow Connector 431">
            <a:extLst>
              <a:ext uri="{FF2B5EF4-FFF2-40B4-BE49-F238E27FC236}">
                <a16:creationId xmlns:a16="http://schemas.microsoft.com/office/drawing/2014/main" id="{11B8A737-59C0-DF3A-816F-7F0317230A80}"/>
              </a:ext>
            </a:extLst>
          </p:cNvPr>
          <p:cNvCxnSpPr>
            <a:cxnSpLocks/>
            <a:stCxn id="101" idx="2"/>
          </p:cNvCxnSpPr>
          <p:nvPr/>
        </p:nvCxnSpPr>
        <p:spPr>
          <a:xfrm flipH="1">
            <a:off x="632222" y="3980442"/>
            <a:ext cx="1882" cy="575120"/>
          </a:xfrm>
          <a:prstGeom prst="straightConnector1">
            <a:avLst/>
          </a:prstGeom>
          <a:ln>
            <a:solidFill>
              <a:schemeClr val="tx1">
                <a:lumMod val="85000"/>
              </a:schemeClr>
            </a:solidFill>
            <a:tailEnd type="triangle"/>
          </a:ln>
        </p:spPr>
        <p:style>
          <a:lnRef idx="3">
            <a:schemeClr val="dk1"/>
          </a:lnRef>
          <a:fillRef idx="0">
            <a:schemeClr val="dk1"/>
          </a:fillRef>
          <a:effectRef idx="2">
            <a:schemeClr val="dk1"/>
          </a:effectRef>
          <a:fontRef idx="minor">
            <a:schemeClr val="tx1"/>
          </a:fontRef>
        </p:style>
      </p:cxnSp>
      <p:cxnSp>
        <p:nvCxnSpPr>
          <p:cNvPr id="435" name="Straight Arrow Connector 434">
            <a:extLst>
              <a:ext uri="{FF2B5EF4-FFF2-40B4-BE49-F238E27FC236}">
                <a16:creationId xmlns:a16="http://schemas.microsoft.com/office/drawing/2014/main" id="{34C366F2-E902-966E-1C6F-E5A417426BE8}"/>
              </a:ext>
            </a:extLst>
          </p:cNvPr>
          <p:cNvCxnSpPr>
            <a:cxnSpLocks/>
            <a:stCxn id="429" idx="1"/>
          </p:cNvCxnSpPr>
          <p:nvPr/>
        </p:nvCxnSpPr>
        <p:spPr>
          <a:xfrm flipH="1" flipV="1">
            <a:off x="1062462" y="5624989"/>
            <a:ext cx="1760827" cy="16129"/>
          </a:xfrm>
          <a:prstGeom prst="straightConnector1">
            <a:avLst/>
          </a:prstGeom>
          <a:ln>
            <a:solidFill>
              <a:schemeClr val="tx1">
                <a:lumMod val="85000"/>
              </a:schemeClr>
            </a:solidFill>
            <a:tailEnd type="triangle"/>
          </a:ln>
        </p:spPr>
        <p:style>
          <a:lnRef idx="3">
            <a:schemeClr val="dk1"/>
          </a:lnRef>
          <a:fillRef idx="0">
            <a:schemeClr val="dk1"/>
          </a:fillRef>
          <a:effectRef idx="2">
            <a:schemeClr val="dk1"/>
          </a:effectRef>
          <a:fontRef idx="minor">
            <a:schemeClr val="tx1"/>
          </a:fontRef>
        </p:style>
      </p:cxnSp>
      <p:cxnSp>
        <p:nvCxnSpPr>
          <p:cNvPr id="439" name="Straight Arrow Connector 438">
            <a:extLst>
              <a:ext uri="{FF2B5EF4-FFF2-40B4-BE49-F238E27FC236}">
                <a16:creationId xmlns:a16="http://schemas.microsoft.com/office/drawing/2014/main" id="{55E2FC86-A162-7CDA-8D93-7FD81DCA4F4B}"/>
              </a:ext>
            </a:extLst>
          </p:cNvPr>
          <p:cNvCxnSpPr>
            <a:cxnSpLocks/>
            <a:stCxn id="429" idx="3"/>
          </p:cNvCxnSpPr>
          <p:nvPr/>
        </p:nvCxnSpPr>
        <p:spPr>
          <a:xfrm>
            <a:off x="4343972" y="5641118"/>
            <a:ext cx="1114041" cy="14409"/>
          </a:xfrm>
          <a:prstGeom prst="straightConnector1">
            <a:avLst/>
          </a:prstGeom>
          <a:ln>
            <a:solidFill>
              <a:schemeClr val="tx1">
                <a:lumMod val="85000"/>
              </a:schemeClr>
            </a:solidFill>
            <a:tailEnd type="triangle"/>
          </a:ln>
        </p:spPr>
        <p:style>
          <a:lnRef idx="3">
            <a:schemeClr val="dk1"/>
          </a:lnRef>
          <a:fillRef idx="0">
            <a:schemeClr val="dk1"/>
          </a:fillRef>
          <a:effectRef idx="2">
            <a:schemeClr val="dk1"/>
          </a:effectRef>
          <a:fontRef idx="minor">
            <a:schemeClr val="tx1"/>
          </a:fontRef>
        </p:style>
      </p:cxnSp>
      <p:sp>
        <p:nvSpPr>
          <p:cNvPr id="441" name="TextBox 440">
            <a:extLst>
              <a:ext uri="{FF2B5EF4-FFF2-40B4-BE49-F238E27FC236}">
                <a16:creationId xmlns:a16="http://schemas.microsoft.com/office/drawing/2014/main" id="{C1C038E1-36F9-0376-39B6-0FC6826B03C1}"/>
              </a:ext>
            </a:extLst>
          </p:cNvPr>
          <p:cNvSpPr txBox="1"/>
          <p:nvPr/>
        </p:nvSpPr>
        <p:spPr>
          <a:xfrm>
            <a:off x="7704218" y="5161229"/>
            <a:ext cx="1213879" cy="923330"/>
          </a:xfrm>
          <a:prstGeom prst="rect">
            <a:avLst/>
          </a:prstGeom>
          <a:noFill/>
        </p:spPr>
        <p:txBody>
          <a:bodyPr wrap="square" rtlCol="0">
            <a:spAutoFit/>
            <a:scene3d>
              <a:camera prst="perspectiveFront"/>
              <a:lightRig rig="threePt" dir="t"/>
            </a:scene3d>
            <a:sp3d extrusionH="57150">
              <a:bevelT w="38100" h="38100" prst="convex"/>
            </a:sp3d>
          </a:bodyPr>
          <a:lstStyle/>
          <a:p>
            <a:pPr algn="ctr"/>
            <a:r>
              <a:rPr lang="en-US" dirty="0">
                <a:ln w="0"/>
                <a:effectLst>
                  <a:outerShdw blurRad="50800" dist="38100" algn="l" rotWithShape="0">
                    <a:prstClr val="black">
                      <a:alpha val="40000"/>
                    </a:prstClr>
                  </a:outerShdw>
                </a:effectLst>
                <a:latin typeface="Baskerville Old Face" panose="02020602080505020303" pitchFamily="18" charset="0"/>
              </a:rPr>
              <a:t>Fully Connected Layers</a:t>
            </a:r>
            <a:endParaRPr lang="en-IN" dirty="0">
              <a:ln w="0"/>
              <a:effectLst>
                <a:outerShdw blurRad="50800" dist="38100" algn="l" rotWithShape="0">
                  <a:prstClr val="black">
                    <a:alpha val="40000"/>
                  </a:prstClr>
                </a:outerShdw>
              </a:effectLst>
              <a:latin typeface="Baskerville Old Face" panose="02020602080505020303" pitchFamily="18" charset="0"/>
            </a:endParaRPr>
          </a:p>
        </p:txBody>
      </p:sp>
      <p:cxnSp>
        <p:nvCxnSpPr>
          <p:cNvPr id="446" name="Straight Connector 445">
            <a:extLst>
              <a:ext uri="{FF2B5EF4-FFF2-40B4-BE49-F238E27FC236}">
                <a16:creationId xmlns:a16="http://schemas.microsoft.com/office/drawing/2014/main" id="{12D58262-D833-F3CB-2585-71DF298A94D2}"/>
              </a:ext>
            </a:extLst>
          </p:cNvPr>
          <p:cNvCxnSpPr>
            <a:cxnSpLocks/>
          </p:cNvCxnSpPr>
          <p:nvPr/>
        </p:nvCxnSpPr>
        <p:spPr>
          <a:xfrm>
            <a:off x="6712271" y="5595641"/>
            <a:ext cx="0" cy="199453"/>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449" name="Straight Connector 448">
            <a:extLst>
              <a:ext uri="{FF2B5EF4-FFF2-40B4-BE49-F238E27FC236}">
                <a16:creationId xmlns:a16="http://schemas.microsoft.com/office/drawing/2014/main" id="{7CCDC084-804B-A078-CAEC-498A515064CE}"/>
              </a:ext>
            </a:extLst>
          </p:cNvPr>
          <p:cNvCxnSpPr/>
          <p:nvPr/>
        </p:nvCxnSpPr>
        <p:spPr>
          <a:xfrm>
            <a:off x="6712271" y="5795094"/>
            <a:ext cx="1028370" cy="0"/>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451" name="Straight Connector 450">
            <a:extLst>
              <a:ext uri="{FF2B5EF4-FFF2-40B4-BE49-F238E27FC236}">
                <a16:creationId xmlns:a16="http://schemas.microsoft.com/office/drawing/2014/main" id="{CDB254ED-5AE0-3C5B-5CD7-EE17A0DA6978}"/>
              </a:ext>
            </a:extLst>
          </p:cNvPr>
          <p:cNvCxnSpPr>
            <a:cxnSpLocks/>
          </p:cNvCxnSpPr>
          <p:nvPr/>
        </p:nvCxnSpPr>
        <p:spPr>
          <a:xfrm>
            <a:off x="8803045" y="5825784"/>
            <a:ext cx="682570" cy="0"/>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453" name="Straight Connector 452">
            <a:extLst>
              <a:ext uri="{FF2B5EF4-FFF2-40B4-BE49-F238E27FC236}">
                <a16:creationId xmlns:a16="http://schemas.microsoft.com/office/drawing/2014/main" id="{6A96B41B-BF61-2C4F-FA2B-22C6099DA322}"/>
              </a:ext>
            </a:extLst>
          </p:cNvPr>
          <p:cNvCxnSpPr>
            <a:cxnSpLocks/>
          </p:cNvCxnSpPr>
          <p:nvPr/>
        </p:nvCxnSpPr>
        <p:spPr>
          <a:xfrm>
            <a:off x="9482955" y="5620671"/>
            <a:ext cx="0" cy="205799"/>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sp>
        <p:nvSpPr>
          <p:cNvPr id="456" name="TextBox 455">
            <a:extLst>
              <a:ext uri="{FF2B5EF4-FFF2-40B4-BE49-F238E27FC236}">
                <a16:creationId xmlns:a16="http://schemas.microsoft.com/office/drawing/2014/main" id="{31BAF906-433F-916C-14BB-4C4397D53D0D}"/>
              </a:ext>
            </a:extLst>
          </p:cNvPr>
          <p:cNvSpPr txBox="1"/>
          <p:nvPr/>
        </p:nvSpPr>
        <p:spPr>
          <a:xfrm>
            <a:off x="9754989" y="4436168"/>
            <a:ext cx="1213879" cy="923330"/>
          </a:xfrm>
          <a:prstGeom prst="rect">
            <a:avLst/>
          </a:prstGeom>
          <a:noFill/>
        </p:spPr>
        <p:txBody>
          <a:bodyPr wrap="square" rtlCol="0">
            <a:spAutoFit/>
            <a:scene3d>
              <a:camera prst="perspectiveFront"/>
              <a:lightRig rig="threePt" dir="t"/>
            </a:scene3d>
            <a:sp3d extrusionH="57150">
              <a:bevelT w="38100" h="38100" prst="convex"/>
            </a:sp3d>
          </a:bodyPr>
          <a:lstStyle/>
          <a:p>
            <a:pPr algn="ctr"/>
            <a:r>
              <a:rPr lang="en-US" dirty="0">
                <a:ln w="0"/>
                <a:effectLst>
                  <a:outerShdw blurRad="50800" dist="38100" algn="l" rotWithShape="0">
                    <a:prstClr val="black">
                      <a:alpha val="40000"/>
                    </a:prstClr>
                  </a:outerShdw>
                </a:effectLst>
                <a:latin typeface="Baskerville Old Face" panose="02020602080505020303" pitchFamily="18" charset="0"/>
              </a:rPr>
              <a:t>SoftMax Activation Function</a:t>
            </a:r>
            <a:endParaRPr lang="en-IN" dirty="0">
              <a:ln w="0"/>
              <a:effectLst>
                <a:outerShdw blurRad="50800" dist="38100" algn="l" rotWithShape="0">
                  <a:prstClr val="black">
                    <a:alpha val="40000"/>
                  </a:prstClr>
                </a:outerShdw>
              </a:effectLst>
              <a:latin typeface="Baskerville Old Face" panose="02020602080505020303" pitchFamily="18" charset="0"/>
            </a:endParaRPr>
          </a:p>
        </p:txBody>
      </p:sp>
      <p:cxnSp>
        <p:nvCxnSpPr>
          <p:cNvPr id="470" name="Straight Connector 469">
            <a:extLst>
              <a:ext uri="{FF2B5EF4-FFF2-40B4-BE49-F238E27FC236}">
                <a16:creationId xmlns:a16="http://schemas.microsoft.com/office/drawing/2014/main" id="{46051BFB-E134-8B8F-0B3B-D22E6644FF56}"/>
              </a:ext>
            </a:extLst>
          </p:cNvPr>
          <p:cNvCxnSpPr/>
          <p:nvPr/>
        </p:nvCxnSpPr>
        <p:spPr>
          <a:xfrm>
            <a:off x="363894" y="5894580"/>
            <a:ext cx="0" cy="481710"/>
          </a:xfrm>
          <a:prstGeom prst="line">
            <a:avLst/>
          </a:prstGeom>
          <a:ln w="38100">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471" name="Straight Connector 470">
            <a:extLst>
              <a:ext uri="{FF2B5EF4-FFF2-40B4-BE49-F238E27FC236}">
                <a16:creationId xmlns:a16="http://schemas.microsoft.com/office/drawing/2014/main" id="{0DBB13C2-9C86-F4C0-8F21-DEF986ED7074}"/>
              </a:ext>
            </a:extLst>
          </p:cNvPr>
          <p:cNvCxnSpPr/>
          <p:nvPr/>
        </p:nvCxnSpPr>
        <p:spPr>
          <a:xfrm>
            <a:off x="5766500" y="5894580"/>
            <a:ext cx="0" cy="481710"/>
          </a:xfrm>
          <a:prstGeom prst="line">
            <a:avLst/>
          </a:prstGeom>
          <a:ln w="38100">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472" name="Straight Connector 471">
            <a:extLst>
              <a:ext uri="{FF2B5EF4-FFF2-40B4-BE49-F238E27FC236}">
                <a16:creationId xmlns:a16="http://schemas.microsoft.com/office/drawing/2014/main" id="{2B66AD6F-32ED-AB06-86E8-1DC6AD729C71}"/>
              </a:ext>
            </a:extLst>
          </p:cNvPr>
          <p:cNvCxnSpPr/>
          <p:nvPr/>
        </p:nvCxnSpPr>
        <p:spPr>
          <a:xfrm>
            <a:off x="6032893" y="5894580"/>
            <a:ext cx="0" cy="481710"/>
          </a:xfrm>
          <a:prstGeom prst="line">
            <a:avLst/>
          </a:prstGeom>
          <a:ln w="38100">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473" name="Straight Connector 472">
            <a:extLst>
              <a:ext uri="{FF2B5EF4-FFF2-40B4-BE49-F238E27FC236}">
                <a16:creationId xmlns:a16="http://schemas.microsoft.com/office/drawing/2014/main" id="{E3CD522C-242B-F7BC-4003-8A1237DD6A75}"/>
              </a:ext>
            </a:extLst>
          </p:cNvPr>
          <p:cNvCxnSpPr/>
          <p:nvPr/>
        </p:nvCxnSpPr>
        <p:spPr>
          <a:xfrm>
            <a:off x="9728211" y="5894580"/>
            <a:ext cx="0" cy="481710"/>
          </a:xfrm>
          <a:prstGeom prst="line">
            <a:avLst/>
          </a:prstGeom>
          <a:ln w="38100">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474" name="Straight Connector 473">
            <a:extLst>
              <a:ext uri="{FF2B5EF4-FFF2-40B4-BE49-F238E27FC236}">
                <a16:creationId xmlns:a16="http://schemas.microsoft.com/office/drawing/2014/main" id="{DEBF1EBA-5156-1EE0-D9A7-F566169751DA}"/>
              </a:ext>
            </a:extLst>
          </p:cNvPr>
          <p:cNvCxnSpPr/>
          <p:nvPr/>
        </p:nvCxnSpPr>
        <p:spPr>
          <a:xfrm>
            <a:off x="11692686" y="5894580"/>
            <a:ext cx="0" cy="481710"/>
          </a:xfrm>
          <a:prstGeom prst="line">
            <a:avLst/>
          </a:prstGeom>
          <a:ln w="38100">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476" name="Straight Connector 475">
            <a:extLst>
              <a:ext uri="{FF2B5EF4-FFF2-40B4-BE49-F238E27FC236}">
                <a16:creationId xmlns:a16="http://schemas.microsoft.com/office/drawing/2014/main" id="{ED3AC877-2569-724D-5D6B-CD41A25A85AC}"/>
              </a:ext>
            </a:extLst>
          </p:cNvPr>
          <p:cNvCxnSpPr/>
          <p:nvPr/>
        </p:nvCxnSpPr>
        <p:spPr>
          <a:xfrm>
            <a:off x="9850076" y="5894580"/>
            <a:ext cx="0" cy="481710"/>
          </a:xfrm>
          <a:prstGeom prst="line">
            <a:avLst/>
          </a:prstGeom>
          <a:ln w="38100">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478" name="Straight Connector 477">
            <a:extLst>
              <a:ext uri="{FF2B5EF4-FFF2-40B4-BE49-F238E27FC236}">
                <a16:creationId xmlns:a16="http://schemas.microsoft.com/office/drawing/2014/main" id="{131FAA51-7727-A12B-5607-DFD19865DBB7}"/>
              </a:ext>
            </a:extLst>
          </p:cNvPr>
          <p:cNvCxnSpPr>
            <a:cxnSpLocks/>
          </p:cNvCxnSpPr>
          <p:nvPr/>
        </p:nvCxnSpPr>
        <p:spPr>
          <a:xfrm>
            <a:off x="363894" y="6359400"/>
            <a:ext cx="5412515" cy="0"/>
          </a:xfrm>
          <a:prstGeom prst="line">
            <a:avLst/>
          </a:prstGeom>
          <a:ln w="38100">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486" name="Straight Connector 485">
            <a:extLst>
              <a:ext uri="{FF2B5EF4-FFF2-40B4-BE49-F238E27FC236}">
                <a16:creationId xmlns:a16="http://schemas.microsoft.com/office/drawing/2014/main" id="{F5141F13-AA9A-C8D7-C67B-DDB2CCC27CDF}"/>
              </a:ext>
            </a:extLst>
          </p:cNvPr>
          <p:cNvCxnSpPr>
            <a:cxnSpLocks/>
          </p:cNvCxnSpPr>
          <p:nvPr/>
        </p:nvCxnSpPr>
        <p:spPr>
          <a:xfrm>
            <a:off x="6032893" y="6359400"/>
            <a:ext cx="3695318" cy="0"/>
          </a:xfrm>
          <a:prstGeom prst="line">
            <a:avLst/>
          </a:prstGeom>
          <a:ln w="38100">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490" name="Straight Connector 489">
            <a:extLst>
              <a:ext uri="{FF2B5EF4-FFF2-40B4-BE49-F238E27FC236}">
                <a16:creationId xmlns:a16="http://schemas.microsoft.com/office/drawing/2014/main" id="{6C1E85FF-DE86-EC48-32B7-3EB38FD8CD25}"/>
              </a:ext>
            </a:extLst>
          </p:cNvPr>
          <p:cNvCxnSpPr>
            <a:cxnSpLocks/>
          </p:cNvCxnSpPr>
          <p:nvPr/>
        </p:nvCxnSpPr>
        <p:spPr>
          <a:xfrm>
            <a:off x="9850076" y="6359400"/>
            <a:ext cx="1842610" cy="16890"/>
          </a:xfrm>
          <a:prstGeom prst="line">
            <a:avLst/>
          </a:prstGeom>
          <a:ln w="38100">
            <a:solidFill>
              <a:schemeClr val="tx1">
                <a:lumMod val="85000"/>
              </a:schemeClr>
            </a:solidFill>
          </a:ln>
        </p:spPr>
        <p:style>
          <a:lnRef idx="3">
            <a:schemeClr val="dk1"/>
          </a:lnRef>
          <a:fillRef idx="0">
            <a:schemeClr val="dk1"/>
          </a:fillRef>
          <a:effectRef idx="2">
            <a:schemeClr val="dk1"/>
          </a:effectRef>
          <a:fontRef idx="minor">
            <a:schemeClr val="tx1"/>
          </a:fontRef>
        </p:style>
      </p:cxnSp>
      <p:sp>
        <p:nvSpPr>
          <p:cNvPr id="493" name="TextBox 492">
            <a:extLst>
              <a:ext uri="{FF2B5EF4-FFF2-40B4-BE49-F238E27FC236}">
                <a16:creationId xmlns:a16="http://schemas.microsoft.com/office/drawing/2014/main" id="{1F5EFE96-7F92-4A17-D748-9C5D46CCFE0C}"/>
              </a:ext>
            </a:extLst>
          </p:cNvPr>
          <p:cNvSpPr txBox="1"/>
          <p:nvPr/>
        </p:nvSpPr>
        <p:spPr>
          <a:xfrm>
            <a:off x="6540590" y="6385986"/>
            <a:ext cx="2672835" cy="369332"/>
          </a:xfrm>
          <a:prstGeom prst="rect">
            <a:avLst/>
          </a:prstGeom>
          <a:noFill/>
        </p:spPr>
        <p:txBody>
          <a:bodyPr wrap="square" rtlCol="0">
            <a:spAutoFit/>
            <a:scene3d>
              <a:camera prst="perspectiveFront"/>
              <a:lightRig rig="threePt" dir="t"/>
            </a:scene3d>
            <a:sp3d extrusionH="57150">
              <a:bevelT w="38100" h="38100" prst="convex"/>
            </a:sp3d>
          </a:bodyPr>
          <a:lstStyle/>
          <a:p>
            <a:pPr algn="ctr"/>
            <a:r>
              <a:rPr lang="en-US" dirty="0">
                <a:ln w="0"/>
                <a:effectLst>
                  <a:outerShdw blurRad="50800" dist="38100" algn="l" rotWithShape="0">
                    <a:prstClr val="black">
                      <a:alpha val="40000"/>
                    </a:prstClr>
                  </a:outerShdw>
                </a:effectLst>
                <a:latin typeface="Baskerville Old Face" panose="02020602080505020303" pitchFamily="18" charset="0"/>
              </a:rPr>
              <a:t>Classification</a:t>
            </a:r>
            <a:endParaRPr lang="en-IN" dirty="0">
              <a:ln w="0"/>
              <a:effectLst>
                <a:outerShdw blurRad="50800" dist="38100" algn="l" rotWithShape="0">
                  <a:prstClr val="black">
                    <a:alpha val="40000"/>
                  </a:prstClr>
                </a:outerShdw>
              </a:effectLst>
              <a:latin typeface="Baskerville Old Face" panose="02020602080505020303" pitchFamily="18" charset="0"/>
            </a:endParaRPr>
          </a:p>
        </p:txBody>
      </p:sp>
      <p:sp>
        <p:nvSpPr>
          <p:cNvPr id="495" name="TextBox 494">
            <a:extLst>
              <a:ext uri="{FF2B5EF4-FFF2-40B4-BE49-F238E27FC236}">
                <a16:creationId xmlns:a16="http://schemas.microsoft.com/office/drawing/2014/main" id="{E5F9550E-543B-E745-A0A7-665903601A30}"/>
              </a:ext>
            </a:extLst>
          </p:cNvPr>
          <p:cNvSpPr txBox="1"/>
          <p:nvPr/>
        </p:nvSpPr>
        <p:spPr>
          <a:xfrm>
            <a:off x="2075214" y="6396817"/>
            <a:ext cx="2672835" cy="369332"/>
          </a:xfrm>
          <a:prstGeom prst="rect">
            <a:avLst/>
          </a:prstGeom>
          <a:noFill/>
        </p:spPr>
        <p:txBody>
          <a:bodyPr wrap="square" rtlCol="0">
            <a:spAutoFit/>
            <a:scene3d>
              <a:camera prst="perspectiveFront"/>
              <a:lightRig rig="threePt" dir="t"/>
            </a:scene3d>
            <a:sp3d extrusionH="57150">
              <a:bevelT w="38100" h="38100" prst="convex"/>
            </a:sp3d>
          </a:bodyPr>
          <a:lstStyle/>
          <a:p>
            <a:pPr algn="ctr"/>
            <a:r>
              <a:rPr lang="en-US" dirty="0">
                <a:ln w="0"/>
                <a:effectLst>
                  <a:outerShdw blurRad="50800" dist="38100" algn="l" rotWithShape="0">
                    <a:prstClr val="black">
                      <a:alpha val="40000"/>
                    </a:prstClr>
                  </a:outerShdw>
                </a:effectLst>
                <a:latin typeface="Baskerville Old Face" panose="02020602080505020303" pitchFamily="18" charset="0"/>
              </a:rPr>
              <a:t>Feature Extraction</a:t>
            </a:r>
            <a:endParaRPr lang="en-IN" dirty="0">
              <a:ln w="0"/>
              <a:effectLst>
                <a:outerShdw blurRad="50800" dist="38100" algn="l" rotWithShape="0">
                  <a:prstClr val="black">
                    <a:alpha val="40000"/>
                  </a:prstClr>
                </a:outerShdw>
              </a:effectLst>
              <a:latin typeface="Baskerville Old Face" panose="02020602080505020303" pitchFamily="18" charset="0"/>
            </a:endParaRPr>
          </a:p>
        </p:txBody>
      </p:sp>
      <p:sp>
        <p:nvSpPr>
          <p:cNvPr id="496" name="TextBox 495">
            <a:extLst>
              <a:ext uri="{FF2B5EF4-FFF2-40B4-BE49-F238E27FC236}">
                <a16:creationId xmlns:a16="http://schemas.microsoft.com/office/drawing/2014/main" id="{8DDC48E5-04AC-BBEB-AC89-6A90EB5E0914}"/>
              </a:ext>
            </a:extLst>
          </p:cNvPr>
          <p:cNvSpPr txBox="1"/>
          <p:nvPr/>
        </p:nvSpPr>
        <p:spPr>
          <a:xfrm>
            <a:off x="9661374" y="6396502"/>
            <a:ext cx="2614987" cy="369332"/>
          </a:xfrm>
          <a:prstGeom prst="rect">
            <a:avLst/>
          </a:prstGeom>
          <a:noFill/>
        </p:spPr>
        <p:txBody>
          <a:bodyPr wrap="square" rtlCol="0">
            <a:spAutoFit/>
            <a:scene3d>
              <a:camera prst="perspectiveFront"/>
              <a:lightRig rig="threePt" dir="t"/>
            </a:scene3d>
            <a:sp3d extrusionH="57150">
              <a:bevelT w="38100" h="38100" prst="convex"/>
            </a:sp3d>
          </a:bodyPr>
          <a:lstStyle/>
          <a:p>
            <a:r>
              <a:rPr lang="en-US" dirty="0">
                <a:ln w="0"/>
                <a:effectLst>
                  <a:outerShdw blurRad="50800" dist="38100" algn="l" rotWithShape="0">
                    <a:prstClr val="black">
                      <a:alpha val="40000"/>
                    </a:prstClr>
                  </a:outerShdw>
                </a:effectLst>
                <a:latin typeface="Baskerville Old Face" panose="02020602080505020303" pitchFamily="18" charset="0"/>
              </a:rPr>
              <a:t>Probabilistic Distribution</a:t>
            </a:r>
            <a:endParaRPr lang="en-IN" dirty="0">
              <a:ln w="0"/>
              <a:effectLst>
                <a:outerShdw blurRad="50800" dist="38100" algn="l" rotWithShape="0">
                  <a:prstClr val="black">
                    <a:alpha val="40000"/>
                  </a:prstClr>
                </a:outerShdw>
              </a:effectLst>
              <a:latin typeface="Baskerville Old Face" panose="02020602080505020303" pitchFamily="18" charset="0"/>
            </a:endParaRPr>
          </a:p>
        </p:txBody>
      </p:sp>
    </p:spTree>
    <p:extLst>
      <p:ext uri="{BB962C8B-B14F-4D97-AF65-F5344CB8AC3E}">
        <p14:creationId xmlns:p14="http://schemas.microsoft.com/office/powerpoint/2010/main" val="7177311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1DFA-8793-525E-80BB-C170F59D03E3}"/>
              </a:ext>
            </a:extLst>
          </p:cNvPr>
          <p:cNvSpPr>
            <a:spLocks noGrp="1"/>
          </p:cNvSpPr>
          <p:nvPr>
            <p:ph type="title"/>
          </p:nvPr>
        </p:nvSpPr>
        <p:spPr>
          <a:xfrm>
            <a:off x="2438401" y="716616"/>
            <a:ext cx="7796540" cy="1335500"/>
          </a:xfrm>
        </p:spPr>
        <p:txBody>
          <a:bodyPr>
            <a:noAutofit/>
            <a:scene3d>
              <a:camera prst="orthographicFront"/>
              <a:lightRig rig="threePt" dir="t"/>
            </a:scene3d>
            <a:sp3d extrusionH="57150">
              <a:bevelT w="38100" h="38100"/>
            </a:sp3d>
          </a:bodyPr>
          <a:lstStyle/>
          <a:p>
            <a:pPr algn="l"/>
            <a:r>
              <a:rPr lang="en-US"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Optimizer, Loss Function &amp; Metrics </a:t>
            </a:r>
            <a:endParaRPr lang="en-IN"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65F77B44-C0A3-ECCB-2E26-9298D369AD03}"/>
              </a:ext>
            </a:extLst>
          </p:cNvPr>
          <p:cNvSpPr>
            <a:spLocks noGrp="1"/>
          </p:cNvSpPr>
          <p:nvPr>
            <p:ph idx="1"/>
          </p:nvPr>
        </p:nvSpPr>
        <p:spPr>
          <a:xfrm>
            <a:off x="2773599" y="2255316"/>
            <a:ext cx="7796540" cy="3007564"/>
          </a:xfrm>
        </p:spPr>
        <p:txBody>
          <a:bodyPr/>
          <a:lstStyle/>
          <a:p>
            <a:pPr algn="just"/>
            <a:r>
              <a:rPr lang="en-US" dirty="0">
                <a:solidFill>
                  <a:schemeClr val="bg2">
                    <a:lumMod val="25000"/>
                    <a:lumOff val="75000"/>
                  </a:schemeClr>
                </a:solidFill>
                <a:latin typeface="Bookman Old Style" panose="02050604050505020204" pitchFamily="18" charset="0"/>
              </a:rPr>
              <a:t>Utilizing categorical cross-entropy, a loss function measuring the difference between predictions and actual values, especially in classification models with probability outputs. </a:t>
            </a:r>
          </a:p>
          <a:p>
            <a:pPr algn="just"/>
            <a:r>
              <a:rPr lang="en-US" dirty="0">
                <a:solidFill>
                  <a:schemeClr val="bg2">
                    <a:lumMod val="25000"/>
                    <a:lumOff val="75000"/>
                  </a:schemeClr>
                </a:solidFill>
                <a:latin typeface="Bookman Old Style" panose="02050604050505020204" pitchFamily="18" charset="0"/>
              </a:rPr>
              <a:t>This function penalizes divergence from true labels, with higher loss for significant deviations, e.g., predicting 0.012 when the actual label is 1.</a:t>
            </a:r>
            <a:endParaRPr lang="en-IN" dirty="0">
              <a:solidFill>
                <a:schemeClr val="bg2">
                  <a:lumMod val="25000"/>
                  <a:lumOff val="75000"/>
                </a:schemeClr>
              </a:solidFill>
              <a:latin typeface="Bookman Old Style" panose="02050604050505020204" pitchFamily="18" charset="0"/>
            </a:endParaRPr>
          </a:p>
        </p:txBody>
      </p:sp>
      <p:pic>
        <p:nvPicPr>
          <p:cNvPr id="12" name="Picture 11">
            <a:extLst>
              <a:ext uri="{FF2B5EF4-FFF2-40B4-BE49-F238E27FC236}">
                <a16:creationId xmlns:a16="http://schemas.microsoft.com/office/drawing/2014/main" id="{8605D9F0-98C5-A802-0CE6-C679C66B8612}"/>
              </a:ext>
            </a:extLst>
          </p:cNvPr>
          <p:cNvPicPr>
            <a:picLocks noChangeAspect="1"/>
          </p:cNvPicPr>
          <p:nvPr/>
        </p:nvPicPr>
        <p:blipFill>
          <a:blip r:embed="rId2"/>
          <a:stretch>
            <a:fillRect/>
          </a:stretch>
        </p:blipFill>
        <p:spPr>
          <a:xfrm>
            <a:off x="1554480" y="5466080"/>
            <a:ext cx="9357360" cy="11030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6477629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AD15F-C330-9DE1-2306-3A13855B974A}"/>
              </a:ext>
            </a:extLst>
          </p:cNvPr>
          <p:cNvSpPr txBox="1"/>
          <p:nvPr/>
        </p:nvSpPr>
        <p:spPr>
          <a:xfrm>
            <a:off x="2001520" y="1381760"/>
            <a:ext cx="8717280" cy="4606389"/>
          </a:xfrm>
          <a:prstGeom prst="rect">
            <a:avLst/>
          </a:prstGeom>
          <a:noFill/>
        </p:spPr>
        <p:txBody>
          <a:bodyPr wrap="square" rtlCol="0">
            <a:spAutoFit/>
          </a:bodyPr>
          <a:lstStyle/>
          <a:p>
            <a:pPr marL="344488" indent="-344488" algn="just" defTabSz="914400">
              <a:spcBef>
                <a:spcPts val="1000"/>
              </a:spcBef>
              <a:spcAft>
                <a:spcPts val="600"/>
              </a:spcAft>
              <a:buClr>
                <a:schemeClr val="accent6"/>
              </a:buClr>
              <a:buSzPct val="90000"/>
              <a:buFont typeface="Wingdings" panose="05000000000000000000" pitchFamily="2" charset="2"/>
              <a:buChar char="§"/>
            </a:pPr>
            <a:r>
              <a:rPr lang="en-US" sz="2000" dirty="0">
                <a:solidFill>
                  <a:schemeClr val="bg2">
                    <a:lumMod val="25000"/>
                    <a:lumOff val="75000"/>
                  </a:schemeClr>
                </a:solidFill>
                <a:latin typeface="Bookman Old Style" panose="02050604050505020204" pitchFamily="18" charset="0"/>
              </a:rPr>
              <a:t>The optimizer used is Adam().</a:t>
            </a:r>
          </a:p>
          <a:p>
            <a:pPr marL="344488" indent="-344488" algn="just" defTabSz="914400">
              <a:spcBef>
                <a:spcPts val="1000"/>
              </a:spcBef>
              <a:spcAft>
                <a:spcPts val="600"/>
              </a:spcAft>
              <a:buClr>
                <a:schemeClr val="accent6"/>
              </a:buClr>
              <a:buSzPct val="90000"/>
              <a:buFont typeface="Wingdings" panose="05000000000000000000" pitchFamily="2" charset="2"/>
              <a:buChar char="§"/>
            </a:pPr>
            <a:r>
              <a:rPr lang="en-US" sz="2000" dirty="0">
                <a:solidFill>
                  <a:schemeClr val="bg2">
                    <a:lumMod val="25000"/>
                    <a:lumOff val="75000"/>
                  </a:schemeClr>
                </a:solidFill>
                <a:latin typeface="Bookman Old Style" panose="02050604050505020204" pitchFamily="18" charset="0"/>
              </a:rPr>
              <a:t>Adam stands for Adaptive Moment Estimation. </a:t>
            </a:r>
          </a:p>
          <a:p>
            <a:pPr marL="344488" indent="-344488" algn="just" defTabSz="914400">
              <a:spcBef>
                <a:spcPts val="1000"/>
              </a:spcBef>
              <a:spcAft>
                <a:spcPts val="600"/>
              </a:spcAft>
              <a:buClr>
                <a:schemeClr val="accent6"/>
              </a:buClr>
              <a:buSzPct val="90000"/>
              <a:buFont typeface="Wingdings" panose="05000000000000000000" pitchFamily="2" charset="2"/>
              <a:buChar char="§"/>
            </a:pPr>
            <a:r>
              <a:rPr lang="en-US" sz="2000" dirty="0">
                <a:solidFill>
                  <a:schemeClr val="bg2">
                    <a:lumMod val="25000"/>
                    <a:lumOff val="75000"/>
                  </a:schemeClr>
                </a:solidFill>
                <a:latin typeface="Bookman Old Style" panose="02050604050505020204" pitchFamily="18" charset="0"/>
              </a:rPr>
              <a:t>This method dynamically computes adaptive learning rates for individual parameters by maintaining an exponentially decaying average of past squared gradients (similar to AdaDelta) and past gradients (similar to momentum), enhancing training efficiency in deep learning models.</a:t>
            </a:r>
          </a:p>
          <a:p>
            <a:pPr marL="344488" indent="-344488" algn="just" defTabSz="914400">
              <a:spcBef>
                <a:spcPts val="1000"/>
              </a:spcBef>
              <a:spcAft>
                <a:spcPts val="600"/>
              </a:spcAft>
              <a:buClr>
                <a:schemeClr val="accent6"/>
              </a:buClr>
              <a:buSzPct val="90000"/>
              <a:buFont typeface="Wingdings" panose="05000000000000000000" pitchFamily="2" charset="2"/>
              <a:buChar char="§"/>
            </a:pPr>
            <a:r>
              <a:rPr lang="en-US" sz="2000" dirty="0">
                <a:solidFill>
                  <a:schemeClr val="bg2">
                    <a:lumMod val="25000"/>
                    <a:lumOff val="75000"/>
                  </a:schemeClr>
                </a:solidFill>
                <a:latin typeface="Bookman Old Style" panose="02050604050505020204" pitchFamily="18" charset="0"/>
              </a:rPr>
              <a:t>Accuracy, a common metric, quantifies the proportion of correctly predicted instances out of the total. </a:t>
            </a:r>
          </a:p>
          <a:p>
            <a:pPr marL="344488" indent="-344488" algn="just" defTabSz="914400">
              <a:spcBef>
                <a:spcPts val="1000"/>
              </a:spcBef>
              <a:spcAft>
                <a:spcPts val="600"/>
              </a:spcAft>
              <a:buClr>
                <a:schemeClr val="accent6"/>
              </a:buClr>
              <a:buSzPct val="90000"/>
              <a:buFont typeface="Wingdings" panose="05000000000000000000" pitchFamily="2" charset="2"/>
              <a:buChar char="§"/>
            </a:pPr>
            <a:r>
              <a:rPr lang="en-US" sz="2000" dirty="0">
                <a:solidFill>
                  <a:schemeClr val="bg2">
                    <a:lumMod val="25000"/>
                    <a:lumOff val="75000"/>
                  </a:schemeClr>
                </a:solidFill>
                <a:latin typeface="Bookman Old Style" panose="02050604050505020204" pitchFamily="18" charset="0"/>
              </a:rPr>
              <a:t>It provides a straightforward measure of model performance in classification tasks, gauging the overall correctness of predictions.</a:t>
            </a:r>
            <a:endParaRPr lang="en-IN" sz="2000" dirty="0">
              <a:solidFill>
                <a:schemeClr val="bg2">
                  <a:lumMod val="25000"/>
                  <a:lumOff val="75000"/>
                </a:schemeClr>
              </a:solidFill>
              <a:latin typeface="Bookman Old Style" panose="02050604050505020204" pitchFamily="18" charset="0"/>
            </a:endParaRPr>
          </a:p>
        </p:txBody>
      </p:sp>
    </p:spTree>
    <p:extLst>
      <p:ext uri="{BB962C8B-B14F-4D97-AF65-F5344CB8AC3E}">
        <p14:creationId xmlns:p14="http://schemas.microsoft.com/office/powerpoint/2010/main" val="250442105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FE99-C9C4-30DD-CD7D-85705C7BF2AE}"/>
              </a:ext>
            </a:extLst>
          </p:cNvPr>
          <p:cNvSpPr>
            <a:spLocks noGrp="1"/>
          </p:cNvSpPr>
          <p:nvPr>
            <p:ph type="title"/>
          </p:nvPr>
        </p:nvSpPr>
        <p:spPr>
          <a:xfrm>
            <a:off x="2408608" y="808056"/>
            <a:ext cx="7958331" cy="1077229"/>
          </a:xfrm>
        </p:spPr>
        <p:txBody>
          <a:bodyPr>
            <a:normAutofit/>
            <a:scene3d>
              <a:camera prst="orthographicFront"/>
              <a:lightRig rig="threePt" dir="t"/>
            </a:scene3d>
            <a:sp3d extrusionH="57150">
              <a:bevelT w="38100" h="38100"/>
            </a:sp3d>
          </a:bodyPr>
          <a:lstStyle/>
          <a:p>
            <a:pPr algn="l"/>
            <a:r>
              <a:rPr lang="en-US"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Validation</a:t>
            </a:r>
            <a:endParaRPr lang="en-IN"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E872D1-CEB1-0254-A2DA-FC40357FC42A}"/>
              </a:ext>
            </a:extLst>
          </p:cNvPr>
          <p:cNvSpPr>
            <a:spLocks noGrp="1"/>
          </p:cNvSpPr>
          <p:nvPr>
            <p:ph idx="1"/>
          </p:nvPr>
        </p:nvSpPr>
        <p:spPr>
          <a:xfrm>
            <a:off x="2692319" y="1885284"/>
            <a:ext cx="8229682" cy="4424075"/>
          </a:xfrm>
        </p:spPr>
        <p:txBody>
          <a:bodyPr>
            <a:noAutofit/>
          </a:bodyPr>
          <a:lstStyle/>
          <a:p>
            <a:pPr algn="just">
              <a:lnSpc>
                <a:spcPct val="100000"/>
              </a:lnSpc>
            </a:pPr>
            <a:r>
              <a:rPr lang="en-US" dirty="0">
                <a:solidFill>
                  <a:schemeClr val="bg2">
                    <a:lumMod val="25000"/>
                    <a:lumOff val="75000"/>
                  </a:schemeClr>
                </a:solidFill>
                <a:latin typeface="Bookman Old Style" panose="02050604050505020204" pitchFamily="18" charset="0"/>
              </a:rPr>
              <a:t>In the validation phase, a combination of OpenCV and Keras functions was employed. </a:t>
            </a:r>
          </a:p>
          <a:p>
            <a:pPr algn="just">
              <a:lnSpc>
                <a:spcPct val="100000"/>
              </a:lnSpc>
            </a:pPr>
            <a:r>
              <a:rPr lang="en-US" dirty="0">
                <a:solidFill>
                  <a:schemeClr val="bg2">
                    <a:lumMod val="25000"/>
                    <a:lumOff val="75000"/>
                  </a:schemeClr>
                </a:solidFill>
                <a:latin typeface="Bookman Old Style" panose="02050604050505020204" pitchFamily="18" charset="0"/>
              </a:rPr>
              <a:t>Initially, the video frames were stored in a video object. Each frame underwent a transformation, converting it to grayscale and resizing it through NumPy. </a:t>
            </a:r>
          </a:p>
          <a:p>
            <a:pPr algn="just">
              <a:lnSpc>
                <a:spcPct val="100000"/>
              </a:lnSpc>
            </a:pPr>
            <a:r>
              <a:rPr lang="en-US" dirty="0">
                <a:solidFill>
                  <a:schemeClr val="bg2">
                    <a:lumMod val="25000"/>
                    <a:lumOff val="75000"/>
                  </a:schemeClr>
                </a:solidFill>
                <a:latin typeface="Bookman Old Style" panose="02050604050505020204" pitchFamily="18" charset="0"/>
              </a:rPr>
              <a:t>This resized image was then reshaped and fed into a predictor, loaded using the `keras.model.load_model()` function. </a:t>
            </a:r>
          </a:p>
          <a:p>
            <a:pPr algn="just">
              <a:lnSpc>
                <a:spcPct val="100000"/>
              </a:lnSpc>
            </a:pPr>
            <a:r>
              <a:rPr lang="en-US" dirty="0">
                <a:solidFill>
                  <a:schemeClr val="bg2">
                    <a:lumMod val="25000"/>
                    <a:lumOff val="75000"/>
                  </a:schemeClr>
                </a:solidFill>
                <a:latin typeface="Bookman Old Style" panose="02050604050505020204" pitchFamily="18" charset="0"/>
              </a:rPr>
              <a:t>The maximum output was extracted. Subsequently, facial regions were identified, and a rectangle was drawn around them. </a:t>
            </a:r>
          </a:p>
          <a:p>
            <a:pPr algn="just">
              <a:lnSpc>
                <a:spcPct val="100000"/>
              </a:lnSpc>
            </a:pPr>
            <a:r>
              <a:rPr lang="en-US" dirty="0">
                <a:solidFill>
                  <a:schemeClr val="bg2">
                    <a:lumMod val="25000"/>
                    <a:lumOff val="75000"/>
                  </a:schemeClr>
                </a:solidFill>
                <a:latin typeface="Bookman Old Style" panose="02050604050505020204" pitchFamily="18" charset="0"/>
              </a:rPr>
              <a:t>The output was then formatted above the rectangle box.</a:t>
            </a:r>
            <a:endParaRPr lang="en-IN" dirty="0">
              <a:solidFill>
                <a:schemeClr val="bg2">
                  <a:lumMod val="25000"/>
                  <a:lumOff val="75000"/>
                </a:schemeClr>
              </a:solidFill>
              <a:latin typeface="Bookman Old Style" panose="02050604050505020204" pitchFamily="18" charset="0"/>
            </a:endParaRPr>
          </a:p>
        </p:txBody>
      </p:sp>
    </p:spTree>
    <p:extLst>
      <p:ext uri="{BB962C8B-B14F-4D97-AF65-F5344CB8AC3E}">
        <p14:creationId xmlns:p14="http://schemas.microsoft.com/office/powerpoint/2010/main" val="2405588481"/>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3F2E7-2D0C-0168-5C4E-92C91249F7AC}"/>
              </a:ext>
            </a:extLst>
          </p:cNvPr>
          <p:cNvSpPr>
            <a:spLocks noGrp="1"/>
          </p:cNvSpPr>
          <p:nvPr>
            <p:ph type="title"/>
          </p:nvPr>
        </p:nvSpPr>
        <p:spPr>
          <a:xfrm>
            <a:off x="2405013" y="842941"/>
            <a:ext cx="8655632" cy="1077229"/>
          </a:xfrm>
        </p:spPr>
        <p:txBody>
          <a:bodyPr>
            <a:noAutofit/>
            <a:scene3d>
              <a:camera prst="orthographicFront"/>
              <a:lightRig rig="threePt" dir="t"/>
            </a:scene3d>
            <a:sp3d extrusionH="57150">
              <a:bevelT w="38100" h="38100"/>
            </a:sp3d>
          </a:bodyPr>
          <a:lstStyle/>
          <a:p>
            <a:pPr algn="l"/>
            <a:r>
              <a:rPr lang="en-US"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Model Performance Evaluation </a:t>
            </a:r>
            <a:endParaRPr lang="en-IN" sz="4800" dirty="0"/>
          </a:p>
        </p:txBody>
      </p:sp>
      <p:sp>
        <p:nvSpPr>
          <p:cNvPr id="3" name="Content Placeholder 2">
            <a:extLst>
              <a:ext uri="{FF2B5EF4-FFF2-40B4-BE49-F238E27FC236}">
                <a16:creationId xmlns:a16="http://schemas.microsoft.com/office/drawing/2014/main" id="{39DC8D94-603B-B4AB-464F-56E7FD437CE7}"/>
              </a:ext>
            </a:extLst>
          </p:cNvPr>
          <p:cNvSpPr>
            <a:spLocks noGrp="1"/>
          </p:cNvSpPr>
          <p:nvPr>
            <p:ph idx="1"/>
          </p:nvPr>
        </p:nvSpPr>
        <p:spPr>
          <a:xfrm>
            <a:off x="1391920" y="1381556"/>
            <a:ext cx="9310299" cy="2895804"/>
          </a:xfrm>
        </p:spPr>
        <p:txBody>
          <a:bodyPr/>
          <a:lstStyle/>
          <a:p>
            <a:pPr algn="just"/>
            <a:r>
              <a:rPr lang="en-US" dirty="0">
                <a:solidFill>
                  <a:schemeClr val="bg2">
                    <a:lumMod val="25000"/>
                    <a:lumOff val="75000"/>
                  </a:schemeClr>
                </a:solidFill>
                <a:latin typeface="Bookman Old Style" panose="02050604050505020204" pitchFamily="18" charset="0"/>
              </a:rPr>
              <a:t>During training, the CNN model achieves a validation accuracy of 79%, indicating its proficiency in learning emotional representation features from the training images. </a:t>
            </a:r>
          </a:p>
          <a:p>
            <a:pPr algn="just"/>
            <a:r>
              <a:rPr lang="en-US" dirty="0">
                <a:solidFill>
                  <a:schemeClr val="bg2">
                    <a:lumMod val="25000"/>
                    <a:lumOff val="75000"/>
                  </a:schemeClr>
                </a:solidFill>
                <a:latin typeface="Bookman Old Style" panose="02050604050505020204" pitchFamily="18" charset="0"/>
              </a:rPr>
              <a:t>The training process unfolds over several epochs, each utilizing a batch size of 32.</a:t>
            </a:r>
            <a:endParaRPr lang="en-IN" dirty="0">
              <a:solidFill>
                <a:schemeClr val="bg2">
                  <a:lumMod val="25000"/>
                  <a:lumOff val="75000"/>
                </a:schemeClr>
              </a:solidFill>
              <a:latin typeface="Bookman Old Style" panose="02050604050505020204" pitchFamily="18" charset="0"/>
            </a:endParaRPr>
          </a:p>
        </p:txBody>
      </p:sp>
      <p:pic>
        <p:nvPicPr>
          <p:cNvPr id="5" name="Picture 4">
            <a:extLst>
              <a:ext uri="{FF2B5EF4-FFF2-40B4-BE49-F238E27FC236}">
                <a16:creationId xmlns:a16="http://schemas.microsoft.com/office/drawing/2014/main" id="{730574A2-5210-06E8-1664-BE75A4EBCFE8}"/>
              </a:ext>
            </a:extLst>
          </p:cNvPr>
          <p:cNvPicPr>
            <a:picLocks noChangeAspect="1"/>
          </p:cNvPicPr>
          <p:nvPr/>
        </p:nvPicPr>
        <p:blipFill rotWithShape="1">
          <a:blip r:embed="rId2"/>
          <a:srcRect l="467" t="45867" r="7430" b="5730"/>
          <a:stretch/>
        </p:blipFill>
        <p:spPr>
          <a:xfrm>
            <a:off x="1176819" y="4033520"/>
            <a:ext cx="10015906" cy="26517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995285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035696A-B777-E5DE-AC27-BC03E984B67F}"/>
              </a:ext>
            </a:extLst>
          </p:cNvPr>
          <p:cNvSpPr txBox="1"/>
          <p:nvPr/>
        </p:nvSpPr>
        <p:spPr>
          <a:xfrm>
            <a:off x="2462070" y="1914865"/>
            <a:ext cx="8506691" cy="4811574"/>
          </a:xfrm>
          <a:prstGeom prst="rect">
            <a:avLst/>
          </a:prstGeom>
          <a:noFill/>
        </p:spPr>
        <p:txBody>
          <a:bodyPr wrap="square" rtlCol="0">
            <a:spAutoFit/>
          </a:bodyPr>
          <a:lstStyle/>
          <a:p>
            <a:pPr marL="344488" indent="-344488" algn="just" defTabSz="914400">
              <a:spcBef>
                <a:spcPts val="1000"/>
              </a:spcBef>
              <a:spcAft>
                <a:spcPts val="600"/>
              </a:spcAft>
              <a:buClr>
                <a:schemeClr val="accent6"/>
              </a:buClr>
              <a:buSzPct val="90000"/>
              <a:buFont typeface="Wingdings" panose="05000000000000000000" pitchFamily="2" charset="2"/>
              <a:buChar char="§"/>
            </a:pPr>
            <a:r>
              <a:rPr lang="en-US" sz="2000" dirty="0">
                <a:solidFill>
                  <a:schemeClr val="bg2">
                    <a:lumMod val="25000"/>
                    <a:lumOff val="75000"/>
                  </a:schemeClr>
                </a:solidFill>
                <a:latin typeface="Bookman Old Style" panose="02050604050505020204" pitchFamily="18" charset="0"/>
              </a:rPr>
              <a:t>The model follows a sequential architecture with a Conv2D layer for feature extraction, max pooling for downsampling, and dense layers for classification. </a:t>
            </a:r>
          </a:p>
          <a:p>
            <a:pPr marL="344488" indent="-344488" algn="just" defTabSz="914400">
              <a:spcBef>
                <a:spcPts val="1000"/>
              </a:spcBef>
              <a:spcAft>
                <a:spcPts val="600"/>
              </a:spcAft>
              <a:buClr>
                <a:schemeClr val="accent6"/>
              </a:buClr>
              <a:buSzPct val="90000"/>
              <a:buFont typeface="Wingdings" panose="05000000000000000000" pitchFamily="2" charset="2"/>
              <a:buChar char="§"/>
            </a:pPr>
            <a:r>
              <a:rPr lang="en-US" sz="2000" dirty="0">
                <a:solidFill>
                  <a:schemeClr val="bg2">
                    <a:lumMod val="25000"/>
                    <a:lumOff val="75000"/>
                  </a:schemeClr>
                </a:solidFill>
                <a:latin typeface="Bookman Old Style" panose="02050604050505020204" pitchFamily="18" charset="0"/>
              </a:rPr>
              <a:t>It has a total of 14,259,785 parameters, offering flexibility for capturing complex relationships. </a:t>
            </a:r>
          </a:p>
          <a:p>
            <a:pPr marL="344488" indent="-344488" algn="just" defTabSz="914400">
              <a:spcBef>
                <a:spcPts val="1000"/>
              </a:spcBef>
              <a:spcAft>
                <a:spcPts val="600"/>
              </a:spcAft>
              <a:buClr>
                <a:schemeClr val="accent6"/>
              </a:buClr>
              <a:buSzPct val="90000"/>
              <a:buFont typeface="Wingdings" panose="05000000000000000000" pitchFamily="2" charset="2"/>
              <a:buChar char="§"/>
            </a:pPr>
            <a:r>
              <a:rPr lang="en-US" sz="2000" dirty="0">
                <a:solidFill>
                  <a:schemeClr val="bg2">
                    <a:lumMod val="25000"/>
                    <a:lumOff val="75000"/>
                  </a:schemeClr>
                </a:solidFill>
                <a:latin typeface="Bookman Old Style" panose="02050604050505020204" pitchFamily="18" charset="0"/>
              </a:rPr>
              <a:t>The output layer comprises 9 neurons for emotion classes. </a:t>
            </a:r>
          </a:p>
          <a:p>
            <a:pPr marL="344488" indent="-344488" algn="just" defTabSz="914400">
              <a:spcBef>
                <a:spcPts val="1000"/>
              </a:spcBef>
              <a:spcAft>
                <a:spcPts val="600"/>
              </a:spcAft>
              <a:buClr>
                <a:schemeClr val="accent6"/>
              </a:buClr>
              <a:buSzPct val="90000"/>
              <a:buFont typeface="Wingdings" panose="05000000000000000000" pitchFamily="2" charset="2"/>
              <a:buChar char="§"/>
            </a:pPr>
            <a:r>
              <a:rPr lang="en-US" sz="2000" dirty="0">
                <a:solidFill>
                  <a:schemeClr val="bg2">
                    <a:lumMod val="25000"/>
                    <a:lumOff val="75000"/>
                  </a:schemeClr>
                </a:solidFill>
                <a:latin typeface="Bookman Old Style" panose="02050604050505020204" pitchFamily="18" charset="0"/>
              </a:rPr>
              <a:t>The model is trainable, optimizing for enhanced performance during training. </a:t>
            </a:r>
          </a:p>
          <a:p>
            <a:pPr marL="344488" indent="-344488" algn="just" defTabSz="914400">
              <a:spcBef>
                <a:spcPts val="1000"/>
              </a:spcBef>
              <a:spcAft>
                <a:spcPts val="600"/>
              </a:spcAft>
              <a:buClr>
                <a:schemeClr val="accent6"/>
              </a:buClr>
              <a:buSzPct val="90000"/>
              <a:buFont typeface="Wingdings" panose="05000000000000000000" pitchFamily="2" charset="2"/>
              <a:buChar char="§"/>
            </a:pPr>
            <a:r>
              <a:rPr lang="en-US" sz="2000" dirty="0">
                <a:solidFill>
                  <a:schemeClr val="bg2">
                    <a:lumMod val="25000"/>
                    <a:lumOff val="75000"/>
                  </a:schemeClr>
                </a:solidFill>
                <a:latin typeface="Bookman Old Style" panose="02050604050505020204" pitchFamily="18" charset="0"/>
              </a:rPr>
              <a:t>With a compact size of 54.40 MB, it ensures efficiency in deployment. </a:t>
            </a:r>
          </a:p>
          <a:p>
            <a:pPr marL="344488" indent="-344488" algn="just" defTabSz="914400">
              <a:spcBef>
                <a:spcPts val="1000"/>
              </a:spcBef>
              <a:spcAft>
                <a:spcPts val="600"/>
              </a:spcAft>
              <a:buClr>
                <a:schemeClr val="accent6"/>
              </a:buClr>
              <a:buSzPct val="90000"/>
              <a:buFont typeface="Wingdings" panose="05000000000000000000" pitchFamily="2" charset="2"/>
              <a:buChar char="§"/>
            </a:pPr>
            <a:r>
              <a:rPr lang="en-US" sz="2000" dirty="0">
                <a:solidFill>
                  <a:schemeClr val="bg2">
                    <a:lumMod val="25000"/>
                    <a:lumOff val="75000"/>
                  </a:schemeClr>
                </a:solidFill>
                <a:latin typeface="Bookman Old Style" panose="02050604050505020204" pitchFamily="18" charset="0"/>
              </a:rPr>
              <a:t>In summary, the model is well-structured for facial emotion recognition.</a:t>
            </a:r>
            <a:endParaRPr lang="en-IN" sz="2000" dirty="0">
              <a:solidFill>
                <a:schemeClr val="bg2">
                  <a:lumMod val="25000"/>
                  <a:lumOff val="75000"/>
                </a:schemeClr>
              </a:solidFill>
              <a:latin typeface="Bookman Old Style" panose="02050604050505020204" pitchFamily="18" charset="0"/>
            </a:endParaRPr>
          </a:p>
        </p:txBody>
      </p:sp>
      <p:sp>
        <p:nvSpPr>
          <p:cNvPr id="13" name="Title 1">
            <a:extLst>
              <a:ext uri="{FF2B5EF4-FFF2-40B4-BE49-F238E27FC236}">
                <a16:creationId xmlns:a16="http://schemas.microsoft.com/office/drawing/2014/main" id="{99A42054-F276-C236-B4B5-66CA532136E5}"/>
              </a:ext>
            </a:extLst>
          </p:cNvPr>
          <p:cNvSpPr txBox="1">
            <a:spLocks/>
          </p:cNvSpPr>
          <p:nvPr/>
        </p:nvSpPr>
        <p:spPr>
          <a:xfrm>
            <a:off x="1768184" y="957709"/>
            <a:ext cx="8655632" cy="1077229"/>
          </a:xfrm>
          <a:prstGeom prst="rect">
            <a:avLst/>
          </a:prstGeom>
        </p:spPr>
        <p:txBody>
          <a:bodyPr>
            <a:noAutofit/>
            <a:scene3d>
              <a:camera prst="orthographicFront"/>
              <a:lightRig rig="threePt" dir="t"/>
            </a:scene3d>
            <a:sp3d extrusionH="57150">
              <a:bevelT w="38100" h="38100"/>
            </a:sp3d>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endParaRPr lang="en-IN" sz="4800" dirty="0"/>
          </a:p>
        </p:txBody>
      </p:sp>
      <p:sp>
        <p:nvSpPr>
          <p:cNvPr id="14" name="Title 13">
            <a:extLst>
              <a:ext uri="{FF2B5EF4-FFF2-40B4-BE49-F238E27FC236}">
                <a16:creationId xmlns:a16="http://schemas.microsoft.com/office/drawing/2014/main" id="{B2C925CE-7B96-281A-AFA8-239B34D3C397}"/>
              </a:ext>
            </a:extLst>
          </p:cNvPr>
          <p:cNvSpPr>
            <a:spLocks noGrp="1"/>
          </p:cNvSpPr>
          <p:nvPr>
            <p:ph type="title"/>
          </p:nvPr>
        </p:nvSpPr>
        <p:spPr>
          <a:xfrm>
            <a:off x="2389307" y="837636"/>
            <a:ext cx="7958331" cy="1077229"/>
          </a:xfrm>
        </p:spPr>
        <p:txBody>
          <a:bodyPr>
            <a:normAutofit fontScale="90000"/>
            <a:scene3d>
              <a:camera prst="orthographicFront"/>
              <a:lightRig rig="threePt" dir="t"/>
            </a:scene3d>
            <a:sp3d extrusionH="57150">
              <a:bevelT w="38100" h="38100"/>
            </a:sp3d>
          </a:bodyPr>
          <a:lstStyle/>
          <a:p>
            <a:pPr algn="l"/>
            <a:r>
              <a:rPr lang="en-US" sz="53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Model Summary</a:t>
            </a:r>
            <a:br>
              <a:rPr lang="en-IN" sz="3600" dirty="0"/>
            </a:br>
            <a:endParaRPr lang="en-IN" dirty="0"/>
          </a:p>
        </p:txBody>
      </p:sp>
    </p:spTree>
    <p:extLst>
      <p:ext uri="{BB962C8B-B14F-4D97-AF65-F5344CB8AC3E}">
        <p14:creationId xmlns:p14="http://schemas.microsoft.com/office/powerpoint/2010/main" val="21963067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72D13-A3EB-65F2-5BEA-3AF3E496021E}"/>
              </a:ext>
            </a:extLst>
          </p:cNvPr>
          <p:cNvSpPr>
            <a:spLocks noGrp="1"/>
          </p:cNvSpPr>
          <p:nvPr>
            <p:ph type="title"/>
          </p:nvPr>
        </p:nvSpPr>
        <p:spPr>
          <a:xfrm>
            <a:off x="2462962" y="728555"/>
            <a:ext cx="7958331" cy="1077229"/>
          </a:xfrm>
        </p:spPr>
        <p:txBody>
          <a:bodyPr>
            <a:normAutofit/>
            <a:scene3d>
              <a:camera prst="orthographicFront"/>
              <a:lightRig rig="soft" dir="t">
                <a:rot lat="0" lon="0" rev="15600000"/>
              </a:lightRig>
            </a:scene3d>
            <a:sp3d extrusionH="57150" prstMaterial="softEdge">
              <a:bevelT w="25400" h="38100"/>
            </a:sp3d>
          </a:bodyPr>
          <a:lstStyle/>
          <a:p>
            <a:pPr algn="l"/>
            <a:r>
              <a:rPr lang="en-US"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Result</a:t>
            </a:r>
            <a:endParaRPr lang="en-IN"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51D2AF5-EF54-949D-AA26-E1B81F417C90}"/>
              </a:ext>
            </a:extLst>
          </p:cNvPr>
          <p:cNvPicPr>
            <a:picLocks noGrp="1" noChangeAspect="1"/>
          </p:cNvPicPr>
          <p:nvPr>
            <p:ph idx="1"/>
          </p:nvPr>
        </p:nvPicPr>
        <p:blipFill rotWithShape="1">
          <a:blip r:embed="rId2"/>
          <a:srcRect l="9362" r="9929" b="14080"/>
          <a:stretch/>
        </p:blipFill>
        <p:spPr>
          <a:xfrm>
            <a:off x="2212013" y="1531464"/>
            <a:ext cx="8209280" cy="48896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9066498"/>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112D3-16CC-9E37-A1D2-0B69561F4C23}"/>
              </a:ext>
            </a:extLst>
          </p:cNvPr>
          <p:cNvSpPr>
            <a:spLocks noGrp="1"/>
          </p:cNvSpPr>
          <p:nvPr>
            <p:ph type="title"/>
          </p:nvPr>
        </p:nvSpPr>
        <p:spPr>
          <a:xfrm>
            <a:off x="2489886" y="995545"/>
            <a:ext cx="7958331" cy="1077229"/>
          </a:xfrm>
        </p:spPr>
        <p:txBody>
          <a:bodyPr>
            <a:scene3d>
              <a:camera prst="orthographicFront"/>
              <a:lightRig rig="threePt" dir="t"/>
            </a:scene3d>
            <a:sp3d extrusionH="57150">
              <a:bevelT w="38100" h="38100"/>
            </a:sp3d>
          </a:bodyPr>
          <a:lstStyle/>
          <a:p>
            <a:pPr algn="l"/>
            <a:r>
              <a:rPr lang="en-US"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Future Enhancements</a:t>
            </a:r>
            <a:endParaRPr lang="en-IN"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A55D6A-47AC-58B6-6A61-F97945CA4647}"/>
              </a:ext>
            </a:extLst>
          </p:cNvPr>
          <p:cNvSpPr>
            <a:spLocks noGrp="1"/>
          </p:cNvSpPr>
          <p:nvPr>
            <p:ph idx="1"/>
          </p:nvPr>
        </p:nvSpPr>
        <p:spPr>
          <a:xfrm>
            <a:off x="2828192" y="2235200"/>
            <a:ext cx="7958332" cy="2814454"/>
          </a:xfrm>
        </p:spPr>
        <p:txBody>
          <a:bodyPr>
            <a:normAutofit/>
          </a:bodyPr>
          <a:lstStyle/>
          <a:p>
            <a:pPr marL="0" indent="0">
              <a:buNone/>
            </a:pPr>
            <a:endParaRPr lang="en-US" dirty="0"/>
          </a:p>
          <a:p>
            <a:pPr algn="just">
              <a:lnSpc>
                <a:spcPct val="100000"/>
              </a:lnSpc>
            </a:pPr>
            <a:r>
              <a:rPr lang="en-US" b="1" dirty="0">
                <a:solidFill>
                  <a:srgbClr val="D8C5FF"/>
                </a:solidFill>
                <a:latin typeface="Bookman Old Style" panose="02050604050505020204" pitchFamily="18" charset="0"/>
              </a:rPr>
              <a:t>Multi-Model Integration: </a:t>
            </a:r>
            <a:r>
              <a:rPr lang="en-US" dirty="0">
                <a:solidFill>
                  <a:schemeClr val="bg2">
                    <a:lumMod val="25000"/>
                    <a:lumOff val="75000"/>
                  </a:schemeClr>
                </a:solidFill>
                <a:latin typeface="Bookman Old Style" panose="02050604050505020204" pitchFamily="18" charset="0"/>
              </a:rPr>
              <a:t>Incorporate voice and body language for a comprehensive understanding, enhancing emotion detection accuracy.</a:t>
            </a:r>
            <a:endParaRPr lang="en-US" b="1" dirty="0">
              <a:solidFill>
                <a:schemeClr val="bg2">
                  <a:lumMod val="25000"/>
                  <a:lumOff val="75000"/>
                </a:schemeClr>
              </a:solidFill>
              <a:latin typeface="Bookman Old Style" panose="02050604050505020204" pitchFamily="18" charset="0"/>
            </a:endParaRPr>
          </a:p>
          <a:p>
            <a:pPr algn="just">
              <a:lnSpc>
                <a:spcPct val="100000"/>
              </a:lnSpc>
            </a:pPr>
            <a:r>
              <a:rPr lang="en-US" b="1" dirty="0">
                <a:solidFill>
                  <a:srgbClr val="D8C5FF"/>
                </a:solidFill>
                <a:latin typeface="Bookman Old Style" panose="02050604050505020204" pitchFamily="18" charset="0"/>
              </a:rPr>
              <a:t>Emotion Intensity: </a:t>
            </a:r>
            <a:r>
              <a:rPr lang="en-US" dirty="0">
                <a:solidFill>
                  <a:schemeClr val="bg2">
                    <a:lumMod val="25000"/>
                    <a:lumOff val="75000"/>
                  </a:schemeClr>
                </a:solidFill>
                <a:latin typeface="Bookman Old Style" panose="02050604050505020204" pitchFamily="18" charset="0"/>
              </a:rPr>
              <a:t>Focus on quantifying emotion intensity for nuanced insights, improving interaction and mental health applications.</a:t>
            </a:r>
            <a:endParaRPr lang="en-IN" dirty="0">
              <a:solidFill>
                <a:schemeClr val="bg2">
                  <a:lumMod val="25000"/>
                  <a:lumOff val="75000"/>
                </a:schemeClr>
              </a:solidFill>
              <a:latin typeface="Bookman Old Style" panose="02050604050505020204" pitchFamily="18" charset="0"/>
            </a:endParaRPr>
          </a:p>
        </p:txBody>
      </p:sp>
    </p:spTree>
    <p:extLst>
      <p:ext uri="{BB962C8B-B14F-4D97-AF65-F5344CB8AC3E}">
        <p14:creationId xmlns:p14="http://schemas.microsoft.com/office/powerpoint/2010/main" val="165517672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CC2BD-8EAC-B944-1DFB-C2F8FC253959}"/>
              </a:ext>
            </a:extLst>
          </p:cNvPr>
          <p:cNvSpPr>
            <a:spLocks noGrp="1"/>
          </p:cNvSpPr>
          <p:nvPr>
            <p:ph type="title"/>
          </p:nvPr>
        </p:nvSpPr>
        <p:spPr/>
        <p:txBody>
          <a:bodyPr>
            <a:scene3d>
              <a:camera prst="orthographicFront"/>
              <a:lightRig rig="threePt" dir="t"/>
            </a:scene3d>
            <a:sp3d extrusionH="57150">
              <a:bevelT w="38100" h="38100"/>
            </a:sp3d>
          </a:bodyPr>
          <a:lstStyle/>
          <a:p>
            <a:pPr algn="l"/>
            <a:r>
              <a:rPr lang="en-US"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Conclusion</a:t>
            </a:r>
            <a:endParaRPr lang="en-IN"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023FC0-7600-2138-7D08-FF701BA067F9}"/>
              </a:ext>
            </a:extLst>
          </p:cNvPr>
          <p:cNvSpPr>
            <a:spLocks noGrp="1"/>
          </p:cNvSpPr>
          <p:nvPr>
            <p:ph idx="1"/>
          </p:nvPr>
        </p:nvSpPr>
        <p:spPr>
          <a:xfrm>
            <a:off x="2773599" y="1885285"/>
            <a:ext cx="7796540" cy="3997828"/>
          </a:xfrm>
        </p:spPr>
        <p:txBody>
          <a:bodyPr/>
          <a:lstStyle/>
          <a:p>
            <a:pPr algn="just">
              <a:lnSpc>
                <a:spcPct val="100000"/>
              </a:lnSpc>
            </a:pPr>
            <a:r>
              <a:rPr lang="en-US" dirty="0">
                <a:solidFill>
                  <a:schemeClr val="bg2">
                    <a:lumMod val="25000"/>
                    <a:lumOff val="75000"/>
                  </a:schemeClr>
                </a:solidFill>
                <a:latin typeface="Bookman Old Style" panose="02050604050505020204" pitchFamily="18" charset="0"/>
              </a:rPr>
              <a:t>In conclusion, our live emotion detection project leverages advanced technologies for precise emotion identification, promising applications in diverse fields, particularly enhancing human-computer interaction. </a:t>
            </a:r>
          </a:p>
          <a:p>
            <a:pPr algn="just">
              <a:lnSpc>
                <a:spcPct val="100000"/>
              </a:lnSpc>
            </a:pPr>
            <a:r>
              <a:rPr lang="en-US" dirty="0">
                <a:solidFill>
                  <a:schemeClr val="bg2">
                    <a:lumMod val="25000"/>
                    <a:lumOff val="75000"/>
                  </a:schemeClr>
                </a:solidFill>
                <a:latin typeface="Bookman Old Style" panose="02050604050505020204" pitchFamily="18" charset="0"/>
              </a:rPr>
              <a:t>Recognizing current achievements, future enhancements focus on refining capturing processes and simplifying edge detection, ensuring sustained progress in affective computing.</a:t>
            </a:r>
            <a:endParaRPr lang="en-IN" dirty="0">
              <a:solidFill>
                <a:schemeClr val="bg2">
                  <a:lumMod val="25000"/>
                  <a:lumOff val="75000"/>
                </a:schemeClr>
              </a:solidFill>
              <a:latin typeface="Bookman Old Style" panose="02050604050505020204" pitchFamily="18" charset="0"/>
            </a:endParaRPr>
          </a:p>
        </p:txBody>
      </p:sp>
    </p:spTree>
    <p:extLst>
      <p:ext uri="{BB962C8B-B14F-4D97-AF65-F5344CB8AC3E}">
        <p14:creationId xmlns:p14="http://schemas.microsoft.com/office/powerpoint/2010/main" val="325757540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52813-3000-0DD5-CC9F-70C6D8B4A8FE}"/>
              </a:ext>
            </a:extLst>
          </p:cNvPr>
          <p:cNvSpPr>
            <a:spLocks noGrp="1"/>
          </p:cNvSpPr>
          <p:nvPr>
            <p:ph type="title"/>
          </p:nvPr>
        </p:nvSpPr>
        <p:spPr>
          <a:xfrm>
            <a:off x="2386440" y="724929"/>
            <a:ext cx="7958331" cy="1077229"/>
          </a:xfrm>
        </p:spPr>
        <p:txBody>
          <a:bodyPr>
            <a:scene3d>
              <a:camera prst="orthographicFront"/>
              <a:lightRig rig="soft" dir="t">
                <a:rot lat="0" lon="0" rev="15600000"/>
              </a:lightRig>
            </a:scene3d>
            <a:sp3d extrusionH="57150" prstMaterial="softEdge">
              <a:bevelT w="25400" h="38100"/>
            </a:sp3d>
          </a:bodyPr>
          <a:lstStyle/>
          <a:p>
            <a:pPr algn="l"/>
            <a:r>
              <a:rPr lang="en-US"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References</a:t>
            </a:r>
            <a:endParaRPr lang="en-IN"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CE9465-86D0-3070-6EAC-E8A5A1FD85ED}"/>
              </a:ext>
            </a:extLst>
          </p:cNvPr>
          <p:cNvSpPr>
            <a:spLocks noGrp="1"/>
          </p:cNvSpPr>
          <p:nvPr>
            <p:ph idx="1"/>
          </p:nvPr>
        </p:nvSpPr>
        <p:spPr>
          <a:xfrm>
            <a:off x="2386440" y="1648690"/>
            <a:ext cx="8724906" cy="5209310"/>
          </a:xfrm>
        </p:spPr>
        <p:txBody>
          <a:bodyPr>
            <a:normAutofit fontScale="25000" lnSpcReduction="20000"/>
          </a:bodyPr>
          <a:lstStyle/>
          <a:p>
            <a:pPr algn="just"/>
            <a:r>
              <a:rPr lang="en-IN" sz="8000" dirty="0">
                <a:solidFill>
                  <a:schemeClr val="bg2">
                    <a:lumMod val="25000"/>
                    <a:lumOff val="75000"/>
                  </a:schemeClr>
                </a:solidFill>
                <a:latin typeface="Bookman Old Style" panose="02050604050505020204" pitchFamily="18" charset="0"/>
              </a:rPr>
              <a:t>Ekman, P., &amp; Friesen, W. V. (1971). Constants across cultures in the face and emotion. Journal of Personality and Social Psychology, 17(2), 124–129.</a:t>
            </a:r>
          </a:p>
          <a:p>
            <a:pPr algn="just"/>
            <a:r>
              <a:rPr lang="en-IN" sz="8000" dirty="0">
                <a:solidFill>
                  <a:schemeClr val="bg2">
                    <a:lumMod val="25000"/>
                    <a:lumOff val="75000"/>
                  </a:schemeClr>
                </a:solidFill>
                <a:latin typeface="Bookman Old Style" panose="02050604050505020204" pitchFamily="18" charset="0"/>
              </a:rPr>
              <a:t>Andre Teixeira Lopes, Thiago Oliveira-Santos &amp; Alberto F. de Souza, Rodrigo F. Berriel (2017). Deep learning for emotion recognition: A comprehensive review. Computer Vision and Image Understanding, 166, 6–20.</a:t>
            </a:r>
          </a:p>
          <a:p>
            <a:pPr algn="just"/>
            <a:r>
              <a:rPr lang="en-IN" sz="8000" dirty="0">
                <a:solidFill>
                  <a:schemeClr val="bg2">
                    <a:lumMod val="25000"/>
                    <a:lumOff val="75000"/>
                  </a:schemeClr>
                </a:solidFill>
                <a:latin typeface="Bookman Old Style" panose="02050604050505020204" pitchFamily="18" charset="0"/>
              </a:rPr>
              <a:t>Goodfellow, I., Bengio, Y., Courville, A., &amp; Bengio, Y. (2016). Deep learning (Vol. 1). MIT press Cambridge.</a:t>
            </a:r>
          </a:p>
          <a:p>
            <a:pPr algn="just"/>
            <a:r>
              <a:rPr lang="en-IN" sz="8000" dirty="0">
                <a:solidFill>
                  <a:schemeClr val="bg2">
                    <a:lumMod val="25000"/>
                    <a:lumOff val="75000"/>
                  </a:schemeClr>
                </a:solidFill>
                <a:latin typeface="Bookman Old Style" panose="02050604050505020204" pitchFamily="18" charset="0"/>
              </a:rPr>
              <a:t>Liu, Z., Song, Y., &amp; Tao, D. (2014). Facial expression recognition with three-dimensional model based CNN. In European Conference on Computer Vision (pp. 508–515).</a:t>
            </a:r>
          </a:p>
        </p:txBody>
      </p:sp>
    </p:spTree>
    <p:extLst>
      <p:ext uri="{BB962C8B-B14F-4D97-AF65-F5344CB8AC3E}">
        <p14:creationId xmlns:p14="http://schemas.microsoft.com/office/powerpoint/2010/main" val="46838029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B263-8EFF-9C3B-2E08-81241B6A965C}"/>
              </a:ext>
            </a:extLst>
          </p:cNvPr>
          <p:cNvSpPr>
            <a:spLocks noGrp="1"/>
          </p:cNvSpPr>
          <p:nvPr>
            <p:ph type="title"/>
          </p:nvPr>
        </p:nvSpPr>
        <p:spPr>
          <a:xfrm>
            <a:off x="2428928" y="848696"/>
            <a:ext cx="7958331" cy="1077229"/>
          </a:xfrm>
        </p:spPr>
        <p:txBody>
          <a:bodyPr>
            <a:scene3d>
              <a:camera prst="orthographicFront"/>
              <a:lightRig rig="threePt" dir="t"/>
            </a:scene3d>
            <a:sp3d extrusionH="57150">
              <a:bevelT w="38100" h="38100"/>
            </a:sp3d>
          </a:bodyPr>
          <a:lstStyle/>
          <a:p>
            <a:pPr algn="l"/>
            <a:r>
              <a:rPr lang="en-US"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Abstract</a:t>
            </a:r>
            <a:endParaRPr lang="en-IN"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DADB97-740A-7B00-74E0-1D7CBEB10238}"/>
              </a:ext>
            </a:extLst>
          </p:cNvPr>
          <p:cNvSpPr>
            <a:spLocks noGrp="1"/>
          </p:cNvSpPr>
          <p:nvPr>
            <p:ph idx="1"/>
          </p:nvPr>
        </p:nvSpPr>
        <p:spPr>
          <a:xfrm>
            <a:off x="2692702" y="1787956"/>
            <a:ext cx="8208977" cy="4653484"/>
          </a:xfrm>
        </p:spPr>
        <p:txBody>
          <a:bodyPr>
            <a:normAutofit/>
          </a:bodyPr>
          <a:lstStyle/>
          <a:p>
            <a:pPr algn="just">
              <a:lnSpc>
                <a:spcPct val="100000"/>
              </a:lnSpc>
            </a:pPr>
            <a:r>
              <a:rPr lang="en-US" dirty="0">
                <a:solidFill>
                  <a:schemeClr val="bg2">
                    <a:lumMod val="25000"/>
                    <a:lumOff val="75000"/>
                  </a:schemeClr>
                </a:solidFill>
                <a:latin typeface="Bookman Old Style" panose="02050604050505020204" pitchFamily="18" charset="0"/>
              </a:rPr>
              <a:t>Emerging in affective computing and social signal processing, automatic emotion recognition via facial expression analysis is a burgeoning field.</a:t>
            </a:r>
          </a:p>
          <a:p>
            <a:pPr algn="just">
              <a:lnSpc>
                <a:spcPct val="100000"/>
              </a:lnSpc>
            </a:pPr>
            <a:r>
              <a:rPr lang="en-US" dirty="0">
                <a:solidFill>
                  <a:schemeClr val="bg2">
                    <a:lumMod val="25000"/>
                    <a:lumOff val="75000"/>
                  </a:schemeClr>
                </a:solidFill>
                <a:latin typeface="Bookman Old Style" panose="02050604050505020204" pitchFamily="18" charset="0"/>
              </a:rPr>
              <a:t>While current research primarily centers on recognizing basic emotions (happy, sad, surprise, disgust, fear, etc.), addressing mixed emotion recognition is less explored due to its inherent complexity.</a:t>
            </a:r>
          </a:p>
          <a:p>
            <a:pPr algn="just">
              <a:lnSpc>
                <a:spcPct val="100000"/>
              </a:lnSpc>
            </a:pPr>
            <a:r>
              <a:rPr lang="en-US" dirty="0">
                <a:solidFill>
                  <a:schemeClr val="bg2">
                    <a:lumMod val="25000"/>
                    <a:lumOff val="75000"/>
                  </a:schemeClr>
                </a:solidFill>
                <a:latin typeface="Bookman Old Style" panose="02050604050505020204" pitchFamily="18" charset="0"/>
              </a:rPr>
              <a:t>Our project aims to discern both simple and compound emotions from facial expressions, conducting a comparative analysis of the model's emotional identification capabilities.</a:t>
            </a:r>
            <a:endParaRPr lang="en-IN" dirty="0">
              <a:solidFill>
                <a:schemeClr val="bg2">
                  <a:lumMod val="25000"/>
                  <a:lumOff val="75000"/>
                </a:schemeClr>
              </a:solidFill>
              <a:latin typeface="Bookman Old Style" panose="02050604050505020204" pitchFamily="18" charset="0"/>
            </a:endParaRPr>
          </a:p>
        </p:txBody>
      </p:sp>
    </p:spTree>
    <p:extLst>
      <p:ext uri="{BB962C8B-B14F-4D97-AF65-F5344CB8AC3E}">
        <p14:creationId xmlns:p14="http://schemas.microsoft.com/office/powerpoint/2010/main" val="897788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138E41-ADBA-2C10-B3F9-11D53B6FF35A}"/>
              </a:ext>
            </a:extLst>
          </p:cNvPr>
          <p:cNvSpPr txBox="1"/>
          <p:nvPr/>
        </p:nvSpPr>
        <p:spPr>
          <a:xfrm>
            <a:off x="2540000" y="2113280"/>
            <a:ext cx="7904480" cy="1631216"/>
          </a:xfrm>
          <a:prstGeom prst="rect">
            <a:avLst/>
          </a:prstGeom>
          <a:noFill/>
        </p:spPr>
        <p:txBody>
          <a:bodyPr wrap="square" rtlCol="0">
            <a:spAutoFit/>
            <a:scene3d>
              <a:camera prst="perspectiveAbove"/>
              <a:lightRig rig="threePt" dir="t"/>
            </a:scene3d>
            <a:sp3d extrusionH="57150">
              <a:bevelT w="82550" h="38100" prst="coolSlant"/>
            </a:sp3d>
          </a:bodyPr>
          <a:lstStyle/>
          <a:p>
            <a:r>
              <a:rPr lang="en-US" sz="1000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algn="l" rotWithShape="0">
                    <a:prstClr val="black">
                      <a:alpha val="40000"/>
                    </a:prstClr>
                  </a:outerShdw>
                  <a:reflection blurRad="6350" stA="53000" endA="300" endPos="35500" dir="5400000" sy="-90000" algn="bl" rotWithShape="0"/>
                </a:effectLst>
                <a:latin typeface="Algerian" panose="04020705040A02060702" pitchFamily="82" charset="0"/>
              </a:rPr>
              <a:t>Thank You</a:t>
            </a:r>
            <a:endParaRPr lang="en-IN" sz="1000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algn="l" rotWithShape="0">
                  <a:prstClr val="black">
                    <a:alpha val="40000"/>
                  </a:prstClr>
                </a:outerShdw>
                <a:reflection blurRad="6350" stA="53000" endA="300" endPos="35500" dir="5400000" sy="-90000" algn="bl" rotWithShape="0"/>
              </a:effectLst>
              <a:latin typeface="Algerian" panose="04020705040A02060702" pitchFamily="82" charset="0"/>
            </a:endParaRPr>
          </a:p>
        </p:txBody>
      </p:sp>
    </p:spTree>
    <p:extLst>
      <p:ext uri="{BB962C8B-B14F-4D97-AF65-F5344CB8AC3E}">
        <p14:creationId xmlns:p14="http://schemas.microsoft.com/office/powerpoint/2010/main" val="1063883296"/>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1D1D-572B-8972-BD02-8ECDF98F5A73}"/>
              </a:ext>
            </a:extLst>
          </p:cNvPr>
          <p:cNvSpPr>
            <a:spLocks noGrp="1"/>
          </p:cNvSpPr>
          <p:nvPr>
            <p:ph type="title"/>
          </p:nvPr>
        </p:nvSpPr>
        <p:spPr/>
        <p:txBody>
          <a:bodyPr>
            <a:normAutofit/>
            <a:scene3d>
              <a:camera prst="orthographicFront"/>
              <a:lightRig rig="soft" dir="t">
                <a:rot lat="0" lon="0" rev="15600000"/>
              </a:lightRig>
            </a:scene3d>
            <a:sp3d extrusionH="57150" prstMaterial="softEdge">
              <a:bevelT w="25400" h="38100"/>
            </a:sp3d>
          </a:bodyPr>
          <a:lstStyle/>
          <a:p>
            <a:pPr algn="l"/>
            <a:r>
              <a:rPr lang="en-US"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Problem Definition</a:t>
            </a:r>
            <a:endParaRPr lang="en-IN"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B9A9F5-EEF7-94AD-BA73-52661688E25F}"/>
              </a:ext>
            </a:extLst>
          </p:cNvPr>
          <p:cNvSpPr>
            <a:spLocks noGrp="1"/>
          </p:cNvSpPr>
          <p:nvPr>
            <p:ph idx="1"/>
          </p:nvPr>
        </p:nvSpPr>
        <p:spPr>
          <a:xfrm>
            <a:off x="2789852" y="2052116"/>
            <a:ext cx="7618495" cy="3997828"/>
          </a:xfrm>
        </p:spPr>
        <p:txBody>
          <a:bodyPr>
            <a:normAutofit lnSpcReduction="10000"/>
          </a:bodyPr>
          <a:lstStyle/>
          <a:p>
            <a:pPr algn="just"/>
            <a:r>
              <a:rPr lang="en-US" sz="2200" dirty="0">
                <a:solidFill>
                  <a:schemeClr val="bg2">
                    <a:lumMod val="25000"/>
                    <a:lumOff val="75000"/>
                  </a:schemeClr>
                </a:solidFill>
                <a:latin typeface="Bookman Old Style" panose="02050604050505020204" pitchFamily="18" charset="0"/>
              </a:rPr>
              <a:t>Identifying compound emotions presents a formidable challenge, aiming to detect live emotions using Convolutional Neural Network (CNN) models. </a:t>
            </a:r>
          </a:p>
          <a:p>
            <a:pPr algn="just"/>
            <a:r>
              <a:rPr lang="en-US" sz="2200" dirty="0">
                <a:solidFill>
                  <a:schemeClr val="bg2">
                    <a:lumMod val="25000"/>
                    <a:lumOff val="75000"/>
                  </a:schemeClr>
                </a:solidFill>
                <a:latin typeface="Bookman Old Style" panose="02050604050505020204" pitchFamily="18" charset="0"/>
              </a:rPr>
              <a:t>The core objective is to harness the power of deep learning to accurately recognize and interpret facial expressions, providing valuable insights into human emotions. </a:t>
            </a:r>
          </a:p>
          <a:p>
            <a:pPr marL="0" indent="0" algn="just">
              <a:lnSpc>
                <a:spcPct val="150000"/>
              </a:lnSpc>
              <a:buNone/>
            </a:pPr>
            <a:br>
              <a:rPr lang="en-US" sz="1800" dirty="0">
                <a:solidFill>
                  <a:schemeClr val="tx2"/>
                </a:solidFill>
              </a:rPr>
            </a:br>
            <a:endParaRPr lang="en-IN" sz="1800" dirty="0">
              <a:solidFill>
                <a:schemeClr val="tx2"/>
              </a:solidFill>
              <a:latin typeface="Bookman Old Style" panose="02050604050505020204" pitchFamily="18" charset="0"/>
            </a:endParaRPr>
          </a:p>
        </p:txBody>
      </p:sp>
    </p:spTree>
    <p:extLst>
      <p:ext uri="{BB962C8B-B14F-4D97-AF65-F5344CB8AC3E}">
        <p14:creationId xmlns:p14="http://schemas.microsoft.com/office/powerpoint/2010/main" val="2368769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0E50-1E0A-E2C4-27D8-CB9D99C8A1E4}"/>
              </a:ext>
            </a:extLst>
          </p:cNvPr>
          <p:cNvSpPr>
            <a:spLocks noGrp="1"/>
          </p:cNvSpPr>
          <p:nvPr>
            <p:ph type="title"/>
          </p:nvPr>
        </p:nvSpPr>
        <p:spPr>
          <a:xfrm>
            <a:off x="2408608" y="789583"/>
            <a:ext cx="7958331" cy="1077229"/>
          </a:xfrm>
        </p:spPr>
        <p:txBody>
          <a:bodyPr>
            <a:scene3d>
              <a:camera prst="orthographicFront"/>
              <a:lightRig rig="soft" dir="t">
                <a:rot lat="0" lon="0" rev="15600000"/>
              </a:lightRig>
            </a:scene3d>
            <a:sp3d extrusionH="57150" prstMaterial="softEdge">
              <a:bevelT w="25400" h="38100"/>
            </a:sp3d>
          </a:bodyPr>
          <a:lstStyle/>
          <a:p>
            <a:pPr algn="l"/>
            <a:r>
              <a:rPr lang="en-US"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Introduction</a:t>
            </a:r>
            <a:endParaRPr lang="en-IN"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BF2FAD-C43C-4A3A-6D42-A94C06C7F5CF}"/>
              </a:ext>
            </a:extLst>
          </p:cNvPr>
          <p:cNvSpPr>
            <a:spLocks noGrp="1"/>
          </p:cNvSpPr>
          <p:nvPr>
            <p:ph idx="1"/>
          </p:nvPr>
        </p:nvSpPr>
        <p:spPr>
          <a:xfrm>
            <a:off x="2817090" y="1801090"/>
            <a:ext cx="7958331" cy="4488999"/>
          </a:xfrm>
        </p:spPr>
        <p:txBody>
          <a:bodyPr>
            <a:noAutofit/>
          </a:bodyPr>
          <a:lstStyle/>
          <a:p>
            <a:pPr algn="just"/>
            <a:r>
              <a:rPr lang="en-US" dirty="0">
                <a:solidFill>
                  <a:schemeClr val="bg2">
                    <a:lumMod val="25000"/>
                    <a:lumOff val="75000"/>
                  </a:schemeClr>
                </a:solidFill>
                <a:latin typeface="Bookman Old Style" panose="02050604050505020204" pitchFamily="18" charset="0"/>
              </a:rPr>
              <a:t>Facial expression recognition identifies human emotions using both natural and computational methods. </a:t>
            </a:r>
          </a:p>
          <a:p>
            <a:pPr algn="just"/>
            <a:r>
              <a:rPr lang="en-US" dirty="0">
                <a:solidFill>
                  <a:schemeClr val="bg2">
                    <a:lumMod val="25000"/>
                    <a:lumOff val="75000"/>
                  </a:schemeClr>
                </a:solidFill>
                <a:latin typeface="Bookman Old Style" panose="02050604050505020204" pitchFamily="18" charset="0"/>
              </a:rPr>
              <a:t>Unlike facial recognition, which matches faces to datasets, it focuses on understanding emotions. </a:t>
            </a:r>
          </a:p>
          <a:p>
            <a:pPr algn="just"/>
            <a:r>
              <a:rPr lang="en-US" dirty="0">
                <a:solidFill>
                  <a:schemeClr val="bg2">
                    <a:lumMod val="25000"/>
                    <a:lumOff val="75000"/>
                  </a:schemeClr>
                </a:solidFill>
                <a:latin typeface="Bookman Old Style" panose="02050604050505020204" pitchFamily="18" charset="0"/>
              </a:rPr>
              <a:t>Applications include training systems, like chatbots, to respond to human emotions, enabling actions such as capturing a smile-triggered image or adjusting interactions based on user mood in automation systems.</a:t>
            </a:r>
            <a:endParaRPr lang="en-IN" dirty="0">
              <a:solidFill>
                <a:schemeClr val="bg2">
                  <a:lumMod val="25000"/>
                  <a:lumOff val="75000"/>
                </a:schemeClr>
              </a:solidFill>
              <a:latin typeface="Bookman Old Style" panose="02050604050505020204" pitchFamily="18" charset="0"/>
            </a:endParaRPr>
          </a:p>
        </p:txBody>
      </p:sp>
    </p:spTree>
    <p:extLst>
      <p:ext uri="{BB962C8B-B14F-4D97-AF65-F5344CB8AC3E}">
        <p14:creationId xmlns:p14="http://schemas.microsoft.com/office/powerpoint/2010/main" val="521231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79B29-5C9D-F76C-6A22-574157627358}"/>
              </a:ext>
            </a:extLst>
          </p:cNvPr>
          <p:cNvSpPr>
            <a:spLocks noGrp="1"/>
          </p:cNvSpPr>
          <p:nvPr>
            <p:ph type="title"/>
          </p:nvPr>
        </p:nvSpPr>
        <p:spPr>
          <a:xfrm>
            <a:off x="2510208" y="818216"/>
            <a:ext cx="7958331" cy="1077229"/>
          </a:xfrm>
        </p:spPr>
        <p:txBody>
          <a:bodyPr>
            <a:noAutofit/>
            <a:scene3d>
              <a:camera prst="orthographicFront"/>
              <a:lightRig rig="threePt" dir="t"/>
            </a:scene3d>
            <a:sp3d extrusionH="57150">
              <a:bevelT w="38100" h="38100"/>
            </a:sp3d>
          </a:bodyPr>
          <a:lstStyle/>
          <a:p>
            <a:pPr algn="l"/>
            <a:r>
              <a:rPr lang="en-US"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Literature Survey</a:t>
            </a:r>
            <a:br>
              <a:rPr lang="en-US" sz="4800" dirty="0">
                <a:solidFill>
                  <a:schemeClr val="tx2"/>
                </a:solidFill>
                <a:latin typeface="Bookman Old Style" panose="02050604050505020204" pitchFamily="18" charset="0"/>
              </a:rPr>
            </a:br>
            <a:endParaRPr lang="en-IN" sz="4800" dirty="0"/>
          </a:p>
        </p:txBody>
      </p:sp>
      <p:sp>
        <p:nvSpPr>
          <p:cNvPr id="3" name="Content Placeholder 2">
            <a:extLst>
              <a:ext uri="{FF2B5EF4-FFF2-40B4-BE49-F238E27FC236}">
                <a16:creationId xmlns:a16="http://schemas.microsoft.com/office/drawing/2014/main" id="{DEA5269F-A9AB-10A3-9F6F-1FC60BD2D330}"/>
              </a:ext>
            </a:extLst>
          </p:cNvPr>
          <p:cNvSpPr>
            <a:spLocks noGrp="1"/>
          </p:cNvSpPr>
          <p:nvPr>
            <p:ph idx="1"/>
          </p:nvPr>
        </p:nvSpPr>
        <p:spPr>
          <a:xfrm>
            <a:off x="2671998" y="1356830"/>
            <a:ext cx="8138241" cy="5323840"/>
          </a:xfrm>
        </p:spPr>
        <p:txBody>
          <a:bodyPr>
            <a:normAutofit/>
          </a:bodyPr>
          <a:lstStyle/>
          <a:p>
            <a:pPr algn="just">
              <a:lnSpc>
                <a:spcPct val="100000"/>
              </a:lnSpc>
            </a:pPr>
            <a:r>
              <a:rPr lang="en-US" dirty="0">
                <a:solidFill>
                  <a:schemeClr val="bg2">
                    <a:lumMod val="25000"/>
                    <a:lumOff val="75000"/>
                  </a:schemeClr>
                </a:solidFill>
                <a:latin typeface="Bookman Old Style" panose="02050604050505020204" pitchFamily="18" charset="0"/>
              </a:rPr>
              <a:t>Facial Emotion Recognition has been a subject of considerable interest among behavioral scientists since C. Darwin's work in 1872. </a:t>
            </a:r>
          </a:p>
          <a:p>
            <a:pPr algn="just">
              <a:lnSpc>
                <a:spcPct val="100000"/>
              </a:lnSpc>
            </a:pPr>
            <a:r>
              <a:rPr lang="en-US" dirty="0">
                <a:solidFill>
                  <a:schemeClr val="bg2">
                    <a:lumMod val="25000"/>
                    <a:lumOff val="75000"/>
                  </a:schemeClr>
                </a:solidFill>
                <a:latin typeface="Bookman Old Style" panose="02050604050505020204" pitchFamily="18" charset="0"/>
              </a:rPr>
              <a:t>In 1978, Paul Ekman and Wallace V. Friesen pioneered the initial effort in facial emotion analysis with the creation of the Facial Action Coding System. </a:t>
            </a:r>
          </a:p>
          <a:p>
            <a:pPr algn="just">
              <a:lnSpc>
                <a:spcPct val="100000"/>
              </a:lnSpc>
            </a:pPr>
            <a:r>
              <a:rPr lang="en-US" dirty="0">
                <a:solidFill>
                  <a:schemeClr val="bg2">
                    <a:lumMod val="25000"/>
                    <a:lumOff val="75000"/>
                  </a:schemeClr>
                </a:solidFill>
                <a:latin typeface="Bookman Old Style" panose="02050604050505020204" pitchFamily="18" charset="0"/>
              </a:rPr>
              <a:t>A study by Zhang et al delved into facial emotion recognition, exploring two feature types: geometry-based features and Gabor wavelets-based features.</a:t>
            </a:r>
            <a:endParaRPr lang="en-IN" dirty="0">
              <a:solidFill>
                <a:schemeClr val="bg2">
                  <a:lumMod val="25000"/>
                  <a:lumOff val="75000"/>
                </a:schemeClr>
              </a:solidFill>
              <a:latin typeface="Bookman Old Style" panose="02050604050505020204" pitchFamily="18" charset="0"/>
            </a:endParaRPr>
          </a:p>
        </p:txBody>
      </p:sp>
    </p:spTree>
    <p:extLst>
      <p:ext uri="{BB962C8B-B14F-4D97-AF65-F5344CB8AC3E}">
        <p14:creationId xmlns:p14="http://schemas.microsoft.com/office/powerpoint/2010/main" val="370051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FD5C-9A56-8D3C-9F43-024AFBDAA11C}"/>
              </a:ext>
            </a:extLst>
          </p:cNvPr>
          <p:cNvSpPr>
            <a:spLocks noGrp="1"/>
          </p:cNvSpPr>
          <p:nvPr>
            <p:ph type="title"/>
          </p:nvPr>
        </p:nvSpPr>
        <p:spPr>
          <a:xfrm>
            <a:off x="2407920" y="792211"/>
            <a:ext cx="7958331" cy="1077229"/>
          </a:xfrm>
        </p:spPr>
        <p:txBody>
          <a:bodyPr>
            <a:normAutofit/>
            <a:scene3d>
              <a:camera prst="orthographicFront"/>
              <a:lightRig rig="soft" dir="t">
                <a:rot lat="0" lon="0" rev="15600000"/>
              </a:lightRig>
            </a:scene3d>
            <a:sp3d extrusionH="57150" prstMaterial="softEdge">
              <a:bevelT w="25400" h="38100"/>
            </a:sp3d>
          </a:bodyPr>
          <a:lstStyle/>
          <a:p>
            <a:pPr algn="l"/>
            <a:r>
              <a:rPr lang="en-US"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Objective</a:t>
            </a:r>
            <a:endParaRPr lang="en-IN" sz="4800" b="1" dirty="0">
              <a:ln/>
              <a:solidFill>
                <a:schemeClr val="accent4"/>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A8D85F-984B-C974-C507-8CD377EEDE69}"/>
              </a:ext>
            </a:extLst>
          </p:cNvPr>
          <p:cNvSpPr>
            <a:spLocks noGrp="1"/>
          </p:cNvSpPr>
          <p:nvPr>
            <p:ph idx="1"/>
          </p:nvPr>
        </p:nvSpPr>
        <p:spPr>
          <a:xfrm>
            <a:off x="2407920" y="1676400"/>
            <a:ext cx="8493760" cy="5090160"/>
          </a:xfrm>
        </p:spPr>
        <p:txBody>
          <a:bodyPr>
            <a:normAutofit/>
          </a:bodyPr>
          <a:lstStyle/>
          <a:p>
            <a:pPr algn="just">
              <a:lnSpc>
                <a:spcPct val="100000"/>
              </a:lnSpc>
            </a:pPr>
            <a:r>
              <a:rPr lang="en-US" dirty="0">
                <a:solidFill>
                  <a:schemeClr val="bg2">
                    <a:lumMod val="25000"/>
                    <a:lumOff val="75000"/>
                  </a:schemeClr>
                </a:solidFill>
                <a:latin typeface="Bookman Old Style" panose="02050604050505020204" pitchFamily="18" charset="0"/>
              </a:rPr>
              <a:t>This project endeavors to create and deploy a Convolutional Neural Network (CNN) tailored for Live Emotion Detector.</a:t>
            </a:r>
          </a:p>
          <a:p>
            <a:pPr algn="just">
              <a:lnSpc>
                <a:spcPct val="100000"/>
              </a:lnSpc>
            </a:pPr>
            <a:r>
              <a:rPr lang="en-US" dirty="0">
                <a:solidFill>
                  <a:schemeClr val="bg2">
                    <a:lumMod val="25000"/>
                    <a:lumOff val="75000"/>
                  </a:schemeClr>
                </a:solidFill>
                <a:latin typeface="Bookman Old Style" panose="02050604050505020204" pitchFamily="18" charset="0"/>
              </a:rPr>
              <a:t>The CNN model will undergo training using a dataset featuring facial images annotated with diverse emotion labels, including happiness, sadness, anger, surprise, and more. </a:t>
            </a:r>
          </a:p>
          <a:p>
            <a:pPr algn="just">
              <a:lnSpc>
                <a:spcPct val="100000"/>
              </a:lnSpc>
            </a:pPr>
            <a:r>
              <a:rPr lang="en-US" dirty="0">
                <a:solidFill>
                  <a:schemeClr val="bg2">
                    <a:lumMod val="25000"/>
                    <a:lumOff val="75000"/>
                  </a:schemeClr>
                </a:solidFill>
                <a:latin typeface="Bookman Old Style" panose="02050604050505020204" pitchFamily="18" charset="0"/>
              </a:rPr>
              <a:t>The primary objective is to construct a model capable of sensing and interpreting individual emotions, thereby promoting enhanced well-being. </a:t>
            </a:r>
          </a:p>
          <a:p>
            <a:pPr algn="just">
              <a:lnSpc>
                <a:spcPct val="100000"/>
              </a:lnSpc>
            </a:pPr>
            <a:r>
              <a:rPr lang="en-US" dirty="0">
                <a:solidFill>
                  <a:schemeClr val="bg2">
                    <a:lumMod val="25000"/>
                    <a:lumOff val="75000"/>
                  </a:schemeClr>
                </a:solidFill>
                <a:latin typeface="Bookman Old Style" panose="02050604050505020204" pitchFamily="18" charset="0"/>
              </a:rPr>
              <a:t>The overarching aim is to elevate services and cultivate more efficient human-machine interactions.</a:t>
            </a:r>
            <a:endParaRPr lang="en-IN" dirty="0">
              <a:solidFill>
                <a:schemeClr val="bg2">
                  <a:lumMod val="25000"/>
                  <a:lumOff val="75000"/>
                </a:schemeClr>
              </a:solidFill>
              <a:latin typeface="Bookman Old Style" panose="02050604050505020204" pitchFamily="18" charset="0"/>
            </a:endParaRPr>
          </a:p>
        </p:txBody>
      </p:sp>
    </p:spTree>
    <p:extLst>
      <p:ext uri="{BB962C8B-B14F-4D97-AF65-F5344CB8AC3E}">
        <p14:creationId xmlns:p14="http://schemas.microsoft.com/office/powerpoint/2010/main" val="19595305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75761335-42C9-999F-1027-B6725F692BD6}"/>
              </a:ext>
            </a:extLst>
          </p:cNvPr>
          <p:cNvPicPr>
            <a:picLocks noGrp="1" noChangeAspect="1"/>
          </p:cNvPicPr>
          <p:nvPr>
            <p:ph type="pic" idx="1"/>
          </p:nvPr>
        </p:nvPicPr>
        <p:blipFill rotWithShape="1">
          <a:blip r:embed="rId2"/>
          <a:srcRect t="1514" b="495"/>
          <a:stretch/>
        </p:blipFill>
        <p:spPr>
          <a:xfrm>
            <a:off x="650240" y="853440"/>
            <a:ext cx="6055560" cy="582168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 name="Title 1">
            <a:extLst>
              <a:ext uri="{FF2B5EF4-FFF2-40B4-BE49-F238E27FC236}">
                <a16:creationId xmlns:a16="http://schemas.microsoft.com/office/drawing/2014/main" id="{98853BB2-745D-B37A-54FD-0B11C39C82AE}"/>
              </a:ext>
            </a:extLst>
          </p:cNvPr>
          <p:cNvSpPr>
            <a:spLocks noGrp="1"/>
          </p:cNvSpPr>
          <p:nvPr>
            <p:ph type="title"/>
          </p:nvPr>
        </p:nvSpPr>
        <p:spPr>
          <a:xfrm>
            <a:off x="6289240" y="1500832"/>
            <a:ext cx="5059480" cy="1374448"/>
          </a:xfrm>
          <a:effectLst>
            <a:outerShdw blurRad="50800" dist="38100" dir="2700000" algn="tl" rotWithShape="0">
              <a:prstClr val="black">
                <a:alpha val="40000"/>
              </a:prstClr>
            </a:outerShdw>
          </a:effectLst>
          <a:scene3d>
            <a:camera prst="orthographicFront"/>
            <a:lightRig rig="soft" dir="t">
              <a:rot lat="0" lon="0" rev="15600000"/>
            </a:lightRig>
          </a:scene3d>
          <a:sp3d>
            <a:bevelT/>
          </a:sp3d>
        </p:spPr>
        <p:txBody>
          <a:bodyPr>
            <a:noAutofit/>
            <a:sp3d extrusionH="57150" prstMaterial="softEdge">
              <a:bevelT w="25400" h="38100"/>
            </a:sp3d>
          </a:bodyPr>
          <a:lstStyle/>
          <a:p>
            <a:pPr algn="l"/>
            <a:r>
              <a:rPr lang="en-US" sz="4800" b="1" dirty="0">
                <a:ln/>
                <a:solidFill>
                  <a:schemeClr val="accent4"/>
                </a:solidFill>
                <a:latin typeface="Times New Roman" panose="02020603050405020304" pitchFamily="18" charset="0"/>
                <a:cs typeface="Times New Roman" panose="02020603050405020304" pitchFamily="18" charset="0"/>
              </a:rPr>
              <a:t>What is Emotion?</a:t>
            </a:r>
            <a:endParaRPr lang="en-IN" sz="4800" b="1" dirty="0">
              <a:ln/>
              <a:solidFill>
                <a:schemeClr val="accent4"/>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A9A6AD-45A6-1856-EDAD-69329994E1BF}"/>
              </a:ext>
            </a:extLst>
          </p:cNvPr>
          <p:cNvSpPr>
            <a:spLocks noGrp="1"/>
          </p:cNvSpPr>
          <p:nvPr>
            <p:ph type="body" sz="half" idx="2"/>
          </p:nvPr>
        </p:nvSpPr>
        <p:spPr>
          <a:xfrm>
            <a:off x="6560305" y="3221926"/>
            <a:ext cx="4695600" cy="3453194"/>
          </a:xfrm>
        </p:spPr>
        <p:txBody>
          <a:bodyPr>
            <a:normAutofit/>
          </a:bodyPr>
          <a:lstStyle/>
          <a:p>
            <a:pPr algn="just">
              <a:lnSpc>
                <a:spcPct val="100000"/>
              </a:lnSpc>
            </a:pPr>
            <a:r>
              <a:rPr lang="en-US" dirty="0">
                <a:solidFill>
                  <a:schemeClr val="tx1">
                    <a:lumMod val="95000"/>
                  </a:schemeClr>
                </a:solidFill>
                <a:latin typeface="Bookman Old Style" panose="02050604050505020204" pitchFamily="18" charset="0"/>
              </a:rPr>
              <a:t>"Emotions find expression through voice, hand and body gestures, with a primary focus on facial expressions. These non-verbal cues play a crucial role in conveying feelings, enriching communication, and enhancing emotional intelligence."</a:t>
            </a:r>
            <a:endParaRPr lang="en-IN" dirty="0">
              <a:solidFill>
                <a:schemeClr val="tx1">
                  <a:lumMod val="95000"/>
                </a:schemeClr>
              </a:solidFill>
              <a:latin typeface="Bookman Old Style" panose="02050604050505020204" pitchFamily="18" charset="0"/>
            </a:endParaRPr>
          </a:p>
        </p:txBody>
      </p:sp>
    </p:spTree>
    <p:extLst>
      <p:ext uri="{BB962C8B-B14F-4D97-AF65-F5344CB8AC3E}">
        <p14:creationId xmlns:p14="http://schemas.microsoft.com/office/powerpoint/2010/main" val="4291089721"/>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D4CFE2-D8BB-6C9B-375A-06E8C04D8525}"/>
              </a:ext>
            </a:extLst>
          </p:cNvPr>
          <p:cNvSpPr txBox="1"/>
          <p:nvPr/>
        </p:nvSpPr>
        <p:spPr>
          <a:xfrm>
            <a:off x="1413112" y="533925"/>
            <a:ext cx="9549528" cy="707886"/>
          </a:xfrm>
          <a:prstGeom prst="rect">
            <a:avLst/>
          </a:prstGeom>
          <a:noFill/>
        </p:spPr>
        <p:txBody>
          <a:bodyPr wrap="square" rtlCol="0">
            <a:spAutoFit/>
          </a:bodyPr>
          <a:lstStyle/>
          <a:p>
            <a:pPr marL="285750" indent="-285750">
              <a:buFont typeface="Wingdings" panose="05000000000000000000" pitchFamily="2" charset="2"/>
              <a:buChar char="§"/>
            </a:pPr>
            <a:r>
              <a:rPr lang="en-US" sz="2000" dirty="0">
                <a:solidFill>
                  <a:schemeClr val="bg2">
                    <a:lumMod val="25000"/>
                    <a:lumOff val="75000"/>
                  </a:schemeClr>
                </a:solidFill>
                <a:latin typeface="Bookman Old Style" panose="02050604050505020204" pitchFamily="18" charset="0"/>
              </a:rPr>
              <a:t>There are different types of facial emotions are like Happy ,Sad ,Disgust , Fear ,Surprise ,Excitement ,Angry ,Confused ,Neutral etc.</a:t>
            </a:r>
            <a:endParaRPr lang="en-IN" sz="2000" dirty="0">
              <a:solidFill>
                <a:schemeClr val="bg2">
                  <a:lumMod val="25000"/>
                  <a:lumOff val="75000"/>
                </a:schemeClr>
              </a:solidFill>
              <a:latin typeface="Bookman Old Style" panose="02050604050505020204" pitchFamily="18" charset="0"/>
            </a:endParaRPr>
          </a:p>
        </p:txBody>
      </p:sp>
      <p:pic>
        <p:nvPicPr>
          <p:cNvPr id="3" name="Picture 2">
            <a:extLst>
              <a:ext uri="{FF2B5EF4-FFF2-40B4-BE49-F238E27FC236}">
                <a16:creationId xmlns:a16="http://schemas.microsoft.com/office/drawing/2014/main" id="{D38A6298-F468-F65D-5449-AD64B403B475}"/>
              </a:ext>
            </a:extLst>
          </p:cNvPr>
          <p:cNvPicPr>
            <a:picLocks noChangeAspect="1"/>
          </p:cNvPicPr>
          <p:nvPr/>
        </p:nvPicPr>
        <p:blipFill>
          <a:blip r:embed="rId2"/>
          <a:stretch>
            <a:fillRect/>
          </a:stretch>
        </p:blipFill>
        <p:spPr>
          <a:xfrm>
            <a:off x="1504552" y="1501031"/>
            <a:ext cx="9182896" cy="2514818"/>
          </a:xfrm>
          <a:prstGeom prst="rect">
            <a:avLst/>
          </a:prstGeom>
          <a:ln>
            <a:noFill/>
          </a:ln>
          <a:effectLst>
            <a:softEdge rad="112500"/>
          </a:effectLst>
        </p:spPr>
      </p:pic>
      <p:pic>
        <p:nvPicPr>
          <p:cNvPr id="7" name="Picture 6">
            <a:extLst>
              <a:ext uri="{FF2B5EF4-FFF2-40B4-BE49-F238E27FC236}">
                <a16:creationId xmlns:a16="http://schemas.microsoft.com/office/drawing/2014/main" id="{6ABF7488-88D3-A4CE-6253-9F2A2DC6E928}"/>
              </a:ext>
            </a:extLst>
          </p:cNvPr>
          <p:cNvPicPr>
            <a:picLocks noChangeAspect="1"/>
          </p:cNvPicPr>
          <p:nvPr/>
        </p:nvPicPr>
        <p:blipFill>
          <a:blip r:embed="rId3"/>
          <a:stretch>
            <a:fillRect/>
          </a:stretch>
        </p:blipFill>
        <p:spPr>
          <a:xfrm>
            <a:off x="1504553" y="4275069"/>
            <a:ext cx="9182896" cy="2237974"/>
          </a:xfrm>
          <a:prstGeom prst="rect">
            <a:avLst/>
          </a:prstGeom>
          <a:ln>
            <a:noFill/>
          </a:ln>
          <a:effectLst>
            <a:softEdge rad="112500"/>
          </a:effectLst>
        </p:spPr>
      </p:pic>
    </p:spTree>
    <p:extLst>
      <p:ext uri="{BB962C8B-B14F-4D97-AF65-F5344CB8AC3E}">
        <p14:creationId xmlns:p14="http://schemas.microsoft.com/office/powerpoint/2010/main" val="3077330359"/>
      </p:ext>
    </p:extLst>
  </p:cSld>
  <p:clrMapOvr>
    <a:masterClrMapping/>
  </p:clrMapOvr>
  <p:transition spd="slow">
    <p:wheel spokes="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1369</TotalTime>
  <Words>1700</Words>
  <Application>Microsoft Office PowerPoint</Application>
  <PresentationFormat>Widescreen</PresentationFormat>
  <Paragraphs>159</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Algerian</vt:lpstr>
      <vt:lpstr>Arial</vt:lpstr>
      <vt:lpstr>Baskerville Old Face</vt:lpstr>
      <vt:lpstr>Bookman Old Style</vt:lpstr>
      <vt:lpstr>Courier New</vt:lpstr>
      <vt:lpstr>MS Shell Dlg 2</vt:lpstr>
      <vt:lpstr>Times New Roman</vt:lpstr>
      <vt:lpstr>Wingdings</vt:lpstr>
      <vt:lpstr>Wingdings 3</vt:lpstr>
      <vt:lpstr>Madison</vt:lpstr>
      <vt:lpstr>PowerPoint Presentation</vt:lpstr>
      <vt:lpstr>Overview</vt:lpstr>
      <vt:lpstr>Abstract</vt:lpstr>
      <vt:lpstr>Problem Definition</vt:lpstr>
      <vt:lpstr>Introduction</vt:lpstr>
      <vt:lpstr>Literature Survey </vt:lpstr>
      <vt:lpstr>Objective</vt:lpstr>
      <vt:lpstr>What is Emotion?</vt:lpstr>
      <vt:lpstr>PowerPoint Presentation</vt:lpstr>
      <vt:lpstr>Why Facial Expression?</vt:lpstr>
      <vt:lpstr>Importance &amp; Application</vt:lpstr>
      <vt:lpstr>Data Source</vt:lpstr>
      <vt:lpstr>The Dataset</vt:lpstr>
      <vt:lpstr>Dataset Description</vt:lpstr>
      <vt:lpstr>Proposed Methodology</vt:lpstr>
      <vt:lpstr>Methodology </vt:lpstr>
      <vt:lpstr>RGB – Grey Scale Conversion</vt:lpstr>
      <vt:lpstr>Convolution Neutral Network</vt:lpstr>
      <vt:lpstr>PowerPoint Presentation</vt:lpstr>
      <vt:lpstr>Model Training using CNN</vt:lpstr>
      <vt:lpstr>Optimizer, Loss Function &amp; Metrics </vt:lpstr>
      <vt:lpstr>PowerPoint Presentation</vt:lpstr>
      <vt:lpstr>Validation</vt:lpstr>
      <vt:lpstr>Model Performance Evaluation </vt:lpstr>
      <vt:lpstr>Model Summary </vt:lpstr>
      <vt:lpstr>Result</vt:lpstr>
      <vt:lpstr>Future Enhancements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Expression Recognition</dc:title>
  <dc:creator>HP INDIA</dc:creator>
  <cp:lastModifiedBy>HP INDIA</cp:lastModifiedBy>
  <cp:revision>2</cp:revision>
  <dcterms:created xsi:type="dcterms:W3CDTF">2023-12-10T02:40:03Z</dcterms:created>
  <dcterms:modified xsi:type="dcterms:W3CDTF">2023-12-13T00:17:57Z</dcterms:modified>
</cp:coreProperties>
</file>