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 Mono SemiBold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Abril Fatface"/>
      <p:regular r:id="rId20"/>
    </p:embeddedFont>
    <p:embeddedFont>
      <p:font typeface="Griffy"/>
      <p:regular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Homemade Appl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10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31" roundtripDataSignature="AMtx7miKV65UG+HiQYKN3tTp4qEQ3w+2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10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brilFatface-regular.fntdata"/><Relationship Id="rId22" Type="http://schemas.openxmlformats.org/officeDocument/2006/relationships/font" Target="fonts/Poppins-regular.fntdata"/><Relationship Id="rId21" Type="http://schemas.openxmlformats.org/officeDocument/2006/relationships/font" Target="fonts/Griffy-regular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HomemadeAppl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SemiBold-bold.fntdata"/><Relationship Id="rId12" Type="http://schemas.openxmlformats.org/officeDocument/2006/relationships/font" Target="fonts/RobotoMonoSemiBold-regular.fntdata"/><Relationship Id="rId15" Type="http://schemas.openxmlformats.org/officeDocument/2006/relationships/font" Target="fonts/RobotoMonoSemiBold-boldItalic.fntdata"/><Relationship Id="rId14" Type="http://schemas.openxmlformats.org/officeDocument/2006/relationships/font" Target="fonts/RobotoMonoSemiBold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AREL model -&gt; baseline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What new are we adding to the model?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proposed model uses AREL model (generating story based on a sequence of images) as a baseline.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builds onto the AREL model by augmenting the sequence of images with generated captions &amp; generating stories based on those.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scope: Unlike AREL model, our model will consider dialogues from the comics.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AutoNum type="arabicPeriod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I/p o/p of the proposed model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AutoNum type="arabicPeriod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How are we using the captions 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proposed model takes in a sequence of resnet features associated with images and generates a story. 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Internally, the sequence of resnet features are used to generate one caption per image of the sequence using LSTM based caption generation model. 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Each resnet feature is augmented with generate caption embeddings and fed to the story generation model. 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Details of the models used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Details of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Caption generation - LSTM based encoder decoder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generation - Reinforcement Learning framework with Generative &amp; Discriminative models working together. Both these models use GRU for encoding &amp; GRU-RNN for decoding.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Trained the model for 50 epochs - computational constraints.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Dataset: ResNet-152 features of dataset VIST images, ground truth stories from VIST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210819 unique images used for training &amp; testing.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Vocab generated from ground truth stories  (human annotated) of VIST dataset containing 9839 words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LSTM based caption generation model takes in a sequence of images, and outputs a caption associated with each of these images.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caption embeddings are then augmented with the corresponding image embedding and input to the story generation model.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story generation model utilizes a reinforcement learning framework </a:t>
            </a:r>
            <a:r>
              <a:rPr lang="en" sz="1900">
                <a:solidFill>
                  <a:schemeClr val="dk1"/>
                </a:solidFill>
                <a:highlight>
                  <a:srgbClr val="1F3240"/>
                </a:highlight>
                <a:latin typeface="Roboto"/>
                <a:ea typeface="Roboto"/>
                <a:cs typeface="Roboto"/>
                <a:sym typeface="Roboto"/>
              </a:rPr>
              <a:t>(generative model &amp;  discriminative model)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Mention triple &lt;video,description,aspect&gt; when talking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Notes: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Should we include Meteor score here? Due to version issues &amp; time constraints, could not be incorporated. </a:t>
            </a:r>
            <a:endParaRPr sz="2200">
              <a:solidFill>
                <a:schemeClr val="lt1"/>
              </a:solidFill>
              <a:highlight>
                <a:srgbClr val="1F324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38c3d90c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238c3d90c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Notes: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Todo: average for each of the questions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2.png"/><Relationship Id="rId11" Type="http://schemas.openxmlformats.org/officeDocument/2006/relationships/image" Target="../media/image5.png"/><Relationship Id="rId10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45" name="Google Shape;45;p11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2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3" name="Google Shape;18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0"/>
          <p:cNvSpPr txBox="1"/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2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90" name="Google Shape;190;p2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21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4" name="Google Shape;194;p21"/>
          <p:cNvSpPr txBox="1"/>
          <p:nvPr>
            <p:ph idx="2" type="subTitle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5" name="Google Shape;195;p21"/>
          <p:cNvSpPr txBox="1"/>
          <p:nvPr>
            <p:ph idx="3" type="subTitle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6" name="Google Shape;196;p21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7" name="Google Shape;197;p21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8" name="Google Shape;198;p21"/>
          <p:cNvSpPr txBox="1"/>
          <p:nvPr>
            <p:ph idx="5" type="body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9" name="Google Shape;199;p21"/>
          <p:cNvSpPr txBox="1"/>
          <p:nvPr>
            <p:ph idx="6" type="body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2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5" name="Google Shape;205;p2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8" name="Google Shape;208;p2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2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12" name="Google Shape;212;p2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2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5" name="Google Shape;215;p2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2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8" name="Google Shape;218;p2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2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22" name="Google Shape;222;p2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22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6" name="Google Shape;226;p22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7" name="Google Shape;227;p22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8" name="Google Shape;228;p22"/>
          <p:cNvSpPr txBox="1"/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4" type="body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0" name="Google Shape;230;p22"/>
          <p:cNvSpPr txBox="1"/>
          <p:nvPr>
            <p:ph idx="5" type="body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1" name="Google Shape;231;p22"/>
          <p:cNvSpPr txBox="1"/>
          <p:nvPr>
            <p:ph idx="6" type="body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23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2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3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rgbClr val="000000">
              <a:alpha val="1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23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2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3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23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2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23"/>
          <p:cNvSpPr txBox="1"/>
          <p:nvPr>
            <p:ph type="title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50" name="Google Shape;250;p23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1" name="Google Shape;251;p23"/>
          <p:cNvSpPr txBox="1"/>
          <p:nvPr>
            <p:ph idx="3" type="title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52" name="Google Shape;252;p23"/>
          <p:cNvSpPr txBox="1"/>
          <p:nvPr>
            <p:ph idx="4" type="title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53" name="Google Shape;253;p23"/>
          <p:cNvSpPr txBox="1"/>
          <p:nvPr>
            <p:ph idx="1" type="body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4" name="Google Shape;254;p23"/>
          <p:cNvSpPr txBox="1"/>
          <p:nvPr>
            <p:ph idx="5" type="body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5" name="Google Shape;255;p23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24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2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4"/>
          <p:cNvSpPr txBox="1"/>
          <p:nvPr>
            <p:ph idx="1" type="subTitle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3" name="Google Shape;263;p24"/>
          <p:cNvSpPr txBox="1"/>
          <p:nvPr>
            <p:ph idx="2" type="subTitle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4" name="Google Shape;264;p24"/>
          <p:cNvSpPr txBox="1"/>
          <p:nvPr>
            <p:ph idx="3" type="subTitle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5" name="Google Shape;265;p24"/>
          <p:cNvSpPr txBox="1"/>
          <p:nvPr>
            <p:ph idx="4" type="subTitle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6" name="Google Shape;266;p24"/>
          <p:cNvSpPr txBox="1"/>
          <p:nvPr>
            <p:ph idx="5" type="subTitle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7" name="Google Shape;267;p24"/>
          <p:cNvSpPr txBox="1"/>
          <p:nvPr>
            <p:ph idx="6" type="subTitle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8" name="Google Shape;268;p24"/>
          <p:cNvSpPr txBox="1"/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7" type="body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0" name="Google Shape;270;p24"/>
          <p:cNvSpPr txBox="1"/>
          <p:nvPr>
            <p:ph idx="8" type="body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1" name="Google Shape;271;p24"/>
          <p:cNvSpPr txBox="1"/>
          <p:nvPr>
            <p:ph idx="9" type="body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2" name="Google Shape;272;p24"/>
          <p:cNvSpPr txBox="1"/>
          <p:nvPr>
            <p:ph idx="13" type="body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3" name="Google Shape;273;p24"/>
          <p:cNvSpPr txBox="1"/>
          <p:nvPr>
            <p:ph idx="14" type="body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4" name="Google Shape;274;p24"/>
          <p:cNvSpPr txBox="1"/>
          <p:nvPr>
            <p:ph idx="15" type="body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fmla="val 1957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25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25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2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25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2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25"/>
          <p:cNvSpPr txBox="1"/>
          <p:nvPr>
            <p:ph idx="1" type="subTitle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9" name="Google Shape;289;p25"/>
          <p:cNvSpPr txBox="1"/>
          <p:nvPr>
            <p:ph idx="2" type="subTitle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90" name="Google Shape;290;p25"/>
          <p:cNvSpPr txBox="1"/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1" name="Google Shape;291;p25"/>
          <p:cNvSpPr txBox="1"/>
          <p:nvPr>
            <p:ph idx="3" type="body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92" name="Google Shape;292;p25"/>
          <p:cNvSpPr txBox="1"/>
          <p:nvPr>
            <p:ph idx="4" type="body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26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2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26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26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26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26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2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26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2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26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26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26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26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2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26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2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26"/>
          <p:cNvSpPr txBox="1"/>
          <p:nvPr>
            <p:ph idx="1" type="subTitle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4" name="Google Shape;324;p26"/>
          <p:cNvSpPr txBox="1"/>
          <p:nvPr>
            <p:ph idx="2" type="subTitle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5" name="Google Shape;325;p26"/>
          <p:cNvSpPr txBox="1"/>
          <p:nvPr>
            <p:ph idx="3" type="subTitle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6" name="Google Shape;326;p26"/>
          <p:cNvSpPr txBox="1"/>
          <p:nvPr>
            <p:ph idx="4" type="subTitle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7" name="Google Shape;327;p26"/>
          <p:cNvSpPr txBox="1"/>
          <p:nvPr>
            <p:ph idx="5" type="subTitle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8" name="Google Shape;328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9" name="Google Shape;329;p26"/>
          <p:cNvSpPr txBox="1"/>
          <p:nvPr>
            <p:ph idx="6" type="body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0" name="Google Shape;330;p26"/>
          <p:cNvSpPr txBox="1"/>
          <p:nvPr>
            <p:ph idx="7" type="body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1" name="Google Shape;331;p26"/>
          <p:cNvSpPr txBox="1"/>
          <p:nvPr>
            <p:ph idx="8" type="body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2" name="Google Shape;332;p26"/>
          <p:cNvSpPr txBox="1"/>
          <p:nvPr>
            <p:ph idx="9" type="body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3" name="Google Shape;333;p26"/>
          <p:cNvSpPr txBox="1"/>
          <p:nvPr>
            <p:ph idx="13" type="body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27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2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27"/>
          <p:cNvSpPr txBox="1"/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1" name="Google Shape;341;p27"/>
          <p:cNvSpPr txBox="1"/>
          <p:nvPr>
            <p:ph idx="1" type="body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28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2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28"/>
          <p:cNvSpPr txBox="1"/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9" name="Google Shape;349;p28"/>
          <p:cNvSpPr txBox="1"/>
          <p:nvPr>
            <p:ph idx="1" type="body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9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9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9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9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9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3" name="Google Shape;363;p29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29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2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48" name="Google Shape;48;p12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49;p12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50" name="Google Shape;50;p12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2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2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" name="Google Shape;53;p12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54" name="Google Shape;54;p12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" name="Google Shape;55;p12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56" name="Google Shape;56;p12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2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2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" name="Google Shape;59;p12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60" name="Google Shape;60;p12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" name="Google Shape;61;p12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62" name="Google Shape;62;p12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2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2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" name="Google Shape;65;p12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66" name="Google Shape;66;p12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" name="Google Shape;67;p12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68" name="Google Shape;68;p12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" name="Google Shape;71;p12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72" name="Google Shape;72;p12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" name="Google Shape;73;p12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74" name="Google Shape;74;p12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" name="Google Shape;77;p12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78" name="Google Shape;78;p12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" name="Google Shape;79;p12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80" name="Google Shape;80;p12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3" name="Google Shape;83;p12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5" type="title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6" type="title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7" type="title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8" type="title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4" type="title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5" type="title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0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30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en" sz="2700" u="sng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i="0" lang="en" sz="44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en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b="0" i="0" sz="20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30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70" name="Google Shape;370;p30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30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30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30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0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24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30"/>
          <p:cNvPicPr preferRelativeResize="0"/>
          <p:nvPr/>
        </p:nvPicPr>
        <p:blipFill rotWithShape="1">
          <a:blip r:embed="rId11">
            <a:alphaModFix/>
          </a:blip>
          <a:srcRect b="20905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13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99" name="Google Shape;99;p1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107" name="Google Shape;107;p14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110" name="Google Shape;110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4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14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115" name="Google Shape;11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119" name="Google Shape;119;p14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4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122" name="Google Shape;122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4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6" name="Google Shape;126;p14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2" name="Google Shape;132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6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16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138" name="Google Shape;138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16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17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46" name="Google Shape;14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7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18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54" name="Google Shape;154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18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8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59" name="Google Shape;159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8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2" type="body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1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8" name="Google Shape;168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72" name="Google Shape;172;p1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1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5" name="Google Shape;17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9"/>
          <p:cNvSpPr txBox="1"/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9" name="Google Shape;179;p19"/>
          <p:cNvSpPr txBox="1"/>
          <p:nvPr>
            <p:ph idx="1" type="subTitle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0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0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0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0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forms.gle/1LDEwmbgRAC1V17Y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"/>
          <p:cNvSpPr txBox="1"/>
          <p:nvPr>
            <p:ph type="title"/>
          </p:nvPr>
        </p:nvSpPr>
        <p:spPr>
          <a:xfrm>
            <a:off x="523950" y="873775"/>
            <a:ext cx="10970400" cy="31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000">
                <a:highlight>
                  <a:schemeClr val="lt1"/>
                </a:highlight>
              </a:rPr>
              <a:t>ImagiNarrate</a:t>
            </a:r>
            <a:endParaRPr sz="50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000">
                <a:solidFill>
                  <a:schemeClr val="accent1"/>
                </a:solidFill>
              </a:rPr>
              <a:t>Building a Narrative with Images and Generated Captions</a:t>
            </a:r>
            <a:endParaRPr sz="5000">
              <a:solidFill>
                <a:schemeClr val="accent1"/>
              </a:solidFill>
            </a:endParaRPr>
          </a:p>
        </p:txBody>
      </p:sp>
      <p:sp>
        <p:nvSpPr>
          <p:cNvPr id="381" name="Google Shape;381;p1"/>
          <p:cNvSpPr txBox="1"/>
          <p:nvPr>
            <p:ph idx="4294967295" type="subTitle"/>
          </p:nvPr>
        </p:nvSpPr>
        <p:spPr>
          <a:xfrm>
            <a:off x="2425500" y="4538975"/>
            <a:ext cx="73410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</a:pPr>
            <a:r>
              <a:rPr b="0" i="0" lang="en" sz="20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Asmita Chotani, Apurva Gupta, Chetan Chaku,    Priya Nayak, Rutuja Oza</a:t>
            </a:r>
            <a:endParaRPr b="0" i="0" sz="20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1"/>
          <p:cNvSpPr txBox="1"/>
          <p:nvPr>
            <p:ph idx="4294967295" type="subTitle"/>
          </p:nvPr>
        </p:nvSpPr>
        <p:spPr>
          <a:xfrm>
            <a:off x="3580950" y="3740975"/>
            <a:ext cx="48564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Team:Group 46</a:t>
            </a:r>
            <a:endParaRPr b="0" i="0" sz="40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"/>
          <p:cNvSpPr txBox="1"/>
          <p:nvPr/>
        </p:nvSpPr>
        <p:spPr>
          <a:xfrm>
            <a:off x="804925" y="1320100"/>
            <a:ext cx="54348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Growing interest in visual captioning and limited ability of machine to understand complex human-like scenarios.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" sz="2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AREL model - generates story based on sequence of images.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" sz="2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Proposed model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Generates caption and augments with image sequence to produce story.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2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Creating novels from comic books for the visually impaired audience.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"/>
          <p:cNvSpPr txBox="1"/>
          <p:nvPr>
            <p:ph type="title"/>
          </p:nvPr>
        </p:nvSpPr>
        <p:spPr>
          <a:xfrm>
            <a:off x="974975" y="53225"/>
            <a:ext cx="98844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accent3"/>
                </a:solidFill>
              </a:rPr>
              <a:t>                  Motivation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389" name="Google Shape;38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675" y="910950"/>
            <a:ext cx="3919251" cy="464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"/>
          <p:cNvSpPr txBox="1"/>
          <p:nvPr>
            <p:ph type="title"/>
          </p:nvPr>
        </p:nvSpPr>
        <p:spPr>
          <a:xfrm>
            <a:off x="964700" y="183250"/>
            <a:ext cx="9998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accent3"/>
                </a:solidFill>
              </a:rPr>
              <a:t>Problem Definition</a:t>
            </a:r>
            <a:endParaRPr/>
          </a:p>
        </p:txBody>
      </p:sp>
      <p:sp>
        <p:nvSpPr>
          <p:cNvPr id="395" name="Google Shape;395;p4"/>
          <p:cNvSpPr txBox="1"/>
          <p:nvPr>
            <p:ph idx="2" type="body"/>
          </p:nvPr>
        </p:nvSpPr>
        <p:spPr>
          <a:xfrm>
            <a:off x="842200" y="946750"/>
            <a:ext cx="9875100" cy="4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b="1" lang="en" sz="2000" u="sng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Input</a:t>
            </a:r>
            <a:r>
              <a:rPr b="1"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Sequence of 5 ResNet-152 features</a:t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b="1" lang="en" sz="2000" u="sng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Output:</a:t>
            </a:r>
            <a:r>
              <a:rPr b="1"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A story related to the sequence</a:t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b="1" lang="en" sz="2000" u="sng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Training</a:t>
            </a:r>
            <a:r>
              <a:rPr b="1"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0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■"/>
            </a:pP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Generation of caption per image</a:t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■"/>
            </a:pP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Augmentation of ResNet-152 embeddings with caption embeddings</a:t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■"/>
            </a:pP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Generation of story</a:t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Incorporating captions </a:t>
            </a: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along</a:t>
            </a: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with images provides informative descriptions for the model to understand &amp; build cohesive stories. 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"/>
          <p:cNvSpPr txBox="1"/>
          <p:nvPr>
            <p:ph type="title"/>
          </p:nvPr>
        </p:nvSpPr>
        <p:spPr>
          <a:xfrm>
            <a:off x="2199000" y="160975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accent3"/>
                </a:solidFill>
              </a:rPr>
              <a:t>Proposed Solution</a:t>
            </a: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01" name="Google Shape;401;p5"/>
          <p:cNvSpPr txBox="1"/>
          <p:nvPr>
            <p:ph idx="2" type="body"/>
          </p:nvPr>
        </p:nvSpPr>
        <p:spPr>
          <a:xfrm>
            <a:off x="378150" y="788750"/>
            <a:ext cx="7047000" cy="55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Caption generation model:</a:t>
            </a: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LSTM based encoder - decoder structure</a:t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Story generation model: </a:t>
            </a: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RL framework. Encoder uses GRUs &amp; decoder uses GRU-RNNs. </a:t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Dataset: </a:t>
            </a:r>
            <a:endParaRPr b="1" sz="20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lphaLcPeriod"/>
            </a:pP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ResNet-152 features of VIST images</a:t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lphaLcPeriod"/>
            </a:pP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Ground truth stories from VIST dataset</a:t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Hyperparameters:</a:t>
            </a:r>
            <a:endParaRPr b="1" sz="20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lphaLcPeriod"/>
            </a:pPr>
            <a:r>
              <a:rPr b="1"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Vocab size: </a:t>
            </a: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9839 words.</a:t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lphaLcPeriod"/>
            </a:pPr>
            <a:r>
              <a:rPr b="1"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Epochs:</a:t>
            </a: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60 - computational constraints</a:t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lphaLcPeriod"/>
            </a:pP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210819 unique images</a:t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2" name="Google Shape;40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150" y="924475"/>
            <a:ext cx="3572833" cy="456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"/>
          <p:cNvSpPr txBox="1"/>
          <p:nvPr>
            <p:ph type="title"/>
          </p:nvPr>
        </p:nvSpPr>
        <p:spPr>
          <a:xfrm>
            <a:off x="2199000" y="94450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accent3"/>
                </a:solidFill>
              </a:rPr>
              <a:t>Result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08" name="Google Shape;408;p6"/>
          <p:cNvSpPr txBox="1"/>
          <p:nvPr/>
        </p:nvSpPr>
        <p:spPr>
          <a:xfrm>
            <a:off x="1103313" y="1309150"/>
            <a:ext cx="9367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Natural Language Generation Metrics for Evaluation: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BLEU, CIDEr, ROUGE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generation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fluency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Increasing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training epochs could 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improve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generation fluency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" name="Google Shape;40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50" y="3696050"/>
            <a:ext cx="9913199" cy="18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38c3d90c26_0_11"/>
          <p:cNvSpPr txBox="1"/>
          <p:nvPr>
            <p:ph type="title"/>
          </p:nvPr>
        </p:nvSpPr>
        <p:spPr>
          <a:xfrm>
            <a:off x="2199000" y="123200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accent3"/>
                </a:solidFill>
              </a:rPr>
              <a:t>Result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15" name="Google Shape;415;g238c3d90c26_0_11"/>
          <p:cNvSpPr txBox="1"/>
          <p:nvPr/>
        </p:nvSpPr>
        <p:spPr>
          <a:xfrm>
            <a:off x="1117200" y="1478175"/>
            <a:ext cx="62037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Human Evaluation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Human feedback via circulated Google Form.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Questions Asked: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satisfied were you with the overall story generated for the given image?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engaging was the story?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easy was it to understand the story?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well did the story flow and maintain a coherent narrative?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well did the story integrate with the given image?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6" name="Google Shape;416;g238c3d90c2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900" y="915100"/>
            <a:ext cx="3134825" cy="465177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238c3d90c26_0_11"/>
          <p:cNvSpPr txBox="1"/>
          <p:nvPr/>
        </p:nvSpPr>
        <p:spPr>
          <a:xfrm>
            <a:off x="6179100" y="6457800"/>
            <a:ext cx="60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Google Form Link: </a:t>
            </a: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https://forms.gle/1LDEwmbgRAC1V17Y7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