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83" r:id="rId15"/>
    <p:sldId id="270" r:id="rId16"/>
    <p:sldId id="273" r:id="rId17"/>
    <p:sldId id="274" r:id="rId18"/>
    <p:sldId id="278" r:id="rId19"/>
    <p:sldId id="279" r:id="rId20"/>
    <p:sldId id="281" r:id="rId21"/>
    <p:sldId id="280" r:id="rId22"/>
    <p:sldId id="284" r:id="rId23"/>
    <p:sldId id="285" r:id="rId24"/>
    <p:sldId id="286" r:id="rId25"/>
    <p:sldId id="287" r:id="rId26"/>
    <p:sldId id="290" r:id="rId27"/>
    <p:sldId id="288" r:id="rId28"/>
    <p:sldId id="282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9" autoAdjust="0"/>
  </p:normalViewPr>
  <p:slideViewPr>
    <p:cSldViewPr snapToGrid="0">
      <p:cViewPr varScale="1">
        <p:scale>
          <a:sx n="70" d="100"/>
          <a:sy n="70" d="100"/>
        </p:scale>
        <p:origin x="-9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B7F3-2805-4A02-9BC9-49FC9F52F3BB}" type="datetimeFigureOut">
              <a:rPr lang="en-US" smtClean="0"/>
              <a:pPr/>
              <a:t>29/08/17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1436-DBB1-4782-9614-3319836C7F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assumptions are made about the form of the production technology or the production function</a:t>
            </a:r>
          </a:p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proposed an input orientation with Constant Returns to Scale(CRS)</a:t>
            </a:r>
          </a:p>
          <a:p>
            <a:pPr marL="0" indent="0" algn="just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The technique is named so as the aim is to build a frontier that envelops the input-output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a firm to obtain maximal output from given set of inputs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a firm to use inputs optimally, given their respective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the amount by which the inputs can be reduced, given fixed 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how outputs can be increased, given fixed inputs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problem is to take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firm and radially contract the input vector, denoted by x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as much as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boundary is a piecewise linear isoquant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be determined by the observed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dirty="0" smtClean="0"/>
              <a:t>of the i-th </a:t>
            </a:r>
            <a:r>
              <a:rPr lang="fr-FR" altLang="en-US" dirty="0" err="1" smtClean="0"/>
              <a:t>firm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satisfies</a:t>
            </a:r>
            <a:r>
              <a:rPr lang="fr-FR" altLang="en-US" dirty="0" smtClean="0"/>
              <a:t> : </a:t>
            </a:r>
            <a:r>
              <a:rPr lang="fr-FR" altLang="en-US" dirty="0" smtClean="0">
                <a:sym typeface="Symbol" panose="05050102010706020507" pitchFamily="18" charset="2"/>
              </a:rPr>
              <a:t></a:t>
            </a:r>
            <a:r>
              <a:rPr lang="fr-FR" altLang="en-US" dirty="0" smtClean="0"/>
              <a:t> </a:t>
            </a:r>
            <a:r>
              <a:rPr lang="fr-FR" altLang="en-US" dirty="0" smtClean="0">
                <a:sym typeface="Symbol" panose="05050102010706020507" pitchFamily="18" charset="2"/>
              </a:rPr>
              <a:t></a:t>
            </a:r>
            <a:r>
              <a:rPr lang="fr-FR" altLang="en-US" dirty="0" smtClean="0"/>
              <a:t> 1, </a:t>
            </a:r>
            <a:r>
              <a:rPr lang="fr-FR" altLang="en-US" dirty="0" err="1" smtClean="0"/>
              <a:t>where</a:t>
            </a:r>
            <a:r>
              <a:rPr lang="fr-FR" altLang="en-US" dirty="0" smtClean="0"/>
              <a:t> a value of 1 </a:t>
            </a:r>
            <a:r>
              <a:rPr lang="fr-FR" altLang="en-US" dirty="0" err="1" smtClean="0"/>
              <a:t>indicates</a:t>
            </a:r>
            <a:r>
              <a:rPr lang="fr-FR" altLang="en-US" dirty="0" smtClean="0"/>
              <a:t> a point on the </a:t>
            </a:r>
            <a:r>
              <a:rPr lang="fr-FR" altLang="en-US" dirty="0" err="1" smtClean="0"/>
              <a:t>frontier</a:t>
            </a:r>
            <a:r>
              <a:rPr lang="fr-FR" altLang="en-US" dirty="0" smtClean="0"/>
              <a:t> and </a:t>
            </a:r>
            <a:r>
              <a:rPr lang="fr-FR" altLang="en-US" dirty="0" err="1" smtClean="0"/>
              <a:t>hence</a:t>
            </a:r>
            <a:r>
              <a:rPr lang="fr-FR" altLang="en-US" dirty="0" smtClean="0"/>
              <a:t> a technically efficient </a:t>
            </a:r>
            <a:r>
              <a:rPr lang="fr-FR" altLang="en-US" dirty="0" err="1" smtClean="0"/>
              <a:t>firm</a:t>
            </a:r>
            <a:r>
              <a:rPr lang="fr-FR" altLang="en-US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en-US" dirty="0" smtClean="0"/>
              <a:t>The </a:t>
            </a:r>
            <a:r>
              <a:rPr lang="fr-FR" altLang="en-US" dirty="0" err="1" smtClean="0"/>
              <a:t>linear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programming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problem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should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be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solved</a:t>
            </a:r>
            <a:r>
              <a:rPr lang="fr-FR" altLang="en-US" dirty="0" smtClean="0"/>
              <a:t> N times, once for </a:t>
            </a:r>
            <a:r>
              <a:rPr lang="fr-FR" altLang="en-US" dirty="0" err="1" smtClean="0"/>
              <a:t>each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firm</a:t>
            </a:r>
            <a:r>
              <a:rPr lang="fr-FR" altLang="en-US" dirty="0" smtClean="0"/>
              <a:t> in the </a:t>
            </a:r>
            <a:r>
              <a:rPr lang="fr-FR" altLang="en-US" dirty="0" err="1" smtClean="0"/>
              <a:t>sample</a:t>
            </a:r>
            <a:r>
              <a:rPr lang="fr-FR" altLang="en-US" dirty="0" smtClean="0"/>
              <a:t>.  A value of </a:t>
            </a:r>
            <a:r>
              <a:rPr lang="fr-FR" altLang="en-US" dirty="0" smtClean="0">
                <a:sym typeface="Symbol" panose="05050102010706020507" pitchFamily="18" charset="2"/>
              </a:rPr>
              <a:t>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then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obtained</a:t>
            </a:r>
            <a:r>
              <a:rPr lang="fr-FR" altLang="en-US" dirty="0" smtClean="0"/>
              <a:t> for </a:t>
            </a:r>
            <a:r>
              <a:rPr lang="fr-FR" altLang="en-US" dirty="0" err="1" smtClean="0"/>
              <a:t>each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firm</a:t>
            </a:r>
            <a:r>
              <a:rPr lang="fr-FR" alt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1436-DBB1-4782-9614-3319836C7F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AA04ED78-6075-4368-9735-3C026FD2F6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D7BA-FB4C-4288-8700-35261AC59643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A9F6-C72B-4D24-8489-54B5802150DF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B68-DFB1-49AE-8C62-CB78F2224B1E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F95-7746-4622-B007-D262B7EE6468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55E6-68E3-4A5B-8853-9F4DCA4B97F3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90E7-32B6-42AB-9609-8ACBD354392B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70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6E9-95FD-4445-8904-E09AB5577E0F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298-36B5-4C72-9F10-71516E5C2FA7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449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4C3-72CC-41CA-9DAC-2680C1C3772B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0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ED0-F1C2-4D45-8156-8C935EAFAC43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AA04ED78-6075-4368-9735-3C026FD2F6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7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A557-C075-46E9-9F29-B5EF1DAEEBCB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8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71D4F4-19B5-4AB2-A66B-DC44777B81D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37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AA04ED78-6075-4368-9735-3C026FD2F6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3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660C5B-7EA2-4C3F-83B4-AF482FDEC2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77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ACBB0C-3437-4C04-BCFC-E5A6032E66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99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5DAA3B-657B-4B0B-BB62-A2287E3E0C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0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4D4993-FA23-4D02-AD78-A69BA545AF7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6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03A161-6FDE-4019-973A-5E87A42AFC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1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4C5F92-448C-4D5C-8F45-186EBF032FA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6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A726A-9021-4A35-860E-FD85348544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9FB-3456-4AEF-A2D6-4F360D3E39A5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2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680051-6791-4C51-8251-185C462A38B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6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08/01/2011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prstClr val="black"/>
                </a:solidFill>
              </a:rPr>
              <a:t>Copyright (c) Oracle - Sun Micro Systems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FC5FD7-CDDF-4B7E-9BBA-1CA4631A5FB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44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DA64CA9-0082-407D-9516-9A1636B2CA8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8BE-8602-44DB-BF34-B30262AE58CB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9285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A-A04F-40B2-BAD8-1F89FA9958FE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AA04ED78-6075-4368-9735-3C026FD2F6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0126-A899-4270-A108-BFB7E1FE9018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B02-C39B-4B80-8EFD-56672A7BE4E2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A59E-43E3-4A34-884E-F247146BC0D3}" type="datetime1">
              <a:rPr lang="en-US" smtClean="0"/>
              <a:pPr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B2ED0D-4E60-4417-8EE4-050AFB990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78" r:id="rId3"/>
    <p:sldLayoutId id="2147483679" r:id="rId4"/>
    <p:sldLayoutId id="2147483694" r:id="rId5"/>
    <p:sldLayoutId id="2147483680" r:id="rId6"/>
    <p:sldLayoutId id="2147483695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0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xfrm>
            <a:off x="7466861" y="5323058"/>
            <a:ext cx="4725139" cy="1534942"/>
          </a:xfrm>
        </p:spPr>
        <p:txBody>
          <a:bodyPr/>
          <a:lstStyle/>
          <a:p>
            <a:pPr lvl="1" algn="l"/>
            <a:r>
              <a:rPr lang="en-US" b="1" dirty="0" smtClean="0"/>
              <a:t>G.Ashwin	               2014B4TS960P</a:t>
            </a:r>
          </a:p>
          <a:p>
            <a:pPr lvl="1" algn="l"/>
            <a:r>
              <a:rPr lang="en-US" b="1" dirty="0" smtClean="0"/>
              <a:t>Apurva </a:t>
            </a:r>
            <a:r>
              <a:rPr lang="en-US" b="1" dirty="0" err="1" smtClean="0"/>
              <a:t>Mittal</a:t>
            </a:r>
            <a:r>
              <a:rPr lang="en-US" b="1" dirty="0" smtClean="0"/>
              <a:t>           2014B4A7658P</a:t>
            </a:r>
          </a:p>
          <a:p>
            <a:pPr lvl="1" algn="l"/>
            <a:r>
              <a:rPr lang="en-US" b="1" dirty="0" err="1" smtClean="0"/>
              <a:t>Aayushi</a:t>
            </a:r>
            <a:r>
              <a:rPr lang="en-US" b="1" dirty="0" smtClean="0"/>
              <a:t>   </a:t>
            </a:r>
            <a:r>
              <a:rPr lang="en-US" b="1" dirty="0" err="1" smtClean="0"/>
              <a:t>Agrawal</a:t>
            </a:r>
            <a:r>
              <a:rPr lang="en-US" b="1" dirty="0" smtClean="0"/>
              <a:t>   2014B4A3809P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7278" y="4596648"/>
            <a:ext cx="8178800" cy="1544681"/>
          </a:xfrm>
        </p:spPr>
        <p:txBody>
          <a:bodyPr>
            <a:noAutofit/>
          </a:bodyPr>
          <a:lstStyle/>
          <a:p>
            <a:r>
              <a:rPr lang="en-US" sz="4000" dirty="0"/>
              <a:t>A STUDY ON REAL LIFE APPLICATION OF DATA ENVELOPMENT ANALYSIS</a:t>
            </a:r>
          </a:p>
        </p:txBody>
      </p:sp>
    </p:spTree>
    <p:extLst>
      <p:ext uri="{BB962C8B-B14F-4D97-AF65-F5344CB8AC3E}">
        <p14:creationId xmlns:p14="http://schemas.microsoft.com/office/powerpoint/2010/main" val="129781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 5 DMUs to produce single output from 2 inputs.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Shot 2016-09-05 at 3.11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01" y="2282166"/>
            <a:ext cx="9350498" cy="38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TORA</a:t>
            </a:r>
            <a:endParaRPr lang="en-US" sz="4400" dirty="0"/>
          </a:p>
        </p:txBody>
      </p:sp>
      <p:pic>
        <p:nvPicPr>
          <p:cNvPr id="5" name="Content Placeholder 4" descr="DMU1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80487" y="1600200"/>
            <a:ext cx="9645002" cy="4988633"/>
          </a:xfrm>
        </p:spPr>
      </p:pic>
    </p:spTree>
    <p:extLst>
      <p:ext uri="{BB962C8B-B14F-4D97-AF65-F5344CB8AC3E}">
        <p14:creationId xmlns:p14="http://schemas.microsoft.com/office/powerpoint/2010/main" val="201876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pic>
        <p:nvPicPr>
          <p:cNvPr id="8" name="Picture 7" descr="Screen Shot 2016-09-05 at 3.14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" y="1343533"/>
            <a:ext cx="10965061" cy="52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Screen Shot 2016-09-05 at 3.14.14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46" r="-55546"/>
          <a:stretch/>
        </p:blipFill>
        <p:spPr>
          <a:xfrm>
            <a:off x="-625821" y="1398747"/>
            <a:ext cx="13841681" cy="5134873"/>
          </a:xfrm>
        </p:spPr>
      </p:pic>
    </p:spTree>
    <p:extLst>
      <p:ext uri="{BB962C8B-B14F-4D97-AF65-F5344CB8AC3E}">
        <p14:creationId xmlns:p14="http://schemas.microsoft.com/office/powerpoint/2010/main" val="209719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533"/>
            <a:ext cx="10972800" cy="631276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CRS LPP is converted to VRS by addition of a convexity constraint.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N1 is a N x 1 vector of ones.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characterizes increasing, decreasing and constant returns to scale.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19580"/>
              </p:ext>
            </p:extLst>
          </p:nvPr>
        </p:nvGraphicFramePr>
        <p:xfrm>
          <a:off x="3165917" y="2061311"/>
          <a:ext cx="5282047" cy="28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4" imgW="2073558" imgH="2100774" progId="Word.Document.8">
                  <p:embed/>
                </p:oleObj>
              </mc:Choice>
              <mc:Fallback>
                <p:oleObj name="Document" r:id="rId4" imgW="2073558" imgH="2100774" progId="Word.Document.8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917" y="2061311"/>
                        <a:ext cx="5282047" cy="282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SBM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47737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Slack Based Measure is units invariant and monotonically decreasing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w.r.t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output and input slacks.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61" y="2511150"/>
            <a:ext cx="6507951" cy="396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SBM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LPP is 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DMU is SBM efficient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CCR efficient.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94" y="2283943"/>
            <a:ext cx="6858000" cy="3363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DEA APPLICATION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79178"/>
            <a:ext cx="3962400" cy="5558118"/>
          </a:xfrm>
        </p:spPr>
        <p:txBody>
          <a:bodyPr>
            <a:normAutofit/>
          </a:bodyPr>
          <a:lstStyle/>
          <a:p>
            <a:r>
              <a:rPr lang="en-US" dirty="0" smtClean="0"/>
              <a:t>Selection of DMUs:</a:t>
            </a:r>
          </a:p>
          <a:p>
            <a:pPr lvl="1"/>
            <a:r>
              <a:rPr lang="en-US" sz="3200" dirty="0" smtClean="0"/>
              <a:t>Homogeneity</a:t>
            </a:r>
          </a:p>
          <a:p>
            <a:pPr lvl="1"/>
            <a:r>
              <a:rPr lang="en-US" sz="3200" dirty="0" smtClean="0"/>
              <a:t>Number of DMU’s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dirty="0" smtClean="0"/>
              <a:t>Inputs</a:t>
            </a:r>
          </a:p>
          <a:p>
            <a:pPr lvl="1"/>
            <a:r>
              <a:rPr lang="en-US" sz="3200" dirty="0" smtClean="0"/>
              <a:t>Academic staff</a:t>
            </a:r>
          </a:p>
          <a:p>
            <a:pPr lvl="1"/>
            <a:r>
              <a:rPr lang="en-US" sz="3200" dirty="0" smtClean="0"/>
              <a:t>Sanctioned Money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78705" y="3810000"/>
            <a:ext cx="7129930" cy="32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Outputs</a:t>
            </a:r>
          </a:p>
          <a:p>
            <a:pPr lvl="1"/>
            <a:r>
              <a:rPr lang="en-US" sz="3200" dirty="0" smtClean="0"/>
              <a:t>Total Students</a:t>
            </a:r>
          </a:p>
          <a:p>
            <a:pPr lvl="1"/>
            <a:r>
              <a:rPr lang="en-US" sz="3200" dirty="0" smtClean="0"/>
              <a:t>Progress</a:t>
            </a:r>
          </a:p>
          <a:p>
            <a:pPr lvl="1"/>
            <a:r>
              <a:rPr lang="en-US" sz="3200" dirty="0" smtClean="0"/>
              <a:t>Awards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40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PILANI INPUTS </a:t>
            </a:r>
            <a:endParaRPr lang="en-US" sz="4400" dirty="0"/>
          </a:p>
        </p:txBody>
      </p:sp>
      <p:pic>
        <p:nvPicPr>
          <p:cNvPr id="7" name="Content Placeholder 6" descr="Screen Shot 2016-11-20 at 8.29.20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t="-3249" r="6" b="-7306"/>
          <a:stretch/>
        </p:blipFill>
        <p:spPr>
          <a:xfrm>
            <a:off x="0" y="1600201"/>
            <a:ext cx="12192000" cy="4525963"/>
          </a:xfrm>
        </p:spPr>
      </p:pic>
    </p:spTree>
    <p:extLst>
      <p:ext uri="{BB962C8B-B14F-4D97-AF65-F5344CB8AC3E}">
        <p14:creationId xmlns:p14="http://schemas.microsoft.com/office/powerpoint/2010/main" val="96382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PILANI OUTPUTS</a:t>
            </a:r>
            <a:endParaRPr lang="en-US" sz="4400" dirty="0"/>
          </a:p>
        </p:txBody>
      </p:sp>
      <p:pic>
        <p:nvPicPr>
          <p:cNvPr id="5" name="Content Placeholder 4" descr="Screen Shot 2016-11-20 at 8.35.59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80" b="-27380"/>
          <a:stretch>
            <a:fillRect/>
          </a:stretch>
        </p:blipFill>
        <p:spPr>
          <a:xfrm>
            <a:off x="139381" y="1115249"/>
            <a:ext cx="11940340" cy="5622708"/>
          </a:xfrm>
        </p:spPr>
      </p:pic>
    </p:spTree>
    <p:extLst>
      <p:ext uri="{BB962C8B-B14F-4D97-AF65-F5344CB8AC3E}">
        <p14:creationId xmlns:p14="http://schemas.microsoft.com/office/powerpoint/2010/main" val="18193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Envelopment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409132"/>
            <a:ext cx="10972800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linear programming technique that measures the efficiency of various decision making units(DMU’s)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production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several inputs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non-parametric methodology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Cooper and Rhodes came up with the name Data Envelopment Analysis in 1978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EFFICIENCIES</a:t>
            </a:r>
            <a:endParaRPr lang="en-US" sz="4400" dirty="0"/>
          </a:p>
        </p:txBody>
      </p:sp>
      <p:pic>
        <p:nvPicPr>
          <p:cNvPr id="5" name="Picture 4" descr="C:\Users\SGURUHOme\Desktop\Efficiencie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0" y="1548955"/>
            <a:ext cx="11057591" cy="4956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6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912"/>
            <a:ext cx="10972800" cy="5516087"/>
          </a:xfrm>
        </p:spPr>
        <p:txBody>
          <a:bodyPr>
            <a:normAutofit/>
          </a:bodyPr>
          <a:lstStyle/>
          <a:p>
            <a:r>
              <a:rPr lang="en-US" dirty="0" smtClean="0"/>
              <a:t>Inputs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Total capital share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Total shareholders funds 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Assets, Net Non profit Assets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Net worth(consolidated)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Operating Expenses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Employees cost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Capital and Liabilities</a:t>
            </a:r>
          </a:p>
          <a:p>
            <a:pPr lvl="1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Net profit/loss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Net increase/decrease in cash and cash equivalents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Income from investments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Interest on balance with RBI and other inter bank funds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Interest/Discount on advances/ bills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BANK INPUTS </a:t>
            </a:r>
            <a:endParaRPr lang="en-US" sz="4400" dirty="0"/>
          </a:p>
        </p:txBody>
      </p:sp>
      <p:pic>
        <p:nvPicPr>
          <p:cNvPr id="60420" name="Picture 4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06" y="1269691"/>
            <a:ext cx="10632704" cy="5405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82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BANK OUTPUTS</a:t>
            </a:r>
            <a:endParaRPr lang="en-US" sz="4400" dirty="0"/>
          </a:p>
        </p:txBody>
      </p:sp>
      <p:pic>
        <p:nvPicPr>
          <p:cNvPr id="61442" name="Picture 2" descr="C:\Users\user\Desktop\Untitle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391" y="1425039"/>
            <a:ext cx="9227127" cy="51108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06" y="203052"/>
            <a:ext cx="290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EFFICIENCIES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18664"/>
              </p:ext>
            </p:extLst>
          </p:nvPr>
        </p:nvGraphicFramePr>
        <p:xfrm>
          <a:off x="0" y="1141201"/>
          <a:ext cx="52871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554"/>
                <a:gridCol w="2643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of Baroda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22029"/>
              </p:ext>
            </p:extLst>
          </p:nvPr>
        </p:nvGraphicFramePr>
        <p:xfrm>
          <a:off x="5287108" y="1160586"/>
          <a:ext cx="5556738" cy="40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09"/>
                <a:gridCol w="2640429"/>
              </a:tblGrid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IOB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0.9629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Vijay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Syndicate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ICICI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0.7496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0.9584 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0.9661 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Kotak Mahindra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0.4637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Federal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0.7280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0.9464</a:t>
                      </a:r>
                      <a:endParaRPr lang="en-US" dirty="0"/>
                    </a:p>
                  </a:txBody>
                  <a:tcPr/>
                </a:tc>
              </a:tr>
              <a:tr h="368744">
                <a:tc>
                  <a:txBody>
                    <a:bodyPr/>
                    <a:lstStyle/>
                    <a:p>
                      <a:r>
                        <a:rPr lang="en-US" dirty="0" smtClean="0"/>
                        <a:t>City 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6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INCURRED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Free!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93" y="1382451"/>
            <a:ext cx="11703677" cy="5475549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Banker </a:t>
            </a:r>
            <a:r>
              <a:rPr lang="en-US" sz="3800" dirty="0"/>
              <a:t>R.D., </a:t>
            </a:r>
            <a:r>
              <a:rPr lang="en-US" sz="3800" dirty="0" err="1"/>
              <a:t>Charnes</a:t>
            </a:r>
            <a:r>
              <a:rPr lang="en-US" sz="3800" dirty="0"/>
              <a:t> A., Cooper W.W. (1984), “Some Models for Estimating Technical and Scale Inefficiencies in Data Envelopment Analysis”, Management Science 30(9), </a:t>
            </a:r>
            <a:r>
              <a:rPr lang="en-US" sz="3800" dirty="0" err="1"/>
              <a:t>pp</a:t>
            </a:r>
            <a:r>
              <a:rPr lang="en-US" sz="3800" dirty="0"/>
              <a:t> 1078 </a:t>
            </a:r>
            <a:r>
              <a:rPr lang="en-US" sz="3800" dirty="0" smtClean="0"/>
              <a:t>– </a:t>
            </a:r>
            <a:r>
              <a:rPr lang="en-US" sz="3800" dirty="0"/>
              <a:t>1092</a:t>
            </a:r>
          </a:p>
          <a:p>
            <a:r>
              <a:rPr lang="en-US" sz="3800" dirty="0" smtClean="0"/>
              <a:t> </a:t>
            </a:r>
            <a:r>
              <a:rPr lang="en-US" sz="3800" smtClean="0"/>
              <a:t>Charnes </a:t>
            </a:r>
            <a:r>
              <a:rPr lang="en-US" sz="3800" dirty="0"/>
              <a:t>A., Cooper W.W. and Rhodes E.(1978), “Measuring the efficiency of decision making units”, European Journal of Operation Research, 2(6), </a:t>
            </a:r>
            <a:r>
              <a:rPr lang="en-US" sz="3800" dirty="0" err="1"/>
              <a:t>pp</a:t>
            </a:r>
            <a:r>
              <a:rPr lang="en-US" sz="3800" dirty="0"/>
              <a:t> 429 </a:t>
            </a:r>
            <a:r>
              <a:rPr lang="en-US" sz="3800" dirty="0" smtClean="0"/>
              <a:t>– </a:t>
            </a:r>
            <a:r>
              <a:rPr lang="en-US" sz="3800" dirty="0"/>
              <a:t>444</a:t>
            </a:r>
          </a:p>
          <a:p>
            <a:r>
              <a:rPr lang="en-US" sz="3800" dirty="0" smtClean="0"/>
              <a:t> </a:t>
            </a:r>
            <a:r>
              <a:rPr lang="en-US" sz="3800" dirty="0"/>
              <a:t>Farrell Michael (1957), “The Measurement of Productive Efficiency”, Journal of Royal Statistical Society, 120(3), </a:t>
            </a:r>
            <a:r>
              <a:rPr lang="en-US" sz="3800" dirty="0" err="1"/>
              <a:t>pp</a:t>
            </a:r>
            <a:r>
              <a:rPr lang="en-US" sz="3800" dirty="0"/>
              <a:t> 253 </a:t>
            </a:r>
            <a:r>
              <a:rPr lang="en-US" sz="3800" dirty="0" smtClean="0"/>
              <a:t>– </a:t>
            </a:r>
            <a:r>
              <a:rPr lang="en-US" sz="3800" dirty="0"/>
              <a:t>290</a:t>
            </a:r>
          </a:p>
          <a:p>
            <a:r>
              <a:rPr lang="en-US" sz="3800" dirty="0" smtClean="0"/>
              <a:t> </a:t>
            </a:r>
            <a:r>
              <a:rPr lang="en-US" sz="3800" dirty="0"/>
              <a:t>Tone K. (2001), “A slack-based measure of efficiency in data envelopment analysis”, European journal of Operation Research, 130(3), </a:t>
            </a:r>
            <a:r>
              <a:rPr lang="en-US" sz="3800" dirty="0" err="1"/>
              <a:t>pp</a:t>
            </a:r>
            <a:r>
              <a:rPr lang="en-US" sz="3800" dirty="0"/>
              <a:t> 498 </a:t>
            </a:r>
            <a:r>
              <a:rPr lang="en-US" sz="3800" dirty="0" smtClean="0"/>
              <a:t>– </a:t>
            </a:r>
            <a:r>
              <a:rPr lang="en-US" sz="3800" dirty="0"/>
              <a:t>509</a:t>
            </a:r>
          </a:p>
          <a:p>
            <a:r>
              <a:rPr lang="en-US" sz="3800" dirty="0" smtClean="0"/>
              <a:t> </a:t>
            </a:r>
            <a:r>
              <a:rPr lang="en-US" sz="3800" dirty="0"/>
              <a:t>William W. Cooper1, Lawrence M. Seiford2 and Joe Zhu3 (2011),”Data Envelopment Analysis: History, Models and Interpretations”, Austin, Springer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1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Efficiency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504666"/>
            <a:ext cx="10972800" cy="45259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origin of CRS and VRS models, Farrell suggested a linear convex hull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estimate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components regarding efficiency of a firm put forth by Farrell :-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Allocative efficiency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19248" y="4908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8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 and Output Oriented Measures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65" y="1381837"/>
            <a:ext cx="10972800" cy="537380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oriented model </a:t>
            </a:r>
          </a:p>
          <a:p>
            <a:pPr algn="just">
              <a:lnSpc>
                <a:spcPct val="16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oriented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 smtClean="0"/>
              <a:t>                                                            Figure-Difference </a:t>
            </a:r>
            <a:r>
              <a:rPr lang="en-US" sz="2600" dirty="0"/>
              <a:t>between Input </a:t>
            </a:r>
            <a:endParaRPr lang="en-US" sz="2600" dirty="0" smtClean="0"/>
          </a:p>
          <a:p>
            <a:pPr marL="0" indent="0" algn="ctr">
              <a:buNone/>
            </a:pPr>
            <a:r>
              <a:rPr lang="en-US" sz="2600" dirty="0" smtClean="0"/>
              <a:t>                                                             and output </a:t>
            </a:r>
            <a:r>
              <a:rPr lang="en-US" sz="2600" dirty="0"/>
              <a:t>oriented models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0" y="1485544"/>
            <a:ext cx="5566923" cy="3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CRS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aim of the CRS model?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16" y="2662266"/>
            <a:ext cx="4942635" cy="31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shall assume that the data is on K inputs and M outputs on each of N DMU’s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9857" y="2692438"/>
            <a:ext cx="7626424" cy="3323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u="sng" dirty="0">
                <a:latin typeface="Times New Roman" panose="02020603050405020304" pitchFamily="18" charset="0"/>
              </a:rPr>
              <a:t>Notation</a:t>
            </a:r>
            <a:r>
              <a:rPr lang="en-AU" altLang="en-US" sz="2600" dirty="0">
                <a:latin typeface="Times New Roman" panose="02020603050405020304" pitchFamily="18" charset="0"/>
              </a:rPr>
              <a:t>:  </a:t>
            </a:r>
            <a:r>
              <a:rPr lang="en-AU" altLang="en-US" sz="2600" i="1" dirty="0">
                <a:latin typeface="Times New Roman" panose="02020603050405020304" pitchFamily="18" charset="0"/>
              </a:rPr>
              <a:t>K</a:t>
            </a:r>
            <a:r>
              <a:rPr lang="en-AU" altLang="en-US" sz="2600" dirty="0">
                <a:latin typeface="Times New Roman" panose="02020603050405020304" pitchFamily="18" charset="0"/>
              </a:rPr>
              <a:t> inputs, </a:t>
            </a:r>
            <a:r>
              <a:rPr lang="en-AU" altLang="en-US" sz="2600" i="1" dirty="0">
                <a:latin typeface="Times New Roman" panose="02020603050405020304" pitchFamily="18" charset="0"/>
              </a:rPr>
              <a:t>M</a:t>
            </a:r>
            <a:r>
              <a:rPr lang="en-AU" altLang="en-US" sz="2600" dirty="0">
                <a:latin typeface="Times New Roman" panose="02020603050405020304" pitchFamily="18" charset="0"/>
              </a:rPr>
              <a:t> outputs, </a:t>
            </a:r>
            <a:r>
              <a:rPr lang="en-AU" altLang="en-US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AU" altLang="en-US" sz="2600" dirty="0">
                <a:latin typeface="Times New Roman" panose="02020603050405020304" pitchFamily="18" charset="0"/>
              </a:rPr>
              <a:t>firms </a:t>
            </a:r>
          </a:p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dirty="0">
                <a:latin typeface="Times New Roman" panose="02020603050405020304" pitchFamily="18" charset="0"/>
              </a:rPr>
              <a:t>x</a:t>
            </a:r>
            <a:r>
              <a:rPr lang="en-AU" altLang="en-US" sz="2600" i="1" baseline="-25000" dirty="0">
                <a:latin typeface="Times New Roman" panose="02020603050405020304" pitchFamily="18" charset="0"/>
              </a:rPr>
              <a:t>i</a:t>
            </a:r>
            <a:r>
              <a:rPr lang="en-AU" altLang="en-US" sz="2600" dirty="0">
                <a:latin typeface="Times New Roman" panose="02020603050405020304" pitchFamily="18" charset="0"/>
              </a:rPr>
              <a:t> is </a:t>
            </a:r>
            <a:r>
              <a:rPr lang="en-AU" altLang="en-US" sz="2600" i="1" dirty="0">
                <a:latin typeface="Times New Roman" panose="02020603050405020304" pitchFamily="18" charset="0"/>
              </a:rPr>
              <a:t>K</a:t>
            </a:r>
            <a:r>
              <a:rPr lang="en-AU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1 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vector </a:t>
            </a:r>
            <a:r>
              <a:rPr lang="en-AU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of inputs of </a:t>
            </a:r>
            <a:r>
              <a:rPr lang="en-AU" altLang="en-US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AU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-th firm</a:t>
            </a:r>
            <a:endParaRPr lang="en-AU" altLang="en-US" sz="2600" dirty="0">
              <a:latin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dirty="0" err="1" smtClean="0">
                <a:latin typeface="Times New Roman" panose="02020603050405020304" pitchFamily="18" charset="0"/>
              </a:rPr>
              <a:t>y</a:t>
            </a:r>
            <a:r>
              <a:rPr lang="en-AU" altLang="en-US" sz="26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AU" altLang="en-US" sz="2600" dirty="0">
                <a:latin typeface="Times New Roman" panose="02020603050405020304" pitchFamily="18" charset="0"/>
              </a:rPr>
              <a:t>is </a:t>
            </a:r>
            <a:r>
              <a:rPr lang="en-AU" altLang="en-US" sz="2600" i="1" dirty="0">
                <a:latin typeface="Times New Roman" panose="02020603050405020304" pitchFamily="18" charset="0"/>
              </a:rPr>
              <a:t>M</a:t>
            </a:r>
            <a:r>
              <a:rPr lang="en-AU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1 vector of outputs of </a:t>
            </a:r>
            <a:r>
              <a:rPr lang="en-AU" altLang="en-US" sz="2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AU" altLang="en-US" sz="2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-th</a:t>
            </a:r>
            <a:r>
              <a:rPr lang="en-AU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 firm</a:t>
            </a:r>
            <a:endParaRPr lang="en-AU" altLang="en-US" sz="2600" dirty="0">
              <a:latin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dirty="0">
                <a:latin typeface="Times New Roman" panose="02020603050405020304" pitchFamily="18" charset="0"/>
              </a:rPr>
              <a:t>X is a </a:t>
            </a:r>
            <a:r>
              <a:rPr lang="en-AU" altLang="en-US" sz="2600" i="1" dirty="0">
                <a:latin typeface="Times New Roman" panose="02020603050405020304" pitchFamily="18" charset="0"/>
              </a:rPr>
              <a:t>K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altLang="en-US" sz="26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AU" altLang="en-US" sz="2600" dirty="0">
                <a:latin typeface="Times New Roman" panose="02020603050405020304" pitchFamily="18" charset="0"/>
              </a:rPr>
              <a:t>input matrix,  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Y </a:t>
            </a:r>
            <a:r>
              <a:rPr lang="en-AU" altLang="en-US" sz="2600" dirty="0">
                <a:latin typeface="Times New Roman" panose="02020603050405020304" pitchFamily="18" charset="0"/>
              </a:rPr>
              <a:t>is a </a:t>
            </a:r>
            <a:r>
              <a:rPr lang="en-AU" altLang="en-US" sz="2600" i="1" dirty="0">
                <a:latin typeface="Times New Roman" panose="02020603050405020304" pitchFamily="18" charset="0"/>
              </a:rPr>
              <a:t>M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altLang="en-US" sz="26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AU" altLang="en-US" sz="2600" dirty="0">
                <a:latin typeface="Times New Roman" panose="02020603050405020304" pitchFamily="18" charset="0"/>
              </a:rPr>
              <a:t>output </a:t>
            </a:r>
            <a:r>
              <a:rPr lang="en-AU" altLang="en-US" sz="2600" dirty="0" smtClean="0">
                <a:latin typeface="Times New Roman" panose="02020603050405020304" pitchFamily="18" charset="0"/>
              </a:rPr>
              <a:t>matrix</a:t>
            </a:r>
          </a:p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AU" altLang="en-US" sz="26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×1 vector of output weights</a:t>
            </a:r>
          </a:p>
          <a:p>
            <a:pPr eaLnBrk="0" hangingPunct="0">
              <a:buFont typeface="Symbol" panose="05050102010706020507" pitchFamily="18" charset="2"/>
              <a:buNone/>
            </a:pPr>
            <a:r>
              <a:rPr lang="en-AU" altLang="en-US" sz="2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AU" altLang="en-US" sz="26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AU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×1 vector of input weights</a:t>
            </a:r>
            <a:endParaRPr lang="en-AU" altLang="en-US" sz="26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fr-FR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fr-FR" altLang="en-US" sz="2800" dirty="0">
                <a:latin typeface="Times New Roman" panose="02020603050405020304" pitchFamily="18" charset="0"/>
              </a:rPr>
              <a:t> is a scalar (=TE),   </a:t>
            </a:r>
            <a:r>
              <a:rPr lang="fr-FR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fr-FR" altLang="en-US" sz="2800" dirty="0">
                <a:latin typeface="Times New Roman" panose="02020603050405020304" pitchFamily="18" charset="0"/>
              </a:rPr>
              <a:t> is a </a:t>
            </a:r>
            <a:r>
              <a:rPr lang="fr-FR" altLang="en-US" sz="2800" i="1" dirty="0" smtClean="0">
                <a:latin typeface="Times New Roman" panose="02020603050405020304" pitchFamily="18" charset="0"/>
              </a:rPr>
              <a:t>N</a:t>
            </a:r>
            <a:r>
              <a:rPr lang="en-AU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fr-FR" altLang="en-US" sz="2800" dirty="0">
                <a:latin typeface="Times New Roman" panose="02020603050405020304" pitchFamily="18" charset="0"/>
              </a:rPr>
              <a:t>vector of constants</a:t>
            </a:r>
            <a:endParaRPr lang="en-AU" altLang="en-US" sz="2800" b="1" dirty="0">
              <a:latin typeface="Times New Roman" panose="02020603050405020304" pitchFamily="18" charset="0"/>
            </a:endParaRPr>
          </a:p>
          <a:p>
            <a:pPr eaLnBrk="0" hangingPunct="0"/>
            <a:endParaRPr lang="en-AU" altLang="en-US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2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00" y="1395484"/>
            <a:ext cx="109728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programming problem is specified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 is called the multiplier form of the linear programming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45726"/>
              </p:ext>
            </p:extLst>
          </p:nvPr>
        </p:nvGraphicFramePr>
        <p:xfrm>
          <a:off x="3110337" y="2279177"/>
          <a:ext cx="5577951" cy="294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4" imgW="3162220" imgH="1681627" progId="Word.Document.8">
                  <p:embed/>
                </p:oleObj>
              </mc:Choice>
              <mc:Fallback>
                <p:oleObj name="Document" r:id="rId4" imgW="3162220" imgH="1681627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337" y="2279177"/>
                        <a:ext cx="5577951" cy="2946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15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CRS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259007"/>
            <a:ext cx="10972800" cy="4804587"/>
          </a:xfrm>
        </p:spPr>
        <p:txBody>
          <a:bodyPr>
            <a:noAutofit/>
          </a:bodyPr>
          <a:lstStyle/>
          <a:p>
            <a:r>
              <a:rPr lang="en-US" dirty="0" smtClean="0"/>
              <a:t>Using duality we develop an equivalent envelopment model of this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r-FR" altLang="en-US" dirty="0"/>
              <a:t>The value of </a:t>
            </a:r>
            <a:r>
              <a:rPr lang="fr-FR" altLang="en-US" dirty="0">
                <a:sym typeface="Symbol" panose="05050102010706020507" pitchFamily="18" charset="2"/>
              </a:rPr>
              <a:t></a:t>
            </a:r>
            <a:r>
              <a:rPr lang="fr-FR" altLang="en-US" dirty="0"/>
              <a:t> that we obtain is the </a:t>
            </a:r>
            <a:r>
              <a:rPr lang="fr-FR" altLang="en-US" dirty="0" smtClean="0"/>
              <a:t>TE</a:t>
            </a:r>
          </a:p>
          <a:p>
            <a:r>
              <a:rPr lang="fr-FR" altLang="en-US" dirty="0"/>
              <a:t>The linear programming problem should be solved N </a:t>
            </a:r>
            <a:r>
              <a:rPr lang="fr-FR" altLang="en-US" dirty="0" smtClean="0"/>
              <a:t>times</a:t>
            </a:r>
            <a:endParaRPr lang="fr-FR" altLang="en-US" dirty="0"/>
          </a:p>
          <a:p>
            <a:endParaRPr lang="fr-FR" alt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56631"/>
              </p:ext>
            </p:extLst>
          </p:nvPr>
        </p:nvGraphicFramePr>
        <p:xfrm>
          <a:off x="3200748" y="2167955"/>
          <a:ext cx="4107327" cy="290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Document" r:id="rId5" imgW="2073558" imgH="1681627" progId="Word.Document.8">
                  <p:embed/>
                </p:oleObj>
              </mc:Choice>
              <mc:Fallback>
                <p:oleObj name="Document" r:id="rId5" imgW="2073558" imgH="1681627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748" y="2167955"/>
                        <a:ext cx="4107327" cy="2909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0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Why Dual?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Lesser number of constraints as number of DMUs is considerably larger than total number of inputs and outputs.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find the pertinent max-slack solution by solving primal CRS model.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interpretations of Dual CRS model are more straightforward.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9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</TotalTime>
  <Words>949</Words>
  <Application>Microsoft Macintosh PowerPoint</Application>
  <PresentationFormat>Custom</PresentationFormat>
  <Paragraphs>226</Paragraphs>
  <Slides>28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Wisp</vt:lpstr>
      <vt:lpstr>3_Office Theme</vt:lpstr>
      <vt:lpstr>Document</vt:lpstr>
      <vt:lpstr>A STUDY ON REAL LIFE APPLICATION OF DATA ENVELOPMENT ANALYSIS</vt:lpstr>
      <vt:lpstr>Data Envelopment Analysis</vt:lpstr>
      <vt:lpstr>Efficiency Measures</vt:lpstr>
      <vt:lpstr>Input and Output Oriented Measures</vt:lpstr>
      <vt:lpstr>CRS Model</vt:lpstr>
      <vt:lpstr>CRS Model</vt:lpstr>
      <vt:lpstr>CRS Model</vt:lpstr>
      <vt:lpstr>CRS Model</vt:lpstr>
      <vt:lpstr>Why Dual?</vt:lpstr>
      <vt:lpstr>Example 1</vt:lpstr>
      <vt:lpstr>TORA</vt:lpstr>
      <vt:lpstr>Results</vt:lpstr>
      <vt:lpstr>PowerPoint Presentation</vt:lpstr>
      <vt:lpstr>VRS</vt:lpstr>
      <vt:lpstr>SBM</vt:lpstr>
      <vt:lpstr>SBM</vt:lpstr>
      <vt:lpstr>DEA APPLICATION</vt:lpstr>
      <vt:lpstr>PILANI INPUTS </vt:lpstr>
      <vt:lpstr>PILANI OUTPUTS</vt:lpstr>
      <vt:lpstr>EFFICIENCIES</vt:lpstr>
      <vt:lpstr>BANKING</vt:lpstr>
      <vt:lpstr>PowerPoint Presentation</vt:lpstr>
      <vt:lpstr>BANK INPUTS </vt:lpstr>
      <vt:lpstr>BANK OUTPUTS</vt:lpstr>
      <vt:lpstr>PowerPoint Presentation</vt:lpstr>
      <vt:lpstr>COST INCURRED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REAL LIFE APPLICATION OF DATA ENVELOPMENT ANALYSIS</dc:title>
  <dc:creator>SGURUHOme</dc:creator>
  <cp:lastModifiedBy>New</cp:lastModifiedBy>
  <cp:revision>97</cp:revision>
  <dcterms:created xsi:type="dcterms:W3CDTF">2016-09-04T10:35:50Z</dcterms:created>
  <dcterms:modified xsi:type="dcterms:W3CDTF">2017-08-29T08:15:21Z</dcterms:modified>
</cp:coreProperties>
</file>