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78" r:id="rId4"/>
    <p:sldId id="279" r:id="rId5"/>
    <p:sldId id="280" r:id="rId6"/>
    <p:sldId id="284" r:id="rId7"/>
    <p:sldId id="281" r:id="rId8"/>
    <p:sldId id="258" r:id="rId9"/>
    <p:sldId id="286" r:id="rId10"/>
    <p:sldId id="285" r:id="rId11"/>
    <p:sldId id="267" r:id="rId12"/>
    <p:sldId id="268" r:id="rId13"/>
    <p:sldId id="269" r:id="rId14"/>
    <p:sldId id="259" r:id="rId15"/>
    <p:sldId id="273" r:id="rId16"/>
    <p:sldId id="287" r:id="rId17"/>
    <p:sldId id="290" r:id="rId18"/>
    <p:sldId id="292" r:id="rId19"/>
    <p:sldId id="288" r:id="rId20"/>
    <p:sldId id="291" r:id="rId21"/>
    <p:sldId id="274" r:id="rId22"/>
    <p:sldId id="276" r:id="rId23"/>
    <p:sldId id="289" r:id="rId24"/>
    <p:sldId id="283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676" autoAdjust="0"/>
    <p:restoredTop sz="95664"/>
  </p:normalViewPr>
  <p:slideViewPr>
    <p:cSldViewPr snapToGrid="0">
      <p:cViewPr varScale="1">
        <p:scale>
          <a:sx n="53" d="100"/>
          <a:sy n="53" d="100"/>
        </p:scale>
        <p:origin x="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c\AppData\Roaming\Microsoft\Excel\new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24F1-4E18-8156-6C68E6E77D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24F1-4E18-8156-6C68E6E77D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24F1-4E18-8156-6C68E6E77D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24F1-4E18-8156-6C68E6E77D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24F1-4E18-8156-6C68E6E77D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24F1-4E18-8156-6C68E6E77D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24F1-4E18-8156-6C68E6E77D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24F1-4E18-8156-6C68E6E77D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24F1-4E18-8156-6C68E6E77D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24F1-4E18-8156-6C68E6E77D6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5-24F1-4E18-8156-6C68E6E77D6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7-24F1-4E18-8156-6C68E6E77D6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9-24F1-4E18-8156-6C68E6E77D6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B-24F1-4E18-8156-6C68E6E77D6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D-24F1-4E18-8156-6C68E6E77D67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F-24F1-4E18-8156-6C68E6E77D67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1-24F1-4E18-8156-6C68E6E77D6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4F1-4E18-8156-6C68E6E77D6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4F1-4E18-8156-6C68E6E77D6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4F1-4E18-8156-6C68E6E77D6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4F1-4E18-8156-6C68E6E77D6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4F1-4E18-8156-6C68E6E77D67}"/>
                </c:ext>
              </c:extLst>
            </c:dLbl>
            <c:dLbl>
              <c:idx val="5"/>
              <c:layout>
                <c:manualLayout>
                  <c:x val="0"/>
                  <c:y val="0.1140092457216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157776606256"/>
                      <c:h val="0.1273695134520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24F1-4E18-8156-6C68E6E77D67}"/>
                </c:ext>
              </c:extLst>
            </c:dLbl>
            <c:dLbl>
              <c:idx val="6"/>
              <c:layout>
                <c:manualLayout>
                  <c:x val="-0.12779100124062001"/>
                  <c:y val="1.2245090795259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4F1-4E18-8156-6C68E6E77D67}"/>
                </c:ext>
              </c:extLst>
            </c:dLbl>
            <c:dLbl>
              <c:idx val="7"/>
              <c:layout>
                <c:manualLayout>
                  <c:x val="-0.10022823626715301"/>
                  <c:y val="-6.12254539762960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4F1-4E18-8156-6C68E6E77D67}"/>
                </c:ext>
              </c:extLst>
            </c:dLbl>
            <c:dLbl>
              <c:idx val="8"/>
              <c:layout>
                <c:manualLayout>
                  <c:x val="-7.01597653870073E-2"/>
                  <c:y val="-1.2245090795259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4F1-4E18-8156-6C68E6E77D67}"/>
                </c:ext>
              </c:extLst>
            </c:dLbl>
            <c:dLbl>
              <c:idx val="9"/>
              <c:layout>
                <c:manualLayout>
                  <c:x val="-8.7699706733759097E-2"/>
                  <c:y val="-0.138777695679603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4F1-4E18-8156-6C68E6E77D67}"/>
                </c:ext>
              </c:extLst>
            </c:dLbl>
            <c:dLbl>
              <c:idx val="10"/>
              <c:layout>
                <c:manualLayout>
                  <c:x val="-1.00228236267153E-2"/>
                  <c:y val="-5.63135156512152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4F1-4E18-8156-6C68E6E77D67}"/>
                </c:ext>
              </c:extLst>
            </c:dLbl>
            <c:dLbl>
              <c:idx val="11"/>
              <c:layout>
                <c:manualLayout>
                  <c:x val="-2.7562764973467099E-2"/>
                  <c:y val="-2.66346292124058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4F1-4E18-8156-6C68E6E77D67}"/>
                </c:ext>
              </c:extLst>
            </c:dLbl>
            <c:dLbl>
              <c:idx val="12"/>
              <c:layout>
                <c:manualLayout>
                  <c:x val="8.0182589013722605E-2"/>
                  <c:y val="-3.67352723857775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4F1-4E18-8156-6C68E6E77D67}"/>
                </c:ext>
              </c:extLst>
            </c:dLbl>
            <c:dLbl>
              <c:idx val="13"/>
              <c:layout>
                <c:manualLayout>
                  <c:x val="-2.7562764973467099E-2"/>
                  <c:y val="-6.36465773452855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24F1-4E18-8156-6C68E6E77D67}"/>
                </c:ext>
              </c:extLst>
            </c:dLbl>
            <c:dLbl>
              <c:idx val="14"/>
              <c:layout>
                <c:manualLayout>
                  <c:x val="0.14031953077401499"/>
                  <c:y val="3.07164086093668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24F1-4E18-8156-6C68E6E77D67}"/>
                </c:ext>
              </c:extLst>
            </c:dLbl>
            <c:dLbl>
              <c:idx val="15"/>
              <c:layout>
                <c:manualLayout>
                  <c:x val="3.2574176786824699E-2"/>
                  <c:y val="-6.93888478398021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24F1-4E18-8156-6C68E6E77D67}"/>
                </c:ext>
              </c:extLst>
            </c:dLbl>
            <c:dLbl>
              <c:idx val="16"/>
              <c:layout>
                <c:manualLayout>
                  <c:x val="0.14783664849405101"/>
                  <c:y val="-4.48986662492837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24F1-4E18-8156-6C68E6E77D6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'[new (version 1).xlsb]Sheet1'!$D$2:$D$18</c:f>
              <c:strCache>
                <c:ptCount val="17"/>
                <c:pt idx="0">
                  <c:v>Action</c:v>
                </c:pt>
                <c:pt idx="1">
                  <c:v>Animation</c:v>
                </c:pt>
                <c:pt idx="2">
                  <c:v>Adventure</c:v>
                </c:pt>
                <c:pt idx="3">
                  <c:v>Crime</c:v>
                </c:pt>
                <c:pt idx="4">
                  <c:v>Drama</c:v>
                </c:pt>
                <c:pt idx="5">
                  <c:v>Comedy</c:v>
                </c:pt>
                <c:pt idx="6">
                  <c:v>Biography</c:v>
                </c:pt>
                <c:pt idx="7">
                  <c:v>Mystery</c:v>
                </c:pt>
                <c:pt idx="8">
                  <c:v>Family</c:v>
                </c:pt>
                <c:pt idx="9">
                  <c:v>Fantasy</c:v>
                </c:pt>
                <c:pt idx="10">
                  <c:v>Horror</c:v>
                </c:pt>
                <c:pt idx="11">
                  <c:v>Sci-Fi</c:v>
                </c:pt>
                <c:pt idx="12">
                  <c:v>Romance</c:v>
                </c:pt>
                <c:pt idx="13">
                  <c:v>Thriller</c:v>
                </c:pt>
                <c:pt idx="14">
                  <c:v>Musical</c:v>
                </c:pt>
                <c:pt idx="15">
                  <c:v>War</c:v>
                </c:pt>
                <c:pt idx="16">
                  <c:v>Western</c:v>
                </c:pt>
              </c:strCache>
            </c:strRef>
          </c:cat>
          <c:val>
            <c:numRef>
              <c:f>'[new (version 1).xlsb]Sheet1'!$E$2:$E$18</c:f>
              <c:numCache>
                <c:formatCode>General</c:formatCode>
                <c:ptCount val="17"/>
                <c:pt idx="0">
                  <c:v>1331</c:v>
                </c:pt>
                <c:pt idx="1">
                  <c:v>277</c:v>
                </c:pt>
                <c:pt idx="2">
                  <c:v>392</c:v>
                </c:pt>
                <c:pt idx="3">
                  <c:v>522</c:v>
                </c:pt>
                <c:pt idx="4">
                  <c:v>1444</c:v>
                </c:pt>
                <c:pt idx="5">
                  <c:v>2080</c:v>
                </c:pt>
                <c:pt idx="6">
                  <c:v>359</c:v>
                </c:pt>
                <c:pt idx="7">
                  <c:v>38</c:v>
                </c:pt>
                <c:pt idx="8">
                  <c:v>14</c:v>
                </c:pt>
                <c:pt idx="9">
                  <c:v>32</c:v>
                </c:pt>
                <c:pt idx="10">
                  <c:v>277</c:v>
                </c:pt>
                <c:pt idx="11">
                  <c:v>13</c:v>
                </c:pt>
                <c:pt idx="12">
                  <c:v>15</c:v>
                </c:pt>
                <c:pt idx="13">
                  <c:v>18</c:v>
                </c:pt>
                <c:pt idx="14">
                  <c:v>4</c:v>
                </c:pt>
                <c:pt idx="15">
                  <c:v>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4F1-4E18-8156-6C68E6E77D6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</inkml:traceFormat>
        <inkml:channelProperties>
          <inkml:channelProperty channel="X" name="resolution" value="114.28571" units="1/cm"/>
          <inkml:channelProperty channel="Y" name="resolution" value="112.77109" units="1/cm"/>
        </inkml:channelProperties>
      </inkml:inkSource>
      <inkml:timestamp xml:id="ts0" timeString="2018-01-04T17:46:08.2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9D30A5-56EE-425D-BBDC-4AD982C62833}" emma:medium="tactile" emma:mode="ink">
          <msink:context xmlns:msink="http://schemas.microsoft.com/ink/2010/main" type="inkDrawing" rotatedBoundingBox="16687,13050 16702,13050 16702,13065 16687,13065" shapeName="None"/>
        </emma:interpretation>
      </emma:emma>
    </inkml:annotationXML>
    <inkml:trace contextRef="#ctx0" brushRef="#br0">0 0,'0'0,"0"0,0 0,0 0,0 0,0 0,0 0,0 0,0 0,0 0,0 0,0 0,0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</inkml:traceFormat>
        <inkml:channelProperties>
          <inkml:channelProperty channel="X" name="resolution" value="114.28571" units="1/cm"/>
          <inkml:channelProperty channel="Y" name="resolution" value="112.77109" units="1/cm"/>
        </inkml:channelProperties>
      </inkml:inkSource>
      <inkml:timestamp xml:id="ts0" timeString="2018-01-04T17:48:04.89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0E3BB3-B2CF-4BC8-9FE8-E5DEE32F7BA1}" emma:medium="tactile" emma:mode="ink">
          <msink:context xmlns:msink="http://schemas.microsoft.com/ink/2010/main" type="writingRegion" rotatedBoundingBox="16412,5985 16427,5985 16427,6000 16412,6000"/>
        </emma:interpretation>
      </emma:emma>
    </inkml:annotationXML>
    <inkml:traceGroup>
      <inkml:annotationXML>
        <emma:emma xmlns:emma="http://www.w3.org/2003/04/emma" version="1.0">
          <emma:interpretation id="{0E533F82-CD99-4171-B65F-6F1C90725053}" emma:medium="tactile" emma:mode="ink">
            <msink:context xmlns:msink="http://schemas.microsoft.com/ink/2010/main" type="paragraph" rotatedBoundingBox="16412,5985 16427,5985 16427,6000 16412,6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951AB7-B7DE-429C-A35A-059121F307B0}" emma:medium="tactile" emma:mode="ink">
              <msink:context xmlns:msink="http://schemas.microsoft.com/ink/2010/main" type="line" rotatedBoundingBox="16412,5985 16427,5985 16427,6000 16412,6000"/>
            </emma:interpretation>
          </emma:emma>
        </inkml:annotationXML>
        <inkml:traceGroup>
          <inkml:annotationXML>
            <emma:emma xmlns:emma="http://www.w3.org/2003/04/emma" version="1.0">
              <emma:interpretation id="{92DF1F03-BC25-4109-B291-B3B2DBAC7B28}" emma:medium="tactile" emma:mode="ink">
                <msink:context xmlns:msink="http://schemas.microsoft.com/ink/2010/main" type="inkWord" rotatedBoundingBox="16412,5985 16427,5985 16427,6000 16412,600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0,'0'0,"0"0,0 0,0 0,0 0,0 0,0 0,0 0,0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</inkml:traceFormat>
        <inkml:channelProperties>
          <inkml:channelProperty channel="X" name="resolution" value="114.28571" units="1/cm"/>
          <inkml:channelProperty channel="Y" name="resolution" value="112.77109" units="1/cm"/>
        </inkml:channelProperties>
      </inkml:inkSource>
      <inkml:timestamp xml:id="ts0" timeString="2018-01-04T17:46:08.27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9D30A5-56EE-425D-BBDC-4AD982C62833}" emma:medium="tactile" emma:mode="ink">
          <msink:context xmlns:msink="http://schemas.microsoft.com/ink/2010/main" type="inkDrawing" rotatedBoundingBox="16687,13050 16702,13050 16702,13065 16687,13065" shapeName="None"/>
        </emma:interpretation>
      </emma:emma>
    </inkml:annotationXML>
    <inkml:trace contextRef="#ctx0" brushRef="#br0">0 0,'0'0,"0"0,0 0,0 0,0 0,0 0,0 0,0 0,0 0,0 0,0 0,0 0,0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</inkml:traceFormat>
        <inkml:channelProperties>
          <inkml:channelProperty channel="X" name="resolution" value="114.28571" units="1/cm"/>
          <inkml:channelProperty channel="Y" name="resolution" value="112.77109" units="1/cm"/>
        </inkml:channelProperties>
      </inkml:inkSource>
      <inkml:timestamp xml:id="ts0" timeString="2018-01-04T17:48:04.89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0E3BB3-B2CF-4BC8-9FE8-E5DEE32F7BA1}" emma:medium="tactile" emma:mode="ink">
          <msink:context xmlns:msink="http://schemas.microsoft.com/ink/2010/main" type="writingRegion" rotatedBoundingBox="16412,5985 16427,5985 16427,6000 16412,6000"/>
        </emma:interpretation>
      </emma:emma>
    </inkml:annotationXML>
    <inkml:traceGroup>
      <inkml:annotationXML>
        <emma:emma xmlns:emma="http://www.w3.org/2003/04/emma" version="1.0">
          <emma:interpretation id="{0E533F82-CD99-4171-B65F-6F1C90725053}" emma:medium="tactile" emma:mode="ink">
            <msink:context xmlns:msink="http://schemas.microsoft.com/ink/2010/main" type="paragraph" rotatedBoundingBox="16412,5985 16427,5985 16427,6000 16412,6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951AB7-B7DE-429C-A35A-059121F307B0}" emma:medium="tactile" emma:mode="ink">
              <msink:context xmlns:msink="http://schemas.microsoft.com/ink/2010/main" type="line" rotatedBoundingBox="16412,5985 16427,5985 16427,6000 16412,6000"/>
            </emma:interpretation>
          </emma:emma>
        </inkml:annotationXML>
        <inkml:traceGroup>
          <inkml:annotationXML>
            <emma:emma xmlns:emma="http://www.w3.org/2003/04/emma" version="1.0">
              <emma:interpretation id="{92DF1F03-BC25-4109-B291-B3B2DBAC7B28}" emma:medium="tactile" emma:mode="ink">
                <msink:context xmlns:msink="http://schemas.microsoft.com/ink/2010/main" type="inkWord" rotatedBoundingBox="16412,5985 16427,5985 16427,6000 16412,6000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0 0,'0'0,"0"0,0 0,0 0,0 0,0 0,0 0,0 0,0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8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7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3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85D737-048A-47DE-A666-672A0C28C0C8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B6E00-90CF-4562-8FD2-D3BF083D2A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customXml" Target="../ink/ink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customXml" Target="../ink/ink4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ANALYSIS ON MOVIE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7 </a:t>
            </a:r>
          </a:p>
        </p:txBody>
      </p:sp>
    </p:spTree>
    <p:extLst>
      <p:ext uri="{BB962C8B-B14F-4D97-AF65-F5344CB8AC3E}">
        <p14:creationId xmlns:p14="http://schemas.microsoft.com/office/powerpoint/2010/main" val="188343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2" y="416460"/>
            <a:ext cx="10058400" cy="9225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/>
              <a:t>.DATA EXPLORATION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33" y="2300458"/>
            <a:ext cx="7324254" cy="3844126"/>
          </a:xfrm>
        </p:spPr>
      </p:pic>
      <p:sp>
        <p:nvSpPr>
          <p:cNvPr id="6" name="TextBox 5"/>
          <p:cNvSpPr txBox="1"/>
          <p:nvPr/>
        </p:nvSpPr>
        <p:spPr>
          <a:xfrm>
            <a:off x="2652666" y="2009869"/>
            <a:ext cx="7179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RUNTIME OF MOVIE VS AVERAGE REVENUE GROSSED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9869" y="2960483"/>
            <a:ext cx="738664" cy="27069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AVG REVENUE GROSSED (USD)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3C4E3-672D-4B00-95CE-E12730AB29F5}"/>
              </a:ext>
            </a:extLst>
          </p:cNvPr>
          <p:cNvSpPr txBox="1"/>
          <p:nvPr/>
        </p:nvSpPr>
        <p:spPr>
          <a:xfrm>
            <a:off x="5656217" y="6038807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RUNTIME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1718" y="1210321"/>
            <a:ext cx="5055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GENRE VS AVERAGE GROSS REVENUE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7507" r="7350"/>
          <a:stretch/>
        </p:blipFill>
        <p:spPr>
          <a:xfrm>
            <a:off x="2684835" y="2006235"/>
            <a:ext cx="8000582" cy="388398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8227" y="364715"/>
            <a:ext cx="10058400" cy="5037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/>
              <a:t>.DATA EXPLORATION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3170" y="2230691"/>
            <a:ext cx="461665" cy="282844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n-US" dirty="0"/>
              <a:t> GROSS REVENUE  (USD)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89801" y="6032090"/>
            <a:ext cx="17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8645" y="1369148"/>
            <a:ext cx="430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BUDGET VS GROSS REVENUE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1" r="4480" b="3848"/>
          <a:stretch/>
        </p:blipFill>
        <p:spPr>
          <a:xfrm>
            <a:off x="190030" y="1838425"/>
            <a:ext cx="5556252" cy="3850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0244" y="1419635"/>
            <a:ext cx="409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CORRELATION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58" y="2281550"/>
            <a:ext cx="5809307" cy="25487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7235" y="415555"/>
            <a:ext cx="5556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4000" dirty="0"/>
              <a:t>.DATA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1F3E1-675A-4D6A-9B44-F4EF70EB8BA2}"/>
              </a:ext>
            </a:extLst>
          </p:cNvPr>
          <p:cNvSpPr txBox="1"/>
          <p:nvPr/>
        </p:nvSpPr>
        <p:spPr>
          <a:xfrm>
            <a:off x="2103119" y="5826034"/>
            <a:ext cx="803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Insight: Linear relation between Budget and Gross Revenue with some outliers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894B8-3E73-4D02-8228-0A28EB34453F}"/>
              </a:ext>
            </a:extLst>
          </p:cNvPr>
          <p:cNvSpPr/>
          <p:nvPr/>
        </p:nvSpPr>
        <p:spPr>
          <a:xfrm>
            <a:off x="4489083" y="1888912"/>
            <a:ext cx="357236" cy="392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15D4B0-9719-4B4D-A30F-B6056A245C07}"/>
              </a:ext>
            </a:extLst>
          </p:cNvPr>
          <p:cNvSpPr/>
          <p:nvPr/>
        </p:nvSpPr>
        <p:spPr>
          <a:xfrm>
            <a:off x="4393286" y="2367886"/>
            <a:ext cx="357236" cy="392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1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9797" y="1407862"/>
            <a:ext cx="587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MONTH OF RELEASE VS GROSS REVENUE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7" b="4222"/>
          <a:stretch/>
        </p:blipFill>
        <p:spPr>
          <a:xfrm>
            <a:off x="1900084" y="2006078"/>
            <a:ext cx="8851336" cy="34073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97195" y="308684"/>
            <a:ext cx="4673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4000" dirty="0"/>
              <a:t>.DATA EXPLORATION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4699" y="5611527"/>
            <a:ext cx="842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Insight: Higher revenue in Summer and Winter months</a:t>
            </a:r>
          </a:p>
        </p:txBody>
      </p:sp>
    </p:spTree>
    <p:extLst>
      <p:ext uri="{BB962C8B-B14F-4D97-AF65-F5344CB8AC3E}">
        <p14:creationId xmlns:p14="http://schemas.microsoft.com/office/powerpoint/2010/main" val="126651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0903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US" b="1" dirty="0"/>
              <a:t>DATA PREPARATION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746" y="2136163"/>
            <a:ext cx="3882126" cy="38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BOXPLOT OF GROSS REVENUE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 t="16445" r="4664" b="17679"/>
          <a:stretch/>
        </p:blipFill>
        <p:spPr>
          <a:xfrm>
            <a:off x="208229" y="2643611"/>
            <a:ext cx="5737181" cy="3014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88863" y="2136163"/>
            <a:ext cx="45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BOXPLOT OF MOVIE RUNTIME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16650" r="4094" b="19591"/>
          <a:stretch/>
        </p:blipFill>
        <p:spPr>
          <a:xfrm>
            <a:off x="6554709" y="2643611"/>
            <a:ext cx="5296277" cy="318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161" y="1030251"/>
            <a:ext cx="83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HANDLING MISSING VALUES OF MOVIE BUDGET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6"/>
          <a:stretch/>
        </p:blipFill>
        <p:spPr>
          <a:xfrm>
            <a:off x="2744400" y="1491916"/>
            <a:ext cx="6390545" cy="3706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2611" y="5198052"/>
            <a:ext cx="404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BUDGET OF MOVIE (USD)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3567" y="1780674"/>
            <a:ext cx="461665" cy="2656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/>
              <a:t>GROSS REVENUE (USD)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42731" y="33607"/>
            <a:ext cx="46646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US" sz="4000" dirty="0"/>
              <a:t>DATA PREPARATION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5778" y="2421654"/>
            <a:ext cx="1588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LINEAR PLOT WAS OBTAINED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2161" y="5600242"/>
            <a:ext cx="756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 LINE INDICATES THE RESULTANT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326306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11" y="382671"/>
            <a:ext cx="4629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4000" dirty="0"/>
              <a:t>DATA 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758" y="1647109"/>
            <a:ext cx="3567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 LINEAR REGRESSION OF </a:t>
            </a:r>
            <a:r>
              <a:rPr lang="en-US" sz="2000" dirty="0">
                <a:highlight>
                  <a:srgbClr val="00FF00"/>
                </a:highlight>
              </a:rPr>
              <a:t>RATING</a:t>
            </a:r>
            <a:r>
              <a:rPr lang="en-US" sz="2000" dirty="0"/>
              <a:t> ON BUDGET,GENRE AND MONTH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6007434" y="4698341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9434" y="4680341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5908434" y="2154941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0434" y="2136941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/>
          <p:cNvSpPr txBox="1"/>
          <p:nvPr/>
        </p:nvSpPr>
        <p:spPr>
          <a:xfrm>
            <a:off x="914399" y="3075596"/>
            <a:ext cx="31474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GENRES THE DIRECTOR CAN SELECT:</a:t>
            </a:r>
          </a:p>
          <a:p>
            <a:r>
              <a:rPr lang="en-US" b="1" dirty="0"/>
              <a:t>1.ADVENTURE</a:t>
            </a:r>
          </a:p>
          <a:p>
            <a:r>
              <a:rPr lang="en-US" b="1" dirty="0"/>
              <a:t>2.ANIMATION</a:t>
            </a:r>
          </a:p>
          <a:p>
            <a:r>
              <a:rPr lang="en-US" b="1" dirty="0"/>
              <a:t>3.DRAMA</a:t>
            </a:r>
          </a:p>
          <a:p>
            <a:r>
              <a:rPr lang="en-US" b="1" dirty="0"/>
              <a:t>4.BIOGRAPHY</a:t>
            </a:r>
          </a:p>
          <a:p>
            <a:endParaRPr lang="en-US" dirty="0"/>
          </a:p>
          <a:p>
            <a:r>
              <a:rPr lang="en-US" dirty="0"/>
              <a:t>SUGGESTED MONTHS:</a:t>
            </a:r>
          </a:p>
          <a:p>
            <a:r>
              <a:rPr lang="en-US" b="1" dirty="0"/>
              <a:t>1.JUNE</a:t>
            </a:r>
          </a:p>
          <a:p>
            <a:r>
              <a:rPr lang="en-US" b="1" dirty="0"/>
              <a:t>2.NOVEMBER</a:t>
            </a:r>
          </a:p>
          <a:p>
            <a:r>
              <a:rPr lang="en-US" b="1" dirty="0"/>
              <a:t>3.DECEMBER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27" y="42741"/>
            <a:ext cx="548815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D2E29-5FBC-4F12-B96D-A73EC86E952C}"/>
              </a:ext>
            </a:extLst>
          </p:cNvPr>
          <p:cNvSpPr/>
          <p:nvPr/>
        </p:nvSpPr>
        <p:spPr>
          <a:xfrm>
            <a:off x="6698326" y="5751860"/>
            <a:ext cx="4157399" cy="20213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4F592-A49B-43A9-BED4-7DC8F70C4C8D}"/>
              </a:ext>
            </a:extLst>
          </p:cNvPr>
          <p:cNvSpPr/>
          <p:nvPr/>
        </p:nvSpPr>
        <p:spPr>
          <a:xfrm>
            <a:off x="6698327" y="1880767"/>
            <a:ext cx="4157399" cy="307366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82E18-EB45-4D96-8EE4-4DDB1965C405}"/>
              </a:ext>
            </a:extLst>
          </p:cNvPr>
          <p:cNvSpPr/>
          <p:nvPr/>
        </p:nvSpPr>
        <p:spPr>
          <a:xfrm>
            <a:off x="6698327" y="2460642"/>
            <a:ext cx="4157399" cy="20213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EF8556-B490-4192-91D0-1FCF7C7F3324}"/>
              </a:ext>
            </a:extLst>
          </p:cNvPr>
          <p:cNvSpPr/>
          <p:nvPr/>
        </p:nvSpPr>
        <p:spPr>
          <a:xfrm>
            <a:off x="6698326" y="2888013"/>
            <a:ext cx="4157399" cy="20213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0330" y="1101400"/>
            <a:ext cx="109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NETWORKS ON THE SCORE FOR THE MOVIE WITH INPUTS- BUDGET, RUNTIME, MONTH and GENRE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6234" y="117319"/>
            <a:ext cx="4439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4000" dirty="0"/>
              <a:t>DATA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5400"/>
            <a:ext cx="12192000" cy="2385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" y="1470732"/>
            <a:ext cx="12192000" cy="25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6381" y="1200685"/>
            <a:ext cx="940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K-MEANS ON THE SCORE FOR THE MOVIE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8771" y="128596"/>
            <a:ext cx="4521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4000" dirty="0"/>
              <a:t>DATA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0" y="152400"/>
            <a:ext cx="2400300" cy="61082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C158EC-6B18-487B-A04A-81A0873B5E47}"/>
              </a:ext>
            </a:extLst>
          </p:cNvPr>
          <p:cNvSpPr txBox="1"/>
          <p:nvPr/>
        </p:nvSpPr>
        <p:spPr>
          <a:xfrm>
            <a:off x="809897" y="2468880"/>
            <a:ext cx="551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K-MEANS is not suitable for this dataset as most of the movies have their score around 6 and 7. Thus every iteration divides one globular structure instead of classifying the score of the movie into clusters</a:t>
            </a:r>
          </a:p>
        </p:txBody>
      </p:sp>
    </p:spTree>
    <p:extLst>
      <p:ext uri="{BB962C8B-B14F-4D97-AF65-F5344CB8AC3E}">
        <p14:creationId xmlns:p14="http://schemas.microsoft.com/office/powerpoint/2010/main" val="61790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4065" y="928815"/>
            <a:ext cx="658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PLOTTING RUNTIME VS AVERAGE SCORE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330" y="1404850"/>
            <a:ext cx="940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REGRESSION OF AVERAGE GROSS REVENUE ON THE SCORE FOR THE MOVIE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7309" y="203354"/>
            <a:ext cx="4521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4000" dirty="0"/>
              <a:t>DATA MODELLING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16" y="2026120"/>
            <a:ext cx="5625624" cy="37523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05" y="1880885"/>
            <a:ext cx="7239000" cy="4391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5305BC-6002-4541-8AFD-C7F8E78E36D9}"/>
              </a:ext>
            </a:extLst>
          </p:cNvPr>
          <p:cNvSpPr txBox="1"/>
          <p:nvPr/>
        </p:nvSpPr>
        <p:spPr>
          <a:xfrm>
            <a:off x="7537269" y="5473337"/>
            <a:ext cx="24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RUNTIME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CD67B-9CD1-40F1-801D-1719AE95B0BC}"/>
              </a:ext>
            </a:extLst>
          </p:cNvPr>
          <p:cNvSpPr/>
          <p:nvPr/>
        </p:nvSpPr>
        <p:spPr>
          <a:xfrm>
            <a:off x="5132772" y="2624708"/>
            <a:ext cx="461665" cy="282844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n-US" dirty="0"/>
              <a:t> AVERAGE SCORE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4600-9F23-44FF-8947-3104352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982D-84D9-46EF-AC7C-1A2E9967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Hollywood Management Consulting- What we do and who are we?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Oliver Stone </a:t>
            </a:r>
            <a:r>
              <a:rPr lang="en-US" sz="3200" dirty="0"/>
              <a:t>as a major account of HPG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Movie Database- Data understanding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Data exploration using descriptive analytics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Modeling (e.g. </a:t>
            </a:r>
            <a:r>
              <a:rPr lang="fr-FR" sz="3200" dirty="0" err="1"/>
              <a:t>regression</a:t>
            </a:r>
            <a:r>
              <a:rPr lang="fr-FR" sz="3200" dirty="0"/>
              <a:t>, classification, cluster, etc.)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200" dirty="0"/>
              <a:t>Insights and Recommendation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238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630" y="905643"/>
            <a:ext cx="940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OF LINEAR REGRESSION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4874" y="313262"/>
            <a:ext cx="4439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4000" dirty="0"/>
              <a:t>DATA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344136"/>
            <a:ext cx="11950700" cy="47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504" y="186728"/>
            <a:ext cx="4471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sz="4000" dirty="0"/>
              <a:t>DATA MODELLING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80" y="0"/>
            <a:ext cx="6154721" cy="65259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5758" y="1647109"/>
            <a:ext cx="3567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 LINEAR REGRESSION OF </a:t>
            </a:r>
            <a:r>
              <a:rPr lang="en-US" sz="2000" dirty="0">
                <a:highlight>
                  <a:srgbClr val="00FF00"/>
                </a:highlight>
              </a:rPr>
              <a:t>GROSS REVENUE </a:t>
            </a:r>
            <a:r>
              <a:rPr lang="en-US" sz="2000" dirty="0"/>
              <a:t>ON BUDGET,GENRE AND MONTH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6007434" y="4698341"/>
              <a:ext cx="360" cy="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9434" y="4680341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/>
          <p:cNvSpPr/>
          <p:nvPr/>
        </p:nvSpPr>
        <p:spPr>
          <a:xfrm>
            <a:off x="5001480" y="4629752"/>
            <a:ext cx="5430240" cy="308008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26308" y="1790298"/>
            <a:ext cx="5400372" cy="364643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5908434" y="2154941"/>
              <a:ext cx="360" cy="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0434" y="2136941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Rectangle 89"/>
          <p:cNvSpPr/>
          <p:nvPr/>
        </p:nvSpPr>
        <p:spPr>
          <a:xfrm>
            <a:off x="4977798" y="2223530"/>
            <a:ext cx="5400372" cy="20213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16414" y="3084238"/>
            <a:ext cx="5400372" cy="20213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4399" y="3075596"/>
            <a:ext cx="31474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 GENRES THE DIRECTOR CAN SELECT:</a:t>
            </a:r>
          </a:p>
          <a:p>
            <a:r>
              <a:rPr lang="en-US" b="1" dirty="0"/>
              <a:t>1.ADVENTURE</a:t>
            </a:r>
          </a:p>
          <a:p>
            <a:r>
              <a:rPr lang="en-US" b="1" dirty="0"/>
              <a:t>2.ANIMATION</a:t>
            </a:r>
          </a:p>
          <a:p>
            <a:r>
              <a:rPr lang="en-US" b="1" dirty="0"/>
              <a:t>3.COMEDY</a:t>
            </a:r>
          </a:p>
          <a:p>
            <a:r>
              <a:rPr lang="en-US" b="1" dirty="0"/>
              <a:t>4.MUSICAL</a:t>
            </a:r>
          </a:p>
          <a:p>
            <a:endParaRPr lang="en-US" dirty="0"/>
          </a:p>
          <a:p>
            <a:r>
              <a:rPr lang="en-US" dirty="0"/>
              <a:t>SUGGESTED MONTHS:</a:t>
            </a:r>
          </a:p>
          <a:p>
            <a:r>
              <a:rPr lang="en-US" b="1" dirty="0"/>
              <a:t>1.JUNE</a:t>
            </a:r>
          </a:p>
          <a:p>
            <a:r>
              <a:rPr lang="en-US" b="1" dirty="0"/>
              <a:t>2.JULY</a:t>
            </a:r>
          </a:p>
          <a:p>
            <a:r>
              <a:rPr lang="en-US" b="1" dirty="0"/>
              <a:t>3.DECEMBER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B816CE-F937-4773-818E-22DB02212750}"/>
              </a:ext>
            </a:extLst>
          </p:cNvPr>
          <p:cNvSpPr/>
          <p:nvPr/>
        </p:nvSpPr>
        <p:spPr>
          <a:xfrm>
            <a:off x="5047627" y="5462045"/>
            <a:ext cx="5400372" cy="202130"/>
          </a:xfrm>
          <a:prstGeom prst="rect">
            <a:avLst/>
          </a:prstGeom>
          <a:noFill/>
          <a:ln w="360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90" grpId="0" animBg="1"/>
      <p:bldP spid="9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2341" y="353085"/>
            <a:ext cx="843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PLOTTING RUNTIME VS AVERAGE GROSS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5" y="1388527"/>
            <a:ext cx="5133915" cy="4280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8" y="1388527"/>
            <a:ext cx="5223944" cy="4667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4220" y="747696"/>
            <a:ext cx="9472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LINEAR REGRESSION OF AVERAGE GROSS REVENUE ON THE RUNTIME OF THE MOVIE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4F5A6-995C-4032-A823-2E8F505D8F88}"/>
              </a:ext>
            </a:extLst>
          </p:cNvPr>
          <p:cNvSpPr txBox="1"/>
          <p:nvPr/>
        </p:nvSpPr>
        <p:spPr>
          <a:xfrm>
            <a:off x="7537269" y="5473337"/>
            <a:ext cx="240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RUNTIME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48688-0DB8-423C-9FAB-84241E5A4970}"/>
              </a:ext>
            </a:extLst>
          </p:cNvPr>
          <p:cNvSpPr/>
          <p:nvPr/>
        </p:nvSpPr>
        <p:spPr>
          <a:xfrm>
            <a:off x="5866613" y="2307931"/>
            <a:ext cx="461665" cy="282844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n-US" dirty="0"/>
              <a:t> GROSS REVEVUE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783"/>
            <a:ext cx="10058400" cy="1450757"/>
          </a:xfrm>
        </p:spPr>
        <p:txBody>
          <a:bodyPr/>
          <a:lstStyle/>
          <a:p>
            <a:r>
              <a:rPr lang="en-US" b="1" dirty="0"/>
              <a:t>5. INSIGHTS AND RECOMMENDATIOINS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97" y="1737360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OUR ANALYSIS,WE INFER THAT FOR A MOVIE TO BE A BLOCKBUSTER IN TERMS OF </a:t>
            </a:r>
            <a:r>
              <a:rPr lang="en-US" dirty="0">
                <a:highlight>
                  <a:srgbClr val="00FF00"/>
                </a:highlight>
              </a:rPr>
              <a:t>SCORE,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RECOMMENDED GENRE:                                          GENRES TO BE AVOIDED:</a:t>
            </a:r>
          </a:p>
          <a:p>
            <a:pPr lvl="2"/>
            <a:r>
              <a:rPr lang="en-US" dirty="0"/>
              <a:t>1.ANIMATION                                                                      1.CRIME</a:t>
            </a:r>
          </a:p>
          <a:p>
            <a:pPr lvl="2"/>
            <a:r>
              <a:rPr lang="en-US" dirty="0"/>
              <a:t>2.HORROR                                                                            2.DRAMA </a:t>
            </a:r>
          </a:p>
          <a:p>
            <a:pPr lvl="2"/>
            <a:r>
              <a:rPr lang="en-US" dirty="0"/>
              <a:t>3.ADVENTURE                                                                     </a:t>
            </a:r>
          </a:p>
          <a:p>
            <a:pPr lvl="2"/>
            <a:r>
              <a:rPr lang="en-US" dirty="0"/>
              <a:t>4.COMEDY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RECOMMENDED RELEASE MONTH:                                          </a:t>
            </a:r>
          </a:p>
          <a:p>
            <a:pPr lvl="2"/>
            <a:r>
              <a:rPr lang="en-US" dirty="0"/>
              <a:t>1.JUNE                                                                      </a:t>
            </a:r>
          </a:p>
          <a:p>
            <a:pPr lvl="2"/>
            <a:r>
              <a:rPr lang="en-US" dirty="0"/>
              <a:t>2.NOVEMBER                                                                            </a:t>
            </a:r>
          </a:p>
          <a:p>
            <a:pPr lvl="2"/>
            <a:r>
              <a:rPr lang="en-US" dirty="0"/>
              <a:t>3.DECEMBER                                                                   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RECOMMENDED RUNTIME: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175 – 225 </a:t>
            </a:r>
            <a:r>
              <a:rPr lang="en-US" dirty="0" err="1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6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343"/>
            <a:ext cx="10058400" cy="1450757"/>
          </a:xfrm>
        </p:spPr>
        <p:txBody>
          <a:bodyPr/>
          <a:lstStyle/>
          <a:p>
            <a:r>
              <a:rPr lang="en-US" b="1" dirty="0"/>
              <a:t>5. INSIGHTS AND RECOMMENDATIOINS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9297" y="1737360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OUR ANALYSIS,WE INFER THAT FOR A MOVIE TO BE A BLOCKBUSTER IN TERMS OF </a:t>
            </a:r>
            <a:r>
              <a:rPr lang="en-US" dirty="0">
                <a:highlight>
                  <a:srgbClr val="00FF00"/>
                </a:highlight>
              </a:rPr>
              <a:t>REVENUE,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RECOMMENDED GENRE:                                          GENRES TO BE AVOIDED:</a:t>
            </a:r>
          </a:p>
          <a:p>
            <a:pPr lvl="2"/>
            <a:r>
              <a:rPr lang="en-US" dirty="0"/>
              <a:t>1.ANIMATION                                                                      1.HORROR</a:t>
            </a:r>
          </a:p>
          <a:p>
            <a:pPr lvl="2"/>
            <a:r>
              <a:rPr lang="en-US" dirty="0"/>
              <a:t>2.BIOGRAPHY                                                                      2.FANTASY</a:t>
            </a:r>
          </a:p>
          <a:p>
            <a:pPr lvl="2"/>
            <a:r>
              <a:rPr lang="en-US" dirty="0"/>
              <a:t>3.CRIME                                                                  </a:t>
            </a:r>
          </a:p>
          <a:p>
            <a:pPr lvl="2"/>
            <a:r>
              <a:rPr lang="en-US" dirty="0"/>
              <a:t>4.DRAMA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RECOMMENDED RELEASE MONTH:                                          </a:t>
            </a:r>
          </a:p>
          <a:p>
            <a:pPr lvl="2"/>
            <a:r>
              <a:rPr lang="en-US" dirty="0"/>
              <a:t>1.JUNE                                                                      </a:t>
            </a:r>
          </a:p>
          <a:p>
            <a:pPr lvl="2"/>
            <a:r>
              <a:rPr lang="en-US" dirty="0"/>
              <a:t>2.JULY                                                                             </a:t>
            </a:r>
          </a:p>
          <a:p>
            <a:pPr lvl="2"/>
            <a:r>
              <a:rPr lang="en-US" dirty="0"/>
              <a:t>3.DECEMBER                                                                   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RECOMMENDED RUNTIME: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150 – 200 </a:t>
            </a:r>
            <a:r>
              <a:rPr lang="en-US" dirty="0" err="1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1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020883-E9C6-4CAD-8E61-FB25F92D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SG" sz="6000" dirty="0"/>
              <a:t>There’s a LOT more </a:t>
            </a:r>
            <a:br>
              <a:rPr lang="en-SG" sz="6000" dirty="0"/>
            </a:br>
            <a:r>
              <a:rPr lang="en-SG" sz="6000" dirty="0"/>
              <a:t>that HPG- Data Science can do</a:t>
            </a:r>
          </a:p>
        </p:txBody>
      </p:sp>
    </p:spTree>
    <p:extLst>
      <p:ext uri="{BB962C8B-B14F-4D97-AF65-F5344CB8AC3E}">
        <p14:creationId xmlns:p14="http://schemas.microsoft.com/office/powerpoint/2010/main" val="94595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54BE-A9D8-4BF2-9B59-3FAEA5C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 HPG- what we do?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7774-14D6-4815-A302-D1B7563C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SG" sz="3600" dirty="0"/>
              <a:t>20 year old super successful PR consulting firm focused on Hollywood and based in LA</a:t>
            </a:r>
          </a:p>
          <a:p>
            <a:pPr marL="0" indent="0">
              <a:buNone/>
            </a:pPr>
            <a:endParaRPr lang="en-SG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sz="3600" dirty="0"/>
              <a:t>New foray into Data Science to step change our consulting to our clients</a:t>
            </a:r>
          </a:p>
        </p:txBody>
      </p:sp>
    </p:spTree>
    <p:extLst>
      <p:ext uri="{BB962C8B-B14F-4D97-AF65-F5344CB8AC3E}">
        <p14:creationId xmlns:p14="http://schemas.microsoft.com/office/powerpoint/2010/main" val="94158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5F2D-F85F-4977-94EE-DA2D06E3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 HPG- Who we Are?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5D400-F2A5-42DB-B0D0-C00AA4A44C8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35032" y="2202873"/>
          <a:ext cx="98446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323">
                  <a:extLst>
                    <a:ext uri="{9D8B030D-6E8A-4147-A177-3AD203B41FA5}">
                      <a16:colId xmlns:a16="http://schemas.microsoft.com/office/drawing/2014/main" val="690002153"/>
                    </a:ext>
                  </a:extLst>
                </a:gridCol>
                <a:gridCol w="4922323">
                  <a:extLst>
                    <a:ext uri="{9D8B030D-6E8A-4147-A177-3AD203B41FA5}">
                      <a16:colId xmlns:a16="http://schemas.microsoft.com/office/drawing/2014/main" val="255188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WHO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6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600" dirty="0"/>
                        <a:t>HMG Team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Anirudh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600" dirty="0"/>
                        <a:t>Major Account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Shruti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600" dirty="0"/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Radhika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19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3600" dirty="0"/>
                        <a:t>Data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3600" dirty="0"/>
                        <a:t>Apurva, </a:t>
                      </a:r>
                      <a:r>
                        <a:rPr lang="en-SG" sz="3600" dirty="0" err="1"/>
                        <a:t>Devvrit</a:t>
                      </a:r>
                      <a:endParaRPr lang="en-SG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9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32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4724-1551-49E0-949E-E9673103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en-US" sz="5400" dirty="0">
                <a:solidFill>
                  <a:srgbClr val="00B0F0"/>
                </a:solidFill>
              </a:rPr>
              <a:t>Oliver Stone </a:t>
            </a:r>
            <a:r>
              <a:rPr lang="en-US" sz="5400" dirty="0"/>
              <a:t>as a major account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30BF4-4E70-41D3-821E-6A9DD31B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13" y="2166938"/>
            <a:ext cx="3079433" cy="3851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D89F3-1B39-4D8E-BD2A-93FE9624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62" y="2166937"/>
            <a:ext cx="2047875" cy="296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B4661-2B77-4ACA-8771-7FA90F981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51"/>
          <a:stretch/>
        </p:blipFill>
        <p:spPr>
          <a:xfrm>
            <a:off x="7554005" y="2166938"/>
            <a:ext cx="2047875" cy="3149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D5857B-70D7-45C6-913B-F8B34337B5F2}"/>
              </a:ext>
            </a:extLst>
          </p:cNvPr>
          <p:cNvSpPr txBox="1"/>
          <p:nvPr/>
        </p:nvSpPr>
        <p:spPr>
          <a:xfrm>
            <a:off x="9904639" y="886694"/>
            <a:ext cx="193330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4400" dirty="0">
                <a:solidFill>
                  <a:srgbClr val="00B0F0"/>
                </a:solidFill>
                <a:latin typeface="+mj-lt"/>
              </a:rPr>
              <a:t>?</a:t>
            </a:r>
            <a:endParaRPr lang="en-SG" sz="2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94797-8BFC-4E23-BE4C-B65668A29DD7}"/>
              </a:ext>
            </a:extLst>
          </p:cNvPr>
          <p:cNvSpPr txBox="1"/>
          <p:nvPr/>
        </p:nvSpPr>
        <p:spPr>
          <a:xfrm>
            <a:off x="5068390" y="5562016"/>
            <a:ext cx="676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i="1" dirty="0">
                <a:solidFill>
                  <a:srgbClr val="FF0000"/>
                </a:solidFill>
              </a:rPr>
              <a:t>“Show me what Data Science can do?”</a:t>
            </a:r>
          </a:p>
        </p:txBody>
      </p:sp>
    </p:spTree>
    <p:extLst>
      <p:ext uri="{BB962C8B-B14F-4D97-AF65-F5344CB8AC3E}">
        <p14:creationId xmlns:p14="http://schemas.microsoft.com/office/powerpoint/2010/main" val="187135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5382" y="434566"/>
            <a:ext cx="8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1a.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THE BUSINESS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6004" y="1258432"/>
            <a:ext cx="984111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ndara" panose="020E0502030303020204" pitchFamily="34" charset="0"/>
              </a:rPr>
              <a:t>PROVIDE RECOMMENDATION FOR </a:t>
            </a:r>
            <a:r>
              <a:rPr lang="en-US" sz="2000" b="1" u="sng" dirty="0">
                <a:latin typeface="Candara" panose="020E0502030303020204" pitchFamily="34" charset="0"/>
              </a:rPr>
              <a:t>SCORE RATING</a:t>
            </a:r>
            <a:r>
              <a:rPr lang="en-US" sz="2000" dirty="0">
                <a:latin typeface="Candara" panose="020E0502030303020204" pitchFamily="34" charset="0"/>
              </a:rPr>
              <a:t>, </a:t>
            </a:r>
            <a:r>
              <a:rPr lang="en-US" sz="2000" b="1" u="sng" dirty="0">
                <a:latin typeface="Candara" panose="020E0502030303020204" pitchFamily="34" charset="0"/>
              </a:rPr>
              <a:t>GROSS REVENUE </a:t>
            </a:r>
            <a:r>
              <a:rPr lang="en-US" sz="2000" dirty="0">
                <a:latin typeface="Candara" panose="020E0502030303020204" pitchFamily="34" charset="0"/>
              </a:rPr>
              <a:t>FOR THE NEXT MOVIE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Candara" panose="020E0502030303020204" pitchFamily="34" charset="0"/>
            </a:endParaRPr>
          </a:p>
          <a:p>
            <a:endParaRPr lang="en-US" sz="2000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ndara" panose="020E0502030303020204" pitchFamily="34" charset="0"/>
              </a:rPr>
              <a:t>RECOMMENDATIONS TO DIRECTOR FOR THE ABOVE BASED ON THE FOLLOWING INPUTS: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latin typeface="Candara" panose="020E0502030303020204" pitchFamily="34" charset="0"/>
              </a:rPr>
              <a:t>BUDGET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latin typeface="Candara" panose="020E0502030303020204" pitchFamily="34" charset="0"/>
              </a:rPr>
              <a:t>GENRE OF MOVIE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latin typeface="Candara" panose="020E0502030303020204" pitchFamily="34" charset="0"/>
              </a:rPr>
              <a:t>MONTH OF RELEASE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latin typeface="Candara" panose="020E0502030303020204" pitchFamily="34" charset="0"/>
              </a:rPr>
              <a:t>RUNTIME MINUTES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b="1" dirty="0">
              <a:latin typeface="Candara" panose="020E05020303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dara" panose="020E0502030303020204" pitchFamily="34" charset="0"/>
              </a:rPr>
              <a:t>ALSO PROVIDE GUIDANCE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ndara" panose="020E0502030303020204" pitchFamily="34" charset="0"/>
              </a:rPr>
              <a:t>PREFERABLE MONTH TO RELEASE MOVIE IN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Candara" panose="020E0502030303020204" pitchFamily="34" charset="0"/>
              </a:rPr>
              <a:t>RANGE FOR RUNTIME MINUTES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3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9198-EEA7-4CAE-89B9-B05F8C505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90393" y="425513"/>
            <a:ext cx="10058400" cy="7604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1b.</a:t>
            </a:r>
            <a:r>
              <a:rPr lang="en-US" sz="4000" b="1" dirty="0"/>
              <a:t> MOVIE DATABASE- DATA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384D-95D0-442B-9727-D690F5776A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32190" y="1966119"/>
            <a:ext cx="2736850" cy="2925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Downloaded from Kaggle: Three decades of movie data (1986-2016)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Cols marked in red have been </a:t>
            </a:r>
            <a:r>
              <a:rPr lang="en-US" sz="2400" dirty="0" err="1"/>
              <a:t>analysed</a:t>
            </a:r>
            <a:r>
              <a:rPr lang="en-US" sz="2400" dirty="0"/>
              <a:t> further</a:t>
            </a:r>
          </a:p>
          <a:p>
            <a:endParaRPr lang="en-SG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77429C-56A0-4012-94C0-2A16916EA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4696"/>
              </p:ext>
            </p:extLst>
          </p:nvPr>
        </p:nvGraphicFramePr>
        <p:xfrm>
          <a:off x="1122372" y="1430721"/>
          <a:ext cx="6776841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4097586961"/>
                    </a:ext>
                  </a:extLst>
                </a:gridCol>
                <a:gridCol w="4706499">
                  <a:extLst>
                    <a:ext uri="{9D8B030D-6E8A-4147-A177-3AD203B41FA5}">
                      <a16:colId xmlns:a16="http://schemas.microsoft.com/office/drawing/2014/main" val="2261009071"/>
                    </a:ext>
                  </a:extLst>
                </a:gridCol>
                <a:gridCol w="990842">
                  <a:extLst>
                    <a:ext uri="{9D8B030D-6E8A-4147-A177-3AD203B41FA5}">
                      <a16:colId xmlns:a16="http://schemas.microsoft.com/office/drawing/2014/main" val="3049710162"/>
                    </a:ext>
                  </a:extLst>
                </a:gridCol>
              </a:tblGrid>
              <a:tr h="272725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Col name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What it is?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Data type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64514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budget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Budget of the movie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Numeric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88897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company</a:t>
                      </a:r>
                      <a:endParaRPr lang="en-SG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Studio that made the movie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07098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country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Country where it was made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String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75623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director</a:t>
                      </a:r>
                      <a:endParaRPr lang="en-SG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Director of the movie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04933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genre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Genre of movie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98536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gross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Gross earnings of the movie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Numeric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29964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Name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Name of the movie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14466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Rating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Rating of the movie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31882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Released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Date of release of movie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DateTime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31705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Runtime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Duration of the movie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Numeric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77544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Score</a:t>
                      </a:r>
                      <a:endParaRPr lang="en-SG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Audience rating of the movie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Numeric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13597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Star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Lead star of the movie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54344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Votes</a:t>
                      </a:r>
                      <a:endParaRPr lang="en-SG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No. of votes who voted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Numeric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42567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Writer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Story/ script writer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String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43257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Year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Year of release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Numeric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131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2" y="416460"/>
            <a:ext cx="10058400" cy="9225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/>
              <a:t>.DATA EXPLORATION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222" y="1920586"/>
            <a:ext cx="7179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RUNTIME OF MOVIE VS SCORE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633913" y="2804943"/>
            <a:ext cx="461665" cy="27069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AVG RATING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7182" r="7881"/>
          <a:stretch/>
        </p:blipFill>
        <p:spPr>
          <a:xfrm>
            <a:off x="5012600" y="2572658"/>
            <a:ext cx="7179399" cy="31715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9EC503-5D11-412B-B186-032A8B63D37B}"/>
              </a:ext>
            </a:extLst>
          </p:cNvPr>
          <p:cNvSpPr txBox="1"/>
          <p:nvPr/>
        </p:nvSpPr>
        <p:spPr>
          <a:xfrm>
            <a:off x="7302137" y="5834886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RUNTIME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endParaRPr lang="en-SG" dirty="0"/>
          </a:p>
        </p:txBody>
      </p:sp>
      <p:pic>
        <p:nvPicPr>
          <p:cNvPr id="2050" name="Picture 2" descr="Inline image 1">
            <a:extLst>
              <a:ext uri="{FF2B5EF4-FFF2-40B4-BE49-F238E27FC236}">
                <a16:creationId xmlns:a16="http://schemas.microsoft.com/office/drawing/2014/main" id="{DE03255C-43F0-448A-8BED-3631F424C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4724"/>
          <a:stretch/>
        </p:blipFill>
        <p:spPr bwMode="auto">
          <a:xfrm>
            <a:off x="368960" y="2209924"/>
            <a:ext cx="420624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8BF85-39B1-470C-94CB-50CD61508B17}"/>
              </a:ext>
            </a:extLst>
          </p:cNvPr>
          <p:cNvSpPr txBox="1"/>
          <p:nvPr/>
        </p:nvSpPr>
        <p:spPr>
          <a:xfrm>
            <a:off x="1641565" y="5834886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SCORE </a:t>
            </a:r>
            <a:r>
              <a:rPr lang="en-SG" dirty="0">
                <a:sym typeface="Wingdings" panose="05000000000000000000" pitchFamily="2" charset="2"/>
              </a:rPr>
              <a:t>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EE701-6563-41F5-A0A5-5DFF682C04E6}"/>
              </a:ext>
            </a:extLst>
          </p:cNvPr>
          <p:cNvSpPr txBox="1"/>
          <p:nvPr/>
        </p:nvSpPr>
        <p:spPr>
          <a:xfrm>
            <a:off x="1" y="2704011"/>
            <a:ext cx="461665" cy="2960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NO. OF MOVIES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C4B8C-AF06-456A-A7BC-CB9232B40144}"/>
              </a:ext>
            </a:extLst>
          </p:cNvPr>
          <p:cNvSpPr txBox="1"/>
          <p:nvPr/>
        </p:nvSpPr>
        <p:spPr>
          <a:xfrm>
            <a:off x="-1046797" y="1930109"/>
            <a:ext cx="7179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SCORE VS NO. OF MOVIES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00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4901" y="946584"/>
            <a:ext cx="4462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GENRE VS AVERAGE 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3105" y="946584"/>
            <a:ext cx="53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COMPOSITION OF MOVIE GENRES IN DATASET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6500388" y="2230121"/>
          <a:ext cx="5068432" cy="33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8227" y="364715"/>
            <a:ext cx="10058400" cy="5037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b="1" dirty="0"/>
              <a:t>.DATA EXPLORATION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964" y="3069543"/>
            <a:ext cx="461665" cy="282844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en-US" dirty="0"/>
              <a:t> AVERAGE SCORE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31761" y="5990179"/>
            <a:ext cx="17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026" name="Picture 2" descr="Inline image 1">
            <a:extLst>
              <a:ext uri="{FF2B5EF4-FFF2-40B4-BE49-F238E27FC236}">
                <a16:creationId xmlns:a16="http://schemas.microsoft.com/office/drawing/2014/main" id="{01CFB808-B58F-4800-A474-6FC040C2D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" r="7285"/>
          <a:stretch/>
        </p:blipFill>
        <p:spPr bwMode="auto">
          <a:xfrm>
            <a:off x="513249" y="2444342"/>
            <a:ext cx="6261623" cy="345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871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Candara</vt:lpstr>
      <vt:lpstr>Wingdings</vt:lpstr>
      <vt:lpstr>Retrospect</vt:lpstr>
      <vt:lpstr>ANALYSIS ON MOVIE DATASET</vt:lpstr>
      <vt:lpstr>Agenda</vt:lpstr>
      <vt:lpstr> HPG- what we do? </vt:lpstr>
      <vt:lpstr> HPG- Who we Are?</vt:lpstr>
      <vt:lpstr> Oliver Stone as a major account</vt:lpstr>
      <vt:lpstr>PowerPoint Presentation</vt:lpstr>
      <vt:lpstr>1b. MOVIE DATABASE- DATA UNDERSTANDING </vt:lpstr>
      <vt:lpstr>2.DATA EXPLORATION</vt:lpstr>
      <vt:lpstr>2.DATA EXPLORATION</vt:lpstr>
      <vt:lpstr>2.DATA EXPLORATION</vt:lpstr>
      <vt:lpstr>2.DATA EXPLORATION</vt:lpstr>
      <vt:lpstr>PowerPoint Presentation</vt:lpstr>
      <vt:lpstr>PowerPoint Presentation</vt:lpstr>
      <vt:lpstr>3.DATA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INSIGHTS AND RECOMMENDATIOINS</vt:lpstr>
      <vt:lpstr>5. INSIGHTS AND RECOMMENDATIOINS</vt:lpstr>
      <vt:lpstr>There’s a LOT more  that HPG- Data Science can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MOVIE DATASET</dc:title>
  <dc:creator>abc</dc:creator>
  <cp:lastModifiedBy>Radhika Datar</cp:lastModifiedBy>
  <cp:revision>45</cp:revision>
  <dcterms:created xsi:type="dcterms:W3CDTF">2018-01-04T07:25:11Z</dcterms:created>
  <dcterms:modified xsi:type="dcterms:W3CDTF">2018-01-05T02:21:27Z</dcterms:modified>
</cp:coreProperties>
</file>