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1" r:id="rId20"/>
    <p:sldId id="274" r:id="rId21"/>
    <p:sldId id="275" r:id="rId22"/>
    <p:sldId id="282" r:id="rId23"/>
    <p:sldId id="277" r:id="rId24"/>
    <p:sldId id="276" r:id="rId25"/>
    <p:sldId id="278" r:id="rId26"/>
    <p:sldId id="279"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BE0F6D-946E-4B17-9E6C-51A04185755F}" v="1" dt="2020-08-10T21:49:19.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67" d="100"/>
          <a:sy n="67" d="100"/>
        </p:scale>
        <p:origin x="458"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5EF854-984F-43D1-B410-E17C8148624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A5156691-F203-4AD7-8512-E7B341B3A439}">
      <dgm:prSet phldrT="[Text]" phldr="0"/>
      <dgm:spPr/>
      <dgm:t>
        <a:bodyPr/>
        <a:lstStyle/>
        <a:p>
          <a:pPr rtl="0"/>
          <a:r>
            <a:rPr lang="en-US" b="0" i="0" u="none" strike="noStrike" cap="none" baseline="0" noProof="0" dirty="0">
              <a:solidFill>
                <a:srgbClr val="010000"/>
              </a:solidFill>
              <a:latin typeface="Trebuchet MS"/>
            </a:rPr>
            <a:t>App</a:t>
          </a:r>
        </a:p>
      </dgm:t>
    </dgm:pt>
    <dgm:pt modelId="{CCE010CE-E9A1-468E-963B-0B93510310C2}" type="parTrans" cxnId="{EF4A5E55-20DC-45CF-BFB9-C0C74EBFC666}">
      <dgm:prSet/>
      <dgm:spPr/>
      <dgm:t>
        <a:bodyPr/>
        <a:lstStyle/>
        <a:p>
          <a:endParaRPr lang="en-US"/>
        </a:p>
      </dgm:t>
    </dgm:pt>
    <dgm:pt modelId="{A541F8B9-E893-4F95-B4A9-0A3E9B5D14A3}" type="sibTrans" cxnId="{EF4A5E55-20DC-45CF-BFB9-C0C74EBFC666}">
      <dgm:prSet/>
      <dgm:spPr/>
      <dgm:t>
        <a:bodyPr/>
        <a:lstStyle/>
        <a:p>
          <a:endParaRPr lang="en-US"/>
        </a:p>
      </dgm:t>
    </dgm:pt>
    <dgm:pt modelId="{EEEE51A7-7F9E-48FC-89F7-AA728F01A048}">
      <dgm:prSet phldrT="[Text]" phldr="0"/>
      <dgm:spPr/>
      <dgm:t>
        <a:bodyPr/>
        <a:lstStyle/>
        <a:p>
          <a:r>
            <a:rPr lang="en-US" dirty="0">
              <a:latin typeface="Trebuchet MS" panose="020B0603020202020204"/>
            </a:rPr>
            <a:t>View</a:t>
          </a:r>
          <a:endParaRPr lang="en-US" dirty="0"/>
        </a:p>
      </dgm:t>
    </dgm:pt>
    <dgm:pt modelId="{0CF7751D-84DB-42F9-83FD-FDDF401B9A31}" type="parTrans" cxnId="{1494D432-9104-45D2-A665-6AB7E5C2C5CE}">
      <dgm:prSet/>
      <dgm:spPr/>
      <dgm:t>
        <a:bodyPr/>
        <a:lstStyle/>
        <a:p>
          <a:endParaRPr lang="en-US"/>
        </a:p>
      </dgm:t>
    </dgm:pt>
    <dgm:pt modelId="{0066AFBA-F1E1-47C8-89DE-832ED80A9E60}" type="sibTrans" cxnId="{1494D432-9104-45D2-A665-6AB7E5C2C5CE}">
      <dgm:prSet/>
      <dgm:spPr/>
      <dgm:t>
        <a:bodyPr/>
        <a:lstStyle/>
        <a:p>
          <a:endParaRPr lang="en-US"/>
        </a:p>
      </dgm:t>
    </dgm:pt>
    <dgm:pt modelId="{BB283F98-B560-4DE7-9D4F-3B7ECEE32E56}">
      <dgm:prSet phldrT="[Text]" phldr="0"/>
      <dgm:spPr/>
      <dgm:t>
        <a:bodyPr/>
        <a:lstStyle/>
        <a:p>
          <a:pPr rtl="0"/>
          <a:r>
            <a:rPr lang="en-US" dirty="0">
              <a:latin typeface="Trebuchet MS" panose="020B0603020202020204"/>
            </a:rPr>
            <a:t>Controller</a:t>
          </a:r>
          <a:endParaRPr lang="en-US" dirty="0"/>
        </a:p>
      </dgm:t>
    </dgm:pt>
    <dgm:pt modelId="{15B04F31-B4FE-4B86-862B-12A89A4EE957}" type="parTrans" cxnId="{71198333-0769-45B7-B962-4C52D5FF7B9A}">
      <dgm:prSet/>
      <dgm:spPr/>
      <dgm:t>
        <a:bodyPr/>
        <a:lstStyle/>
        <a:p>
          <a:endParaRPr lang="en-US"/>
        </a:p>
      </dgm:t>
    </dgm:pt>
    <dgm:pt modelId="{BE074950-5ACE-4BD7-AE55-CCA090057C07}" type="sibTrans" cxnId="{71198333-0769-45B7-B962-4C52D5FF7B9A}">
      <dgm:prSet/>
      <dgm:spPr/>
      <dgm:t>
        <a:bodyPr/>
        <a:lstStyle/>
        <a:p>
          <a:endParaRPr lang="en-US"/>
        </a:p>
      </dgm:t>
    </dgm:pt>
    <dgm:pt modelId="{4D7A820D-E4C5-4274-A4C4-23690886F1C2}">
      <dgm:prSet phldr="0"/>
      <dgm:spPr/>
      <dgm:t>
        <a:bodyPr/>
        <a:lstStyle/>
        <a:p>
          <a:pPr rtl="0"/>
          <a:r>
            <a:rPr lang="en-US" dirty="0">
              <a:latin typeface="Trebuchet MS" panose="020B0603020202020204"/>
            </a:rPr>
            <a:t>Csv Files(Model and DataBase)</a:t>
          </a:r>
        </a:p>
      </dgm:t>
    </dgm:pt>
    <dgm:pt modelId="{F419D1B0-F9C4-483B-AFAC-78FE619F6E57}" type="parTrans" cxnId="{3753E441-CC9A-4F0C-BE25-E0481D170E8F}">
      <dgm:prSet/>
      <dgm:spPr/>
      <dgm:t>
        <a:bodyPr/>
        <a:lstStyle/>
        <a:p>
          <a:endParaRPr lang="en-US"/>
        </a:p>
      </dgm:t>
    </dgm:pt>
    <dgm:pt modelId="{F6C6E5CD-4EB1-47DB-BF87-4EA3DE5D2831}" type="sibTrans" cxnId="{3753E441-CC9A-4F0C-BE25-E0481D170E8F}">
      <dgm:prSet/>
      <dgm:spPr/>
      <dgm:t>
        <a:bodyPr/>
        <a:lstStyle/>
        <a:p>
          <a:endParaRPr lang="en-US"/>
        </a:p>
      </dgm:t>
    </dgm:pt>
    <dgm:pt modelId="{EFF8AE46-167F-4212-96C6-0F9AA1ECE5A2}">
      <dgm:prSet phldr="0"/>
      <dgm:spPr/>
      <dgm:t>
        <a:bodyPr/>
        <a:lstStyle/>
        <a:p>
          <a:r>
            <a:rPr lang="en-US" dirty="0">
              <a:latin typeface="Trebuchet MS" panose="020B0603020202020204"/>
            </a:rPr>
            <a:t>MiddleWare</a:t>
          </a:r>
        </a:p>
      </dgm:t>
    </dgm:pt>
    <dgm:pt modelId="{C459A3A7-BD92-4C89-9FFD-048F39381061}" type="parTrans" cxnId="{30367E52-0A4E-49CD-AC03-F07D96E5EE02}">
      <dgm:prSet/>
      <dgm:spPr/>
      <dgm:t>
        <a:bodyPr/>
        <a:lstStyle/>
        <a:p>
          <a:endParaRPr lang="en-US"/>
        </a:p>
      </dgm:t>
    </dgm:pt>
    <dgm:pt modelId="{DB26C7FF-5AF0-449F-A6DF-9F75AC959D3F}" type="sibTrans" cxnId="{30367E52-0A4E-49CD-AC03-F07D96E5EE02}">
      <dgm:prSet/>
      <dgm:spPr/>
      <dgm:t>
        <a:bodyPr/>
        <a:lstStyle/>
        <a:p>
          <a:endParaRPr lang="en-US"/>
        </a:p>
      </dgm:t>
    </dgm:pt>
    <dgm:pt modelId="{8FB02ABA-2C5A-4D81-A712-278E12EC6C81}" type="pres">
      <dgm:prSet presAssocID="{585EF854-984F-43D1-B410-E17C81486246}" presName="cycle" presStyleCnt="0">
        <dgm:presLayoutVars>
          <dgm:dir/>
          <dgm:resizeHandles val="exact"/>
        </dgm:presLayoutVars>
      </dgm:prSet>
      <dgm:spPr/>
    </dgm:pt>
    <dgm:pt modelId="{7911340E-CCC6-4B9E-BD79-3D562FC0FE77}" type="pres">
      <dgm:prSet presAssocID="{A5156691-F203-4AD7-8512-E7B341B3A439}" presName="node" presStyleLbl="node1" presStyleIdx="0" presStyleCnt="5">
        <dgm:presLayoutVars>
          <dgm:bulletEnabled val="1"/>
        </dgm:presLayoutVars>
      </dgm:prSet>
      <dgm:spPr/>
    </dgm:pt>
    <dgm:pt modelId="{C7C00756-CC74-4000-BB6A-464C8D5B5344}" type="pres">
      <dgm:prSet presAssocID="{A541F8B9-E893-4F95-B4A9-0A3E9B5D14A3}" presName="sibTrans" presStyleLbl="sibTrans2D1" presStyleIdx="0" presStyleCnt="5"/>
      <dgm:spPr/>
    </dgm:pt>
    <dgm:pt modelId="{186EDF68-31D3-4CD8-A5E6-F866C24DE94F}" type="pres">
      <dgm:prSet presAssocID="{A541F8B9-E893-4F95-B4A9-0A3E9B5D14A3}" presName="connectorText" presStyleLbl="sibTrans2D1" presStyleIdx="0" presStyleCnt="5"/>
      <dgm:spPr/>
    </dgm:pt>
    <dgm:pt modelId="{9D3694E9-F719-46BD-B8EA-9DFE7A62D9F0}" type="pres">
      <dgm:prSet presAssocID="{EEEE51A7-7F9E-48FC-89F7-AA728F01A048}" presName="node" presStyleLbl="node1" presStyleIdx="1" presStyleCnt="5">
        <dgm:presLayoutVars>
          <dgm:bulletEnabled val="1"/>
        </dgm:presLayoutVars>
      </dgm:prSet>
      <dgm:spPr/>
    </dgm:pt>
    <dgm:pt modelId="{EC4A1547-BF89-46D8-B156-AEA747AB32BB}" type="pres">
      <dgm:prSet presAssocID="{0066AFBA-F1E1-47C8-89DE-832ED80A9E60}" presName="sibTrans" presStyleLbl="sibTrans2D1" presStyleIdx="1" presStyleCnt="5"/>
      <dgm:spPr/>
    </dgm:pt>
    <dgm:pt modelId="{D5FF5B75-F5E1-4458-993E-376FC8933527}" type="pres">
      <dgm:prSet presAssocID="{0066AFBA-F1E1-47C8-89DE-832ED80A9E60}" presName="connectorText" presStyleLbl="sibTrans2D1" presStyleIdx="1" presStyleCnt="5"/>
      <dgm:spPr/>
    </dgm:pt>
    <dgm:pt modelId="{1856DE80-CC8D-46DD-AB79-4042BB949B9E}" type="pres">
      <dgm:prSet presAssocID="{BB283F98-B560-4DE7-9D4F-3B7ECEE32E56}" presName="node" presStyleLbl="node1" presStyleIdx="2" presStyleCnt="5">
        <dgm:presLayoutVars>
          <dgm:bulletEnabled val="1"/>
        </dgm:presLayoutVars>
      </dgm:prSet>
      <dgm:spPr/>
    </dgm:pt>
    <dgm:pt modelId="{55506E6F-4F3F-471A-BD83-698DB692ABC6}" type="pres">
      <dgm:prSet presAssocID="{BE074950-5ACE-4BD7-AE55-CCA090057C07}" presName="sibTrans" presStyleLbl="sibTrans2D1" presStyleIdx="2" presStyleCnt="5"/>
      <dgm:spPr/>
    </dgm:pt>
    <dgm:pt modelId="{07106839-A0CE-4D10-BC8F-AF2A76322670}" type="pres">
      <dgm:prSet presAssocID="{BE074950-5ACE-4BD7-AE55-CCA090057C07}" presName="connectorText" presStyleLbl="sibTrans2D1" presStyleIdx="2" presStyleCnt="5"/>
      <dgm:spPr/>
    </dgm:pt>
    <dgm:pt modelId="{0C62FA79-CA98-4BFF-AAD6-F5D880C775CA}" type="pres">
      <dgm:prSet presAssocID="{EFF8AE46-167F-4212-96C6-0F9AA1ECE5A2}" presName="node" presStyleLbl="node1" presStyleIdx="3" presStyleCnt="5">
        <dgm:presLayoutVars>
          <dgm:bulletEnabled val="1"/>
        </dgm:presLayoutVars>
      </dgm:prSet>
      <dgm:spPr/>
    </dgm:pt>
    <dgm:pt modelId="{EC0E1AFA-2AF9-427B-AC63-E1C9E9EECF8A}" type="pres">
      <dgm:prSet presAssocID="{DB26C7FF-5AF0-449F-A6DF-9F75AC959D3F}" presName="sibTrans" presStyleLbl="sibTrans2D1" presStyleIdx="3" presStyleCnt="5"/>
      <dgm:spPr/>
    </dgm:pt>
    <dgm:pt modelId="{D3E1F6FA-AC92-44DE-9C18-D556DB1EDCD4}" type="pres">
      <dgm:prSet presAssocID="{DB26C7FF-5AF0-449F-A6DF-9F75AC959D3F}" presName="connectorText" presStyleLbl="sibTrans2D1" presStyleIdx="3" presStyleCnt="5"/>
      <dgm:spPr/>
    </dgm:pt>
    <dgm:pt modelId="{EB18EDE3-B1F3-48D2-84EE-DF4D2A5DB26E}" type="pres">
      <dgm:prSet presAssocID="{4D7A820D-E4C5-4274-A4C4-23690886F1C2}" presName="node" presStyleLbl="node1" presStyleIdx="4" presStyleCnt="5">
        <dgm:presLayoutVars>
          <dgm:bulletEnabled val="1"/>
        </dgm:presLayoutVars>
      </dgm:prSet>
      <dgm:spPr/>
    </dgm:pt>
    <dgm:pt modelId="{CDB44468-47FE-47D2-8CAD-A91F25A8E40B}" type="pres">
      <dgm:prSet presAssocID="{F6C6E5CD-4EB1-47DB-BF87-4EA3DE5D2831}" presName="sibTrans" presStyleLbl="sibTrans2D1" presStyleIdx="4" presStyleCnt="5"/>
      <dgm:spPr/>
    </dgm:pt>
    <dgm:pt modelId="{88E37707-C042-4C3D-9D01-145A9ED0FEA3}" type="pres">
      <dgm:prSet presAssocID="{F6C6E5CD-4EB1-47DB-BF87-4EA3DE5D2831}" presName="connectorText" presStyleLbl="sibTrans2D1" presStyleIdx="4" presStyleCnt="5"/>
      <dgm:spPr/>
    </dgm:pt>
  </dgm:ptLst>
  <dgm:cxnLst>
    <dgm:cxn modelId="{7AA50D1A-D01D-46C0-A222-9FCCDE263CE3}" type="presOf" srcId="{A541F8B9-E893-4F95-B4A9-0A3E9B5D14A3}" destId="{C7C00756-CC74-4000-BB6A-464C8D5B5344}" srcOrd="0" destOrd="0" presId="urn:microsoft.com/office/officeart/2005/8/layout/cycle2"/>
    <dgm:cxn modelId="{2A9EC71B-04D1-4416-905B-53238133877B}" type="presOf" srcId="{EFF8AE46-167F-4212-96C6-0F9AA1ECE5A2}" destId="{0C62FA79-CA98-4BFF-AAD6-F5D880C775CA}" srcOrd="0" destOrd="0" presId="urn:microsoft.com/office/officeart/2005/8/layout/cycle2"/>
    <dgm:cxn modelId="{38CF9623-1833-4C0A-8CBB-2BD3EDD122A9}" type="presOf" srcId="{585EF854-984F-43D1-B410-E17C81486246}" destId="{8FB02ABA-2C5A-4D81-A712-278E12EC6C81}" srcOrd="0" destOrd="0" presId="urn:microsoft.com/office/officeart/2005/8/layout/cycle2"/>
    <dgm:cxn modelId="{AC565C2F-2A97-4318-8191-39E0CE347CED}" type="presOf" srcId="{BE074950-5ACE-4BD7-AE55-CCA090057C07}" destId="{07106839-A0CE-4D10-BC8F-AF2A76322670}" srcOrd="1" destOrd="0" presId="urn:microsoft.com/office/officeart/2005/8/layout/cycle2"/>
    <dgm:cxn modelId="{50A31030-7E7F-4FA1-9B35-9B40CD3D5103}" type="presOf" srcId="{F6C6E5CD-4EB1-47DB-BF87-4EA3DE5D2831}" destId="{CDB44468-47FE-47D2-8CAD-A91F25A8E40B}" srcOrd="0" destOrd="0" presId="urn:microsoft.com/office/officeart/2005/8/layout/cycle2"/>
    <dgm:cxn modelId="{1494D432-9104-45D2-A665-6AB7E5C2C5CE}" srcId="{585EF854-984F-43D1-B410-E17C81486246}" destId="{EEEE51A7-7F9E-48FC-89F7-AA728F01A048}" srcOrd="1" destOrd="0" parTransId="{0CF7751D-84DB-42F9-83FD-FDDF401B9A31}" sibTransId="{0066AFBA-F1E1-47C8-89DE-832ED80A9E60}"/>
    <dgm:cxn modelId="{71198333-0769-45B7-B962-4C52D5FF7B9A}" srcId="{585EF854-984F-43D1-B410-E17C81486246}" destId="{BB283F98-B560-4DE7-9D4F-3B7ECEE32E56}" srcOrd="2" destOrd="0" parTransId="{15B04F31-B4FE-4B86-862B-12A89A4EE957}" sibTransId="{BE074950-5ACE-4BD7-AE55-CCA090057C07}"/>
    <dgm:cxn modelId="{3753E441-CC9A-4F0C-BE25-E0481D170E8F}" srcId="{585EF854-984F-43D1-B410-E17C81486246}" destId="{4D7A820D-E4C5-4274-A4C4-23690886F1C2}" srcOrd="4" destOrd="0" parTransId="{F419D1B0-F9C4-483B-AFAC-78FE619F6E57}" sibTransId="{F6C6E5CD-4EB1-47DB-BF87-4EA3DE5D2831}"/>
    <dgm:cxn modelId="{E1814365-4F0F-469E-9B82-C33857FE71B9}" type="presOf" srcId="{DB26C7FF-5AF0-449F-A6DF-9F75AC959D3F}" destId="{D3E1F6FA-AC92-44DE-9C18-D556DB1EDCD4}" srcOrd="1" destOrd="0" presId="urn:microsoft.com/office/officeart/2005/8/layout/cycle2"/>
    <dgm:cxn modelId="{30367E52-0A4E-49CD-AC03-F07D96E5EE02}" srcId="{585EF854-984F-43D1-B410-E17C81486246}" destId="{EFF8AE46-167F-4212-96C6-0F9AA1ECE5A2}" srcOrd="3" destOrd="0" parTransId="{C459A3A7-BD92-4C89-9FFD-048F39381061}" sibTransId="{DB26C7FF-5AF0-449F-A6DF-9F75AC959D3F}"/>
    <dgm:cxn modelId="{4EA13454-C40E-43AD-9055-138FD21BC732}" type="presOf" srcId="{0066AFBA-F1E1-47C8-89DE-832ED80A9E60}" destId="{EC4A1547-BF89-46D8-B156-AEA747AB32BB}" srcOrd="0" destOrd="0" presId="urn:microsoft.com/office/officeart/2005/8/layout/cycle2"/>
    <dgm:cxn modelId="{EF4A5E55-20DC-45CF-BFB9-C0C74EBFC666}" srcId="{585EF854-984F-43D1-B410-E17C81486246}" destId="{A5156691-F203-4AD7-8512-E7B341B3A439}" srcOrd="0" destOrd="0" parTransId="{CCE010CE-E9A1-468E-963B-0B93510310C2}" sibTransId="{A541F8B9-E893-4F95-B4A9-0A3E9B5D14A3}"/>
    <dgm:cxn modelId="{97A05280-A939-450A-9787-2D4D2FCB50AB}" type="presOf" srcId="{EEEE51A7-7F9E-48FC-89F7-AA728F01A048}" destId="{9D3694E9-F719-46BD-B8EA-9DFE7A62D9F0}" srcOrd="0" destOrd="0" presId="urn:microsoft.com/office/officeart/2005/8/layout/cycle2"/>
    <dgm:cxn modelId="{BD05A68C-7648-4318-8E5D-7A7FFD1FE8E8}" type="presOf" srcId="{0066AFBA-F1E1-47C8-89DE-832ED80A9E60}" destId="{D5FF5B75-F5E1-4458-993E-376FC8933527}" srcOrd="1" destOrd="0" presId="urn:microsoft.com/office/officeart/2005/8/layout/cycle2"/>
    <dgm:cxn modelId="{94407996-E18D-4759-99C4-FBFA8C3C205A}" type="presOf" srcId="{BE074950-5ACE-4BD7-AE55-CCA090057C07}" destId="{55506E6F-4F3F-471A-BD83-698DB692ABC6}" srcOrd="0" destOrd="0" presId="urn:microsoft.com/office/officeart/2005/8/layout/cycle2"/>
    <dgm:cxn modelId="{9781569A-1BCD-4C46-AE82-1BB41B88732D}" type="presOf" srcId="{DB26C7FF-5AF0-449F-A6DF-9F75AC959D3F}" destId="{EC0E1AFA-2AF9-427B-AC63-E1C9E9EECF8A}" srcOrd="0" destOrd="0" presId="urn:microsoft.com/office/officeart/2005/8/layout/cycle2"/>
    <dgm:cxn modelId="{8B4E99B5-5C8E-401B-9D74-CD161AAB6942}" type="presOf" srcId="{BB283F98-B560-4DE7-9D4F-3B7ECEE32E56}" destId="{1856DE80-CC8D-46DD-AB79-4042BB949B9E}" srcOrd="0" destOrd="0" presId="urn:microsoft.com/office/officeart/2005/8/layout/cycle2"/>
    <dgm:cxn modelId="{1C77A2BC-BA05-4840-BA47-E8B20AB90C00}" type="presOf" srcId="{A541F8B9-E893-4F95-B4A9-0A3E9B5D14A3}" destId="{186EDF68-31D3-4CD8-A5E6-F866C24DE94F}" srcOrd="1" destOrd="0" presId="urn:microsoft.com/office/officeart/2005/8/layout/cycle2"/>
    <dgm:cxn modelId="{33356BCA-733B-4083-8BF5-DCC3BD38DE64}" type="presOf" srcId="{A5156691-F203-4AD7-8512-E7B341B3A439}" destId="{7911340E-CCC6-4B9E-BD79-3D562FC0FE77}" srcOrd="0" destOrd="0" presId="urn:microsoft.com/office/officeart/2005/8/layout/cycle2"/>
    <dgm:cxn modelId="{B1703AEC-883A-4CD6-8C01-1DA26F5C6767}" type="presOf" srcId="{F6C6E5CD-4EB1-47DB-BF87-4EA3DE5D2831}" destId="{88E37707-C042-4C3D-9D01-145A9ED0FEA3}" srcOrd="1" destOrd="0" presId="urn:microsoft.com/office/officeart/2005/8/layout/cycle2"/>
    <dgm:cxn modelId="{45AB53FB-222C-4193-9D05-BD1FB706CB3C}" type="presOf" srcId="{4D7A820D-E4C5-4274-A4C4-23690886F1C2}" destId="{EB18EDE3-B1F3-48D2-84EE-DF4D2A5DB26E}" srcOrd="0" destOrd="0" presId="urn:microsoft.com/office/officeart/2005/8/layout/cycle2"/>
    <dgm:cxn modelId="{4B91E69B-3CDD-4DA4-900D-700072E3DC6C}" type="presParOf" srcId="{8FB02ABA-2C5A-4D81-A712-278E12EC6C81}" destId="{7911340E-CCC6-4B9E-BD79-3D562FC0FE77}" srcOrd="0" destOrd="0" presId="urn:microsoft.com/office/officeart/2005/8/layout/cycle2"/>
    <dgm:cxn modelId="{693E0A39-C08A-4F1C-A918-5AD47DBAC238}" type="presParOf" srcId="{8FB02ABA-2C5A-4D81-A712-278E12EC6C81}" destId="{C7C00756-CC74-4000-BB6A-464C8D5B5344}" srcOrd="1" destOrd="0" presId="urn:microsoft.com/office/officeart/2005/8/layout/cycle2"/>
    <dgm:cxn modelId="{5A24C0D4-5AA4-45EE-9379-BE2FAB82CB48}" type="presParOf" srcId="{C7C00756-CC74-4000-BB6A-464C8D5B5344}" destId="{186EDF68-31D3-4CD8-A5E6-F866C24DE94F}" srcOrd="0" destOrd="0" presId="urn:microsoft.com/office/officeart/2005/8/layout/cycle2"/>
    <dgm:cxn modelId="{97431481-000D-4C6C-8CBB-1DFB6164A17A}" type="presParOf" srcId="{8FB02ABA-2C5A-4D81-A712-278E12EC6C81}" destId="{9D3694E9-F719-46BD-B8EA-9DFE7A62D9F0}" srcOrd="2" destOrd="0" presId="urn:microsoft.com/office/officeart/2005/8/layout/cycle2"/>
    <dgm:cxn modelId="{1475F33B-9D9B-4B30-820F-272A95BD8278}" type="presParOf" srcId="{8FB02ABA-2C5A-4D81-A712-278E12EC6C81}" destId="{EC4A1547-BF89-46D8-B156-AEA747AB32BB}" srcOrd="3" destOrd="0" presId="urn:microsoft.com/office/officeart/2005/8/layout/cycle2"/>
    <dgm:cxn modelId="{E1C31CCC-D496-4493-A35C-DB970B469281}" type="presParOf" srcId="{EC4A1547-BF89-46D8-B156-AEA747AB32BB}" destId="{D5FF5B75-F5E1-4458-993E-376FC8933527}" srcOrd="0" destOrd="0" presId="urn:microsoft.com/office/officeart/2005/8/layout/cycle2"/>
    <dgm:cxn modelId="{602F6FCF-5C5F-49E0-B4EF-2172B63B56AE}" type="presParOf" srcId="{8FB02ABA-2C5A-4D81-A712-278E12EC6C81}" destId="{1856DE80-CC8D-46DD-AB79-4042BB949B9E}" srcOrd="4" destOrd="0" presId="urn:microsoft.com/office/officeart/2005/8/layout/cycle2"/>
    <dgm:cxn modelId="{18A63C82-11D0-4833-9F63-D42059E5E76A}" type="presParOf" srcId="{8FB02ABA-2C5A-4D81-A712-278E12EC6C81}" destId="{55506E6F-4F3F-471A-BD83-698DB692ABC6}" srcOrd="5" destOrd="0" presId="urn:microsoft.com/office/officeart/2005/8/layout/cycle2"/>
    <dgm:cxn modelId="{9C4F5C03-A299-4B20-8AFA-EB87A1B74FE2}" type="presParOf" srcId="{55506E6F-4F3F-471A-BD83-698DB692ABC6}" destId="{07106839-A0CE-4D10-BC8F-AF2A76322670}" srcOrd="0" destOrd="0" presId="urn:microsoft.com/office/officeart/2005/8/layout/cycle2"/>
    <dgm:cxn modelId="{88E8A0B6-3C1A-4FF7-847F-F56DD8870F4D}" type="presParOf" srcId="{8FB02ABA-2C5A-4D81-A712-278E12EC6C81}" destId="{0C62FA79-CA98-4BFF-AAD6-F5D880C775CA}" srcOrd="6" destOrd="0" presId="urn:microsoft.com/office/officeart/2005/8/layout/cycle2"/>
    <dgm:cxn modelId="{8352E4F2-6FC8-4156-998E-971E6F2FD520}" type="presParOf" srcId="{8FB02ABA-2C5A-4D81-A712-278E12EC6C81}" destId="{EC0E1AFA-2AF9-427B-AC63-E1C9E9EECF8A}" srcOrd="7" destOrd="0" presId="urn:microsoft.com/office/officeart/2005/8/layout/cycle2"/>
    <dgm:cxn modelId="{3F280DC4-3481-47A7-AAA4-1565F6B9B69E}" type="presParOf" srcId="{EC0E1AFA-2AF9-427B-AC63-E1C9E9EECF8A}" destId="{D3E1F6FA-AC92-44DE-9C18-D556DB1EDCD4}" srcOrd="0" destOrd="0" presId="urn:microsoft.com/office/officeart/2005/8/layout/cycle2"/>
    <dgm:cxn modelId="{25F45C1B-AD55-48CB-88B7-8DC1B5AF0C12}" type="presParOf" srcId="{8FB02ABA-2C5A-4D81-A712-278E12EC6C81}" destId="{EB18EDE3-B1F3-48D2-84EE-DF4D2A5DB26E}" srcOrd="8" destOrd="0" presId="urn:microsoft.com/office/officeart/2005/8/layout/cycle2"/>
    <dgm:cxn modelId="{F684FE28-5C27-4693-981E-F105D580B763}" type="presParOf" srcId="{8FB02ABA-2C5A-4D81-A712-278E12EC6C81}" destId="{CDB44468-47FE-47D2-8CAD-A91F25A8E40B}" srcOrd="9" destOrd="0" presId="urn:microsoft.com/office/officeart/2005/8/layout/cycle2"/>
    <dgm:cxn modelId="{6A0FBD23-EC9F-440C-925F-AF17BB1EF596}" type="presParOf" srcId="{CDB44468-47FE-47D2-8CAD-A91F25A8E40B}" destId="{88E37707-C042-4C3D-9D01-145A9ED0FEA3}"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1340E-CCC6-4B9E-BD79-3D562FC0FE77}">
      <dsp:nvSpPr>
        <dsp:cNvPr id="0" name=""/>
        <dsp:cNvSpPr/>
      </dsp:nvSpPr>
      <dsp:spPr>
        <a:xfrm>
          <a:off x="2419976" y="1770"/>
          <a:ext cx="1592378" cy="159237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0" i="0" u="none" strike="noStrike" kern="1200" cap="none" baseline="0" noProof="0" dirty="0">
              <a:solidFill>
                <a:srgbClr val="010000"/>
              </a:solidFill>
              <a:latin typeface="Trebuchet MS"/>
            </a:rPr>
            <a:t>App</a:t>
          </a:r>
        </a:p>
      </dsp:txBody>
      <dsp:txXfrm>
        <a:off x="2653174" y="234968"/>
        <a:ext cx="1125982" cy="1125982"/>
      </dsp:txXfrm>
    </dsp:sp>
    <dsp:sp modelId="{C7C00756-CC74-4000-BB6A-464C8D5B5344}">
      <dsp:nvSpPr>
        <dsp:cNvPr id="0" name=""/>
        <dsp:cNvSpPr/>
      </dsp:nvSpPr>
      <dsp:spPr>
        <a:xfrm rot="2160000">
          <a:off x="3961862" y="1224551"/>
          <a:ext cx="422618" cy="5374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973969" y="1294775"/>
        <a:ext cx="295833" cy="322457"/>
      </dsp:txXfrm>
    </dsp:sp>
    <dsp:sp modelId="{9D3694E9-F719-46BD-B8EA-9DFE7A62D9F0}">
      <dsp:nvSpPr>
        <dsp:cNvPr id="0" name=""/>
        <dsp:cNvSpPr/>
      </dsp:nvSpPr>
      <dsp:spPr>
        <a:xfrm>
          <a:off x="4353342" y="1406443"/>
          <a:ext cx="1592378" cy="159237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rebuchet MS" panose="020B0603020202020204"/>
            </a:rPr>
            <a:t>View</a:t>
          </a:r>
          <a:endParaRPr lang="en-US" sz="1600" kern="1200" dirty="0"/>
        </a:p>
      </dsp:txBody>
      <dsp:txXfrm>
        <a:off x="4586540" y="1639641"/>
        <a:ext cx="1125982" cy="1125982"/>
      </dsp:txXfrm>
    </dsp:sp>
    <dsp:sp modelId="{EC4A1547-BF89-46D8-B156-AEA747AB32BB}">
      <dsp:nvSpPr>
        <dsp:cNvPr id="0" name=""/>
        <dsp:cNvSpPr/>
      </dsp:nvSpPr>
      <dsp:spPr>
        <a:xfrm rot="6480000">
          <a:off x="4572678" y="3058947"/>
          <a:ext cx="422618" cy="5374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655660" y="3106142"/>
        <a:ext cx="295833" cy="322457"/>
      </dsp:txXfrm>
    </dsp:sp>
    <dsp:sp modelId="{1856DE80-CC8D-46DD-AB79-4042BB949B9E}">
      <dsp:nvSpPr>
        <dsp:cNvPr id="0" name=""/>
        <dsp:cNvSpPr/>
      </dsp:nvSpPr>
      <dsp:spPr>
        <a:xfrm>
          <a:off x="3614862" y="3679252"/>
          <a:ext cx="1592378" cy="159237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Trebuchet MS" panose="020B0603020202020204"/>
            </a:rPr>
            <a:t>Controller</a:t>
          </a:r>
          <a:endParaRPr lang="en-US" sz="1600" kern="1200" dirty="0"/>
        </a:p>
      </dsp:txBody>
      <dsp:txXfrm>
        <a:off x="3848060" y="3912450"/>
        <a:ext cx="1125982" cy="1125982"/>
      </dsp:txXfrm>
    </dsp:sp>
    <dsp:sp modelId="{55506E6F-4F3F-471A-BD83-698DB692ABC6}">
      <dsp:nvSpPr>
        <dsp:cNvPr id="0" name=""/>
        <dsp:cNvSpPr/>
      </dsp:nvSpPr>
      <dsp:spPr>
        <a:xfrm rot="10800000">
          <a:off x="3016817" y="4206727"/>
          <a:ext cx="422618" cy="5374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3143602" y="4314212"/>
        <a:ext cx="295833" cy="322457"/>
      </dsp:txXfrm>
    </dsp:sp>
    <dsp:sp modelId="{0C62FA79-CA98-4BFF-AAD6-F5D880C775CA}">
      <dsp:nvSpPr>
        <dsp:cNvPr id="0" name=""/>
        <dsp:cNvSpPr/>
      </dsp:nvSpPr>
      <dsp:spPr>
        <a:xfrm>
          <a:off x="1225089" y="3679252"/>
          <a:ext cx="1592378" cy="159237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rebuchet MS" panose="020B0603020202020204"/>
            </a:rPr>
            <a:t>MiddleWare</a:t>
          </a:r>
        </a:p>
      </dsp:txBody>
      <dsp:txXfrm>
        <a:off x="1458287" y="3912450"/>
        <a:ext cx="1125982" cy="1125982"/>
      </dsp:txXfrm>
    </dsp:sp>
    <dsp:sp modelId="{EC0E1AFA-2AF9-427B-AC63-E1C9E9EECF8A}">
      <dsp:nvSpPr>
        <dsp:cNvPr id="0" name=""/>
        <dsp:cNvSpPr/>
      </dsp:nvSpPr>
      <dsp:spPr>
        <a:xfrm rot="15120000">
          <a:off x="1444425" y="3081698"/>
          <a:ext cx="422618" cy="5374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1527407" y="3249473"/>
        <a:ext cx="295833" cy="322457"/>
      </dsp:txXfrm>
    </dsp:sp>
    <dsp:sp modelId="{EB18EDE3-B1F3-48D2-84EE-DF4D2A5DB26E}">
      <dsp:nvSpPr>
        <dsp:cNvPr id="0" name=""/>
        <dsp:cNvSpPr/>
      </dsp:nvSpPr>
      <dsp:spPr>
        <a:xfrm>
          <a:off x="486609" y="1406443"/>
          <a:ext cx="1592378" cy="159237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Trebuchet MS" panose="020B0603020202020204"/>
            </a:rPr>
            <a:t>Csv Files(Model and DataBase)</a:t>
          </a:r>
        </a:p>
      </dsp:txBody>
      <dsp:txXfrm>
        <a:off x="719807" y="1639641"/>
        <a:ext cx="1125982" cy="1125982"/>
      </dsp:txXfrm>
    </dsp:sp>
    <dsp:sp modelId="{CDB44468-47FE-47D2-8CAD-A91F25A8E40B}">
      <dsp:nvSpPr>
        <dsp:cNvPr id="0" name=""/>
        <dsp:cNvSpPr/>
      </dsp:nvSpPr>
      <dsp:spPr>
        <a:xfrm rot="19440000">
          <a:off x="2028496" y="1238612"/>
          <a:ext cx="422618" cy="5374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040603" y="1383358"/>
        <a:ext cx="295833" cy="32245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a:cs typeface="Times New Roman"/>
              </a:rPr>
              <a:t>Day Care Project </a:t>
            </a:r>
          </a:p>
        </p:txBody>
      </p:sp>
      <p:sp>
        <p:nvSpPr>
          <p:cNvPr id="3" name="Subtitle 2"/>
          <p:cNvSpPr>
            <a:spLocks noGrp="1"/>
          </p:cNvSpPr>
          <p:nvPr>
            <p:ph type="subTitle" idx="1"/>
          </p:nvPr>
        </p:nvSpPr>
        <p:spPr>
          <a:xfrm>
            <a:off x="5275026" y="4208488"/>
            <a:ext cx="3794026" cy="2326609"/>
          </a:xfrm>
        </p:spPr>
        <p:txBody>
          <a:bodyPr>
            <a:normAutofit fontScale="92500" lnSpcReduction="10000"/>
          </a:bodyPr>
          <a:lstStyle/>
          <a:p>
            <a:r>
              <a:rPr lang="en-US" sz="2000" dirty="0"/>
              <a:t>By:                       </a:t>
            </a:r>
          </a:p>
          <a:p>
            <a:r>
              <a:rPr lang="en-US" sz="2000" dirty="0" err="1"/>
              <a:t>Kratika</a:t>
            </a:r>
            <a:r>
              <a:rPr lang="en-US" sz="2000" dirty="0"/>
              <a:t> Maheshwari</a:t>
            </a:r>
          </a:p>
          <a:p>
            <a:r>
              <a:rPr lang="en-US" sz="2000" dirty="0" err="1"/>
              <a:t>Pradheep</a:t>
            </a:r>
            <a:r>
              <a:rPr lang="en-US" sz="2000" dirty="0"/>
              <a:t> Nagarajan</a:t>
            </a:r>
          </a:p>
          <a:p>
            <a:r>
              <a:rPr lang="en-US" sz="2000" dirty="0" err="1"/>
              <a:t>Venkateshwaran</a:t>
            </a:r>
            <a:r>
              <a:rPr lang="en-US" sz="2000" dirty="0"/>
              <a:t> </a:t>
            </a:r>
            <a:r>
              <a:rPr lang="en-US" sz="2000" dirty="0" err="1"/>
              <a:t>Palanikumar</a:t>
            </a:r>
          </a:p>
          <a:p>
            <a:r>
              <a:rPr lang="en-US" sz="2000"/>
              <a:t>Vikram Kannan Muralidharan</a:t>
            </a:r>
            <a:endParaRPr lang="en-US" sz="2000" dirty="0"/>
          </a:p>
          <a:p>
            <a:r>
              <a:rPr lang="en-US" sz="2000" dirty="0"/>
              <a:t>Apurva Mathur</a:t>
            </a:r>
          </a:p>
          <a:p>
            <a:endParaRPr lang="en-US" sz="2000" dirty="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C1B6EA-9020-4D2A-8C7D-013E1F6EA629}"/>
              </a:ext>
            </a:extLst>
          </p:cNvPr>
          <p:cNvSpPr>
            <a:spLocks noGrp="1"/>
          </p:cNvSpPr>
          <p:nvPr>
            <p:ph idx="1"/>
          </p:nvPr>
        </p:nvSpPr>
        <p:spPr>
          <a:xfrm>
            <a:off x="677334" y="584038"/>
            <a:ext cx="8596668" cy="6087944"/>
          </a:xfrm>
        </p:spPr>
        <p:txBody>
          <a:bodyPr vert="horz" lIns="91440" tIns="45720" rIns="91440" bIns="45720" rtlCol="0" anchor="t">
            <a:normAutofit lnSpcReduction="10000"/>
          </a:bodyPr>
          <a:lstStyle/>
          <a:p>
            <a:pPr>
              <a:buFont typeface="Wingdings" charset="2"/>
              <a:buChar char="v"/>
            </a:pPr>
            <a:r>
              <a:rPr lang="en-US" sz="2400" b="1" dirty="0" err="1">
                <a:latin typeface="Times New Roman"/>
                <a:cs typeface="Times New Roman"/>
              </a:rPr>
              <a:t>SubClasses</a:t>
            </a:r>
            <a:endParaRPr lang="en-US" sz="2400" b="1" dirty="0">
              <a:latin typeface="Times New Roman"/>
              <a:cs typeface="Times New Roman"/>
            </a:endParaRPr>
          </a:p>
          <a:p>
            <a:pPr>
              <a:buFont typeface="Wingdings" charset="2"/>
              <a:buChar char="q"/>
            </a:pPr>
            <a:r>
              <a:rPr lang="en-US" sz="2400" b="1" dirty="0">
                <a:latin typeface="Times New Roman"/>
                <a:cs typeface="Times New Roman"/>
              </a:rPr>
              <a:t>Student DataManagement Class</a:t>
            </a:r>
          </a:p>
          <a:p>
            <a:pPr>
              <a:buFont typeface="Wingdings" charset="2"/>
              <a:buChar char="ü"/>
            </a:pPr>
            <a:r>
              <a:rPr lang="en-US" sz="2400" dirty="0">
                <a:latin typeface="Times New Roman"/>
                <a:cs typeface="Times New Roman"/>
              </a:rPr>
              <a:t>Inherits from data management class.</a:t>
            </a:r>
          </a:p>
          <a:p>
            <a:pPr>
              <a:buFont typeface="Wingdings" charset="2"/>
              <a:buChar char="ü"/>
            </a:pPr>
            <a:r>
              <a:rPr lang="en-US" sz="2400" dirty="0">
                <a:latin typeface="Times New Roman"/>
                <a:cs typeface="Times New Roman"/>
              </a:rPr>
              <a:t>Create, read, update and delete objects of students.</a:t>
            </a:r>
          </a:p>
          <a:p>
            <a:pPr>
              <a:buFont typeface="Wingdings" charset="2"/>
              <a:buChar char="ü"/>
            </a:pPr>
            <a:r>
              <a:rPr lang="en-US" sz="2400" dirty="0">
                <a:latin typeface="Times New Roman"/>
                <a:cs typeface="Times New Roman"/>
              </a:rPr>
              <a:t>Also do search based on student </a:t>
            </a:r>
            <a:r>
              <a:rPr lang="en-US" sz="2400" dirty="0" err="1">
                <a:latin typeface="Times New Roman"/>
                <a:cs typeface="Times New Roman"/>
              </a:rPr>
              <a:t>id,minimun</a:t>
            </a:r>
            <a:r>
              <a:rPr lang="en-US" sz="2400" dirty="0">
                <a:latin typeface="Times New Roman"/>
                <a:cs typeface="Times New Roman"/>
              </a:rPr>
              <a:t> and maximum age of a students.</a:t>
            </a:r>
          </a:p>
          <a:p>
            <a:pPr>
              <a:buFont typeface="Wingdings" charset="2"/>
              <a:buChar char="ü"/>
            </a:pPr>
            <a:r>
              <a:rPr lang="en-US" sz="2400" dirty="0">
                <a:latin typeface="Times New Roman"/>
                <a:cs typeface="Times New Roman"/>
              </a:rPr>
              <a:t>Writes students object again into csv files.</a:t>
            </a:r>
            <a:endParaRPr lang="en-US" dirty="0"/>
          </a:p>
          <a:p>
            <a:pPr>
              <a:buFont typeface="Wingdings" charset="2"/>
              <a:buChar char="ü"/>
            </a:pPr>
            <a:endParaRPr lang="en-US" sz="2400" dirty="0">
              <a:latin typeface="Times New Roman"/>
              <a:cs typeface="Times New Roman"/>
            </a:endParaRPr>
          </a:p>
          <a:p>
            <a:pPr>
              <a:buFont typeface="Wingdings,Sans-Serif"/>
              <a:buChar char="q"/>
            </a:pPr>
            <a:r>
              <a:rPr lang="en-US" sz="2400" b="1" dirty="0">
                <a:latin typeface="Times New Roman"/>
                <a:cs typeface="Times New Roman"/>
              </a:rPr>
              <a:t>Teacher DataManagement Class</a:t>
            </a:r>
            <a:endParaRPr lang="en-US" sz="2400" dirty="0">
              <a:ea typeface="+mn-lt"/>
              <a:cs typeface="+mn-lt"/>
            </a:endParaRPr>
          </a:p>
          <a:p>
            <a:pPr>
              <a:buFont typeface="Wingdings,Sans-Serif"/>
              <a:buChar char="ü"/>
            </a:pPr>
            <a:r>
              <a:rPr lang="en-US" sz="2400" dirty="0">
                <a:latin typeface="Times New Roman"/>
                <a:cs typeface="Times New Roman"/>
              </a:rPr>
              <a:t>Inherits from data management class.</a:t>
            </a:r>
            <a:endParaRPr lang="en-US" sz="2400" dirty="0">
              <a:ea typeface="+mn-lt"/>
              <a:cs typeface="+mn-lt"/>
            </a:endParaRPr>
          </a:p>
          <a:p>
            <a:pPr>
              <a:buFont typeface="Wingdings,Sans-Serif"/>
              <a:buChar char="ü"/>
            </a:pPr>
            <a:r>
              <a:rPr lang="en-US" sz="2400" dirty="0">
                <a:latin typeface="Times New Roman"/>
                <a:cs typeface="Times New Roman"/>
              </a:rPr>
              <a:t>Create, read, update and delete objects of teachers.</a:t>
            </a:r>
            <a:endParaRPr lang="en-US" sz="2400" dirty="0">
              <a:ea typeface="+mn-lt"/>
              <a:cs typeface="+mn-lt"/>
            </a:endParaRPr>
          </a:p>
          <a:p>
            <a:pPr>
              <a:buFont typeface="Wingdings,Sans-Serif"/>
              <a:buChar char="ü"/>
            </a:pPr>
            <a:r>
              <a:rPr lang="en-US" sz="2400" dirty="0">
                <a:latin typeface="Times New Roman"/>
                <a:cs typeface="Times New Roman"/>
              </a:rPr>
              <a:t>Also do search based on teacher id, </a:t>
            </a:r>
            <a:r>
              <a:rPr lang="en-US" sz="2400" dirty="0" err="1">
                <a:latin typeface="Times New Roman"/>
                <a:cs typeface="Times New Roman"/>
              </a:rPr>
              <a:t>classRoom</a:t>
            </a:r>
            <a:r>
              <a:rPr lang="en-US" sz="2400" dirty="0">
                <a:latin typeface="Times New Roman"/>
                <a:cs typeface="Times New Roman"/>
              </a:rPr>
              <a:t> names.</a:t>
            </a:r>
            <a:endParaRPr lang="en-US" sz="2400" dirty="0">
              <a:latin typeface="Times New Roman"/>
              <a:ea typeface="+mn-lt"/>
              <a:cs typeface="Times New Roman"/>
            </a:endParaRPr>
          </a:p>
          <a:p>
            <a:pPr>
              <a:buFont typeface="Wingdings" charset="2"/>
              <a:buChar char="ü"/>
            </a:pPr>
            <a:r>
              <a:rPr lang="en-US" sz="2400" dirty="0">
                <a:latin typeface="Times New Roman"/>
                <a:cs typeface="Times New Roman"/>
              </a:rPr>
              <a:t>Writes students object again into csv files.</a:t>
            </a:r>
            <a:endParaRPr lang="en-US" sz="2400" dirty="0">
              <a:ea typeface="+mn-lt"/>
              <a:cs typeface="+mn-lt"/>
            </a:endParaRPr>
          </a:p>
          <a:p>
            <a:pPr>
              <a:buFont typeface="Wingdings,Sans-Serif"/>
              <a:buChar char="ü"/>
            </a:pPr>
            <a:endParaRPr lang="en-US" sz="2400" dirty="0">
              <a:latin typeface="Times New Roman"/>
              <a:cs typeface="Times New Roman"/>
            </a:endParaRPr>
          </a:p>
          <a:p>
            <a:pPr marL="0" indent="0">
              <a:buNone/>
            </a:pPr>
            <a:endParaRPr lang="en-US" sz="2400" dirty="0">
              <a:latin typeface="Times New Roman"/>
              <a:cs typeface="Times New Roman"/>
            </a:endParaRPr>
          </a:p>
        </p:txBody>
      </p:sp>
    </p:spTree>
    <p:extLst>
      <p:ext uri="{BB962C8B-B14F-4D97-AF65-F5344CB8AC3E}">
        <p14:creationId xmlns:p14="http://schemas.microsoft.com/office/powerpoint/2010/main" val="3740279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3E3D1-B779-482A-8756-868978A7C396}"/>
              </a:ext>
            </a:extLst>
          </p:cNvPr>
          <p:cNvSpPr>
            <a:spLocks noGrp="1"/>
          </p:cNvSpPr>
          <p:nvPr>
            <p:ph idx="1"/>
          </p:nvPr>
        </p:nvSpPr>
        <p:spPr>
          <a:xfrm>
            <a:off x="677334" y="426383"/>
            <a:ext cx="8596668" cy="6166772"/>
          </a:xfrm>
        </p:spPr>
        <p:txBody>
          <a:bodyPr vert="horz" lIns="91440" tIns="45720" rIns="91440" bIns="45720" rtlCol="0" anchor="t">
            <a:noAutofit/>
          </a:bodyPr>
          <a:lstStyle/>
          <a:p>
            <a:pPr>
              <a:buFont typeface="Wingdings" charset="2"/>
              <a:buChar char="v"/>
            </a:pPr>
            <a:r>
              <a:rPr lang="en-US" sz="2400" b="1" dirty="0">
                <a:latin typeface="Times New Roman"/>
                <a:cs typeface="Times New Roman"/>
              </a:rPr>
              <a:t>Immunization Data Management Class</a:t>
            </a:r>
          </a:p>
          <a:p>
            <a:pPr>
              <a:buFont typeface="Wingdings,Sans-Serif" charset="2"/>
              <a:buChar char="ü"/>
            </a:pPr>
            <a:r>
              <a:rPr lang="en-US" sz="2400" dirty="0">
                <a:latin typeface="Times New Roman"/>
                <a:cs typeface="Times New Roman"/>
              </a:rPr>
              <a:t>Inherits from data management class.</a:t>
            </a:r>
            <a:endParaRPr lang="en-US" sz="2400">
              <a:latin typeface="Times New Roman"/>
              <a:ea typeface="+mn-lt"/>
              <a:cs typeface="+mn-lt"/>
            </a:endParaRPr>
          </a:p>
          <a:p>
            <a:pPr>
              <a:buFont typeface="Wingdings,Sans-Serif" charset="2"/>
              <a:buChar char="ü"/>
            </a:pPr>
            <a:r>
              <a:rPr lang="en-US" sz="2400" dirty="0">
                <a:latin typeface="Times New Roman"/>
                <a:cs typeface="Times New Roman"/>
              </a:rPr>
              <a:t>Create, read, update and delete objects of vaccines.</a:t>
            </a:r>
            <a:endParaRPr lang="en-US" sz="2400">
              <a:latin typeface="Times New Roman"/>
              <a:ea typeface="+mn-lt"/>
              <a:cs typeface="+mn-lt"/>
            </a:endParaRPr>
          </a:p>
          <a:p>
            <a:pPr>
              <a:buFont typeface="Wingdings,Sans-Serif" charset="2"/>
              <a:buChar char="ü"/>
            </a:pPr>
            <a:r>
              <a:rPr lang="en-US" sz="2400" dirty="0">
                <a:latin typeface="Times New Roman"/>
                <a:cs typeface="Times New Roman"/>
              </a:rPr>
              <a:t>Also do search based on immunization id and name.</a:t>
            </a:r>
            <a:endParaRPr lang="en-US" sz="2400">
              <a:latin typeface="Times New Roman"/>
              <a:ea typeface="+mn-lt"/>
              <a:cs typeface="+mn-lt"/>
            </a:endParaRPr>
          </a:p>
          <a:p>
            <a:pPr>
              <a:buFont typeface="Wingdings,Sans-Serif" charset="2"/>
              <a:buChar char="ü"/>
            </a:pPr>
            <a:r>
              <a:rPr lang="en-US" sz="2400" dirty="0">
                <a:latin typeface="Times New Roman"/>
                <a:cs typeface="Times New Roman"/>
              </a:rPr>
              <a:t>Writes vaccines object again into csv files.</a:t>
            </a:r>
            <a:endParaRPr lang="en-US" sz="2400">
              <a:latin typeface="Times New Roman"/>
              <a:ea typeface="+mn-lt"/>
              <a:cs typeface="Times New Roman"/>
            </a:endParaRPr>
          </a:p>
          <a:p>
            <a:pPr marL="0" indent="0">
              <a:buNone/>
            </a:pPr>
            <a:endParaRPr lang="en-US" sz="2400" dirty="0">
              <a:latin typeface="Times New Roman"/>
              <a:cs typeface="Times New Roman"/>
            </a:endParaRPr>
          </a:p>
          <a:p>
            <a:pPr marL="0" indent="0">
              <a:buNone/>
            </a:pPr>
            <a:r>
              <a:rPr lang="en-US" sz="3600" b="1" dirty="0">
                <a:latin typeface="Times New Roman"/>
                <a:cs typeface="Times New Roman"/>
              </a:rPr>
              <a:t>Factory Classes</a:t>
            </a:r>
          </a:p>
          <a:p>
            <a:pPr>
              <a:buFont typeface="Wingdings" charset="2"/>
              <a:buChar char="v"/>
            </a:pPr>
            <a:r>
              <a:rPr lang="en-US" sz="2400" b="1" dirty="0" err="1">
                <a:latin typeface="Times New Roman"/>
                <a:cs typeface="Times New Roman"/>
              </a:rPr>
              <a:t>AbstractDataManagementFactory</a:t>
            </a:r>
            <a:r>
              <a:rPr lang="en-US" sz="2400" b="1" dirty="0">
                <a:latin typeface="Times New Roman"/>
                <a:cs typeface="Times New Roman"/>
              </a:rPr>
              <a:t> Class</a:t>
            </a:r>
          </a:p>
          <a:p>
            <a:pPr>
              <a:buFont typeface="Wingdings" charset="2"/>
              <a:buChar char="ü"/>
            </a:pPr>
            <a:r>
              <a:rPr lang="en-US" sz="2400" dirty="0">
                <a:latin typeface="Times New Roman"/>
                <a:cs typeface="Times New Roman"/>
              </a:rPr>
              <a:t>Abstract class to be implemented by factory classes.</a:t>
            </a:r>
          </a:p>
          <a:p>
            <a:pPr>
              <a:buFont typeface="Wingdings" charset="2"/>
              <a:buChar char="ü"/>
            </a:pPr>
            <a:r>
              <a:rPr lang="en-US" sz="2400" dirty="0">
                <a:latin typeface="Times New Roman"/>
                <a:cs typeface="Times New Roman"/>
              </a:rPr>
              <a:t>API includes </a:t>
            </a:r>
            <a:r>
              <a:rPr lang="en-US" sz="2400" dirty="0" err="1">
                <a:latin typeface="Times New Roman"/>
                <a:cs typeface="Times New Roman"/>
              </a:rPr>
              <a:t>getObject</a:t>
            </a:r>
            <a:r>
              <a:rPr lang="en-US" sz="2400" dirty="0">
                <a:latin typeface="Times New Roman"/>
                <a:cs typeface="Times New Roman"/>
              </a:rPr>
              <a:t> that returns object of subclasses.</a:t>
            </a:r>
          </a:p>
          <a:p>
            <a:pPr>
              <a:buFont typeface="Wingdings" charset="2"/>
              <a:buChar char="ü"/>
            </a:pPr>
            <a:endParaRPr lang="en-US" sz="2400" dirty="0">
              <a:latin typeface="Times New Roman"/>
              <a:cs typeface="Times New Roman"/>
            </a:endParaRPr>
          </a:p>
          <a:p>
            <a:pPr>
              <a:buFont typeface="Wingdings" charset="2"/>
              <a:buChar char="v"/>
            </a:pPr>
            <a:endParaRPr lang="en-US" b="1" dirty="0">
              <a:latin typeface="Times New Roman"/>
              <a:cs typeface="Times New Roman"/>
            </a:endParaRPr>
          </a:p>
          <a:p>
            <a:endParaRPr lang="en-US" dirty="0">
              <a:latin typeface="Trebuchet MS" panose="020B0603020202020204"/>
              <a:cs typeface="Times New Roman"/>
            </a:endParaRPr>
          </a:p>
        </p:txBody>
      </p:sp>
    </p:spTree>
    <p:extLst>
      <p:ext uri="{BB962C8B-B14F-4D97-AF65-F5344CB8AC3E}">
        <p14:creationId xmlns:p14="http://schemas.microsoft.com/office/powerpoint/2010/main" val="283331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EA872-1BCE-4CE9-B2E6-591B5E320524}"/>
              </a:ext>
            </a:extLst>
          </p:cNvPr>
          <p:cNvSpPr>
            <a:spLocks noGrp="1"/>
          </p:cNvSpPr>
          <p:nvPr>
            <p:ph idx="1"/>
          </p:nvPr>
        </p:nvSpPr>
        <p:spPr>
          <a:xfrm>
            <a:off x="677334" y="1309251"/>
            <a:ext cx="8596668" cy="4732111"/>
          </a:xfrm>
        </p:spPr>
        <p:txBody>
          <a:bodyPr vert="horz" lIns="91440" tIns="45720" rIns="91440" bIns="45720" rtlCol="0" anchor="t">
            <a:normAutofit/>
          </a:bodyPr>
          <a:lstStyle/>
          <a:p>
            <a:pPr>
              <a:buFont typeface="Wingdings,Sans-Serif" charset="2"/>
              <a:buChar char="v"/>
            </a:pPr>
            <a:r>
              <a:rPr lang="en-US" sz="2400" b="1" dirty="0" err="1">
                <a:latin typeface="Times New Roman"/>
                <a:cs typeface="Times New Roman"/>
              </a:rPr>
              <a:t>StudentDataManagementFactory</a:t>
            </a:r>
            <a:r>
              <a:rPr lang="en-US" sz="2400" b="1" dirty="0">
                <a:latin typeface="Times New Roman"/>
                <a:cs typeface="Times New Roman"/>
              </a:rPr>
              <a:t> Class</a:t>
            </a:r>
            <a:endParaRPr lang="en-US" sz="2400">
              <a:latin typeface="Times New Roman"/>
              <a:ea typeface="+mn-lt"/>
              <a:cs typeface="+mn-lt"/>
            </a:endParaRPr>
          </a:p>
          <a:p>
            <a:pPr>
              <a:buFont typeface="Wingdings,Sans-Serif" charset="2"/>
              <a:buChar char="ü"/>
            </a:pPr>
            <a:r>
              <a:rPr lang="en-US" sz="2400" dirty="0">
                <a:latin typeface="Times New Roman"/>
                <a:cs typeface="Times New Roman"/>
              </a:rPr>
              <a:t>Inherits from </a:t>
            </a:r>
            <a:r>
              <a:rPr lang="en-US" sz="2400" dirty="0" err="1">
                <a:latin typeface="Times New Roman"/>
                <a:cs typeface="Times New Roman"/>
              </a:rPr>
              <a:t>AbstractDataManagementFactory</a:t>
            </a:r>
            <a:r>
              <a:rPr lang="en-US" sz="2400" dirty="0">
                <a:latin typeface="Times New Roman"/>
                <a:cs typeface="Times New Roman"/>
              </a:rPr>
              <a:t> class.</a:t>
            </a:r>
            <a:endParaRPr lang="en-US" sz="2400">
              <a:latin typeface="Times New Roman"/>
              <a:ea typeface="+mn-lt"/>
              <a:cs typeface="+mn-lt"/>
            </a:endParaRPr>
          </a:p>
          <a:p>
            <a:pPr>
              <a:buFont typeface="Wingdings,Sans-Serif" charset="2"/>
              <a:buChar char="ü"/>
            </a:pPr>
            <a:r>
              <a:rPr lang="en-US" sz="2400" dirty="0">
                <a:latin typeface="Times New Roman"/>
                <a:cs typeface="Times New Roman"/>
              </a:rPr>
              <a:t>Implemented using </a:t>
            </a:r>
            <a:r>
              <a:rPr lang="en-US" sz="2400" dirty="0" err="1">
                <a:latin typeface="Times New Roman"/>
                <a:cs typeface="Times New Roman"/>
              </a:rPr>
              <a:t>lazySingleton</a:t>
            </a:r>
            <a:r>
              <a:rPr lang="en-US" sz="2400" dirty="0">
                <a:latin typeface="Times New Roman"/>
                <a:cs typeface="Times New Roman"/>
              </a:rPr>
              <a:t> design pattern.</a:t>
            </a:r>
            <a:endParaRPr lang="en-US" sz="2400">
              <a:latin typeface="Times New Roman"/>
              <a:ea typeface="+mn-lt"/>
              <a:cs typeface="+mn-lt"/>
            </a:endParaRPr>
          </a:p>
          <a:p>
            <a:pPr>
              <a:buFont typeface="Wingdings,Sans-Serif" charset="2"/>
              <a:buChar char="ü"/>
            </a:pPr>
            <a:r>
              <a:rPr lang="en-US" sz="2400" dirty="0">
                <a:latin typeface="Times New Roman"/>
                <a:cs typeface="Times New Roman"/>
              </a:rPr>
              <a:t>API </a:t>
            </a:r>
            <a:r>
              <a:rPr lang="en-US" sz="2400" dirty="0" err="1">
                <a:latin typeface="Times New Roman"/>
                <a:cs typeface="Times New Roman"/>
              </a:rPr>
              <a:t>getObject</a:t>
            </a:r>
            <a:r>
              <a:rPr lang="en-US" sz="2400" dirty="0">
                <a:latin typeface="Times New Roman"/>
                <a:cs typeface="Times New Roman"/>
              </a:rPr>
              <a:t> returns </a:t>
            </a:r>
            <a:r>
              <a:rPr lang="en-US" sz="2400" dirty="0" err="1">
                <a:latin typeface="Times New Roman"/>
                <a:cs typeface="Times New Roman"/>
              </a:rPr>
              <a:t>StudentDataManagement</a:t>
            </a:r>
            <a:r>
              <a:rPr lang="en-US" sz="2400" dirty="0">
                <a:latin typeface="Times New Roman"/>
                <a:cs typeface="Times New Roman"/>
              </a:rPr>
              <a:t> object.</a:t>
            </a:r>
            <a:endParaRPr lang="en-US" sz="2400">
              <a:latin typeface="Times New Roman"/>
              <a:ea typeface="+mn-lt"/>
              <a:cs typeface="Times New Roman"/>
            </a:endParaRPr>
          </a:p>
          <a:p>
            <a:pPr>
              <a:buFont typeface="Wingdings,Sans-Serif" charset="2"/>
              <a:buChar char="ü"/>
            </a:pPr>
            <a:endParaRPr lang="en-US" sz="2400" dirty="0">
              <a:latin typeface="Times New Roman"/>
              <a:cs typeface="Times New Roman"/>
            </a:endParaRPr>
          </a:p>
          <a:p>
            <a:pPr>
              <a:buFont typeface="Wingdings,Sans-Serif" charset="2"/>
              <a:buChar char="v"/>
            </a:pPr>
            <a:r>
              <a:rPr lang="en-US" sz="2400" b="1" dirty="0" err="1">
                <a:latin typeface="Times New Roman"/>
                <a:cs typeface="Times New Roman"/>
              </a:rPr>
              <a:t>TeacherDataManagementFactory</a:t>
            </a:r>
            <a:r>
              <a:rPr lang="en-US" sz="2400" b="1" dirty="0">
                <a:latin typeface="Times New Roman"/>
                <a:cs typeface="Times New Roman"/>
              </a:rPr>
              <a:t> Class</a:t>
            </a:r>
            <a:endParaRPr lang="en-US" sz="2400">
              <a:latin typeface="Times New Roman"/>
              <a:ea typeface="+mn-lt"/>
              <a:cs typeface="+mn-lt"/>
            </a:endParaRPr>
          </a:p>
          <a:p>
            <a:pPr>
              <a:buFont typeface="Wingdings,Sans-Serif" charset="2"/>
              <a:buChar char="ü"/>
            </a:pPr>
            <a:r>
              <a:rPr lang="en-US" sz="2400" dirty="0">
                <a:latin typeface="Times New Roman"/>
                <a:cs typeface="Times New Roman"/>
              </a:rPr>
              <a:t>Inherits from </a:t>
            </a:r>
            <a:r>
              <a:rPr lang="en-US" sz="2400" dirty="0" err="1">
                <a:latin typeface="Times New Roman"/>
                <a:cs typeface="Times New Roman"/>
              </a:rPr>
              <a:t>AbstractDataManagementFactory</a:t>
            </a:r>
            <a:r>
              <a:rPr lang="en-US" sz="2400" dirty="0">
                <a:latin typeface="Times New Roman"/>
                <a:cs typeface="Times New Roman"/>
              </a:rPr>
              <a:t> class.</a:t>
            </a:r>
            <a:endParaRPr lang="en-US" sz="2400">
              <a:latin typeface="Times New Roman"/>
              <a:ea typeface="+mn-lt"/>
              <a:cs typeface="+mn-lt"/>
            </a:endParaRPr>
          </a:p>
          <a:p>
            <a:pPr>
              <a:buFont typeface="Wingdings,Sans-Serif" charset="2"/>
              <a:buChar char="ü"/>
            </a:pPr>
            <a:r>
              <a:rPr lang="en-US" sz="2400" dirty="0">
                <a:latin typeface="Times New Roman"/>
                <a:cs typeface="Times New Roman"/>
              </a:rPr>
              <a:t>Implemented using </a:t>
            </a:r>
            <a:r>
              <a:rPr lang="en-US" sz="2400" dirty="0" err="1">
                <a:latin typeface="Times New Roman"/>
                <a:cs typeface="Times New Roman"/>
              </a:rPr>
              <a:t>lazySingleton</a:t>
            </a:r>
            <a:r>
              <a:rPr lang="en-US" sz="2400" dirty="0">
                <a:latin typeface="Times New Roman"/>
                <a:cs typeface="Times New Roman"/>
              </a:rPr>
              <a:t> design pattern.</a:t>
            </a:r>
            <a:endParaRPr lang="en-US" sz="2400">
              <a:latin typeface="Times New Roman"/>
              <a:ea typeface="+mn-lt"/>
              <a:cs typeface="+mn-lt"/>
            </a:endParaRPr>
          </a:p>
          <a:p>
            <a:pPr>
              <a:buFont typeface="Wingdings,Sans-Serif" charset="2"/>
              <a:buChar char="ü"/>
            </a:pPr>
            <a:r>
              <a:rPr lang="en-US" sz="2400" dirty="0">
                <a:latin typeface="Times New Roman"/>
                <a:cs typeface="Times New Roman"/>
              </a:rPr>
              <a:t>API </a:t>
            </a:r>
            <a:r>
              <a:rPr lang="en-US" sz="2400" dirty="0" err="1">
                <a:latin typeface="Times New Roman"/>
                <a:cs typeface="Times New Roman"/>
              </a:rPr>
              <a:t>getObject</a:t>
            </a:r>
            <a:r>
              <a:rPr lang="en-US" sz="2400" dirty="0">
                <a:latin typeface="Times New Roman"/>
                <a:cs typeface="Times New Roman"/>
              </a:rPr>
              <a:t> returns </a:t>
            </a:r>
            <a:r>
              <a:rPr lang="en-US" sz="2400" dirty="0" err="1">
                <a:latin typeface="Times New Roman"/>
                <a:cs typeface="Times New Roman"/>
              </a:rPr>
              <a:t>TeacherDataManagement</a:t>
            </a:r>
            <a:r>
              <a:rPr lang="en-US" sz="2400" dirty="0">
                <a:latin typeface="Times New Roman"/>
                <a:cs typeface="Times New Roman"/>
              </a:rPr>
              <a:t> object.</a:t>
            </a:r>
            <a:endParaRPr lang="en-US" sz="2400">
              <a:latin typeface="Times New Roman"/>
              <a:ea typeface="+mn-lt"/>
              <a:cs typeface="Times New Roman"/>
            </a:endParaRPr>
          </a:p>
          <a:p>
            <a:pPr marL="0" indent="0">
              <a:buNone/>
            </a:pPr>
            <a:endParaRPr lang="en-US" dirty="0">
              <a:latin typeface="Times New Roman"/>
              <a:cs typeface="Times New Roman"/>
            </a:endParaRPr>
          </a:p>
          <a:p>
            <a:pPr marL="0" indent="0">
              <a:buFont typeface="Wingdings,Sans-Serif" charset="2"/>
              <a:buNone/>
            </a:pPr>
            <a:endParaRPr lang="en-US" dirty="0">
              <a:latin typeface="Times New Roman"/>
              <a:cs typeface="Times New Roman"/>
            </a:endParaRPr>
          </a:p>
          <a:p>
            <a:pPr>
              <a:buFont typeface="Wingdings,Sans-Serif" charset="2"/>
              <a:buChar char="ü"/>
            </a:pPr>
            <a:endParaRPr lang="en-US" dirty="0">
              <a:latin typeface="Times New Roman"/>
              <a:cs typeface="Times New Roman"/>
            </a:endParaRPr>
          </a:p>
          <a:p>
            <a:pPr marL="0" indent="0">
              <a:buNone/>
            </a:pPr>
            <a:endParaRPr lang="en-US" dirty="0"/>
          </a:p>
        </p:txBody>
      </p:sp>
    </p:spTree>
    <p:extLst>
      <p:ext uri="{BB962C8B-B14F-4D97-AF65-F5344CB8AC3E}">
        <p14:creationId xmlns:p14="http://schemas.microsoft.com/office/powerpoint/2010/main" val="2355990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43C81-9BD4-41C0-B80B-319D8D1F5EF6}"/>
              </a:ext>
            </a:extLst>
          </p:cNvPr>
          <p:cNvSpPr>
            <a:spLocks noGrp="1"/>
          </p:cNvSpPr>
          <p:nvPr>
            <p:ph idx="1"/>
          </p:nvPr>
        </p:nvSpPr>
        <p:spPr>
          <a:xfrm>
            <a:off x="677334" y="1072769"/>
            <a:ext cx="8596668" cy="5346965"/>
          </a:xfrm>
        </p:spPr>
        <p:txBody>
          <a:bodyPr vert="horz" lIns="91440" tIns="45720" rIns="91440" bIns="45720" rtlCol="0" anchor="t">
            <a:normAutofit/>
          </a:bodyPr>
          <a:lstStyle/>
          <a:p>
            <a:pPr>
              <a:buFont typeface="Wingdings,Sans-Serif" charset="2"/>
              <a:buChar char="v"/>
            </a:pPr>
            <a:r>
              <a:rPr lang="en-US" sz="2400" b="1" dirty="0" err="1">
                <a:latin typeface="Times New Roman"/>
                <a:cs typeface="Times New Roman"/>
              </a:rPr>
              <a:t>ImmunizationDataManagementFactory</a:t>
            </a:r>
            <a:r>
              <a:rPr lang="en-US" sz="2400" b="1" dirty="0">
                <a:latin typeface="Times New Roman"/>
                <a:cs typeface="Times New Roman"/>
              </a:rPr>
              <a:t> Class</a:t>
            </a:r>
            <a:endParaRPr lang="en-US" sz="2400">
              <a:latin typeface="Times New Roman"/>
              <a:ea typeface="+mn-lt"/>
              <a:cs typeface="+mn-lt"/>
            </a:endParaRPr>
          </a:p>
          <a:p>
            <a:pPr>
              <a:buFont typeface="Wingdings,Sans-Serif" charset="2"/>
              <a:buChar char="ü"/>
            </a:pPr>
            <a:r>
              <a:rPr lang="en-US" sz="2400" dirty="0">
                <a:latin typeface="Times New Roman"/>
                <a:cs typeface="Times New Roman"/>
              </a:rPr>
              <a:t>Inherits from </a:t>
            </a:r>
            <a:r>
              <a:rPr lang="en-US" sz="2400" dirty="0" err="1">
                <a:latin typeface="Times New Roman"/>
                <a:cs typeface="Times New Roman"/>
              </a:rPr>
              <a:t>AbstractDataManagementFactory</a:t>
            </a:r>
            <a:r>
              <a:rPr lang="en-US" sz="2400" dirty="0">
                <a:latin typeface="Times New Roman"/>
                <a:cs typeface="Times New Roman"/>
              </a:rPr>
              <a:t> class.</a:t>
            </a:r>
            <a:endParaRPr lang="en-US" sz="2400">
              <a:latin typeface="Times New Roman"/>
              <a:ea typeface="+mn-lt"/>
              <a:cs typeface="+mn-lt"/>
            </a:endParaRPr>
          </a:p>
          <a:p>
            <a:pPr>
              <a:buFont typeface="Wingdings,Sans-Serif" charset="2"/>
              <a:buChar char="ü"/>
            </a:pPr>
            <a:r>
              <a:rPr lang="en-US" sz="2400" dirty="0">
                <a:latin typeface="Times New Roman"/>
                <a:cs typeface="Times New Roman"/>
              </a:rPr>
              <a:t>Implemented using </a:t>
            </a:r>
            <a:r>
              <a:rPr lang="en-US" sz="2400" dirty="0" err="1">
                <a:latin typeface="Times New Roman"/>
                <a:cs typeface="Times New Roman"/>
              </a:rPr>
              <a:t>lazySingleton</a:t>
            </a:r>
            <a:r>
              <a:rPr lang="en-US" sz="2400" dirty="0">
                <a:latin typeface="Times New Roman"/>
                <a:cs typeface="Times New Roman"/>
              </a:rPr>
              <a:t> design pattern.</a:t>
            </a:r>
            <a:endParaRPr lang="en-US" sz="2400">
              <a:latin typeface="Times New Roman"/>
              <a:ea typeface="+mn-lt"/>
              <a:cs typeface="+mn-lt"/>
            </a:endParaRPr>
          </a:p>
          <a:p>
            <a:pPr>
              <a:buFont typeface="Wingdings,Sans-Serif" charset="2"/>
              <a:buChar char="ü"/>
            </a:pPr>
            <a:r>
              <a:rPr lang="en-US" sz="2400" dirty="0">
                <a:latin typeface="Times New Roman"/>
                <a:cs typeface="Times New Roman"/>
              </a:rPr>
              <a:t>API </a:t>
            </a:r>
            <a:r>
              <a:rPr lang="en-US" sz="2400" dirty="0" err="1">
                <a:latin typeface="Times New Roman"/>
                <a:cs typeface="Times New Roman"/>
              </a:rPr>
              <a:t>getObject</a:t>
            </a:r>
            <a:r>
              <a:rPr lang="en-US" sz="2400" dirty="0">
                <a:latin typeface="Times New Roman"/>
                <a:cs typeface="Times New Roman"/>
              </a:rPr>
              <a:t> returns </a:t>
            </a:r>
            <a:r>
              <a:rPr lang="en-US" sz="2400" dirty="0" err="1">
                <a:latin typeface="Times New Roman"/>
                <a:cs typeface="Times New Roman"/>
              </a:rPr>
              <a:t>ImmunizationDataManagement</a:t>
            </a:r>
            <a:r>
              <a:rPr lang="en-US" sz="2400" dirty="0">
                <a:latin typeface="Times New Roman"/>
                <a:cs typeface="Times New Roman"/>
              </a:rPr>
              <a:t> object.</a:t>
            </a:r>
            <a:endParaRPr lang="en-US" sz="2400">
              <a:latin typeface="Times New Roman"/>
              <a:ea typeface="+mn-lt"/>
              <a:cs typeface="Times New Roman"/>
            </a:endParaRPr>
          </a:p>
          <a:p>
            <a:pPr>
              <a:buFont typeface="Wingdings,Sans-Serif" charset="2"/>
              <a:buChar char="ü"/>
            </a:pPr>
            <a:endParaRPr lang="en-US" sz="2400" dirty="0">
              <a:latin typeface="Times New Roman"/>
              <a:cs typeface="Times New Roman"/>
            </a:endParaRPr>
          </a:p>
          <a:p>
            <a:pPr>
              <a:buFont typeface="Wingdings" charset="2"/>
              <a:buChar char="v"/>
            </a:pPr>
            <a:r>
              <a:rPr lang="en-US" sz="2400" b="1" dirty="0">
                <a:latin typeface="Times New Roman"/>
                <a:cs typeface="Times New Roman"/>
              </a:rPr>
              <a:t>Data Class</a:t>
            </a:r>
          </a:p>
          <a:p>
            <a:pPr>
              <a:buFont typeface="Wingdings" charset="2"/>
              <a:buChar char="v"/>
            </a:pPr>
            <a:r>
              <a:rPr lang="en-US" sz="2400" dirty="0">
                <a:latin typeface="Times New Roman"/>
                <a:cs typeface="Times New Roman"/>
              </a:rPr>
              <a:t>Data Store Class</a:t>
            </a:r>
          </a:p>
          <a:p>
            <a:pPr>
              <a:buFont typeface="Wingdings" charset="2"/>
              <a:buChar char="ü"/>
            </a:pPr>
            <a:r>
              <a:rPr lang="en-US" sz="2400" dirty="0">
                <a:latin typeface="Times New Roman"/>
                <a:cs typeface="Times New Roman"/>
              </a:rPr>
              <a:t>Class to give list of rules and classroom.</a:t>
            </a:r>
          </a:p>
          <a:p>
            <a:pPr>
              <a:buFont typeface="Wingdings" charset="2"/>
              <a:buChar char="ü"/>
            </a:pPr>
            <a:r>
              <a:rPr lang="en-US" sz="2400" dirty="0">
                <a:latin typeface="Times New Roman"/>
                <a:cs typeface="Times New Roman"/>
              </a:rPr>
              <a:t>Implemented using Lazy Singleton Design Pattern.</a:t>
            </a:r>
          </a:p>
          <a:p>
            <a:pPr>
              <a:buFont typeface="Wingdings" charset="2"/>
              <a:buChar char="ü"/>
            </a:pPr>
            <a:r>
              <a:rPr lang="en-US" sz="2400" dirty="0">
                <a:latin typeface="Times New Roman"/>
                <a:cs typeface="Times New Roman"/>
              </a:rPr>
              <a:t>API includes </a:t>
            </a:r>
            <a:r>
              <a:rPr lang="en-US" sz="2400" dirty="0" err="1">
                <a:latin typeface="Times New Roman"/>
                <a:cs typeface="Times New Roman"/>
              </a:rPr>
              <a:t>geeters</a:t>
            </a:r>
            <a:r>
              <a:rPr lang="en-US" sz="2400" dirty="0">
                <a:latin typeface="Times New Roman"/>
                <a:cs typeface="Times New Roman"/>
              </a:rPr>
              <a:t> and setters method to give list of rules and classroom.</a:t>
            </a:r>
          </a:p>
          <a:p>
            <a:endParaRPr lang="en-US" dirty="0"/>
          </a:p>
        </p:txBody>
      </p:sp>
    </p:spTree>
    <p:extLst>
      <p:ext uri="{BB962C8B-B14F-4D97-AF65-F5344CB8AC3E}">
        <p14:creationId xmlns:p14="http://schemas.microsoft.com/office/powerpoint/2010/main" val="736930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EB82DB-8176-4DA7-B090-B6B6CAE77592}"/>
              </a:ext>
            </a:extLst>
          </p:cNvPr>
          <p:cNvSpPr>
            <a:spLocks noGrp="1"/>
          </p:cNvSpPr>
          <p:nvPr>
            <p:ph idx="1"/>
          </p:nvPr>
        </p:nvSpPr>
        <p:spPr>
          <a:xfrm>
            <a:off x="677334" y="725927"/>
            <a:ext cx="9274585" cy="5583448"/>
          </a:xfrm>
        </p:spPr>
        <p:txBody>
          <a:bodyPr vert="horz" lIns="91440" tIns="45720" rIns="91440" bIns="45720" rtlCol="0" anchor="t">
            <a:normAutofit lnSpcReduction="10000"/>
          </a:bodyPr>
          <a:lstStyle/>
          <a:p>
            <a:pPr>
              <a:buFont typeface="Wingdings" charset="2"/>
              <a:buChar char="v"/>
            </a:pPr>
            <a:r>
              <a:rPr lang="en-US" sz="2400" b="1" dirty="0" err="1">
                <a:latin typeface="Times New Roman"/>
                <a:cs typeface="Times New Roman"/>
              </a:rPr>
              <a:t>Util</a:t>
            </a:r>
            <a:r>
              <a:rPr lang="en-US" sz="2400" b="1" dirty="0">
                <a:latin typeface="Times New Roman"/>
                <a:cs typeface="Times New Roman"/>
              </a:rPr>
              <a:t> Classes</a:t>
            </a:r>
          </a:p>
          <a:p>
            <a:pPr marL="0" indent="0">
              <a:buNone/>
            </a:pPr>
            <a:endParaRPr lang="en-US" sz="2400" b="1" dirty="0">
              <a:latin typeface="Times New Roman"/>
              <a:cs typeface="Times New Roman"/>
            </a:endParaRPr>
          </a:p>
          <a:p>
            <a:pPr>
              <a:buFont typeface="Wingdings" charset="2"/>
              <a:buChar char="v"/>
            </a:pPr>
            <a:r>
              <a:rPr lang="en-US" sz="2400" b="1" dirty="0">
                <a:latin typeface="Times New Roman"/>
                <a:cs typeface="Times New Roman"/>
              </a:rPr>
              <a:t>File IO Class</a:t>
            </a:r>
          </a:p>
          <a:p>
            <a:pPr>
              <a:buFont typeface="Wingdings" charset="2"/>
              <a:buChar char="ü"/>
            </a:pPr>
            <a:r>
              <a:rPr lang="en-US" sz="2400" dirty="0">
                <a:latin typeface="Times New Roman"/>
                <a:cs typeface="Times New Roman"/>
              </a:rPr>
              <a:t>Class to read a csv file, write to a csv file or append columns to the end of the csv file.</a:t>
            </a:r>
            <a:endParaRPr lang="en-US" sz="2400">
              <a:latin typeface="Times New Roman"/>
              <a:cs typeface="Times New Roman"/>
            </a:endParaRPr>
          </a:p>
          <a:p>
            <a:pPr>
              <a:buFont typeface="Wingdings" charset="2"/>
              <a:buChar char="ü"/>
            </a:pPr>
            <a:endParaRPr lang="en-US" sz="2400" dirty="0">
              <a:latin typeface="Times New Roman"/>
              <a:cs typeface="Times New Roman"/>
            </a:endParaRPr>
          </a:p>
          <a:p>
            <a:pPr>
              <a:buFont typeface="Wingdings" charset="2"/>
              <a:buChar char="v"/>
            </a:pPr>
            <a:r>
              <a:rPr lang="en-US" sz="2400" b="1" dirty="0">
                <a:latin typeface="Times New Roman"/>
                <a:cs typeface="Times New Roman"/>
              </a:rPr>
              <a:t>Controller Classes</a:t>
            </a:r>
          </a:p>
          <a:p>
            <a:pPr>
              <a:buFont typeface="Wingdings" charset="2"/>
              <a:buChar char="q"/>
            </a:pPr>
            <a:r>
              <a:rPr lang="en-US" sz="2400" dirty="0">
                <a:latin typeface="Times New Roman"/>
                <a:cs typeface="Times New Roman"/>
              </a:rPr>
              <a:t>Classes to handle events dispatched from the view.</a:t>
            </a:r>
            <a:endParaRPr lang="en-US" sz="2400">
              <a:latin typeface="Times New Roman"/>
              <a:cs typeface="Times New Roman"/>
            </a:endParaRPr>
          </a:p>
          <a:p>
            <a:pPr marL="0" indent="0">
              <a:buNone/>
            </a:pPr>
            <a:endParaRPr lang="en-US" sz="2400" dirty="0">
              <a:latin typeface="Times New Roman"/>
              <a:cs typeface="Times New Roman"/>
            </a:endParaRPr>
          </a:p>
          <a:p>
            <a:pPr>
              <a:buFont typeface="Wingdings" charset="2"/>
              <a:buChar char="v"/>
            </a:pPr>
            <a:r>
              <a:rPr lang="en-US" sz="2400" b="1" dirty="0">
                <a:latin typeface="Times New Roman"/>
                <a:cs typeface="Times New Roman"/>
              </a:rPr>
              <a:t>Main Controller Class</a:t>
            </a:r>
          </a:p>
          <a:p>
            <a:pPr>
              <a:buFont typeface="Wingdings" charset="2"/>
              <a:buChar char="ü"/>
            </a:pPr>
            <a:r>
              <a:rPr lang="en-US" sz="2400" dirty="0">
                <a:latin typeface="Times New Roman"/>
                <a:cs typeface="Times New Roman"/>
              </a:rPr>
              <a:t>Class invoked by the App.java. Invokes all other controllers based on condition.</a:t>
            </a:r>
          </a:p>
          <a:p>
            <a:pPr>
              <a:buFont typeface="Wingdings" charset="2"/>
              <a:buChar char="v"/>
            </a:pPr>
            <a:endParaRPr lang="en-US" sz="2400" b="1" dirty="0">
              <a:latin typeface="Times New Roman"/>
              <a:cs typeface="Times New Roman"/>
            </a:endParaRPr>
          </a:p>
        </p:txBody>
      </p:sp>
    </p:spTree>
    <p:extLst>
      <p:ext uri="{BB962C8B-B14F-4D97-AF65-F5344CB8AC3E}">
        <p14:creationId xmlns:p14="http://schemas.microsoft.com/office/powerpoint/2010/main" val="280550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7EF63-BB19-4215-9B3D-ABEA6A14C49D}"/>
              </a:ext>
            </a:extLst>
          </p:cNvPr>
          <p:cNvSpPr>
            <a:spLocks noGrp="1"/>
          </p:cNvSpPr>
          <p:nvPr>
            <p:ph idx="1"/>
          </p:nvPr>
        </p:nvSpPr>
        <p:spPr>
          <a:xfrm>
            <a:off x="677334" y="1372314"/>
            <a:ext cx="8596668" cy="4669048"/>
          </a:xfrm>
        </p:spPr>
        <p:txBody>
          <a:bodyPr vert="horz" lIns="91440" tIns="45720" rIns="91440" bIns="45720" rtlCol="0" anchor="t">
            <a:normAutofit/>
          </a:bodyPr>
          <a:lstStyle/>
          <a:p>
            <a:pPr>
              <a:buFont typeface="Wingdings" charset="2"/>
              <a:buChar char="v"/>
            </a:pPr>
            <a:r>
              <a:rPr lang="en-US" sz="2400" b="1" dirty="0" err="1">
                <a:latin typeface="Times New Roman"/>
                <a:cs typeface="Times New Roman"/>
              </a:rPr>
              <a:t>ClassRoomController</a:t>
            </a:r>
            <a:r>
              <a:rPr lang="en-US" sz="2400" b="1" dirty="0">
                <a:latin typeface="Times New Roman"/>
                <a:cs typeface="Times New Roman"/>
              </a:rPr>
              <a:t> Class</a:t>
            </a:r>
            <a:endParaRPr lang="en-US" dirty="0"/>
          </a:p>
          <a:p>
            <a:pPr>
              <a:buFont typeface="Wingdings" charset="2"/>
              <a:buChar char="ü"/>
            </a:pPr>
            <a:r>
              <a:rPr lang="en-US" sz="2400" dirty="0">
                <a:latin typeface="Times New Roman"/>
                <a:cs typeface="Times New Roman"/>
              </a:rPr>
              <a:t>To handle events dispatched from </a:t>
            </a:r>
            <a:r>
              <a:rPr lang="en-US" sz="2400" dirty="0" err="1">
                <a:latin typeface="Times New Roman"/>
                <a:cs typeface="Times New Roman"/>
              </a:rPr>
              <a:t>classRoom</a:t>
            </a:r>
            <a:r>
              <a:rPr lang="en-US" sz="2400" dirty="0">
                <a:latin typeface="Times New Roman"/>
                <a:cs typeface="Times New Roman"/>
              </a:rPr>
              <a:t> </a:t>
            </a:r>
            <a:r>
              <a:rPr lang="en-US" sz="2400" dirty="0" err="1">
                <a:latin typeface="Times New Roman"/>
                <a:cs typeface="Times New Roman"/>
              </a:rPr>
              <a:t>JPanels</a:t>
            </a:r>
            <a:r>
              <a:rPr lang="en-US" sz="2400" dirty="0">
                <a:latin typeface="Times New Roman"/>
                <a:cs typeface="Times New Roman"/>
              </a:rPr>
              <a:t>.</a:t>
            </a:r>
          </a:p>
          <a:p>
            <a:pPr>
              <a:buFont typeface="Wingdings" charset="2"/>
              <a:buChar char="ü"/>
            </a:pPr>
            <a:r>
              <a:rPr lang="en-US" sz="2400" dirty="0">
                <a:latin typeface="Times New Roman"/>
                <a:cs typeface="Times New Roman"/>
              </a:rPr>
              <a:t>Will be invoked when we want students of a particular class or teachers of a particular class.</a:t>
            </a:r>
          </a:p>
          <a:p>
            <a:pPr>
              <a:buFont typeface="Wingdings" charset="2"/>
              <a:buChar char="ü"/>
            </a:pPr>
            <a:endParaRPr lang="en-US" sz="2400" dirty="0">
              <a:latin typeface="Times New Roman"/>
              <a:cs typeface="Times New Roman"/>
            </a:endParaRPr>
          </a:p>
          <a:p>
            <a:pPr>
              <a:buFont typeface="Wingdings" charset="2"/>
              <a:buChar char="v"/>
            </a:pPr>
            <a:r>
              <a:rPr lang="en-US" sz="2400" b="1" dirty="0" err="1">
                <a:latin typeface="Times New Roman"/>
                <a:cs typeface="Times New Roman"/>
              </a:rPr>
              <a:t>TeacherController</a:t>
            </a:r>
            <a:r>
              <a:rPr lang="en-US" sz="2400" b="1" dirty="0">
                <a:latin typeface="Times New Roman"/>
                <a:cs typeface="Times New Roman"/>
              </a:rPr>
              <a:t> Class</a:t>
            </a:r>
          </a:p>
          <a:p>
            <a:pPr>
              <a:buFont typeface="Wingdings" charset="2"/>
              <a:buChar char="ü"/>
            </a:pPr>
            <a:r>
              <a:rPr lang="en-US" sz="2400" dirty="0">
                <a:latin typeface="Times New Roman"/>
                <a:cs typeface="Times New Roman"/>
              </a:rPr>
              <a:t>To handle events dispatched from teachers </a:t>
            </a:r>
            <a:r>
              <a:rPr lang="en-US" sz="2400" dirty="0" err="1">
                <a:latin typeface="Times New Roman"/>
                <a:cs typeface="Times New Roman"/>
              </a:rPr>
              <a:t>JPanels</a:t>
            </a:r>
            <a:r>
              <a:rPr lang="en-US" sz="2400" dirty="0">
                <a:latin typeface="Times New Roman"/>
                <a:cs typeface="Times New Roman"/>
              </a:rPr>
              <a:t>.</a:t>
            </a:r>
          </a:p>
          <a:p>
            <a:pPr>
              <a:buFont typeface="Wingdings" charset="2"/>
              <a:buChar char="ü"/>
            </a:pPr>
            <a:r>
              <a:rPr lang="en-US" sz="2400" dirty="0">
                <a:latin typeface="Times New Roman"/>
                <a:cs typeface="Times New Roman"/>
              </a:rPr>
              <a:t>Will be invoked when we add a teacher, delete a teacher, update a teacher.</a:t>
            </a:r>
          </a:p>
          <a:p>
            <a:pPr marL="0" indent="0">
              <a:buNone/>
            </a:pPr>
            <a:endParaRPr lang="en-US" sz="2400" dirty="0">
              <a:latin typeface="Times New Roman"/>
              <a:cs typeface="Times New Roman"/>
            </a:endParaRPr>
          </a:p>
          <a:p>
            <a:pPr marL="0" indent="0">
              <a:buNone/>
            </a:pPr>
            <a:endParaRPr lang="en-US" sz="2400" dirty="0">
              <a:latin typeface="Times New Roman"/>
              <a:cs typeface="Times New Roman"/>
            </a:endParaRPr>
          </a:p>
          <a:p>
            <a:pPr>
              <a:buFont typeface="Wingdings" charset="2"/>
              <a:buChar char="ü"/>
            </a:pPr>
            <a:endParaRPr lang="en-US" sz="2400" b="1" dirty="0">
              <a:latin typeface="Times New Roman"/>
              <a:cs typeface="Times New Roman"/>
            </a:endParaRPr>
          </a:p>
          <a:p>
            <a:pPr marL="0" indent="0">
              <a:buNone/>
            </a:pPr>
            <a:endParaRPr lang="en-US" sz="2400" b="1" dirty="0">
              <a:latin typeface="Times New Roman"/>
              <a:cs typeface="Times New Roman"/>
            </a:endParaRPr>
          </a:p>
        </p:txBody>
      </p:sp>
    </p:spTree>
    <p:extLst>
      <p:ext uri="{BB962C8B-B14F-4D97-AF65-F5344CB8AC3E}">
        <p14:creationId xmlns:p14="http://schemas.microsoft.com/office/powerpoint/2010/main" val="1758026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0D751-913A-4CFF-B2EA-080ED2E98FA4}"/>
              </a:ext>
            </a:extLst>
          </p:cNvPr>
          <p:cNvSpPr>
            <a:spLocks noGrp="1"/>
          </p:cNvSpPr>
          <p:nvPr>
            <p:ph idx="1"/>
          </p:nvPr>
        </p:nvSpPr>
        <p:spPr>
          <a:xfrm>
            <a:off x="677334" y="694397"/>
            <a:ext cx="8596668" cy="5346965"/>
          </a:xfrm>
        </p:spPr>
        <p:txBody>
          <a:bodyPr vert="horz" lIns="91440" tIns="45720" rIns="91440" bIns="45720" rtlCol="0" anchor="t">
            <a:normAutofit/>
          </a:bodyPr>
          <a:lstStyle/>
          <a:p>
            <a:pPr>
              <a:buFont typeface="Wingdings" charset="2"/>
              <a:buChar char="v"/>
            </a:pPr>
            <a:r>
              <a:rPr lang="en-US" sz="2400" b="1" dirty="0" err="1">
                <a:latin typeface="Times New Roman"/>
                <a:cs typeface="Times New Roman"/>
              </a:rPr>
              <a:t>StudentController</a:t>
            </a:r>
            <a:r>
              <a:rPr lang="en-US" sz="2400" b="1" dirty="0">
                <a:latin typeface="Times New Roman"/>
                <a:cs typeface="Times New Roman"/>
              </a:rPr>
              <a:t> Class</a:t>
            </a:r>
          </a:p>
          <a:p>
            <a:pPr>
              <a:buFont typeface="Wingdings,Sans-Serif"/>
              <a:buChar char="ü"/>
            </a:pPr>
            <a:r>
              <a:rPr lang="en-US" sz="2400" dirty="0">
                <a:latin typeface="Times New Roman"/>
                <a:cs typeface="Times New Roman"/>
              </a:rPr>
              <a:t>To handle events dispatched from students </a:t>
            </a:r>
            <a:r>
              <a:rPr lang="en-US" sz="2400" dirty="0" err="1">
                <a:latin typeface="Times New Roman"/>
                <a:cs typeface="Times New Roman"/>
              </a:rPr>
              <a:t>JPanels</a:t>
            </a:r>
            <a:r>
              <a:rPr lang="en-US" sz="2400" dirty="0">
                <a:latin typeface="Times New Roman"/>
                <a:cs typeface="Times New Roman"/>
              </a:rPr>
              <a:t> and </a:t>
            </a:r>
            <a:r>
              <a:rPr lang="en-US" sz="2400" dirty="0" err="1">
                <a:latin typeface="Times New Roman"/>
                <a:cs typeface="Times New Roman"/>
              </a:rPr>
              <a:t>immunixzation</a:t>
            </a:r>
            <a:r>
              <a:rPr lang="en-US" sz="2400" dirty="0">
                <a:latin typeface="Times New Roman"/>
                <a:cs typeface="Times New Roman"/>
              </a:rPr>
              <a:t> </a:t>
            </a:r>
            <a:r>
              <a:rPr lang="en-US" sz="2400" dirty="0" err="1">
                <a:latin typeface="Times New Roman"/>
                <a:cs typeface="Times New Roman"/>
              </a:rPr>
              <a:t>JPanels</a:t>
            </a:r>
            <a:r>
              <a:rPr lang="en-US" sz="2400" dirty="0">
                <a:latin typeface="Times New Roman"/>
                <a:cs typeface="Times New Roman"/>
              </a:rPr>
              <a:t>.</a:t>
            </a:r>
            <a:endParaRPr lang="en-US" sz="2400">
              <a:latin typeface="Times New Roman"/>
              <a:ea typeface="+mn-lt"/>
              <a:cs typeface="+mn-lt"/>
            </a:endParaRPr>
          </a:p>
          <a:p>
            <a:pPr>
              <a:buFont typeface="Wingdings,Sans-Serif"/>
              <a:buChar char="ü"/>
            </a:pPr>
            <a:r>
              <a:rPr lang="en-US" sz="2400" dirty="0">
                <a:latin typeface="Times New Roman"/>
                <a:cs typeface="Times New Roman"/>
              </a:rPr>
              <a:t>Will be invoked when we add a student, delete a student, update a student.</a:t>
            </a:r>
            <a:endParaRPr lang="en-US" sz="2400">
              <a:latin typeface="Times New Roman"/>
              <a:ea typeface="+mn-lt"/>
              <a:cs typeface="Times New Roman"/>
            </a:endParaRPr>
          </a:p>
          <a:p>
            <a:pPr>
              <a:buFont typeface="Wingdings" charset="2"/>
              <a:buChar char="ü"/>
            </a:pPr>
            <a:r>
              <a:rPr lang="en-US" sz="2400" dirty="0">
                <a:latin typeface="Times New Roman"/>
                <a:cs typeface="Times New Roman"/>
              </a:rPr>
              <a:t>Will be invoked when we add a vaccine, delete a vaccine, update a vaccine.</a:t>
            </a:r>
            <a:endParaRPr lang="en-US" sz="2400">
              <a:latin typeface="Times New Roman"/>
              <a:ea typeface="+mn-lt"/>
              <a:cs typeface="+mn-lt"/>
            </a:endParaRPr>
          </a:p>
          <a:p>
            <a:pPr>
              <a:buFont typeface="Wingdings" charset="2"/>
              <a:buChar char="ü"/>
            </a:pPr>
            <a:endParaRPr lang="en-US" sz="2400" dirty="0">
              <a:latin typeface="Times New Roman"/>
              <a:ea typeface="+mn-lt"/>
              <a:cs typeface="Times New Roman"/>
            </a:endParaRPr>
          </a:p>
          <a:p>
            <a:pPr>
              <a:buFont typeface="Wingdings" charset="2"/>
              <a:buChar char="v"/>
            </a:pPr>
            <a:r>
              <a:rPr lang="en-US" sz="2400" b="1" dirty="0">
                <a:latin typeface="Times New Roman"/>
                <a:cs typeface="Times New Roman"/>
              </a:rPr>
              <a:t>Renewal Controller Class</a:t>
            </a:r>
          </a:p>
          <a:p>
            <a:pPr>
              <a:buFont typeface="Wingdings" charset="2"/>
              <a:buChar char="ü"/>
            </a:pPr>
            <a:r>
              <a:rPr lang="en-US" sz="2400" dirty="0">
                <a:latin typeface="Times New Roman"/>
                <a:cs typeface="Times New Roman"/>
              </a:rPr>
              <a:t>To handle students whose renewal need to be done.</a:t>
            </a:r>
          </a:p>
          <a:p>
            <a:pPr marL="0" indent="0">
              <a:buNone/>
            </a:pPr>
            <a:endParaRPr lang="en-US" sz="2400" dirty="0">
              <a:latin typeface="Times New Roman"/>
              <a:cs typeface="Times New Roman"/>
            </a:endParaRPr>
          </a:p>
          <a:p>
            <a:pPr marL="0" indent="0">
              <a:buNone/>
            </a:pPr>
            <a:endParaRPr lang="en-US" dirty="0"/>
          </a:p>
          <a:p>
            <a:endParaRPr lang="en-US" dirty="0"/>
          </a:p>
        </p:txBody>
      </p:sp>
    </p:spTree>
    <p:extLst>
      <p:ext uri="{BB962C8B-B14F-4D97-AF65-F5344CB8AC3E}">
        <p14:creationId xmlns:p14="http://schemas.microsoft.com/office/powerpoint/2010/main" val="1514445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4D88-59A3-4C4E-93E1-BAF4205FFE7F}"/>
              </a:ext>
            </a:extLst>
          </p:cNvPr>
          <p:cNvSpPr>
            <a:spLocks noGrp="1"/>
          </p:cNvSpPr>
          <p:nvPr>
            <p:ph type="title"/>
          </p:nvPr>
        </p:nvSpPr>
        <p:spPr>
          <a:xfrm>
            <a:off x="677334" y="609600"/>
            <a:ext cx="8596668" cy="737476"/>
          </a:xfrm>
        </p:spPr>
        <p:txBody>
          <a:bodyPr>
            <a:normAutofit/>
          </a:bodyPr>
          <a:lstStyle/>
          <a:p>
            <a:r>
              <a:rPr lang="en-US" sz="3200" b="1" dirty="0" err="1">
                <a:latin typeface="Times New Roman"/>
                <a:cs typeface="Times New Roman"/>
              </a:rPr>
              <a:t>ScreenShots</a:t>
            </a:r>
            <a:r>
              <a:rPr lang="en-US" sz="3200" b="1" dirty="0">
                <a:latin typeface="Times New Roman"/>
                <a:cs typeface="Times New Roman"/>
              </a:rPr>
              <a:t> of Code</a:t>
            </a:r>
          </a:p>
        </p:txBody>
      </p:sp>
      <p:pic>
        <p:nvPicPr>
          <p:cNvPr id="6" name="Picture 6" descr="A screenshot of a cell phone&#10;&#10;Description generated with very high confidence">
            <a:extLst>
              <a:ext uri="{FF2B5EF4-FFF2-40B4-BE49-F238E27FC236}">
                <a16:creationId xmlns:a16="http://schemas.microsoft.com/office/drawing/2014/main" id="{C78C8F87-C5A3-498A-B90A-D2893DB61F9A}"/>
              </a:ext>
            </a:extLst>
          </p:cNvPr>
          <p:cNvPicPr>
            <a:picLocks noGrp="1" noChangeAspect="1"/>
          </p:cNvPicPr>
          <p:nvPr>
            <p:ph idx="1"/>
          </p:nvPr>
        </p:nvPicPr>
        <p:blipFill>
          <a:blip r:embed="rId2"/>
          <a:stretch>
            <a:fillRect/>
          </a:stretch>
        </p:blipFill>
        <p:spPr>
          <a:xfrm>
            <a:off x="812920" y="1509440"/>
            <a:ext cx="9113772" cy="4779407"/>
          </a:xfrm>
        </p:spPr>
      </p:pic>
    </p:spTree>
    <p:extLst>
      <p:ext uri="{BB962C8B-B14F-4D97-AF65-F5344CB8AC3E}">
        <p14:creationId xmlns:p14="http://schemas.microsoft.com/office/powerpoint/2010/main" val="3701828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A screenshot of a cell phone&#10;&#10;Description generated with very high confidence">
            <a:extLst>
              <a:ext uri="{FF2B5EF4-FFF2-40B4-BE49-F238E27FC236}">
                <a16:creationId xmlns:a16="http://schemas.microsoft.com/office/drawing/2014/main" id="{548156B3-D1B3-4277-BF1F-DC5AD925C11A}"/>
              </a:ext>
            </a:extLst>
          </p:cNvPr>
          <p:cNvPicPr>
            <a:picLocks noChangeAspect="1"/>
          </p:cNvPicPr>
          <p:nvPr/>
        </p:nvPicPr>
        <p:blipFill>
          <a:blip r:embed="rId2"/>
          <a:stretch>
            <a:fillRect/>
          </a:stretch>
        </p:blipFill>
        <p:spPr>
          <a:xfrm>
            <a:off x="366714" y="282179"/>
            <a:ext cx="11333557" cy="6329361"/>
          </a:xfrm>
          <a:prstGeom prst="rect">
            <a:avLst/>
          </a:prstGeom>
        </p:spPr>
      </p:pic>
    </p:spTree>
    <p:extLst>
      <p:ext uri="{BB962C8B-B14F-4D97-AF65-F5344CB8AC3E}">
        <p14:creationId xmlns:p14="http://schemas.microsoft.com/office/powerpoint/2010/main" val="1106485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6BFC87F4-A13B-434D-8963-C6C392E07BCD}"/>
              </a:ext>
            </a:extLst>
          </p:cNvPr>
          <p:cNvPicPr>
            <a:picLocks noChangeAspect="1"/>
          </p:cNvPicPr>
          <p:nvPr/>
        </p:nvPicPr>
        <p:blipFill>
          <a:blip r:embed="rId2"/>
          <a:stretch>
            <a:fillRect/>
          </a:stretch>
        </p:blipFill>
        <p:spPr>
          <a:xfrm>
            <a:off x="1420416" y="514351"/>
            <a:ext cx="9922667" cy="5972173"/>
          </a:xfrm>
          <a:prstGeom prst="rect">
            <a:avLst/>
          </a:prstGeom>
        </p:spPr>
      </p:pic>
    </p:spTree>
    <p:extLst>
      <p:ext uri="{BB962C8B-B14F-4D97-AF65-F5344CB8AC3E}">
        <p14:creationId xmlns:p14="http://schemas.microsoft.com/office/powerpoint/2010/main" val="386286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A9F83-746C-4EA1-8187-0E2169041A58}"/>
              </a:ext>
            </a:extLst>
          </p:cNvPr>
          <p:cNvSpPr>
            <a:spLocks noGrp="1"/>
          </p:cNvSpPr>
          <p:nvPr>
            <p:ph type="title"/>
          </p:nvPr>
        </p:nvSpPr>
        <p:spPr>
          <a:xfrm>
            <a:off x="740396" y="183931"/>
            <a:ext cx="8785853" cy="564056"/>
          </a:xfrm>
        </p:spPr>
        <p:txBody>
          <a:bodyPr>
            <a:normAutofit fontScale="90000"/>
          </a:bodyPr>
          <a:lstStyle/>
          <a:p>
            <a:r>
              <a:rPr lang="en-US" dirty="0"/>
              <a:t>Problem Statement:</a:t>
            </a:r>
          </a:p>
        </p:txBody>
      </p:sp>
      <p:sp>
        <p:nvSpPr>
          <p:cNvPr id="3" name="Content Placeholder 2">
            <a:extLst>
              <a:ext uri="{FF2B5EF4-FFF2-40B4-BE49-F238E27FC236}">
                <a16:creationId xmlns:a16="http://schemas.microsoft.com/office/drawing/2014/main" id="{CB473675-92CB-41B3-8768-A6466CF73EFC}"/>
              </a:ext>
            </a:extLst>
          </p:cNvPr>
          <p:cNvSpPr>
            <a:spLocks noGrp="1"/>
          </p:cNvSpPr>
          <p:nvPr>
            <p:ph idx="1"/>
          </p:nvPr>
        </p:nvSpPr>
        <p:spPr>
          <a:xfrm>
            <a:off x="729885" y="836286"/>
            <a:ext cx="9222034" cy="5819931"/>
          </a:xfrm>
        </p:spPr>
        <p:txBody>
          <a:bodyPr vert="horz" lIns="91440" tIns="45720" rIns="91440" bIns="45720" rtlCol="0" anchor="t">
            <a:noAutofit/>
          </a:bodyPr>
          <a:lstStyle/>
          <a:p>
            <a:r>
              <a:rPr lang="en-US" sz="2400" dirty="0">
                <a:latin typeface="Times New Roman"/>
                <a:cs typeface="Times New Roman"/>
              </a:rPr>
              <a:t>The application intended to solve the problem of day care for children.</a:t>
            </a:r>
          </a:p>
          <a:p>
            <a:r>
              <a:rPr lang="en-US" sz="2400" dirty="0">
                <a:latin typeface="Times New Roman"/>
                <a:cs typeface="Times New Roman"/>
              </a:rPr>
              <a:t>It assigns students to teachers and student and teachers to classrooms based on </a:t>
            </a:r>
            <a:r>
              <a:rPr lang="en-US" sz="2400" dirty="0" err="1">
                <a:latin typeface="Times New Roman"/>
                <a:cs typeface="Times New Roman"/>
              </a:rPr>
              <a:t>ClassroomRules</a:t>
            </a:r>
            <a:r>
              <a:rPr lang="en-US" sz="2400" dirty="0">
                <a:latin typeface="Times New Roman"/>
                <a:cs typeface="Times New Roman"/>
              </a:rPr>
              <a:t>.</a:t>
            </a:r>
          </a:p>
          <a:p>
            <a:r>
              <a:rPr lang="en-US" sz="2400" dirty="0">
                <a:latin typeface="Times New Roman"/>
                <a:cs typeface="Times New Roman"/>
              </a:rPr>
              <a:t>Implements CRUD(Create, Read, Update, Delete) functionality for Students, Teachers  and Vaccines. Does not add teachers or students to classroom if classroom is full of its maximum capacity according to state regulations.</a:t>
            </a:r>
          </a:p>
          <a:p>
            <a:r>
              <a:rPr lang="en-US" sz="2400" dirty="0">
                <a:latin typeface="Times New Roman"/>
                <a:cs typeface="Times New Roman"/>
              </a:rPr>
              <a:t>Defines vaccines needed to be taken based on age groups.</a:t>
            </a:r>
          </a:p>
          <a:p>
            <a:r>
              <a:rPr lang="en-US" sz="2400" dirty="0">
                <a:latin typeface="Times New Roman"/>
                <a:cs typeface="Times New Roman"/>
              </a:rPr>
              <a:t>Implements Annual Registration Renewal for students.</a:t>
            </a:r>
          </a:p>
          <a:p>
            <a:r>
              <a:rPr lang="en-US" sz="2400" dirty="0">
                <a:latin typeface="Times New Roman"/>
                <a:cs typeface="Times New Roman"/>
              </a:rPr>
              <a:t>Tracks Immunization Records for a particular students.</a:t>
            </a:r>
          </a:p>
          <a:p>
            <a:r>
              <a:rPr lang="en-US" sz="2400" dirty="0">
                <a:latin typeface="Times New Roman"/>
                <a:cs typeface="Times New Roman"/>
              </a:rPr>
              <a:t>Track Immunization Anniversaries for all students.</a:t>
            </a:r>
          </a:p>
          <a:p>
            <a:r>
              <a:rPr lang="en-US" sz="2400" dirty="0">
                <a:latin typeface="Times New Roman"/>
                <a:cs typeface="Times New Roman"/>
              </a:rPr>
              <a:t>Track overdue of vaccines for all students.</a:t>
            </a:r>
          </a:p>
          <a:p>
            <a:endParaRPr lang="en-US" dirty="0"/>
          </a:p>
        </p:txBody>
      </p:sp>
    </p:spTree>
    <p:extLst>
      <p:ext uri="{BB962C8B-B14F-4D97-AF65-F5344CB8AC3E}">
        <p14:creationId xmlns:p14="http://schemas.microsoft.com/office/powerpoint/2010/main" val="315852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A screenshot of a cell phone&#10;&#10;Description generated with very high confidence">
            <a:extLst>
              <a:ext uri="{FF2B5EF4-FFF2-40B4-BE49-F238E27FC236}">
                <a16:creationId xmlns:a16="http://schemas.microsoft.com/office/drawing/2014/main" id="{92E19916-6965-44B9-8CFF-6D2C26C7558B}"/>
              </a:ext>
            </a:extLst>
          </p:cNvPr>
          <p:cNvPicPr>
            <a:picLocks noChangeAspect="1"/>
          </p:cNvPicPr>
          <p:nvPr/>
        </p:nvPicPr>
        <p:blipFill>
          <a:blip r:embed="rId2"/>
          <a:stretch>
            <a:fillRect/>
          </a:stretch>
        </p:blipFill>
        <p:spPr>
          <a:xfrm>
            <a:off x="425834" y="881504"/>
            <a:ext cx="11274437" cy="5666491"/>
          </a:xfrm>
          <a:prstGeom prst="rect">
            <a:avLst/>
          </a:prstGeom>
        </p:spPr>
      </p:pic>
    </p:spTree>
    <p:extLst>
      <p:ext uri="{BB962C8B-B14F-4D97-AF65-F5344CB8AC3E}">
        <p14:creationId xmlns:p14="http://schemas.microsoft.com/office/powerpoint/2010/main" val="813451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A screenshot of a cell phone&#10;&#10;Description generated with very high confidence">
            <a:extLst>
              <a:ext uri="{FF2B5EF4-FFF2-40B4-BE49-F238E27FC236}">
                <a16:creationId xmlns:a16="http://schemas.microsoft.com/office/drawing/2014/main" id="{F5E46C45-DE0B-48A6-8970-C003485C4CD9}"/>
              </a:ext>
            </a:extLst>
          </p:cNvPr>
          <p:cNvPicPr>
            <a:picLocks noChangeAspect="1"/>
          </p:cNvPicPr>
          <p:nvPr/>
        </p:nvPicPr>
        <p:blipFill>
          <a:blip r:embed="rId2"/>
          <a:stretch>
            <a:fillRect/>
          </a:stretch>
        </p:blipFill>
        <p:spPr>
          <a:xfrm>
            <a:off x="759620" y="574301"/>
            <a:ext cx="10244136" cy="5476119"/>
          </a:xfrm>
          <a:prstGeom prst="rect">
            <a:avLst/>
          </a:prstGeom>
        </p:spPr>
      </p:pic>
    </p:spTree>
    <p:extLst>
      <p:ext uri="{BB962C8B-B14F-4D97-AF65-F5344CB8AC3E}">
        <p14:creationId xmlns:p14="http://schemas.microsoft.com/office/powerpoint/2010/main" val="1857406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8DD307F1-6957-4F1F-A332-FBBE260B3CCB}"/>
              </a:ext>
            </a:extLst>
          </p:cNvPr>
          <p:cNvPicPr>
            <a:picLocks noChangeAspect="1"/>
          </p:cNvPicPr>
          <p:nvPr/>
        </p:nvPicPr>
        <p:blipFill>
          <a:blip r:embed="rId2"/>
          <a:stretch>
            <a:fillRect/>
          </a:stretch>
        </p:blipFill>
        <p:spPr>
          <a:xfrm>
            <a:off x="598885" y="353616"/>
            <a:ext cx="11029949" cy="6186487"/>
          </a:xfrm>
          <a:prstGeom prst="rect">
            <a:avLst/>
          </a:prstGeom>
        </p:spPr>
      </p:pic>
    </p:spTree>
    <p:extLst>
      <p:ext uri="{BB962C8B-B14F-4D97-AF65-F5344CB8AC3E}">
        <p14:creationId xmlns:p14="http://schemas.microsoft.com/office/powerpoint/2010/main" val="3825100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B5506444-AA38-42F4-A809-E7545266B403}"/>
              </a:ext>
            </a:extLst>
          </p:cNvPr>
          <p:cNvPicPr>
            <a:picLocks noChangeAspect="1"/>
          </p:cNvPicPr>
          <p:nvPr/>
        </p:nvPicPr>
        <p:blipFill>
          <a:blip r:embed="rId2"/>
          <a:stretch>
            <a:fillRect/>
          </a:stretch>
        </p:blipFill>
        <p:spPr>
          <a:xfrm>
            <a:off x="938213" y="444600"/>
            <a:ext cx="10637042" cy="6040237"/>
          </a:xfrm>
          <a:prstGeom prst="rect">
            <a:avLst/>
          </a:prstGeom>
        </p:spPr>
      </p:pic>
    </p:spTree>
    <p:extLst>
      <p:ext uri="{BB962C8B-B14F-4D97-AF65-F5344CB8AC3E}">
        <p14:creationId xmlns:p14="http://schemas.microsoft.com/office/powerpoint/2010/main" val="3260741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map&#10;&#10;Description generated with high confidence">
            <a:extLst>
              <a:ext uri="{FF2B5EF4-FFF2-40B4-BE49-F238E27FC236}">
                <a16:creationId xmlns:a16="http://schemas.microsoft.com/office/drawing/2014/main" id="{A3CF5777-91B9-4EA0-ABCA-F07BD01EF14C}"/>
              </a:ext>
            </a:extLst>
          </p:cNvPr>
          <p:cNvPicPr>
            <a:picLocks noChangeAspect="1"/>
          </p:cNvPicPr>
          <p:nvPr/>
        </p:nvPicPr>
        <p:blipFill>
          <a:blip r:embed="rId2"/>
          <a:stretch>
            <a:fillRect/>
          </a:stretch>
        </p:blipFill>
        <p:spPr>
          <a:xfrm>
            <a:off x="569120" y="377230"/>
            <a:ext cx="11006134" cy="6282134"/>
          </a:xfrm>
          <a:prstGeom prst="rect">
            <a:avLst/>
          </a:prstGeom>
        </p:spPr>
      </p:pic>
    </p:spTree>
    <p:extLst>
      <p:ext uri="{BB962C8B-B14F-4D97-AF65-F5344CB8AC3E}">
        <p14:creationId xmlns:p14="http://schemas.microsoft.com/office/powerpoint/2010/main" val="4191878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27FE-F2FB-49AB-90C5-46D9D7D690BD}"/>
              </a:ext>
            </a:extLst>
          </p:cNvPr>
          <p:cNvSpPr>
            <a:spLocks noGrp="1"/>
          </p:cNvSpPr>
          <p:nvPr>
            <p:ph type="title"/>
          </p:nvPr>
        </p:nvSpPr>
        <p:spPr>
          <a:xfrm>
            <a:off x="724631" y="294290"/>
            <a:ext cx="8596668" cy="532525"/>
          </a:xfrm>
        </p:spPr>
        <p:txBody>
          <a:bodyPr>
            <a:normAutofit fontScale="90000"/>
          </a:bodyPr>
          <a:lstStyle/>
          <a:p>
            <a:r>
              <a:rPr lang="en-US"/>
              <a:t>Who Did What??</a:t>
            </a:r>
          </a:p>
        </p:txBody>
      </p:sp>
      <p:sp>
        <p:nvSpPr>
          <p:cNvPr id="3" name="Content Placeholder 2">
            <a:extLst>
              <a:ext uri="{FF2B5EF4-FFF2-40B4-BE49-F238E27FC236}">
                <a16:creationId xmlns:a16="http://schemas.microsoft.com/office/drawing/2014/main" id="{3C440D7D-F584-4AB1-82F4-B378C9B4E3F9}"/>
              </a:ext>
            </a:extLst>
          </p:cNvPr>
          <p:cNvSpPr>
            <a:spLocks noGrp="1"/>
          </p:cNvSpPr>
          <p:nvPr>
            <p:ph idx="1"/>
          </p:nvPr>
        </p:nvSpPr>
        <p:spPr>
          <a:xfrm>
            <a:off x="677334" y="1025473"/>
            <a:ext cx="8596668" cy="5693805"/>
          </a:xfrm>
        </p:spPr>
        <p:txBody>
          <a:bodyPr vert="horz" lIns="91440" tIns="45720" rIns="91440" bIns="45720" rtlCol="0" anchor="t">
            <a:normAutofit lnSpcReduction="10000"/>
          </a:bodyPr>
          <a:lstStyle/>
          <a:p>
            <a:pPr>
              <a:buFont typeface="Wingdings" charset="2"/>
              <a:buChar char="v"/>
            </a:pPr>
            <a:r>
              <a:rPr lang="en-US" sz="2400" b="1">
                <a:latin typeface="Times New Roman"/>
                <a:cs typeface="Times New Roman"/>
              </a:rPr>
              <a:t>Kratika Maheshwari</a:t>
            </a:r>
          </a:p>
          <a:p>
            <a:pPr>
              <a:buFont typeface="Wingdings" charset="2"/>
              <a:buChar char="q"/>
            </a:pPr>
            <a:r>
              <a:rPr lang="en-US" sz="2400">
                <a:latin typeface="Times New Roman"/>
                <a:cs typeface="Times New Roman"/>
              </a:rPr>
              <a:t>Designed all model classes</a:t>
            </a:r>
          </a:p>
          <a:p>
            <a:pPr>
              <a:buFont typeface="Wingdings" charset="2"/>
              <a:buChar char="q"/>
            </a:pPr>
            <a:r>
              <a:rPr lang="en-US" sz="2400">
                <a:latin typeface="Times New Roman"/>
                <a:cs typeface="Times New Roman"/>
              </a:rPr>
              <a:t>Designed Data Store</a:t>
            </a:r>
          </a:p>
          <a:p>
            <a:pPr>
              <a:buFont typeface="Wingdings" charset="2"/>
              <a:buChar char="q"/>
            </a:pPr>
            <a:r>
              <a:rPr lang="en-US" sz="2400">
                <a:latin typeface="Times New Roman"/>
                <a:cs typeface="Times New Roman"/>
              </a:rPr>
              <a:t>Added Immunization Anniversary Functionality</a:t>
            </a:r>
            <a:endParaRPr lang="en-US" sz="2400" dirty="0">
              <a:latin typeface="Times New Roman"/>
              <a:cs typeface="Times New Roman"/>
            </a:endParaRPr>
          </a:p>
          <a:p>
            <a:pPr>
              <a:buFont typeface="Wingdings" charset="2"/>
              <a:buChar char="q"/>
            </a:pPr>
            <a:r>
              <a:rPr lang="en-US" sz="2400">
                <a:latin typeface="Times New Roman"/>
                <a:cs typeface="Times New Roman"/>
              </a:rPr>
              <a:t>Designed RenewalJPanel and added students in Table in renewal controller.</a:t>
            </a:r>
            <a:endParaRPr lang="en-US" sz="2400" dirty="0">
              <a:latin typeface="Times New Roman"/>
              <a:cs typeface="Times New Roman"/>
            </a:endParaRPr>
          </a:p>
          <a:p>
            <a:pPr>
              <a:buFont typeface="Wingdings" charset="2"/>
              <a:buChar char="v"/>
            </a:pPr>
            <a:r>
              <a:rPr lang="en-US" sz="2400" b="1">
                <a:latin typeface="Times New Roman"/>
                <a:cs typeface="Times New Roman"/>
              </a:rPr>
              <a:t>Vikram Kannan Muralidharan</a:t>
            </a:r>
            <a:endParaRPr lang="en-US" sz="2400" b="1" dirty="0">
              <a:latin typeface="Times New Roman"/>
              <a:cs typeface="Times New Roman"/>
            </a:endParaRPr>
          </a:p>
          <a:p>
            <a:pPr>
              <a:buFont typeface="Wingdings" charset="2"/>
              <a:buChar char="q"/>
            </a:pPr>
            <a:r>
              <a:rPr lang="en-US" sz="2400">
                <a:latin typeface="Times New Roman"/>
                <a:cs typeface="Times New Roman"/>
              </a:rPr>
              <a:t>Designed state rulesJPanel and its functionality</a:t>
            </a:r>
            <a:endParaRPr lang="en-US" sz="2400" dirty="0">
              <a:latin typeface="Times New Roman"/>
              <a:cs typeface="Times New Roman"/>
            </a:endParaRPr>
          </a:p>
          <a:p>
            <a:pPr>
              <a:buFont typeface="Wingdings" charset="2"/>
              <a:buChar char="q"/>
            </a:pPr>
            <a:r>
              <a:rPr lang="en-US" sz="2400">
                <a:latin typeface="Times New Roman"/>
                <a:cs typeface="Times New Roman"/>
              </a:rPr>
              <a:t>Designed Alerts and renewal for vaccines.</a:t>
            </a:r>
            <a:endParaRPr lang="en-US" sz="2400" dirty="0">
              <a:latin typeface="Times New Roman"/>
              <a:cs typeface="Times New Roman"/>
            </a:endParaRPr>
          </a:p>
          <a:p>
            <a:pPr>
              <a:buFont typeface="Wingdings" charset="2"/>
              <a:buChar char="q"/>
            </a:pPr>
            <a:r>
              <a:rPr lang="en-US" sz="2400">
                <a:latin typeface="Times New Roman"/>
                <a:cs typeface="Times New Roman"/>
              </a:rPr>
              <a:t>Designed UI for Add,Update,Delete Student.</a:t>
            </a:r>
            <a:endParaRPr lang="en-US" sz="2400" dirty="0">
              <a:latin typeface="Times New Roman"/>
              <a:cs typeface="Times New Roman"/>
            </a:endParaRPr>
          </a:p>
          <a:p>
            <a:pPr>
              <a:buFont typeface="Wingdings" charset="2"/>
              <a:buChar char="q"/>
            </a:pPr>
            <a:r>
              <a:rPr lang="en-US" sz="2400">
                <a:latin typeface="Times New Roman"/>
                <a:cs typeface="Times New Roman"/>
              </a:rPr>
              <a:t>Deisgned UI for Add Immunization and the functionality to display vaccines based on vaccine id.</a:t>
            </a:r>
            <a:endParaRPr lang="en-US" sz="2400" dirty="0">
              <a:latin typeface="Times New Roman"/>
              <a:cs typeface="Times New Roman"/>
            </a:endParaRPr>
          </a:p>
          <a:p>
            <a:pPr>
              <a:buFont typeface="Wingdings" charset="2"/>
              <a:buChar char="q"/>
            </a:pPr>
            <a:r>
              <a:rPr lang="en-US" sz="2400">
                <a:latin typeface="Times New Roman"/>
                <a:cs typeface="Times New Roman"/>
              </a:rPr>
              <a:t>Designed FileIO class.</a:t>
            </a:r>
            <a:endParaRPr lang="en-US" sz="2400" dirty="0">
              <a:latin typeface="Times New Roman"/>
              <a:cs typeface="Times New Roman"/>
            </a:endParaRPr>
          </a:p>
          <a:p>
            <a:pPr>
              <a:buFont typeface="Wingdings" charset="2"/>
              <a:buChar char="q"/>
            </a:pPr>
            <a:endParaRPr lang="en-US" sz="2400" dirty="0">
              <a:latin typeface="Times New Roman"/>
              <a:cs typeface="Times New Roman"/>
            </a:endParaRPr>
          </a:p>
          <a:p>
            <a:pPr>
              <a:buFont typeface="Wingdings" charset="2"/>
              <a:buChar char="q"/>
            </a:pPr>
            <a:endParaRPr lang="en-US" sz="2400" dirty="0">
              <a:latin typeface="Times New Roman"/>
              <a:cs typeface="Times New Roman"/>
            </a:endParaRPr>
          </a:p>
          <a:p>
            <a:pPr>
              <a:buFont typeface="Wingdings" charset="2"/>
              <a:buChar char="q"/>
            </a:pPr>
            <a:endParaRPr lang="en-US" sz="2400" dirty="0">
              <a:latin typeface="Times New Roman"/>
              <a:cs typeface="Times New Roman"/>
            </a:endParaRPr>
          </a:p>
          <a:p>
            <a:pPr>
              <a:buFont typeface="Wingdings" charset="2"/>
              <a:buChar char="q"/>
            </a:pPr>
            <a:endParaRPr lang="en-US" sz="2400" dirty="0">
              <a:latin typeface="Times New Roman"/>
              <a:cs typeface="Times New Roman"/>
            </a:endParaRPr>
          </a:p>
        </p:txBody>
      </p:sp>
    </p:spTree>
    <p:extLst>
      <p:ext uri="{BB962C8B-B14F-4D97-AF65-F5344CB8AC3E}">
        <p14:creationId xmlns:p14="http://schemas.microsoft.com/office/powerpoint/2010/main" val="750847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2624E-37BF-4E20-9845-D2F85021B1E9}"/>
              </a:ext>
            </a:extLst>
          </p:cNvPr>
          <p:cNvSpPr>
            <a:spLocks noGrp="1"/>
          </p:cNvSpPr>
          <p:nvPr>
            <p:ph idx="1"/>
          </p:nvPr>
        </p:nvSpPr>
        <p:spPr>
          <a:xfrm>
            <a:off x="677334" y="284493"/>
            <a:ext cx="8596668" cy="5756869"/>
          </a:xfrm>
        </p:spPr>
        <p:txBody>
          <a:bodyPr vert="horz" lIns="91440" tIns="45720" rIns="91440" bIns="45720" rtlCol="0" anchor="t">
            <a:normAutofit/>
          </a:bodyPr>
          <a:lstStyle/>
          <a:p>
            <a:pPr>
              <a:buFont typeface="Wingdings" charset="2"/>
              <a:buChar char="v"/>
            </a:pPr>
            <a:r>
              <a:rPr lang="en-US" sz="2400" b="1">
                <a:latin typeface="Times New Roman"/>
                <a:cs typeface="Times New Roman"/>
              </a:rPr>
              <a:t>Pradheep Nagarajan</a:t>
            </a:r>
            <a:endParaRPr lang="en-US" sz="2400" dirty="0">
              <a:latin typeface="Times New Roman"/>
              <a:cs typeface="Times New Roman"/>
            </a:endParaRPr>
          </a:p>
          <a:p>
            <a:pPr>
              <a:buFont typeface="Wingdings" charset="2"/>
              <a:buChar char="q"/>
            </a:pPr>
            <a:r>
              <a:rPr lang="en-US" sz="2400">
                <a:latin typeface="Times New Roman"/>
                <a:cs typeface="Times New Roman"/>
              </a:rPr>
              <a:t>Designed UI for Add,Update,Delete Teacher.</a:t>
            </a:r>
            <a:endParaRPr lang="en-US" sz="2400" dirty="0">
              <a:latin typeface="Times New Roman"/>
              <a:cs typeface="Times New Roman"/>
            </a:endParaRPr>
          </a:p>
          <a:p>
            <a:pPr>
              <a:buFont typeface="Wingdings" charset="2"/>
              <a:buChar char="q"/>
            </a:pPr>
            <a:r>
              <a:rPr lang="en-US" sz="2400">
                <a:latin typeface="Times New Roman"/>
                <a:cs typeface="Times New Roman"/>
              </a:rPr>
              <a:t>Designed functionality of delete Teacher.</a:t>
            </a:r>
            <a:endParaRPr lang="en-US" sz="2400" dirty="0">
              <a:latin typeface="Times New Roman"/>
              <a:cs typeface="Times New Roman"/>
            </a:endParaRPr>
          </a:p>
          <a:p>
            <a:pPr>
              <a:buFont typeface="Wingdings" charset="2"/>
              <a:buChar char="q"/>
            </a:pPr>
            <a:r>
              <a:rPr lang="en-US" sz="2400">
                <a:latin typeface="Times New Roman"/>
                <a:cs typeface="Times New Roman"/>
              </a:rPr>
              <a:t>Designed MainJFrame.</a:t>
            </a:r>
            <a:endParaRPr lang="en-US" sz="2400" dirty="0">
              <a:latin typeface="Times New Roman"/>
              <a:cs typeface="Times New Roman"/>
            </a:endParaRPr>
          </a:p>
          <a:p>
            <a:pPr>
              <a:buFont typeface="Wingdings" charset="2"/>
              <a:buChar char="q"/>
            </a:pPr>
            <a:r>
              <a:rPr lang="en-US" sz="2400">
                <a:latin typeface="Times New Roman"/>
                <a:cs typeface="Times New Roman"/>
              </a:rPr>
              <a:t>Designed controller of Teacher.</a:t>
            </a:r>
            <a:endParaRPr lang="en-US" sz="2400" dirty="0">
              <a:latin typeface="Times New Roman"/>
              <a:cs typeface="Times New Roman"/>
            </a:endParaRPr>
          </a:p>
          <a:p>
            <a:pPr>
              <a:buFont typeface="Wingdings" charset="2"/>
              <a:buChar char="q"/>
            </a:pPr>
            <a:endParaRPr lang="en-US" sz="2400" dirty="0">
              <a:latin typeface="Times New Roman"/>
              <a:cs typeface="Times New Roman"/>
            </a:endParaRPr>
          </a:p>
          <a:p>
            <a:pPr marL="285750" indent="-285750">
              <a:buFont typeface="Wingdings" charset="2"/>
              <a:buChar char="v"/>
            </a:pPr>
            <a:r>
              <a:rPr lang="en-US" sz="2400" b="1">
                <a:latin typeface="Times New Roman"/>
                <a:cs typeface="Times New Roman"/>
              </a:rPr>
              <a:t>Venkateswaran Palanikumar</a:t>
            </a:r>
          </a:p>
          <a:p>
            <a:pPr marL="285750" indent="-285750">
              <a:buFont typeface="Wingdings" charset="2"/>
              <a:buChar char="q"/>
            </a:pPr>
            <a:r>
              <a:rPr lang="en-US" sz="2400">
                <a:latin typeface="Times New Roman"/>
                <a:cs typeface="Times New Roman"/>
              </a:rPr>
              <a:t>Designed UI for Update and Delete Immunization.</a:t>
            </a:r>
          </a:p>
          <a:p>
            <a:pPr marL="285750" indent="-285750">
              <a:buFont typeface="Wingdings" charset="2"/>
              <a:buChar char="q"/>
            </a:pPr>
            <a:r>
              <a:rPr lang="en-US" sz="2400">
                <a:latin typeface="Times New Roman"/>
                <a:cs typeface="Times New Roman"/>
              </a:rPr>
              <a:t>Designed UI for MainJFrame.</a:t>
            </a:r>
          </a:p>
          <a:p>
            <a:pPr marL="285750" indent="-285750">
              <a:buFont typeface="Wingdings" charset="2"/>
              <a:buChar char="q"/>
            </a:pPr>
            <a:r>
              <a:rPr lang="en-US" sz="2400">
                <a:latin typeface="Times New Roman"/>
                <a:cs typeface="Times New Roman"/>
              </a:rPr>
              <a:t>Designed MainController.</a:t>
            </a:r>
          </a:p>
          <a:p>
            <a:pPr marL="285750" indent="-285750">
              <a:buFont typeface="Wingdings" charset="2"/>
              <a:buChar char="q"/>
            </a:pPr>
            <a:r>
              <a:rPr lang="en-US" sz="2400">
                <a:latin typeface="Times New Roman"/>
                <a:cs typeface="Times New Roman"/>
              </a:rPr>
              <a:t>In classRoomController designed functionality to display table of rules.</a:t>
            </a:r>
            <a:endParaRPr lang="en-US" sz="2400" dirty="0">
              <a:latin typeface="Times New Roman"/>
              <a:cs typeface="Times New Roman"/>
            </a:endParaRPr>
          </a:p>
          <a:p>
            <a:pPr marL="285750" indent="-285750">
              <a:buFont typeface="Wingdings" charset="2"/>
              <a:buChar char="q"/>
            </a:pPr>
            <a:endParaRPr lang="en-US" b="1" dirty="0"/>
          </a:p>
          <a:p>
            <a:pPr marL="285750" indent="-285750">
              <a:buFont typeface="Wingdings" charset="2"/>
              <a:buChar char="v"/>
            </a:pPr>
            <a:endParaRPr lang="en-US" b="1" dirty="0"/>
          </a:p>
          <a:p>
            <a:pPr marL="285750" indent="-285750">
              <a:buFont typeface="Wingdings" charset="2"/>
              <a:buChar char="q"/>
            </a:pPr>
            <a:endParaRPr lang="en-US" dirty="0"/>
          </a:p>
        </p:txBody>
      </p:sp>
    </p:spTree>
    <p:extLst>
      <p:ext uri="{BB962C8B-B14F-4D97-AF65-F5344CB8AC3E}">
        <p14:creationId xmlns:p14="http://schemas.microsoft.com/office/powerpoint/2010/main" val="3866185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2587A-8882-45A9-864A-F465A45B7F3E}"/>
              </a:ext>
            </a:extLst>
          </p:cNvPr>
          <p:cNvSpPr>
            <a:spLocks noGrp="1"/>
          </p:cNvSpPr>
          <p:nvPr>
            <p:ph idx="1"/>
          </p:nvPr>
        </p:nvSpPr>
        <p:spPr>
          <a:xfrm>
            <a:off x="677334" y="347555"/>
            <a:ext cx="8596668" cy="5693807"/>
          </a:xfrm>
        </p:spPr>
        <p:txBody>
          <a:bodyPr vert="horz" lIns="91440" tIns="45720" rIns="91440" bIns="45720" rtlCol="0" anchor="t">
            <a:normAutofit/>
          </a:bodyPr>
          <a:lstStyle/>
          <a:p>
            <a:pPr>
              <a:buFont typeface="Wingdings" charset="2"/>
              <a:buChar char="v"/>
            </a:pPr>
            <a:r>
              <a:rPr lang="en-US" sz="2400" b="1">
                <a:latin typeface="Times New Roman"/>
                <a:cs typeface="Times New Roman"/>
              </a:rPr>
              <a:t>Apurva Mathur</a:t>
            </a:r>
          </a:p>
          <a:p>
            <a:pPr>
              <a:buFont typeface="Wingdings" charset="2"/>
              <a:buChar char="q"/>
            </a:pPr>
            <a:r>
              <a:rPr lang="en-US" sz="2400">
                <a:latin typeface="Times New Roman"/>
                <a:cs typeface="Times New Roman"/>
              </a:rPr>
              <a:t>Designed UI for ClassRoomJPanel and VIewStudentJPanel.</a:t>
            </a:r>
          </a:p>
          <a:p>
            <a:pPr>
              <a:buFont typeface="Wingdings" charset="2"/>
              <a:buChar char="q"/>
            </a:pPr>
            <a:r>
              <a:rPr lang="en-US" sz="2400">
                <a:latin typeface="Times New Roman"/>
                <a:cs typeface="Times New Roman"/>
              </a:rPr>
              <a:t>Implemented Factory Design Pattern and Lazy Singleton Design Pattern for MiddleWare </a:t>
            </a:r>
          </a:p>
          <a:p>
            <a:pPr>
              <a:buFont typeface="Wingdings" charset="2"/>
              <a:buChar char="q"/>
            </a:pPr>
            <a:r>
              <a:rPr lang="en-US" sz="2400">
                <a:latin typeface="Times New Roman"/>
                <a:cs typeface="Times New Roman"/>
              </a:rPr>
              <a:t>Designed DataManagement class and its subclasses like Student DataManagement, TeacherDataMangement, ImmunizationDataManagement.</a:t>
            </a:r>
          </a:p>
          <a:p>
            <a:pPr>
              <a:buFont typeface="Wingdings" charset="2"/>
              <a:buChar char="q"/>
            </a:pPr>
            <a:r>
              <a:rPr lang="en-US" sz="2400">
                <a:latin typeface="Times New Roman"/>
                <a:cs typeface="Times New Roman"/>
              </a:rPr>
              <a:t>Designed Factory Management classes like AbstractDataMAnagementFactory class and its subclasses like StudentDataMAnagementFactory, </a:t>
            </a:r>
            <a:r>
              <a:rPr lang="en-US" sz="2400">
                <a:latin typeface="Times New Roman"/>
                <a:ea typeface="+mn-lt"/>
                <a:cs typeface="+mn-lt"/>
              </a:rPr>
              <a:t>Teacher</a:t>
            </a:r>
          </a:p>
          <a:p>
            <a:pPr marL="0" indent="0">
              <a:buNone/>
            </a:pPr>
            <a:r>
              <a:rPr lang="en-US" sz="2400">
                <a:latin typeface="Times New Roman"/>
                <a:ea typeface="+mn-lt"/>
                <a:cs typeface="+mn-lt"/>
              </a:rPr>
              <a:t>     DataManagementFactory and   ImmunizationDataMangementFactory</a:t>
            </a:r>
          </a:p>
          <a:p>
            <a:pPr>
              <a:buFont typeface="Wingdings" charset="2"/>
              <a:buChar char="q"/>
            </a:pPr>
            <a:r>
              <a:rPr lang="en-US" sz="2400">
                <a:latin typeface="Times New Roman"/>
                <a:cs typeface="Times New Roman"/>
              </a:rPr>
              <a:t>Designed StudentController and ClassRoom Controller.</a:t>
            </a:r>
          </a:p>
        </p:txBody>
      </p:sp>
    </p:spTree>
    <p:extLst>
      <p:ext uri="{BB962C8B-B14F-4D97-AF65-F5344CB8AC3E}">
        <p14:creationId xmlns:p14="http://schemas.microsoft.com/office/powerpoint/2010/main" val="65189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A9171-F963-4D2F-85F7-E0A8140F058E}"/>
              </a:ext>
            </a:extLst>
          </p:cNvPr>
          <p:cNvSpPr>
            <a:spLocks noGrp="1"/>
          </p:cNvSpPr>
          <p:nvPr>
            <p:ph type="title"/>
          </p:nvPr>
        </p:nvSpPr>
        <p:spPr>
          <a:xfrm>
            <a:off x="677334" y="262759"/>
            <a:ext cx="8423248" cy="926663"/>
          </a:xfrm>
        </p:spPr>
        <p:txBody>
          <a:bodyPr/>
          <a:lstStyle/>
          <a:p>
            <a:r>
              <a:rPr lang="en-US" dirty="0"/>
              <a:t>Architecture:</a:t>
            </a:r>
          </a:p>
        </p:txBody>
      </p:sp>
      <p:sp>
        <p:nvSpPr>
          <p:cNvPr id="3" name="Content Placeholder 2">
            <a:extLst>
              <a:ext uri="{FF2B5EF4-FFF2-40B4-BE49-F238E27FC236}">
                <a16:creationId xmlns:a16="http://schemas.microsoft.com/office/drawing/2014/main" id="{9CD0D7C7-D82A-4C5D-AABE-D402CF231E38}"/>
              </a:ext>
            </a:extLst>
          </p:cNvPr>
          <p:cNvSpPr>
            <a:spLocks noGrp="1"/>
          </p:cNvSpPr>
          <p:nvPr>
            <p:ph idx="1"/>
          </p:nvPr>
        </p:nvSpPr>
        <p:spPr>
          <a:xfrm>
            <a:off x="593251" y="1072768"/>
            <a:ext cx="9069633" cy="5520386"/>
          </a:xfrm>
        </p:spPr>
        <p:txBody>
          <a:bodyPr vert="horz" lIns="91440" tIns="45720" rIns="91440" bIns="45720" rtlCol="0" anchor="t">
            <a:normAutofit/>
          </a:bodyPr>
          <a:lstStyle/>
          <a:p>
            <a:r>
              <a:rPr lang="en-US" b="1" dirty="0"/>
              <a:t>Design Patterns Used:</a:t>
            </a:r>
            <a:endParaRPr lang="en-US" dirty="0"/>
          </a:p>
          <a:p>
            <a:pPr>
              <a:buFont typeface="Arial,Sans-Serif"/>
              <a:buChar char="•"/>
            </a:pPr>
            <a:r>
              <a:rPr lang="en-US" b="1" dirty="0">
                <a:latin typeface="Times New Roman"/>
                <a:cs typeface="Times New Roman"/>
              </a:rPr>
              <a:t>Factory Design Pattern</a:t>
            </a:r>
            <a:endParaRPr lang="en-US" dirty="0">
              <a:ea typeface="+mn-lt"/>
              <a:cs typeface="+mn-lt"/>
            </a:endParaRPr>
          </a:p>
          <a:p>
            <a:pPr>
              <a:buFont typeface="Arial,Sans-Serif"/>
              <a:buChar char="•"/>
            </a:pPr>
            <a:r>
              <a:rPr lang="en-US" b="1" dirty="0">
                <a:latin typeface="Times New Roman"/>
                <a:cs typeface="Times New Roman"/>
              </a:rPr>
              <a:t>Model View Controller </a:t>
            </a:r>
            <a:endParaRPr lang="en-US" dirty="0">
              <a:ea typeface="+mn-lt"/>
              <a:cs typeface="+mn-lt"/>
            </a:endParaRPr>
          </a:p>
          <a:p>
            <a:pPr>
              <a:buFont typeface="Arial,Sans-Serif"/>
              <a:buChar char="•"/>
            </a:pPr>
            <a:r>
              <a:rPr lang="en-US" b="1" dirty="0">
                <a:latin typeface="Times New Roman"/>
                <a:cs typeface="Times New Roman"/>
              </a:rPr>
              <a:t>Lazy Singleton Pattern</a:t>
            </a:r>
            <a:endParaRPr lang="en-US" dirty="0">
              <a:ea typeface="+mn-lt"/>
              <a:cs typeface="+mn-lt"/>
            </a:endParaRPr>
          </a:p>
          <a:p>
            <a:pPr marL="0" indent="0">
              <a:buNone/>
            </a:pPr>
            <a:endParaRPr lang="en-US" b="1" dirty="0">
              <a:latin typeface="Times New Roman"/>
              <a:cs typeface="Times New Roman"/>
            </a:endParaRPr>
          </a:p>
          <a:p>
            <a:r>
              <a:rPr lang="en-US" b="1" dirty="0"/>
              <a:t>Architecture </a:t>
            </a:r>
            <a:endParaRPr lang="en-US" dirty="0"/>
          </a:p>
          <a:p>
            <a:pPr marL="0" indent="0">
              <a:buNone/>
            </a:pPr>
            <a:r>
              <a:rPr lang="en-US" b="1" dirty="0"/>
              <a:t> </a:t>
            </a:r>
            <a:r>
              <a:rPr lang="en-US" dirty="0"/>
              <a:t> </a:t>
            </a:r>
          </a:p>
          <a:p>
            <a:pPr marL="0" indent="0">
              <a:buNone/>
            </a:pPr>
            <a:endParaRPr lang="en-US" sz="2000" b="1" dirty="0">
              <a:latin typeface="Times New Roman"/>
              <a:cs typeface="Times New Roman"/>
            </a:endParaRPr>
          </a:p>
          <a:p>
            <a:pPr marL="0" indent="0">
              <a:buNone/>
            </a:pPr>
            <a:endParaRPr lang="en-US" sz="2000" b="1" dirty="0">
              <a:latin typeface="Times New Roman"/>
              <a:cs typeface="Times New Roman"/>
            </a:endParaRPr>
          </a:p>
          <a:p>
            <a:pPr marL="0" indent="0">
              <a:buNone/>
            </a:pPr>
            <a:endParaRPr lang="en-US" sz="2000" b="1" dirty="0">
              <a:latin typeface="Times New Roman"/>
              <a:cs typeface="Times New Roman"/>
            </a:endParaRPr>
          </a:p>
          <a:p>
            <a:pPr marL="0" indent="0">
              <a:buNone/>
            </a:pPr>
            <a:r>
              <a:rPr lang="en-US" sz="2000" b="1" dirty="0">
                <a:latin typeface="Times New Roman"/>
                <a:cs typeface="Times New Roman"/>
              </a:rPr>
              <a:t>                      </a:t>
            </a:r>
            <a:endParaRPr lang="en-US" dirty="0"/>
          </a:p>
          <a:p>
            <a:pPr marL="0" indent="0">
              <a:buNone/>
            </a:pPr>
            <a:endParaRPr lang="en-US" sz="2000" b="1" dirty="0">
              <a:latin typeface="Times New Roman"/>
              <a:cs typeface="Times New Roman"/>
            </a:endParaRPr>
          </a:p>
          <a:p>
            <a:pPr marL="0" indent="0">
              <a:buNone/>
            </a:pPr>
            <a:endParaRPr lang="en-US" dirty="0"/>
          </a:p>
          <a:p>
            <a:pPr marL="0" indent="0">
              <a:buNone/>
            </a:pPr>
            <a:endParaRPr lang="en-US" dirty="0"/>
          </a:p>
        </p:txBody>
      </p:sp>
      <p:graphicFrame>
        <p:nvGraphicFramePr>
          <p:cNvPr id="5" name="Diagram 5">
            <a:extLst>
              <a:ext uri="{FF2B5EF4-FFF2-40B4-BE49-F238E27FC236}">
                <a16:creationId xmlns:a16="http://schemas.microsoft.com/office/drawing/2014/main" id="{06D7AC8B-9285-40EF-8568-4609831AE24B}"/>
              </a:ext>
            </a:extLst>
          </p:cNvPr>
          <p:cNvGraphicFramePr/>
          <p:nvPr>
            <p:extLst>
              <p:ext uri="{D42A27DB-BD31-4B8C-83A1-F6EECF244321}">
                <p14:modId xmlns:p14="http://schemas.microsoft.com/office/powerpoint/2010/main" val="514294886"/>
              </p:ext>
            </p:extLst>
          </p:nvPr>
        </p:nvGraphicFramePr>
        <p:xfrm>
          <a:off x="3778468" y="1319212"/>
          <a:ext cx="6432331" cy="5273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0056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E6547-40E2-4867-8205-FC90DEC88901}"/>
              </a:ext>
            </a:extLst>
          </p:cNvPr>
          <p:cNvSpPr>
            <a:spLocks noGrp="1"/>
          </p:cNvSpPr>
          <p:nvPr>
            <p:ph type="title"/>
          </p:nvPr>
        </p:nvSpPr>
        <p:spPr>
          <a:xfrm>
            <a:off x="677334" y="609600"/>
            <a:ext cx="8596668" cy="721711"/>
          </a:xfrm>
        </p:spPr>
        <p:txBody>
          <a:bodyPr/>
          <a:lstStyle/>
          <a:p>
            <a:r>
              <a:rPr lang="en-US" dirty="0">
                <a:latin typeface="Times New Roman"/>
                <a:cs typeface="Times New Roman"/>
              </a:rPr>
              <a:t>Architecture Explained</a:t>
            </a:r>
          </a:p>
        </p:txBody>
      </p:sp>
      <p:sp>
        <p:nvSpPr>
          <p:cNvPr id="3" name="Content Placeholder 2">
            <a:extLst>
              <a:ext uri="{FF2B5EF4-FFF2-40B4-BE49-F238E27FC236}">
                <a16:creationId xmlns:a16="http://schemas.microsoft.com/office/drawing/2014/main" id="{BB0E6607-EAFE-475A-97CA-B9B9D9C23293}"/>
              </a:ext>
            </a:extLst>
          </p:cNvPr>
          <p:cNvSpPr>
            <a:spLocks noGrp="1"/>
          </p:cNvSpPr>
          <p:nvPr>
            <p:ph idx="1"/>
          </p:nvPr>
        </p:nvSpPr>
        <p:spPr>
          <a:xfrm>
            <a:off x="834989" y="1472163"/>
            <a:ext cx="9668723" cy="5136758"/>
          </a:xfrm>
        </p:spPr>
        <p:txBody>
          <a:bodyPr vert="horz" lIns="91440" tIns="45720" rIns="91440" bIns="45720" rtlCol="0" anchor="t">
            <a:normAutofit fontScale="77500" lnSpcReduction="20000"/>
          </a:bodyPr>
          <a:lstStyle/>
          <a:p>
            <a:pPr>
              <a:buFont typeface="Wingdings" charset="2"/>
              <a:buChar char="v"/>
            </a:pPr>
            <a:r>
              <a:rPr lang="en-US" sz="2400" b="1" dirty="0">
                <a:latin typeface="Times New Roman"/>
                <a:cs typeface="Times New Roman"/>
              </a:rPr>
              <a:t>App.java</a:t>
            </a:r>
          </a:p>
          <a:p>
            <a:pPr>
              <a:buFont typeface="Wingdings" charset="2"/>
              <a:buChar char="ü"/>
            </a:pPr>
            <a:r>
              <a:rPr lang="en-US" sz="2400" dirty="0">
                <a:latin typeface="Times New Roman"/>
                <a:ea typeface="+mn-lt"/>
                <a:cs typeface="+mn-lt"/>
              </a:rPr>
              <a:t> Contains the main method and is called first when we start an application.</a:t>
            </a:r>
            <a:endParaRPr lang="en-US" sz="2400" dirty="0">
              <a:latin typeface="Times New Roman"/>
              <a:cs typeface="Times New Roman"/>
            </a:endParaRPr>
          </a:p>
          <a:p>
            <a:pPr>
              <a:buFont typeface="Wingdings" charset="2"/>
              <a:buChar char="ü"/>
            </a:pPr>
            <a:r>
              <a:rPr lang="en-US" sz="2400" dirty="0">
                <a:latin typeface="Times New Roman"/>
                <a:ea typeface="+mn-lt"/>
                <a:cs typeface="+mn-lt"/>
              </a:rPr>
              <a:t>  It instantiates </a:t>
            </a:r>
            <a:r>
              <a:rPr lang="en-US" sz="2400" dirty="0" err="1">
                <a:latin typeface="Times New Roman"/>
                <a:ea typeface="+mn-lt"/>
                <a:cs typeface="+mn-lt"/>
              </a:rPr>
              <a:t>MainJFrame</a:t>
            </a:r>
            <a:r>
              <a:rPr lang="en-US" sz="2400" dirty="0">
                <a:latin typeface="Times New Roman"/>
                <a:ea typeface="+mn-lt"/>
                <a:cs typeface="+mn-lt"/>
              </a:rPr>
              <a:t>(View) and Controller(</a:t>
            </a:r>
            <a:r>
              <a:rPr lang="en-US" sz="2400" dirty="0" err="1">
                <a:latin typeface="Times New Roman"/>
                <a:ea typeface="+mn-lt"/>
                <a:cs typeface="+mn-lt"/>
              </a:rPr>
              <a:t>MainController</a:t>
            </a:r>
            <a:r>
              <a:rPr lang="en-US" sz="2400" dirty="0">
                <a:latin typeface="Times New Roman"/>
                <a:ea typeface="+mn-lt"/>
                <a:cs typeface="+mn-lt"/>
              </a:rPr>
              <a:t>).</a:t>
            </a:r>
            <a:endParaRPr lang="en-US" sz="2400" dirty="0">
              <a:latin typeface="Times New Roman"/>
              <a:cs typeface="Times New Roman"/>
            </a:endParaRPr>
          </a:p>
          <a:p>
            <a:pPr>
              <a:buFont typeface="Wingdings" charset="2"/>
              <a:buChar char="v"/>
            </a:pPr>
            <a:r>
              <a:rPr lang="en-US" sz="2400" b="1" dirty="0">
                <a:latin typeface="Times New Roman"/>
                <a:ea typeface="+mn-lt"/>
                <a:cs typeface="+mn-lt"/>
              </a:rPr>
              <a:t>View </a:t>
            </a:r>
          </a:p>
          <a:p>
            <a:pPr>
              <a:buFont typeface="Wingdings" charset="2"/>
              <a:buChar char="ü"/>
            </a:pPr>
            <a:r>
              <a:rPr lang="en-US" sz="2400" dirty="0">
                <a:latin typeface="Times New Roman"/>
                <a:ea typeface="+mn-lt"/>
                <a:cs typeface="+mn-lt"/>
              </a:rPr>
              <a:t> Designed using Swing. Layout used is Card Layout.</a:t>
            </a:r>
          </a:p>
          <a:p>
            <a:pPr>
              <a:buFont typeface="Wingdings" charset="2"/>
              <a:buChar char="v"/>
            </a:pPr>
            <a:r>
              <a:rPr lang="en-US" sz="2400" b="1" dirty="0">
                <a:latin typeface="Times New Roman"/>
                <a:cs typeface="Times New Roman"/>
              </a:rPr>
              <a:t>Controller</a:t>
            </a:r>
          </a:p>
          <a:p>
            <a:pPr>
              <a:buFont typeface="Wingdings" charset="2"/>
              <a:buChar char="ü"/>
            </a:pPr>
            <a:r>
              <a:rPr lang="en-US" sz="2400" dirty="0">
                <a:latin typeface="Times New Roman"/>
                <a:ea typeface="+mn-lt"/>
                <a:cs typeface="+mn-lt"/>
              </a:rPr>
              <a:t>Whenever an event is dispatched then controller is called. For example: a  button is clicked. </a:t>
            </a:r>
            <a:r>
              <a:rPr lang="en-US" sz="2400" dirty="0">
                <a:latin typeface="Times New Roman"/>
                <a:ea typeface="+mn-lt"/>
                <a:cs typeface="Times New Roman"/>
              </a:rPr>
              <a:t>Validation are done in this part. Like if user want to see an student  he/she should enter a valid id.</a:t>
            </a:r>
          </a:p>
          <a:p>
            <a:pPr>
              <a:buFont typeface="Wingdings" charset="2"/>
              <a:buChar char="v"/>
            </a:pPr>
            <a:r>
              <a:rPr lang="en-US" sz="2400" b="1" dirty="0" err="1">
                <a:latin typeface="Times New Roman"/>
                <a:cs typeface="Times New Roman"/>
              </a:rPr>
              <a:t>MiddleWare</a:t>
            </a:r>
            <a:endParaRPr lang="en-US" sz="2400" b="1" dirty="0">
              <a:latin typeface="Times New Roman"/>
              <a:cs typeface="Times New Roman"/>
            </a:endParaRPr>
          </a:p>
          <a:p>
            <a:pPr>
              <a:buFont typeface="Wingdings" charset="2"/>
              <a:buChar char="ü"/>
            </a:pPr>
            <a:r>
              <a:rPr lang="en-US" sz="2400" dirty="0">
                <a:latin typeface="Times New Roman"/>
                <a:cs typeface="Times New Roman"/>
              </a:rPr>
              <a:t>Controller calls the middleware. It takes the action like to add an student to csv, delete a student and then write that data to csv file. Implemented using Factory Design Pattern and Lazy Singleton Design Pattern.</a:t>
            </a:r>
          </a:p>
          <a:p>
            <a:pPr>
              <a:buFont typeface="Wingdings" charset="2"/>
              <a:buChar char="v"/>
            </a:pPr>
            <a:r>
              <a:rPr lang="en-US" sz="2400" b="1" dirty="0">
                <a:latin typeface="Times New Roman"/>
                <a:cs typeface="Times New Roman"/>
              </a:rPr>
              <a:t>Model </a:t>
            </a:r>
          </a:p>
          <a:p>
            <a:pPr>
              <a:buFont typeface="Wingdings" charset="2"/>
              <a:buChar char="ü"/>
            </a:pPr>
            <a:r>
              <a:rPr lang="en-US" sz="2400" dirty="0">
                <a:latin typeface="Times New Roman"/>
                <a:cs typeface="Times New Roman"/>
              </a:rPr>
              <a:t>Classes that represent data. This data is then added into csv files.</a:t>
            </a:r>
          </a:p>
          <a:p>
            <a:pPr marL="0" indent="0">
              <a:buNone/>
            </a:pPr>
            <a:r>
              <a:rPr lang="en-US" dirty="0"/>
              <a:t>    </a:t>
            </a:r>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75098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F028-89C1-4AA9-9DE3-CDBFFF6EA77B}"/>
              </a:ext>
            </a:extLst>
          </p:cNvPr>
          <p:cNvSpPr>
            <a:spLocks noGrp="1"/>
          </p:cNvSpPr>
          <p:nvPr>
            <p:ph type="title"/>
          </p:nvPr>
        </p:nvSpPr>
        <p:spPr>
          <a:xfrm>
            <a:off x="677334" y="609600"/>
            <a:ext cx="8596668" cy="737476"/>
          </a:xfrm>
        </p:spPr>
        <p:txBody>
          <a:bodyPr/>
          <a:lstStyle/>
          <a:p>
            <a:r>
              <a:rPr lang="en-US" dirty="0"/>
              <a:t>Model Classes</a:t>
            </a:r>
          </a:p>
        </p:txBody>
      </p:sp>
      <p:sp>
        <p:nvSpPr>
          <p:cNvPr id="3" name="Content Placeholder 2">
            <a:extLst>
              <a:ext uri="{FF2B5EF4-FFF2-40B4-BE49-F238E27FC236}">
                <a16:creationId xmlns:a16="http://schemas.microsoft.com/office/drawing/2014/main" id="{A1368A7A-F617-4280-8F69-8BBFE5F3D145}"/>
              </a:ext>
            </a:extLst>
          </p:cNvPr>
          <p:cNvSpPr>
            <a:spLocks noGrp="1"/>
          </p:cNvSpPr>
          <p:nvPr>
            <p:ph idx="1"/>
          </p:nvPr>
        </p:nvSpPr>
        <p:spPr>
          <a:xfrm>
            <a:off x="677334" y="1419610"/>
            <a:ext cx="9022336" cy="5378496"/>
          </a:xfrm>
        </p:spPr>
        <p:txBody>
          <a:bodyPr vert="horz" lIns="91440" tIns="45720" rIns="91440" bIns="45720" rtlCol="0" anchor="t">
            <a:normAutofit lnSpcReduction="10000"/>
          </a:bodyPr>
          <a:lstStyle/>
          <a:p>
            <a:pPr>
              <a:buFont typeface="Wingdings" charset="2"/>
              <a:buChar char="v"/>
            </a:pPr>
            <a:r>
              <a:rPr lang="en-US" sz="2400" b="1" dirty="0">
                <a:latin typeface="Times New Roman"/>
                <a:cs typeface="Times New Roman"/>
              </a:rPr>
              <a:t>Person Class</a:t>
            </a:r>
            <a:endParaRPr lang="en-US" b="1"/>
          </a:p>
          <a:p>
            <a:pPr marL="285750" indent="-285750">
              <a:buFont typeface="Wingdings" charset="2"/>
              <a:buChar char="q"/>
            </a:pPr>
            <a:r>
              <a:rPr lang="en-US" sz="2400" dirty="0">
                <a:latin typeface="Times New Roman"/>
                <a:cs typeface="Times New Roman"/>
              </a:rPr>
              <a:t>Act as an abstract class for student and teacher. </a:t>
            </a:r>
          </a:p>
          <a:p>
            <a:pPr marL="285750" indent="-285750">
              <a:buFont typeface="Wingdings" charset="2"/>
              <a:buChar char="q"/>
            </a:pPr>
            <a:r>
              <a:rPr lang="en-US" sz="2400" dirty="0">
                <a:latin typeface="Times New Roman"/>
                <a:cs typeface="Times New Roman"/>
              </a:rPr>
              <a:t>Contains basic information like First Name, Last Name and Register Time and getter and setters methods of respective variables.</a:t>
            </a:r>
          </a:p>
          <a:p>
            <a:pPr marL="285750" indent="-285750">
              <a:buFont typeface="Wingdings" charset="2"/>
              <a:buChar char="q"/>
            </a:pPr>
            <a:r>
              <a:rPr lang="en-US" sz="2400" dirty="0">
                <a:latin typeface="Times New Roman"/>
                <a:cs typeface="Times New Roman"/>
              </a:rPr>
              <a:t>API includes getters and setters methods.</a:t>
            </a:r>
          </a:p>
          <a:p>
            <a:pPr>
              <a:buFont typeface="Wingdings" charset="2"/>
              <a:buChar char="v"/>
            </a:pPr>
            <a:endParaRPr lang="en-US" sz="2400" dirty="0">
              <a:latin typeface="Times New Roman"/>
              <a:cs typeface="Times New Roman"/>
            </a:endParaRPr>
          </a:p>
          <a:p>
            <a:pPr>
              <a:buFont typeface="Wingdings" charset="2"/>
              <a:buChar char="v"/>
            </a:pPr>
            <a:r>
              <a:rPr lang="en-US" sz="2400" b="1" dirty="0" err="1">
                <a:latin typeface="Times New Roman"/>
                <a:cs typeface="Times New Roman"/>
              </a:rPr>
              <a:t>ClassRoom</a:t>
            </a:r>
            <a:r>
              <a:rPr lang="en-US" sz="2400" b="1" dirty="0">
                <a:latin typeface="Times New Roman"/>
                <a:cs typeface="Times New Roman"/>
              </a:rPr>
              <a:t> Class</a:t>
            </a:r>
          </a:p>
          <a:p>
            <a:pPr>
              <a:buFont typeface="Wingdings" charset="2"/>
              <a:buChar char="q"/>
            </a:pPr>
            <a:r>
              <a:rPr lang="en-US" sz="2400" dirty="0">
                <a:latin typeface="Times New Roman"/>
                <a:cs typeface="Times New Roman"/>
              </a:rPr>
              <a:t>Contains information of a particular classroom.</a:t>
            </a:r>
          </a:p>
          <a:p>
            <a:pPr>
              <a:buFont typeface="Wingdings" charset="2"/>
              <a:buChar char="q"/>
            </a:pPr>
            <a:r>
              <a:rPr lang="en-US" sz="2400" dirty="0">
                <a:latin typeface="Times New Roman"/>
                <a:cs typeface="Times New Roman"/>
              </a:rPr>
              <a:t>Contains class room name, min age, max age, capacity of students(size) and teachers(</a:t>
            </a:r>
            <a:r>
              <a:rPr lang="en-US" sz="2400" dirty="0" err="1">
                <a:latin typeface="Times New Roman"/>
                <a:cs typeface="Times New Roman"/>
              </a:rPr>
              <a:t>teachersSize</a:t>
            </a:r>
            <a:r>
              <a:rPr lang="en-US" sz="2400" dirty="0">
                <a:latin typeface="Times New Roman"/>
                <a:cs typeface="Times New Roman"/>
              </a:rPr>
              <a:t>) in a classroom, list of students and teachers assigned to that class room.</a:t>
            </a:r>
          </a:p>
          <a:p>
            <a:pPr>
              <a:buFont typeface="Wingdings" charset="2"/>
              <a:buChar char="q"/>
            </a:pPr>
            <a:r>
              <a:rPr lang="en-US" sz="2400" dirty="0">
                <a:latin typeface="Times New Roman"/>
                <a:cs typeface="Times New Roman"/>
              </a:rPr>
              <a:t>API includes getters and setters methods.</a:t>
            </a:r>
          </a:p>
          <a:p>
            <a:pPr>
              <a:buFont typeface="Wingdings" charset="2"/>
              <a:buChar char="q"/>
            </a:pPr>
            <a:endParaRPr lang="en-US" dirty="0"/>
          </a:p>
          <a:p>
            <a:pPr marL="0" indent="0">
              <a:buNone/>
            </a:pPr>
            <a:endParaRPr lang="en-US" dirty="0"/>
          </a:p>
          <a:p>
            <a:pPr>
              <a:buFont typeface="Wingdings" charset="2"/>
              <a:buChar char="v"/>
            </a:pPr>
            <a:endParaRPr lang="en-US" dirty="0"/>
          </a:p>
          <a:p>
            <a:pPr marL="0" indent="0">
              <a:buNone/>
            </a:pPr>
            <a:endParaRPr lang="en-US" dirty="0"/>
          </a:p>
        </p:txBody>
      </p:sp>
    </p:spTree>
    <p:extLst>
      <p:ext uri="{BB962C8B-B14F-4D97-AF65-F5344CB8AC3E}">
        <p14:creationId xmlns:p14="http://schemas.microsoft.com/office/powerpoint/2010/main" val="353780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BCE4D6-490D-4968-8480-0CAE958C6AF1}"/>
              </a:ext>
            </a:extLst>
          </p:cNvPr>
          <p:cNvSpPr>
            <a:spLocks noGrp="1"/>
          </p:cNvSpPr>
          <p:nvPr>
            <p:ph idx="1"/>
          </p:nvPr>
        </p:nvSpPr>
        <p:spPr>
          <a:xfrm>
            <a:off x="677334" y="804754"/>
            <a:ext cx="8596668" cy="5851463"/>
          </a:xfrm>
        </p:spPr>
        <p:txBody>
          <a:bodyPr vert="horz" lIns="91440" tIns="45720" rIns="91440" bIns="45720" rtlCol="0" anchor="t">
            <a:normAutofit/>
          </a:bodyPr>
          <a:lstStyle/>
          <a:p>
            <a:pPr>
              <a:buFont typeface="Wingdings" charset="2"/>
              <a:buChar char="v"/>
            </a:pPr>
            <a:r>
              <a:rPr lang="en-US" sz="2400" b="1" dirty="0">
                <a:latin typeface="Times New Roman"/>
                <a:cs typeface="Times New Roman"/>
              </a:rPr>
              <a:t>Immunization Class</a:t>
            </a:r>
          </a:p>
          <a:p>
            <a:pPr>
              <a:buFont typeface="Wingdings" charset="2"/>
              <a:buChar char="q"/>
            </a:pPr>
            <a:r>
              <a:rPr lang="en-US" sz="2400" dirty="0">
                <a:latin typeface="Times New Roman"/>
                <a:cs typeface="Times New Roman"/>
              </a:rPr>
              <a:t>It contains the information for a vaccine needed to be taken by student.</a:t>
            </a:r>
          </a:p>
          <a:p>
            <a:pPr>
              <a:buFont typeface="Wingdings" charset="2"/>
              <a:buChar char="q"/>
            </a:pPr>
            <a:r>
              <a:rPr lang="en-US" sz="2400" dirty="0">
                <a:latin typeface="Times New Roman"/>
                <a:cs typeface="Times New Roman"/>
              </a:rPr>
              <a:t>Contains variables like </a:t>
            </a:r>
            <a:r>
              <a:rPr lang="en-US" sz="2400" dirty="0" err="1">
                <a:latin typeface="Times New Roman"/>
                <a:cs typeface="Times New Roman"/>
              </a:rPr>
              <a:t>studentId</a:t>
            </a:r>
            <a:r>
              <a:rPr lang="en-US" sz="2400" dirty="0">
                <a:latin typeface="Times New Roman"/>
                <a:cs typeface="Times New Roman"/>
              </a:rPr>
              <a:t>(student for which is this vaccine), </a:t>
            </a:r>
            <a:r>
              <a:rPr lang="en-US" sz="2400" dirty="0" err="1">
                <a:latin typeface="Times New Roman"/>
                <a:cs typeface="Times New Roman"/>
              </a:rPr>
              <a:t>immunId</a:t>
            </a:r>
            <a:r>
              <a:rPr lang="en-US" sz="2400" dirty="0">
                <a:latin typeface="Times New Roman"/>
                <a:cs typeface="Times New Roman"/>
              </a:rPr>
              <a:t>(Primary key), </a:t>
            </a:r>
            <a:r>
              <a:rPr lang="en-US" sz="2400" dirty="0" err="1">
                <a:latin typeface="Times New Roman"/>
                <a:cs typeface="Times New Roman"/>
              </a:rPr>
              <a:t>immunName</a:t>
            </a:r>
            <a:r>
              <a:rPr lang="en-US" sz="2400" dirty="0">
                <a:latin typeface="Times New Roman"/>
                <a:cs typeface="Times New Roman"/>
              </a:rPr>
              <a:t>(Name of vaccine), status(whether the vaccine is taken or not), duration(for how much time this vaccine works), </a:t>
            </a:r>
            <a:r>
              <a:rPr lang="en-US" sz="2400" dirty="0" err="1">
                <a:latin typeface="Times New Roman"/>
                <a:cs typeface="Times New Roman"/>
              </a:rPr>
              <a:t>immunDate</a:t>
            </a:r>
            <a:r>
              <a:rPr lang="en-US" sz="2400" dirty="0">
                <a:latin typeface="Times New Roman"/>
                <a:cs typeface="Times New Roman"/>
              </a:rPr>
              <a:t>(Date when vaccine is taken).</a:t>
            </a:r>
          </a:p>
          <a:p>
            <a:pPr>
              <a:buFont typeface="Wingdings" charset="2"/>
              <a:buChar char="q"/>
            </a:pPr>
            <a:r>
              <a:rPr lang="en-US" sz="2400" dirty="0">
                <a:latin typeface="Times New Roman"/>
                <a:cs typeface="Times New Roman"/>
              </a:rPr>
              <a:t>API includes getters and setters method for all variables plus the </a:t>
            </a:r>
            <a:r>
              <a:rPr lang="en-US" sz="2400" dirty="0" err="1">
                <a:latin typeface="Times New Roman"/>
                <a:cs typeface="Times New Roman"/>
              </a:rPr>
              <a:t>overriden</a:t>
            </a:r>
            <a:r>
              <a:rPr lang="en-US" sz="2400" dirty="0">
                <a:latin typeface="Times New Roman"/>
                <a:cs typeface="Times New Roman"/>
              </a:rPr>
              <a:t> method </a:t>
            </a:r>
            <a:r>
              <a:rPr lang="en-US" sz="2400" dirty="0" err="1">
                <a:latin typeface="Times New Roman"/>
                <a:cs typeface="Times New Roman"/>
              </a:rPr>
              <a:t>toString</a:t>
            </a:r>
            <a:r>
              <a:rPr lang="en-US" sz="2400" dirty="0">
                <a:latin typeface="Times New Roman"/>
                <a:cs typeface="Times New Roman"/>
              </a:rPr>
              <a:t>() which gives the format in which data needs to be added into the csv file.</a:t>
            </a:r>
          </a:p>
          <a:p>
            <a:pPr marL="0" indent="0">
              <a:buNone/>
            </a:pPr>
            <a:endParaRPr lang="en-US" sz="2400" dirty="0">
              <a:latin typeface="Times New Roman"/>
              <a:cs typeface="Times New Roman"/>
            </a:endParaRPr>
          </a:p>
        </p:txBody>
      </p:sp>
    </p:spTree>
    <p:extLst>
      <p:ext uri="{BB962C8B-B14F-4D97-AF65-F5344CB8AC3E}">
        <p14:creationId xmlns:p14="http://schemas.microsoft.com/office/powerpoint/2010/main" val="3582557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8E3BE-AE86-4B12-8EB3-722CAED2F1E3}"/>
              </a:ext>
            </a:extLst>
          </p:cNvPr>
          <p:cNvSpPr>
            <a:spLocks noGrp="1"/>
          </p:cNvSpPr>
          <p:nvPr>
            <p:ph idx="1"/>
          </p:nvPr>
        </p:nvSpPr>
        <p:spPr>
          <a:xfrm>
            <a:off x="535444" y="316024"/>
            <a:ext cx="9306116" cy="6466317"/>
          </a:xfrm>
        </p:spPr>
        <p:txBody>
          <a:bodyPr vert="horz" lIns="91440" tIns="45720" rIns="91440" bIns="45720" rtlCol="0" anchor="t">
            <a:normAutofit lnSpcReduction="10000"/>
          </a:bodyPr>
          <a:lstStyle/>
          <a:p>
            <a:pPr>
              <a:buFont typeface="Wingdings" charset="2"/>
              <a:buChar char="v"/>
            </a:pPr>
            <a:r>
              <a:rPr lang="en-US" sz="2400" b="1" dirty="0">
                <a:latin typeface="Times New Roman"/>
                <a:cs typeface="Times New Roman"/>
              </a:rPr>
              <a:t>Rules Class</a:t>
            </a:r>
          </a:p>
          <a:p>
            <a:pPr>
              <a:buFont typeface="Wingdings" charset="2"/>
              <a:buChar char="q"/>
            </a:pPr>
            <a:r>
              <a:rPr lang="en-US" sz="2400" dirty="0">
                <a:latin typeface="Times New Roman"/>
                <a:cs typeface="Times New Roman"/>
              </a:rPr>
              <a:t>It contains the rules according to which students and teachers needed to be added into the classroom.</a:t>
            </a:r>
          </a:p>
          <a:p>
            <a:pPr>
              <a:buFont typeface="Wingdings" charset="2"/>
              <a:buChar char="q"/>
            </a:pPr>
            <a:r>
              <a:rPr lang="en-US" sz="2400" dirty="0">
                <a:latin typeface="Times New Roman"/>
                <a:cs typeface="Times New Roman"/>
              </a:rPr>
              <a:t>It contains </a:t>
            </a:r>
            <a:r>
              <a:rPr lang="en-US" sz="2400" dirty="0" err="1">
                <a:latin typeface="Times New Roman"/>
                <a:cs typeface="Times New Roman"/>
              </a:rPr>
              <a:t>minage</a:t>
            </a:r>
            <a:r>
              <a:rPr lang="en-US" sz="2400" dirty="0">
                <a:latin typeface="Times New Roman"/>
                <a:cs typeface="Times New Roman"/>
              </a:rPr>
              <a:t>, </a:t>
            </a:r>
            <a:r>
              <a:rPr lang="en-US" sz="2400" dirty="0" err="1">
                <a:latin typeface="Times New Roman"/>
                <a:cs typeface="Times New Roman"/>
              </a:rPr>
              <a:t>maxAge</a:t>
            </a:r>
            <a:r>
              <a:rPr lang="en-US" sz="2400" dirty="0">
                <a:latin typeface="Times New Roman"/>
                <a:cs typeface="Times New Roman"/>
              </a:rPr>
              <a:t>, </a:t>
            </a:r>
            <a:r>
              <a:rPr lang="en-US" sz="2400" dirty="0" err="1">
                <a:latin typeface="Times New Roman"/>
                <a:cs typeface="Times New Roman"/>
              </a:rPr>
              <a:t>groupSize</a:t>
            </a:r>
            <a:r>
              <a:rPr lang="en-US" sz="2400" dirty="0">
                <a:latin typeface="Times New Roman"/>
                <a:cs typeface="Times New Roman"/>
              </a:rPr>
              <a:t>(maximum students in a group), ratio, </a:t>
            </a:r>
            <a:r>
              <a:rPr lang="en-US" sz="2400" dirty="0" err="1">
                <a:latin typeface="Times New Roman"/>
                <a:cs typeface="Times New Roman"/>
              </a:rPr>
              <a:t>maxGroup</a:t>
            </a:r>
            <a:r>
              <a:rPr lang="en-US" sz="2400" dirty="0">
                <a:latin typeface="Times New Roman"/>
                <a:cs typeface="Times New Roman"/>
              </a:rPr>
              <a:t>(maximum groups possible in a class), size(Total students in a class).</a:t>
            </a:r>
          </a:p>
          <a:p>
            <a:pPr>
              <a:buFont typeface="Wingdings" charset="2"/>
              <a:buChar char="q"/>
            </a:pPr>
            <a:r>
              <a:rPr lang="en-US" sz="2400" dirty="0">
                <a:latin typeface="Times New Roman"/>
                <a:cs typeface="Times New Roman"/>
              </a:rPr>
              <a:t>API includes getters and setters method for all variables .</a:t>
            </a:r>
            <a:endParaRPr lang="en-US" sz="2400" dirty="0">
              <a:latin typeface="Times New Roman"/>
              <a:ea typeface="+mn-lt"/>
              <a:cs typeface="+mn-lt"/>
            </a:endParaRPr>
          </a:p>
          <a:p>
            <a:pPr>
              <a:buFont typeface="Wingdings" charset="2"/>
              <a:buChar char="v"/>
            </a:pPr>
            <a:r>
              <a:rPr lang="en-US" sz="2400" b="1" dirty="0">
                <a:latin typeface="Times New Roman"/>
                <a:cs typeface="Times New Roman"/>
              </a:rPr>
              <a:t>Student Class</a:t>
            </a:r>
          </a:p>
          <a:p>
            <a:pPr>
              <a:buFont typeface="Wingdings" charset="2"/>
              <a:buChar char="q"/>
            </a:pPr>
            <a:r>
              <a:rPr lang="en-US" sz="2400" dirty="0">
                <a:latin typeface="Times New Roman"/>
                <a:cs typeface="Times New Roman"/>
              </a:rPr>
              <a:t>It contains the information of a particular student.</a:t>
            </a:r>
          </a:p>
          <a:p>
            <a:pPr>
              <a:buFont typeface="Wingdings" charset="2"/>
              <a:buChar char="q"/>
            </a:pPr>
            <a:r>
              <a:rPr lang="en-US" sz="2400" dirty="0">
                <a:latin typeface="Times New Roman"/>
                <a:cs typeface="Times New Roman"/>
              </a:rPr>
              <a:t>Inherits from Person class.</a:t>
            </a:r>
          </a:p>
          <a:p>
            <a:pPr>
              <a:buFont typeface="Wingdings" charset="2"/>
              <a:buChar char="q"/>
            </a:pPr>
            <a:r>
              <a:rPr lang="en-US" sz="2400" dirty="0">
                <a:latin typeface="Times New Roman"/>
                <a:cs typeface="Times New Roman"/>
              </a:rPr>
              <a:t>It contains </a:t>
            </a:r>
            <a:r>
              <a:rPr lang="en-US" sz="2400" dirty="0" err="1">
                <a:latin typeface="Times New Roman"/>
                <a:cs typeface="Times New Roman"/>
              </a:rPr>
              <a:t>stuId</a:t>
            </a:r>
            <a:r>
              <a:rPr lang="en-US" sz="2400" dirty="0">
                <a:latin typeface="Times New Roman"/>
                <a:cs typeface="Times New Roman"/>
              </a:rPr>
              <a:t>(Primary key), age, </a:t>
            </a:r>
            <a:r>
              <a:rPr lang="en-US" sz="2400" dirty="0" err="1">
                <a:latin typeface="Times New Roman"/>
                <a:cs typeface="Times New Roman"/>
              </a:rPr>
              <a:t>fahterName</a:t>
            </a:r>
            <a:r>
              <a:rPr lang="en-US" sz="2400" dirty="0">
                <a:latin typeface="Times New Roman"/>
                <a:cs typeface="Times New Roman"/>
              </a:rPr>
              <a:t>, </a:t>
            </a:r>
            <a:r>
              <a:rPr lang="en-US" sz="2400" dirty="0" err="1">
                <a:latin typeface="Times New Roman"/>
                <a:cs typeface="Times New Roman"/>
              </a:rPr>
              <a:t>motherName</a:t>
            </a:r>
            <a:r>
              <a:rPr lang="en-US" sz="2400" dirty="0">
                <a:latin typeface="Times New Roman"/>
                <a:cs typeface="Times New Roman"/>
              </a:rPr>
              <a:t> and a list of immunizations taken.</a:t>
            </a:r>
          </a:p>
          <a:p>
            <a:pPr>
              <a:buFont typeface="Wingdings" charset="2"/>
              <a:buChar char="q"/>
            </a:pPr>
            <a:r>
              <a:rPr lang="en-US" sz="2400" dirty="0">
                <a:latin typeface="Times New Roman"/>
                <a:cs typeface="Times New Roman"/>
              </a:rPr>
              <a:t>API includes getters and setters method for all variables plus the </a:t>
            </a:r>
            <a:r>
              <a:rPr lang="en-US" sz="2400" dirty="0" err="1">
                <a:latin typeface="Times New Roman"/>
                <a:cs typeface="Times New Roman"/>
              </a:rPr>
              <a:t>overriden</a:t>
            </a:r>
            <a:r>
              <a:rPr lang="en-US" sz="2400" dirty="0">
                <a:latin typeface="Times New Roman"/>
                <a:cs typeface="Times New Roman"/>
              </a:rPr>
              <a:t> method </a:t>
            </a:r>
            <a:r>
              <a:rPr lang="en-US" sz="2400" dirty="0" err="1">
                <a:latin typeface="Times New Roman"/>
                <a:cs typeface="Times New Roman"/>
              </a:rPr>
              <a:t>toString</a:t>
            </a:r>
            <a:r>
              <a:rPr lang="en-US" sz="2400" dirty="0">
                <a:latin typeface="Times New Roman"/>
                <a:cs typeface="Times New Roman"/>
              </a:rPr>
              <a:t>() which gives the format in which data needs to be added into the csv file.</a:t>
            </a:r>
            <a:endParaRPr lang="en-US" sz="2400" dirty="0">
              <a:ea typeface="+mn-lt"/>
              <a:cs typeface="+mn-lt"/>
            </a:endParaRPr>
          </a:p>
          <a:p>
            <a:pPr>
              <a:buFont typeface="Wingdings" charset="2"/>
              <a:buChar char="q"/>
            </a:pPr>
            <a:endParaRPr lang="en-US" sz="2400" dirty="0">
              <a:latin typeface="Times New Roman"/>
              <a:cs typeface="Times New Roman"/>
            </a:endParaRPr>
          </a:p>
          <a:p>
            <a:pPr>
              <a:buFont typeface="Wingdings" charset="2"/>
              <a:buChar char="q"/>
            </a:pPr>
            <a:endParaRPr lang="en-US" sz="2400" dirty="0">
              <a:latin typeface="Times New Roman"/>
              <a:cs typeface="Times New Roman"/>
            </a:endParaRPr>
          </a:p>
          <a:p>
            <a:pPr>
              <a:buFont typeface="Wingdings" charset="2"/>
              <a:buChar char="q"/>
            </a:pPr>
            <a:endParaRPr lang="en-US" sz="2400" dirty="0">
              <a:latin typeface="Times New Roman"/>
              <a:cs typeface="Times New Roman"/>
            </a:endParaRPr>
          </a:p>
          <a:p>
            <a:pPr>
              <a:buFont typeface="Wingdings" charset="2"/>
              <a:buChar char="q"/>
            </a:pPr>
            <a:endParaRPr lang="en-US" dirty="0"/>
          </a:p>
        </p:txBody>
      </p:sp>
    </p:spTree>
    <p:extLst>
      <p:ext uri="{BB962C8B-B14F-4D97-AF65-F5344CB8AC3E}">
        <p14:creationId xmlns:p14="http://schemas.microsoft.com/office/powerpoint/2010/main" val="3637606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25A2DD-5C0F-419D-996E-36038EFC7220}"/>
              </a:ext>
            </a:extLst>
          </p:cNvPr>
          <p:cNvSpPr>
            <a:spLocks noGrp="1"/>
          </p:cNvSpPr>
          <p:nvPr>
            <p:ph idx="1"/>
          </p:nvPr>
        </p:nvSpPr>
        <p:spPr>
          <a:xfrm>
            <a:off x="677334" y="1608796"/>
            <a:ext cx="8596668" cy="4432566"/>
          </a:xfrm>
        </p:spPr>
        <p:txBody>
          <a:bodyPr vert="horz" lIns="91440" tIns="45720" rIns="91440" bIns="45720" rtlCol="0" anchor="t">
            <a:normAutofit fontScale="92500" lnSpcReduction="10000"/>
          </a:bodyPr>
          <a:lstStyle/>
          <a:p>
            <a:pPr>
              <a:buFont typeface="Wingdings" charset="2"/>
              <a:buChar char="v"/>
            </a:pPr>
            <a:r>
              <a:rPr lang="en-US" sz="2400" b="1" dirty="0">
                <a:latin typeface="Times New Roman"/>
                <a:cs typeface="Times New Roman"/>
              </a:rPr>
              <a:t>Teacher Class</a:t>
            </a:r>
          </a:p>
          <a:p>
            <a:pPr>
              <a:buFont typeface="Wingdings" charset="2"/>
              <a:buChar char="q"/>
            </a:pPr>
            <a:r>
              <a:rPr lang="en-US" sz="2400" dirty="0">
                <a:latin typeface="Times New Roman"/>
                <a:cs typeface="Times New Roman"/>
              </a:rPr>
              <a:t>It contains the basic information a teacher and list of students assigned to a teacher.</a:t>
            </a:r>
          </a:p>
          <a:p>
            <a:pPr>
              <a:buFont typeface="Wingdings" charset="2"/>
              <a:buChar char="q"/>
            </a:pPr>
            <a:r>
              <a:rPr lang="en-US" sz="2400" dirty="0">
                <a:latin typeface="Times New Roman"/>
                <a:cs typeface="Times New Roman"/>
              </a:rPr>
              <a:t>Variables includes </a:t>
            </a:r>
            <a:r>
              <a:rPr lang="en-US" sz="2400" dirty="0" err="1">
                <a:latin typeface="Times New Roman"/>
                <a:cs typeface="Times New Roman"/>
              </a:rPr>
              <a:t>teachId</a:t>
            </a:r>
            <a:r>
              <a:rPr lang="en-US" sz="2400" dirty="0">
                <a:latin typeface="Times New Roman"/>
                <a:cs typeface="Times New Roman"/>
              </a:rPr>
              <a:t>(Primary key), </a:t>
            </a:r>
            <a:r>
              <a:rPr lang="en-US" sz="2400" dirty="0" err="1">
                <a:latin typeface="Times New Roman"/>
                <a:cs typeface="Times New Roman"/>
              </a:rPr>
              <a:t>isAssigned</a:t>
            </a:r>
            <a:r>
              <a:rPr lang="en-US" sz="2400" dirty="0">
                <a:latin typeface="Times New Roman"/>
                <a:cs typeface="Times New Roman"/>
              </a:rPr>
              <a:t>(a </a:t>
            </a:r>
            <a:r>
              <a:rPr lang="en-US" sz="2400" dirty="0" err="1">
                <a:latin typeface="Times New Roman"/>
                <a:cs typeface="Times New Roman"/>
              </a:rPr>
              <a:t>boolean</a:t>
            </a:r>
            <a:r>
              <a:rPr lang="en-US" sz="2400" dirty="0">
                <a:latin typeface="Times New Roman"/>
                <a:cs typeface="Times New Roman"/>
              </a:rPr>
              <a:t> value to decide whether a teacher belongs to a class or not), </a:t>
            </a:r>
            <a:r>
              <a:rPr lang="en-US" sz="2400" dirty="0" err="1">
                <a:latin typeface="Times New Roman"/>
                <a:cs typeface="Times New Roman"/>
              </a:rPr>
              <a:t>classRoomName</a:t>
            </a:r>
            <a:r>
              <a:rPr lang="en-US" sz="2400" dirty="0">
                <a:latin typeface="Times New Roman"/>
                <a:cs typeface="Times New Roman"/>
              </a:rPr>
              <a:t>(name of the classroom to which the teacher is assigned and if the student is not assigned to a class it stores no class assigned).</a:t>
            </a:r>
          </a:p>
          <a:p>
            <a:pPr>
              <a:buFont typeface="Wingdings" charset="2"/>
              <a:buChar char="q"/>
            </a:pPr>
            <a:r>
              <a:rPr lang="en-US" sz="2400" dirty="0">
                <a:latin typeface="Times New Roman"/>
                <a:cs typeface="Times New Roman"/>
              </a:rPr>
              <a:t>Inherits from Person class.</a:t>
            </a:r>
          </a:p>
          <a:p>
            <a:pPr>
              <a:buFont typeface="Wingdings" charset="2"/>
              <a:buChar char="q"/>
            </a:pPr>
            <a:r>
              <a:rPr lang="en-US" sz="2400" dirty="0">
                <a:latin typeface="Times New Roman"/>
                <a:cs typeface="Times New Roman"/>
              </a:rPr>
              <a:t>API includes getters and setters method for all variables plus the </a:t>
            </a:r>
            <a:r>
              <a:rPr lang="en-US" sz="2400" dirty="0" err="1">
                <a:latin typeface="Times New Roman"/>
                <a:cs typeface="Times New Roman"/>
              </a:rPr>
              <a:t>overriden</a:t>
            </a:r>
            <a:r>
              <a:rPr lang="en-US" sz="2400" dirty="0">
                <a:latin typeface="Times New Roman"/>
                <a:cs typeface="Times New Roman"/>
              </a:rPr>
              <a:t> method </a:t>
            </a:r>
            <a:r>
              <a:rPr lang="en-US" sz="2400" dirty="0" err="1">
                <a:latin typeface="Times New Roman"/>
                <a:cs typeface="Times New Roman"/>
              </a:rPr>
              <a:t>toString</a:t>
            </a:r>
            <a:r>
              <a:rPr lang="en-US" sz="2400" dirty="0">
                <a:latin typeface="Times New Roman"/>
                <a:cs typeface="Times New Roman"/>
              </a:rPr>
              <a:t>() which gives the format in which data needs to be added into the csv file.</a:t>
            </a:r>
            <a:endParaRPr lang="en-US" sz="2400" dirty="0">
              <a:ea typeface="+mn-lt"/>
              <a:cs typeface="+mn-lt"/>
            </a:endParaRPr>
          </a:p>
          <a:p>
            <a:pPr marL="0" indent="0">
              <a:buNone/>
            </a:pPr>
            <a:endParaRPr lang="en-US" sz="2400" dirty="0">
              <a:latin typeface="Times New Roman"/>
              <a:cs typeface="Times New Roman"/>
            </a:endParaRPr>
          </a:p>
          <a:p>
            <a:pPr>
              <a:buFont typeface="Wingdings" charset="2"/>
              <a:buChar char="q"/>
            </a:pPr>
            <a:endParaRPr lang="en-US" sz="2400" dirty="0">
              <a:latin typeface="Times New Roman"/>
              <a:cs typeface="Times New Roman"/>
            </a:endParaRPr>
          </a:p>
          <a:p>
            <a:pPr>
              <a:buFont typeface="Wingdings" charset="2"/>
              <a:buChar char="q"/>
            </a:pPr>
            <a:endParaRPr lang="en-US" sz="2400" dirty="0">
              <a:latin typeface="Times New Roman"/>
              <a:cs typeface="Times New Roman"/>
            </a:endParaRPr>
          </a:p>
        </p:txBody>
      </p:sp>
    </p:spTree>
    <p:extLst>
      <p:ext uri="{BB962C8B-B14F-4D97-AF65-F5344CB8AC3E}">
        <p14:creationId xmlns:p14="http://schemas.microsoft.com/office/powerpoint/2010/main" val="24278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5343-0E20-4B1A-9BA6-3CCAEF0513CC}"/>
              </a:ext>
            </a:extLst>
          </p:cNvPr>
          <p:cNvSpPr>
            <a:spLocks noGrp="1"/>
          </p:cNvSpPr>
          <p:nvPr>
            <p:ph type="title"/>
          </p:nvPr>
        </p:nvSpPr>
        <p:spPr>
          <a:xfrm>
            <a:off x="677334" y="609600"/>
            <a:ext cx="8596668" cy="895132"/>
          </a:xfrm>
        </p:spPr>
        <p:txBody>
          <a:bodyPr/>
          <a:lstStyle/>
          <a:p>
            <a:r>
              <a:rPr lang="en-US" b="1" dirty="0" err="1">
                <a:latin typeface="Times New Roman"/>
                <a:cs typeface="Times New Roman"/>
              </a:rPr>
              <a:t>MiddleWare</a:t>
            </a:r>
            <a:r>
              <a:rPr lang="en-US" b="1" dirty="0">
                <a:latin typeface="Times New Roman"/>
                <a:cs typeface="Times New Roman"/>
              </a:rPr>
              <a:t> Classes(Interfaces)</a:t>
            </a:r>
          </a:p>
        </p:txBody>
      </p:sp>
      <p:sp>
        <p:nvSpPr>
          <p:cNvPr id="3" name="Content Placeholder 2">
            <a:extLst>
              <a:ext uri="{FF2B5EF4-FFF2-40B4-BE49-F238E27FC236}">
                <a16:creationId xmlns:a16="http://schemas.microsoft.com/office/drawing/2014/main" id="{C8A38997-ACEB-4EFC-AB31-70369FDA63CF}"/>
              </a:ext>
            </a:extLst>
          </p:cNvPr>
          <p:cNvSpPr>
            <a:spLocks noGrp="1"/>
          </p:cNvSpPr>
          <p:nvPr>
            <p:ph idx="1"/>
          </p:nvPr>
        </p:nvSpPr>
        <p:spPr>
          <a:xfrm>
            <a:off x="677334" y="1577265"/>
            <a:ext cx="9243053" cy="5094717"/>
          </a:xfrm>
        </p:spPr>
        <p:txBody>
          <a:bodyPr vert="horz" lIns="91440" tIns="45720" rIns="91440" bIns="45720" rtlCol="0" anchor="t">
            <a:normAutofit lnSpcReduction="10000"/>
          </a:bodyPr>
          <a:lstStyle/>
          <a:p>
            <a:pPr>
              <a:buFont typeface="Wingdings" charset="2"/>
              <a:buChar char="q"/>
            </a:pPr>
            <a:r>
              <a:rPr lang="en-US" sz="2400" dirty="0" err="1">
                <a:latin typeface="Times New Roman"/>
                <a:cs typeface="Times New Roman"/>
              </a:rPr>
              <a:t>MidlleWare</a:t>
            </a:r>
            <a:r>
              <a:rPr lang="en-US" sz="2400" dirty="0">
                <a:latin typeface="Times New Roman"/>
                <a:cs typeface="Times New Roman"/>
              </a:rPr>
              <a:t> is implemented using Factory Design Pattern and Lazy Singleton Design Pattern.</a:t>
            </a:r>
            <a:endParaRPr lang="en-US" sz="2400">
              <a:latin typeface="Times New Roman"/>
              <a:cs typeface="Times New Roman"/>
            </a:endParaRPr>
          </a:p>
          <a:p>
            <a:pPr>
              <a:buFont typeface="Wingdings" charset="2"/>
              <a:buChar char="q"/>
            </a:pPr>
            <a:r>
              <a:rPr lang="en-US" sz="2400" b="1" dirty="0" err="1">
                <a:latin typeface="Times New Roman"/>
                <a:cs typeface="Times New Roman"/>
              </a:rPr>
              <a:t>SuperClass</a:t>
            </a:r>
            <a:r>
              <a:rPr lang="en-US" sz="2400" b="1" dirty="0">
                <a:latin typeface="Times New Roman"/>
                <a:cs typeface="Times New Roman"/>
              </a:rPr>
              <a:t> (Data Management Class)</a:t>
            </a:r>
            <a:endParaRPr lang="en-US" sz="2400" b="1">
              <a:latin typeface="Times New Roman"/>
              <a:cs typeface="Times New Roman"/>
            </a:endParaRPr>
          </a:p>
          <a:p>
            <a:pPr>
              <a:buFont typeface="Wingdings" charset="2"/>
              <a:buChar char="ü"/>
            </a:pPr>
            <a:r>
              <a:rPr lang="en-US" sz="2400" dirty="0" err="1">
                <a:latin typeface="Times New Roman"/>
                <a:cs typeface="Times New Roman"/>
              </a:rPr>
              <a:t>Students,Teachers</a:t>
            </a:r>
            <a:r>
              <a:rPr lang="en-US" sz="2400" dirty="0">
                <a:latin typeface="Times New Roman"/>
                <a:cs typeface="Times New Roman"/>
              </a:rPr>
              <a:t> and Immunizations needed to be read, created, updated and deleted.</a:t>
            </a:r>
            <a:endParaRPr lang="en-US" sz="2400">
              <a:latin typeface="Times New Roman"/>
              <a:ea typeface="+mn-lt"/>
              <a:cs typeface="Times New Roman"/>
            </a:endParaRPr>
          </a:p>
          <a:p>
            <a:pPr>
              <a:buFont typeface="Wingdings" charset="2"/>
              <a:buChar char="ü"/>
            </a:pPr>
            <a:r>
              <a:rPr lang="en-US" sz="2400" dirty="0">
                <a:latin typeface="Times New Roman"/>
                <a:cs typeface="Times New Roman"/>
              </a:rPr>
              <a:t>So this class provides API to read all objects from csv file(</a:t>
            </a:r>
            <a:r>
              <a:rPr lang="en-US" sz="2400" dirty="0" err="1">
                <a:latin typeface="Times New Roman"/>
                <a:cs typeface="Times New Roman"/>
              </a:rPr>
              <a:t>getDataList</a:t>
            </a:r>
            <a:r>
              <a:rPr lang="en-US" sz="2400" dirty="0">
                <a:latin typeface="Times New Roman"/>
                <a:cs typeface="Times New Roman"/>
              </a:rPr>
              <a:t>), create a new object and add it(</a:t>
            </a:r>
            <a:r>
              <a:rPr lang="en-US" sz="2400" dirty="0" err="1">
                <a:latin typeface="Times New Roman"/>
                <a:cs typeface="Times New Roman"/>
              </a:rPr>
              <a:t>registerOneObject</a:t>
            </a:r>
            <a:r>
              <a:rPr lang="en-US" sz="2400" dirty="0">
                <a:latin typeface="Times New Roman"/>
                <a:cs typeface="Times New Roman"/>
              </a:rPr>
              <a:t>), update an object( </a:t>
            </a:r>
            <a:r>
              <a:rPr lang="en-US" sz="2400" dirty="0" err="1">
                <a:latin typeface="Times New Roman"/>
                <a:cs typeface="Times New Roman"/>
              </a:rPr>
              <a:t>updateOneObject</a:t>
            </a:r>
            <a:r>
              <a:rPr lang="en-US" sz="2400" dirty="0">
                <a:latin typeface="Times New Roman"/>
                <a:cs typeface="Times New Roman"/>
              </a:rPr>
              <a:t>),delete one object(</a:t>
            </a:r>
            <a:r>
              <a:rPr lang="en-US" sz="2400" dirty="0" err="1">
                <a:latin typeface="Times New Roman"/>
                <a:cs typeface="Times New Roman"/>
              </a:rPr>
              <a:t>deleteOneObject</a:t>
            </a:r>
            <a:r>
              <a:rPr lang="en-US" sz="2400" dirty="0">
                <a:latin typeface="Times New Roman"/>
                <a:cs typeface="Times New Roman"/>
              </a:rPr>
              <a:t>),to add the new data to csv file(</a:t>
            </a:r>
            <a:r>
              <a:rPr lang="en-US" sz="2400" dirty="0" err="1">
                <a:latin typeface="Times New Roman"/>
                <a:cs typeface="Times New Roman"/>
              </a:rPr>
              <a:t>rewriteData</a:t>
            </a:r>
            <a:r>
              <a:rPr lang="en-US" sz="2400" dirty="0">
                <a:latin typeface="Times New Roman"/>
                <a:cs typeface="Times New Roman"/>
              </a:rPr>
              <a:t>).</a:t>
            </a:r>
          </a:p>
          <a:p>
            <a:pPr>
              <a:buFont typeface="Wingdings" charset="2"/>
              <a:buChar char="ü"/>
            </a:pPr>
            <a:r>
              <a:rPr lang="en-US" sz="2400" dirty="0">
                <a:latin typeface="Times New Roman"/>
                <a:cs typeface="Times New Roman"/>
              </a:rPr>
              <a:t>Also includes API to search based on primary key and other search criteria.</a:t>
            </a:r>
            <a:endParaRPr lang="en-US" sz="2400">
              <a:latin typeface="Times New Roman"/>
              <a:cs typeface="Times New Roman"/>
            </a:endParaRPr>
          </a:p>
          <a:p>
            <a:pPr>
              <a:buFont typeface="Wingdings" charset="2"/>
              <a:buChar char="ü"/>
            </a:pPr>
            <a:r>
              <a:rPr lang="en-US" sz="2400" dirty="0">
                <a:latin typeface="Times New Roman"/>
                <a:cs typeface="Times New Roman"/>
              </a:rPr>
              <a:t>Implements Method </a:t>
            </a:r>
            <a:r>
              <a:rPr lang="en-US" sz="2400" dirty="0" err="1">
                <a:latin typeface="Times New Roman"/>
                <a:cs typeface="Times New Roman"/>
              </a:rPr>
              <a:t>OverLoading</a:t>
            </a:r>
            <a:r>
              <a:rPr lang="en-US" sz="2400" dirty="0">
                <a:latin typeface="Times New Roman"/>
                <a:cs typeface="Times New Roman"/>
              </a:rPr>
              <a:t>.</a:t>
            </a:r>
          </a:p>
          <a:p>
            <a:pPr>
              <a:buFont typeface="Wingdings" charset="2"/>
              <a:buChar char="ü"/>
            </a:pPr>
            <a:endParaRPr lang="en-US" sz="2400" dirty="0">
              <a:latin typeface="Times New Roman"/>
              <a:cs typeface="Times New Roman"/>
            </a:endParaRPr>
          </a:p>
          <a:p>
            <a:endParaRPr lang="en-US" dirty="0"/>
          </a:p>
        </p:txBody>
      </p:sp>
    </p:spTree>
    <p:extLst>
      <p:ext uri="{BB962C8B-B14F-4D97-AF65-F5344CB8AC3E}">
        <p14:creationId xmlns:p14="http://schemas.microsoft.com/office/powerpoint/2010/main" val="33592763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TotalTime>
  <Words>1464</Words>
  <Application>Microsoft Office PowerPoint</Application>
  <PresentationFormat>Widescreen</PresentationFormat>
  <Paragraphs>195</Paragraphs>
  <Slides>27</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Arial,Sans-Serif</vt:lpstr>
      <vt:lpstr>Times New Roman</vt:lpstr>
      <vt:lpstr>Trebuchet MS</vt:lpstr>
      <vt:lpstr>Wingdings</vt:lpstr>
      <vt:lpstr>Wingdings 3</vt:lpstr>
      <vt:lpstr>Wingdings,Sans-Serif</vt:lpstr>
      <vt:lpstr>Facet</vt:lpstr>
      <vt:lpstr>Day Care Project </vt:lpstr>
      <vt:lpstr>Problem Statement:</vt:lpstr>
      <vt:lpstr>Architecture:</vt:lpstr>
      <vt:lpstr>Architecture Explained</vt:lpstr>
      <vt:lpstr>Model Classes</vt:lpstr>
      <vt:lpstr>PowerPoint Presentation</vt:lpstr>
      <vt:lpstr>PowerPoint Presentation</vt:lpstr>
      <vt:lpstr>PowerPoint Presentation</vt:lpstr>
      <vt:lpstr>MiddleWare Classes(Interfaces)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ScreenShots of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Who Did What??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Apurva Mathur</cp:lastModifiedBy>
  <cp:revision>1680</cp:revision>
  <dcterms:created xsi:type="dcterms:W3CDTF">2019-11-25T00:21:11Z</dcterms:created>
  <dcterms:modified xsi:type="dcterms:W3CDTF">2020-08-11T00:20:44Z</dcterms:modified>
</cp:coreProperties>
</file>