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0" r:id="rId6"/>
    <p:sldId id="279" r:id="rId7"/>
    <p:sldId id="261" r:id="rId8"/>
    <p:sldId id="274" r:id="rId9"/>
    <p:sldId id="272" r:id="rId10"/>
    <p:sldId id="286" r:id="rId11"/>
    <p:sldId id="284" r:id="rId12"/>
    <p:sldId id="288" r:id="rId13"/>
    <p:sldId id="289" r:id="rId14"/>
    <p:sldId id="290" r:id="rId15"/>
    <p:sldId id="265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969"/>
  </p:normalViewPr>
  <p:slideViewPr>
    <p:cSldViewPr snapToGrid="0" snapToObjects="1">
      <p:cViewPr varScale="1">
        <p:scale>
          <a:sx n="90" d="100"/>
          <a:sy n="90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2913-CF71-FD46-826D-CEC9675FC09B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AC267-C6F4-5D4C-B431-925E8209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AC267-C6F4-5D4C-B431-925E820912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MaxPooling2D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layers (max pooling being used for spatial down-sampling)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vector containing information about the entire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AC267-C6F4-5D4C-B431-925E820912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AC267-C6F4-5D4C-B431-925E820912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7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2EF2-B1AD-4847-A8F5-F851C386E4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7E68-731A-454A-A9FB-739903CCF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5702"/>
            <a:ext cx="5459470" cy="2347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b="1">
                <a:solidFill>
                  <a:srgbClr val="FFFFFF"/>
                </a:solidFill>
              </a:rPr>
              <a:t>Denoising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079678" cy="2644810"/>
          </a:xfrm>
        </p:spPr>
        <p:txBody>
          <a:bodyPr anchor="t">
            <a:normAutofit/>
          </a:bodyPr>
          <a:lstStyle/>
          <a:p>
            <a:pPr algn="r">
              <a:lnSpc>
                <a:spcPct val="70000"/>
              </a:lnSpc>
            </a:pPr>
            <a:r>
              <a:rPr lang="en-US" sz="1000" dirty="0">
                <a:solidFill>
                  <a:srgbClr val="FFFFFF"/>
                </a:solidFill>
              </a:rPr>
              <a:t>						</a:t>
            </a:r>
          </a:p>
          <a:p>
            <a:pPr algn="r">
              <a:lnSpc>
                <a:spcPct val="70000"/>
              </a:lnSpc>
            </a:pPr>
            <a:r>
              <a:rPr lang="en-US" sz="1000" dirty="0">
                <a:solidFill>
                  <a:srgbClr val="FFFFFF"/>
                </a:solidFill>
              </a:rPr>
              <a:t>Under the guidance of</a:t>
            </a:r>
          </a:p>
          <a:p>
            <a:pPr algn="r">
              <a:lnSpc>
                <a:spcPct val="70000"/>
              </a:lnSpc>
            </a:pPr>
            <a:r>
              <a:rPr lang="en-US" sz="1000" b="1" dirty="0">
                <a:solidFill>
                  <a:srgbClr val="FFFFFF"/>
                </a:solidFill>
              </a:rPr>
              <a:t>Prof. </a:t>
            </a:r>
            <a:r>
              <a:rPr lang="en-US" sz="1000" b="1" dirty="0" err="1">
                <a:solidFill>
                  <a:srgbClr val="FFFFFF"/>
                </a:solidFill>
              </a:rPr>
              <a:t>Jin</a:t>
            </a:r>
            <a:r>
              <a:rPr lang="en-US" sz="1000" b="1" dirty="0">
                <a:solidFill>
                  <a:srgbClr val="FFFFFF"/>
                </a:solidFill>
              </a:rPr>
              <a:t> Tian</a:t>
            </a:r>
          </a:p>
          <a:p>
            <a:pPr algn="r">
              <a:lnSpc>
                <a:spcPct val="7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 algn="r">
              <a:lnSpc>
                <a:spcPct val="7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 algn="r">
              <a:lnSpc>
                <a:spcPct val="7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 algn="r">
              <a:lnSpc>
                <a:spcPct val="7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 algn="r">
              <a:lnSpc>
                <a:spcPct val="70000"/>
              </a:lnSpc>
            </a:pPr>
            <a:r>
              <a:rPr lang="en-US" sz="1000" dirty="0">
                <a:solidFill>
                  <a:srgbClr val="FFFFFF"/>
                </a:solidFill>
              </a:rPr>
              <a:t>By </a:t>
            </a:r>
            <a:r>
              <a:rPr lang="en-US" sz="1000" b="1" dirty="0" err="1">
                <a:solidFill>
                  <a:srgbClr val="FFFFFF"/>
                </a:solidFill>
              </a:rPr>
              <a:t>Apurva</a:t>
            </a:r>
            <a:r>
              <a:rPr lang="en-US" sz="1000" b="1" dirty="0">
                <a:solidFill>
                  <a:srgbClr val="FFFFFF"/>
                </a:solidFill>
              </a:rPr>
              <a:t> and Anubhav</a:t>
            </a:r>
          </a:p>
          <a:p>
            <a:pPr algn="r">
              <a:lnSpc>
                <a:spcPct val="70000"/>
              </a:lnSpc>
            </a:pPr>
            <a:r>
              <a:rPr lang="en-US" sz="1000" b="1" dirty="0">
                <a:solidFill>
                  <a:srgbClr val="FFFFFF"/>
                </a:solidFill>
              </a:rPr>
              <a:t>COMS-673</a:t>
            </a:r>
          </a:p>
          <a:p>
            <a:pPr algn="r">
              <a:lnSpc>
                <a:spcPct val="70000"/>
              </a:lnSpc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4387"/>
          </a:xfrm>
        </p:spPr>
        <p:txBody>
          <a:bodyPr/>
          <a:lstStyle/>
          <a:p>
            <a:r>
              <a:rPr lang="en-US" b="1" dirty="0"/>
              <a:t>Configure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4388"/>
            <a:ext cx="12192000" cy="60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AdaDelta</a:t>
            </a:r>
            <a:r>
              <a:rPr lang="en-US" b="1" dirty="0" smtClean="0"/>
              <a:t> optimizer: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method dynamically adapts over time using only first order information and has minimal computational overhead beyond vanilla stochastic gradient </a:t>
            </a:r>
            <a:r>
              <a:rPr lang="en-US" dirty="0" smtClean="0"/>
              <a:t>descent.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method requires no manual tuning of a learning rate and appears robust to noisy gradient information, different model architecture choices, various data modalities and selection of hyperparameters</a:t>
            </a:r>
          </a:p>
          <a:p>
            <a:pPr marL="0" indent="0">
              <a:buNone/>
            </a:pPr>
            <a:r>
              <a:rPr lang="en-US" b="1" dirty="0" err="1"/>
              <a:t>Binary_crossentropy</a:t>
            </a:r>
            <a:r>
              <a:rPr lang="en-US" b="1" dirty="0"/>
              <a:t> loss function</a:t>
            </a:r>
            <a:r>
              <a:rPr lang="en-US" b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It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is a special case of multinomial cross-entropy loss for m=2</a:t>
            </a:r>
            <a:endParaRPr lang="en-US" altLang="en-US" sz="105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MathJax_Caligraphic"/>
              </a:rPr>
              <a:t>L</a:t>
            </a:r>
            <a:r>
              <a:rPr lang="en-US" altLang="en-US" sz="1800" dirty="0">
                <a:latin typeface="MathJax_Main"/>
              </a:rPr>
              <a:t>(</a:t>
            </a:r>
            <a:r>
              <a:rPr lang="en-US" altLang="en-US" sz="1800" i="1" dirty="0">
                <a:latin typeface="MathJax_Math"/>
              </a:rPr>
              <a:t>θ</a:t>
            </a:r>
            <a:r>
              <a:rPr lang="en-US" altLang="en-US" sz="1800" dirty="0">
                <a:latin typeface="MathJax_Main"/>
              </a:rPr>
              <a:t>)=−1</a:t>
            </a:r>
            <a:r>
              <a:rPr lang="en-US" altLang="en-US" sz="1800" i="1" dirty="0">
                <a:latin typeface="MathJax_Math"/>
              </a:rPr>
              <a:t>n</a:t>
            </a:r>
            <a:r>
              <a:rPr lang="en-US" altLang="en-US" sz="1800" dirty="0">
                <a:latin typeface="MathJax_Size2"/>
              </a:rPr>
              <a:t>∑</a:t>
            </a:r>
            <a:r>
              <a:rPr lang="en-US" altLang="en-US" sz="1800" i="1" dirty="0">
                <a:latin typeface="MathJax_Math"/>
              </a:rPr>
              <a:t>i</a:t>
            </a:r>
            <a:r>
              <a:rPr lang="en-US" altLang="en-US" sz="1800" dirty="0">
                <a:latin typeface="MathJax_Main"/>
              </a:rPr>
              <a:t>=1</a:t>
            </a:r>
            <a:r>
              <a:rPr lang="en-US" altLang="en-US" sz="1800" i="1" dirty="0">
                <a:latin typeface="MathJax_Math"/>
              </a:rPr>
              <a:t>n</a:t>
            </a:r>
            <a:r>
              <a:rPr lang="en-US" altLang="en-US" sz="1800" dirty="0">
                <a:latin typeface="MathJax_Main"/>
              </a:rPr>
              <a:t>[</a:t>
            </a:r>
            <a:r>
              <a:rPr lang="en-US" altLang="en-US" sz="1800" i="1" dirty="0" err="1">
                <a:latin typeface="MathJax_Math"/>
              </a:rPr>
              <a:t>yi</a:t>
            </a:r>
            <a:r>
              <a:rPr lang="en-US" altLang="en-US" sz="1800" dirty="0" err="1">
                <a:latin typeface="MathJax_Main"/>
              </a:rPr>
              <a:t>log</a:t>
            </a:r>
            <a:r>
              <a:rPr lang="en-US" altLang="en-US" sz="1800" dirty="0">
                <a:latin typeface="MathJax_Main"/>
              </a:rPr>
              <a:t>(</a:t>
            </a:r>
            <a:r>
              <a:rPr lang="en-US" altLang="en-US" sz="1800" i="1" dirty="0">
                <a:latin typeface="MathJax_Math"/>
              </a:rPr>
              <a:t>pi</a:t>
            </a:r>
            <a:r>
              <a:rPr lang="en-US" altLang="en-US" sz="1800" dirty="0">
                <a:latin typeface="MathJax_Main"/>
              </a:rPr>
              <a:t>)+(1−</a:t>
            </a:r>
            <a:r>
              <a:rPr lang="en-US" altLang="en-US" sz="1800" i="1" dirty="0">
                <a:latin typeface="MathJax_Math"/>
              </a:rPr>
              <a:t>yi</a:t>
            </a:r>
            <a:r>
              <a:rPr lang="en-US" altLang="en-US" sz="1800" dirty="0">
                <a:latin typeface="MathJax_Main"/>
              </a:rPr>
              <a:t>)log(1−</a:t>
            </a:r>
            <a:r>
              <a:rPr lang="en-US" altLang="en-US" sz="1800" i="1" dirty="0">
                <a:latin typeface="MathJax_Math"/>
              </a:rPr>
              <a:t>pi</a:t>
            </a:r>
            <a:r>
              <a:rPr lang="en-US" altLang="en-US" sz="1800" dirty="0">
                <a:latin typeface="MathJax_Main"/>
              </a:rPr>
              <a:t>)]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MathJax_Main"/>
              </a:rPr>
              <a:t>=−1</a:t>
            </a:r>
            <a:r>
              <a:rPr lang="en-US" altLang="en-US" sz="1800" i="1" dirty="0">
                <a:latin typeface="MathJax_Math"/>
              </a:rPr>
              <a:t>n</a:t>
            </a:r>
            <a:r>
              <a:rPr lang="en-US" altLang="en-US" sz="1800" dirty="0">
                <a:latin typeface="MathJax_Size2"/>
              </a:rPr>
              <a:t>∑</a:t>
            </a:r>
            <a:r>
              <a:rPr lang="en-US" altLang="en-US" sz="1800" i="1" dirty="0">
                <a:latin typeface="MathJax_Math"/>
              </a:rPr>
              <a:t>i</a:t>
            </a:r>
            <a:r>
              <a:rPr lang="en-US" altLang="en-US" sz="1800" dirty="0">
                <a:latin typeface="MathJax_Main"/>
              </a:rPr>
              <a:t>=1</a:t>
            </a:r>
            <a:r>
              <a:rPr lang="en-US" altLang="en-US" sz="1800" i="1" dirty="0">
                <a:latin typeface="MathJax_Math"/>
              </a:rPr>
              <a:t>n</a:t>
            </a:r>
            <a:r>
              <a:rPr lang="en-US" altLang="en-US" sz="1800" dirty="0">
                <a:latin typeface="MathJax_Size2"/>
              </a:rPr>
              <a:t>∑</a:t>
            </a:r>
            <a:r>
              <a:rPr lang="en-US" altLang="en-US" sz="1800" i="1" dirty="0">
                <a:latin typeface="MathJax_Math"/>
              </a:rPr>
              <a:t>j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MathJax_Main"/>
              </a:rPr>
              <a:t>=1</a:t>
            </a:r>
            <a:r>
              <a:rPr lang="en-US" altLang="en-US" sz="1800" i="1" dirty="0">
                <a:latin typeface="MathJax_Math"/>
              </a:rPr>
              <a:t>myij</a:t>
            </a:r>
            <a:r>
              <a:rPr lang="en-US" altLang="en-US" sz="1800" dirty="0">
                <a:latin typeface="MathJax_Main"/>
              </a:rPr>
              <a:t>log(</a:t>
            </a:r>
            <a:r>
              <a:rPr lang="en-US" altLang="en-US" sz="1800" i="1" dirty="0" err="1">
                <a:latin typeface="MathJax_Math"/>
              </a:rPr>
              <a:t>pij</a:t>
            </a:r>
            <a:r>
              <a:rPr lang="en-US" altLang="en-US" sz="1800" dirty="0">
                <a:latin typeface="MathJax_Main"/>
              </a:rPr>
              <a:t>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8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5722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Datasets used: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1825625"/>
            <a:ext cx="5919787" cy="503237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6"/>
            <a:ext cx="6172200" cy="5032374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527353"/>
            <a:ext cx="11668439" cy="301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1" y="910331"/>
            <a:ext cx="10058400" cy="33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47019" y="1848464"/>
          <a:ext cx="8760542" cy="3805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428">
                  <a:extLst>
                    <a:ext uri="{9D8B030D-6E8A-4147-A177-3AD203B41FA5}">
                      <a16:colId xmlns:a16="http://schemas.microsoft.com/office/drawing/2014/main" xmlns="" val="2177486239"/>
                    </a:ext>
                  </a:extLst>
                </a:gridCol>
                <a:gridCol w="1712856">
                  <a:extLst>
                    <a:ext uri="{9D8B030D-6E8A-4147-A177-3AD203B41FA5}">
                      <a16:colId xmlns:a16="http://schemas.microsoft.com/office/drawing/2014/main" xmlns="" val="3382389904"/>
                    </a:ext>
                  </a:extLst>
                </a:gridCol>
                <a:gridCol w="1338168">
                  <a:extLst>
                    <a:ext uri="{9D8B030D-6E8A-4147-A177-3AD203B41FA5}">
                      <a16:colId xmlns:a16="http://schemas.microsoft.com/office/drawing/2014/main" xmlns="" val="1542722389"/>
                    </a:ext>
                  </a:extLst>
                </a:gridCol>
                <a:gridCol w="1587959">
                  <a:extLst>
                    <a:ext uri="{9D8B030D-6E8A-4147-A177-3AD203B41FA5}">
                      <a16:colId xmlns:a16="http://schemas.microsoft.com/office/drawing/2014/main" xmlns="" val="3174407297"/>
                    </a:ext>
                  </a:extLst>
                </a:gridCol>
                <a:gridCol w="1231115">
                  <a:extLst>
                    <a:ext uri="{9D8B030D-6E8A-4147-A177-3AD203B41FA5}">
                      <a16:colId xmlns:a16="http://schemas.microsoft.com/office/drawing/2014/main" xmlns="" val="3376264200"/>
                    </a:ext>
                  </a:extLst>
                </a:gridCol>
                <a:gridCol w="1177588">
                  <a:extLst>
                    <a:ext uri="{9D8B030D-6E8A-4147-A177-3AD203B41FA5}">
                      <a16:colId xmlns:a16="http://schemas.microsoft.com/office/drawing/2014/main" xmlns="" val="973950058"/>
                    </a:ext>
                  </a:extLst>
                </a:gridCol>
                <a:gridCol w="856428">
                  <a:extLst>
                    <a:ext uri="{9D8B030D-6E8A-4147-A177-3AD203B41FA5}">
                      <a16:colId xmlns:a16="http://schemas.microsoft.com/office/drawing/2014/main" xmlns="" val="2810512329"/>
                    </a:ext>
                  </a:extLst>
                </a:gridCol>
              </a:tblGrid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Epochs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Noise Factor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Filters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Maxpool Size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95399235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Cifar10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42575232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Cifar10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4143513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Cifar10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16402289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Cifar10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65624778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Cifar10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60177564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Cifar10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43160490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62546853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4295395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09066451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92718590"/>
                  </a:ext>
                </a:extLst>
              </a:tr>
              <a:tr h="31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9865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5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Result 1 with </a:t>
            </a:r>
            <a:r>
              <a:rPr lang="en-US" b="1" dirty="0"/>
              <a:t>CIFAR-10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2" t="15768" r="9393" b="14269"/>
          <a:stretch/>
        </p:blipFill>
        <p:spPr>
          <a:xfrm>
            <a:off x="1671484" y="709296"/>
            <a:ext cx="9886532" cy="8128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44817" r="10301" b="1906"/>
          <a:stretch/>
        </p:blipFill>
        <p:spPr>
          <a:xfrm>
            <a:off x="1671484" y="1556094"/>
            <a:ext cx="9888695" cy="1057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4" t="51708" r="10504" b="6801"/>
          <a:stretch/>
        </p:blipFill>
        <p:spPr>
          <a:xfrm>
            <a:off x="1671483" y="2763663"/>
            <a:ext cx="9888695" cy="7948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t="50184" r="10825" b="7284"/>
          <a:stretch/>
        </p:blipFill>
        <p:spPr>
          <a:xfrm>
            <a:off x="1669319" y="3794181"/>
            <a:ext cx="9890859" cy="100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6" t="14359" r="9739" b="14721"/>
          <a:stretch/>
        </p:blipFill>
        <p:spPr>
          <a:xfrm>
            <a:off x="1669320" y="5142272"/>
            <a:ext cx="10291031" cy="1212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471" y="1150374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Noisy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1" y="5269054"/>
            <a:ext cx="166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50epoch, 100 filters, 3x3 </a:t>
            </a:r>
            <a:r>
              <a:rPr lang="en-US" dirty="0" err="1"/>
              <a:t>filtersize</a:t>
            </a:r>
            <a:r>
              <a:rPr lang="en-US" dirty="0"/>
              <a:t>, 2x2 </a:t>
            </a:r>
            <a:r>
              <a:rPr lang="en-US" dirty="0" err="1"/>
              <a:t>Maxpool</a:t>
            </a:r>
            <a:r>
              <a:rPr lang="en-US" dirty="0"/>
              <a:t> size:</a:t>
            </a:r>
          </a:p>
        </p:txBody>
      </p:sp>
    </p:spTree>
    <p:extLst>
      <p:ext uri="{BB962C8B-B14F-4D97-AF65-F5344CB8AC3E}">
        <p14:creationId xmlns:p14="http://schemas.microsoft.com/office/powerpoint/2010/main" val="126297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909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 1 with MNIST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9" t="54426" r="10838" b="9014"/>
          <a:stretch/>
        </p:blipFill>
        <p:spPr>
          <a:xfrm>
            <a:off x="2312726" y="2030162"/>
            <a:ext cx="9426990" cy="641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3" t="43504" r="10904"/>
          <a:stretch/>
        </p:blipFill>
        <p:spPr>
          <a:xfrm>
            <a:off x="2312726" y="2993237"/>
            <a:ext cx="9426990" cy="851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t="51545" r="10786" b="7258"/>
          <a:stretch/>
        </p:blipFill>
        <p:spPr>
          <a:xfrm>
            <a:off x="2312727" y="4094369"/>
            <a:ext cx="9426990" cy="821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51410" r="10433" b="10134"/>
          <a:stretch/>
        </p:blipFill>
        <p:spPr>
          <a:xfrm>
            <a:off x="2312727" y="5345440"/>
            <a:ext cx="9644812" cy="1114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1694" t="9287" r="9516" b="9424"/>
          <a:stretch/>
        </p:blipFill>
        <p:spPr>
          <a:xfrm>
            <a:off x="2133600" y="690967"/>
            <a:ext cx="9606116" cy="1050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475" y="5436202"/>
            <a:ext cx="166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50epoch, 30 filters, 3x3 </a:t>
            </a:r>
            <a:r>
              <a:rPr lang="en-US" dirty="0" err="1"/>
              <a:t>filtersize</a:t>
            </a:r>
            <a:r>
              <a:rPr lang="en-US" dirty="0"/>
              <a:t>, 2x2 </a:t>
            </a:r>
            <a:r>
              <a:rPr lang="en-US" dirty="0" err="1"/>
              <a:t>Maxpool</a:t>
            </a:r>
            <a:r>
              <a:rPr lang="en-US" dirty="0"/>
              <a:t> size: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471" y="1150374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Noisy Data:</a:t>
            </a:r>
          </a:p>
        </p:txBody>
      </p:sp>
    </p:spTree>
    <p:extLst>
      <p:ext uri="{BB962C8B-B14F-4D97-AF65-F5344CB8AC3E}">
        <p14:creationId xmlns:p14="http://schemas.microsoft.com/office/powerpoint/2010/main" val="109702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12192000" cy="393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Stacked </a:t>
            </a:r>
            <a:r>
              <a:rPr lang="en-US" sz="2000" b="1" dirty="0" err="1"/>
              <a:t>Denoising</a:t>
            </a:r>
            <a:r>
              <a:rPr lang="en-US" sz="2000" b="1" dirty="0"/>
              <a:t> </a:t>
            </a:r>
            <a:r>
              <a:rPr lang="en-US" sz="2000" b="1" dirty="0" err="1"/>
              <a:t>Autoencoders</a:t>
            </a:r>
            <a:r>
              <a:rPr lang="en-US" sz="2000" b="1" dirty="0"/>
              <a:t>: Learning Useful Representations </a:t>
            </a:r>
            <a:r>
              <a:rPr lang="en-US" sz="2000" b="1" dirty="0" smtClean="0"/>
              <a:t>in a </a:t>
            </a:r>
            <a:r>
              <a:rPr lang="en-US" sz="2000" b="1" dirty="0"/>
              <a:t>Deep Network with a Local </a:t>
            </a:r>
            <a:r>
              <a:rPr lang="en-US" sz="2000" b="1" dirty="0" err="1"/>
              <a:t>Denoising</a:t>
            </a:r>
            <a:r>
              <a:rPr lang="en-US" sz="2000" b="1" dirty="0"/>
              <a:t> </a:t>
            </a:r>
            <a:r>
              <a:rPr lang="en-US" sz="2000" b="1" dirty="0" smtClean="0"/>
              <a:t>Criterion.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Pascal </a:t>
            </a:r>
            <a:r>
              <a:rPr lang="en-US" sz="2000" dirty="0" smtClean="0"/>
              <a:t>Vincent,</a:t>
            </a:r>
            <a:r>
              <a:rPr lang="en-US" sz="2000" dirty="0"/>
              <a:t> Hugo </a:t>
            </a:r>
            <a:r>
              <a:rPr lang="en-US" sz="2000" dirty="0" err="1" smtClean="0"/>
              <a:t>Larochelle</a:t>
            </a:r>
            <a:r>
              <a:rPr lang="en-US" sz="2000" dirty="0" smtClean="0"/>
              <a:t>,</a:t>
            </a:r>
            <a:r>
              <a:rPr lang="en-US" sz="2000" dirty="0"/>
              <a:t> Isabelle </a:t>
            </a:r>
            <a:r>
              <a:rPr lang="en-US" sz="2000" dirty="0" err="1" smtClean="0"/>
              <a:t>Lajoie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err="1"/>
              <a:t>Yoshua</a:t>
            </a:r>
            <a:r>
              <a:rPr lang="en-US" sz="2000" dirty="0"/>
              <a:t> </a:t>
            </a:r>
            <a:r>
              <a:rPr lang="en-US" sz="2000" dirty="0" err="1" smtClean="0"/>
              <a:t>Bengio</a:t>
            </a:r>
            <a:r>
              <a:rPr lang="en-US" sz="2000" dirty="0" smtClean="0"/>
              <a:t>,</a:t>
            </a:r>
            <a:r>
              <a:rPr lang="en-US" sz="2000" dirty="0"/>
              <a:t> Pierre-Antoine </a:t>
            </a:r>
            <a:r>
              <a:rPr lang="en-US" sz="2000" dirty="0" err="1" smtClean="0"/>
              <a:t>Manzagol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Dated: December, 2010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Image </a:t>
            </a:r>
            <a:r>
              <a:rPr lang="en-US" sz="2000" b="1" dirty="0"/>
              <a:t>Restoration Using Convolutional Auto-encoders with Symmetric Skip Connections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Xiao-Jiao Mao, </a:t>
            </a:r>
            <a:r>
              <a:rPr lang="en-US" sz="2000" dirty="0" err="1"/>
              <a:t>Chunhua</a:t>
            </a:r>
            <a:r>
              <a:rPr lang="en-US" sz="2000" dirty="0"/>
              <a:t> Shen, Yu-Bin </a:t>
            </a:r>
            <a:r>
              <a:rPr lang="en-US" sz="2000" dirty="0" smtClean="0"/>
              <a:t>Yang, dated: August, 2016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/>
              <a:t>Learning Deep Representations Using Convolutional Auto-encoders with Symmetric Skip Connections.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dirty="0" err="1"/>
              <a:t>Jianfeng</a:t>
            </a:r>
            <a:r>
              <a:rPr lang="en-US" sz="2000" dirty="0"/>
              <a:t> Dong† , Xiao-Jiao Mao† , </a:t>
            </a:r>
            <a:r>
              <a:rPr lang="en-US" sz="2000" dirty="0" err="1"/>
              <a:t>Chunhua</a:t>
            </a:r>
            <a:r>
              <a:rPr lang="en-US" sz="2000" dirty="0"/>
              <a:t> Shen? , Yu-Bin Yang† †. March 2017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60932" y="2967335"/>
            <a:ext cx="3070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78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87138" cy="842962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AutoEncoders</a:t>
            </a:r>
            <a:r>
              <a:rPr lang="en-US" dirty="0" smtClean="0"/>
              <a:t>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42963"/>
            <a:ext cx="12007516" cy="60150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"Auto-encoding" </a:t>
            </a:r>
            <a:r>
              <a:rPr lang="en-US" dirty="0"/>
              <a:t>is a data compression algorithm </a:t>
            </a:r>
            <a:r>
              <a:rPr lang="en-US" dirty="0" smtClean="0"/>
              <a:t>where </a:t>
            </a:r>
            <a:r>
              <a:rPr lang="en-US" dirty="0"/>
              <a:t>the compression and decompression functions are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i="1" dirty="0" smtClean="0"/>
              <a:t>D</a:t>
            </a:r>
            <a:r>
              <a:rPr lang="en-US" b="1" i="1" dirty="0" smtClean="0"/>
              <a:t>ata-specific</a:t>
            </a:r>
            <a:r>
              <a:rPr lang="en-US" dirty="0"/>
              <a:t>	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i="1" dirty="0" err="1" smtClean="0"/>
              <a:t>L</a:t>
            </a:r>
            <a:r>
              <a:rPr lang="en-US" b="1" i="1" dirty="0" err="1" smtClean="0"/>
              <a:t>ossy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i="1" dirty="0"/>
              <a:t>L</a:t>
            </a:r>
            <a:r>
              <a:rPr lang="en-US" b="1" i="1" dirty="0" smtClean="0"/>
              <a:t>earned </a:t>
            </a:r>
            <a:r>
              <a:rPr lang="en-US" b="1" i="1" dirty="0"/>
              <a:t>automatically from examples</a:t>
            </a:r>
            <a:r>
              <a:rPr lang="en-US" dirty="0"/>
              <a:t> rather than engineered by a </a:t>
            </a:r>
            <a:r>
              <a:rPr lang="en-US" dirty="0" smtClean="0"/>
              <a:t>human.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build an </a:t>
            </a:r>
            <a:r>
              <a:rPr lang="en-US" dirty="0" smtClean="0"/>
              <a:t>AE, </a:t>
            </a:r>
            <a:r>
              <a:rPr lang="en-US" dirty="0" smtClean="0"/>
              <a:t>we need 3 </a:t>
            </a:r>
            <a:r>
              <a:rPr lang="en-US" dirty="0" smtClean="0"/>
              <a:t>functions: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dirty="0"/>
              <a:t>E</a:t>
            </a:r>
            <a:r>
              <a:rPr lang="en-US" b="1" dirty="0" smtClean="0"/>
              <a:t>ncoding function</a:t>
            </a:r>
            <a:endParaRPr lang="en-US" b="1" dirty="0" smtClean="0"/>
          </a:p>
          <a:p>
            <a:pPr>
              <a:buFont typeface="Arial" charset="0"/>
              <a:buChar char="•"/>
            </a:pPr>
            <a:r>
              <a:rPr lang="en-US" b="1" dirty="0"/>
              <a:t>D</a:t>
            </a:r>
            <a:r>
              <a:rPr lang="en-US" b="1" dirty="0" smtClean="0"/>
              <a:t>ecoding function</a:t>
            </a:r>
            <a:endParaRPr lang="en-US" b="1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Di</a:t>
            </a:r>
            <a:r>
              <a:rPr lang="en-US" b="1" dirty="0" smtClean="0"/>
              <a:t>stance </a:t>
            </a:r>
            <a:r>
              <a:rPr lang="en-US" b="1" dirty="0" smtClean="0"/>
              <a:t>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49300"/>
          </a:xfrm>
        </p:spPr>
        <p:txBody>
          <a:bodyPr/>
          <a:lstStyle/>
          <a:p>
            <a:r>
              <a:rPr lang="en-US" b="1" dirty="0" smtClean="0"/>
              <a:t>Applications of </a:t>
            </a:r>
            <a:r>
              <a:rPr lang="en-US" b="1" dirty="0" smtClean="0"/>
              <a:t>AE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3600"/>
            <a:ext cx="12192000" cy="599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</a:t>
            </a:r>
            <a:r>
              <a:rPr lang="en-US" sz="2000" b="1" dirty="0" smtClean="0"/>
              <a:t>ctivity Recognition :</a:t>
            </a:r>
          </a:p>
          <a:p>
            <a:r>
              <a:rPr lang="en-US" sz="2000" dirty="0" smtClean="0"/>
              <a:t>Data collected from sensors , One </a:t>
            </a:r>
            <a:r>
              <a:rPr lang="en-US" sz="2000" dirty="0"/>
              <a:t>can learn automatic features </a:t>
            </a:r>
            <a:r>
              <a:rPr lang="en-US" sz="2000" dirty="0" smtClean="0"/>
              <a:t>from the </a:t>
            </a:r>
            <a:r>
              <a:rPr lang="en-US" sz="2000" dirty="0"/>
              <a:t>data </a:t>
            </a:r>
            <a:r>
              <a:rPr lang="en-US" sz="2000" b="1" dirty="0"/>
              <a:t>instead of </a:t>
            </a:r>
            <a:r>
              <a:rPr lang="en-US" sz="2000" dirty="0"/>
              <a:t>extracting heuristic based features. </a:t>
            </a:r>
            <a:endParaRPr lang="en-US" sz="2000" dirty="0" smtClean="0"/>
          </a:p>
          <a:p>
            <a:r>
              <a:rPr lang="en-US" sz="2000" dirty="0" smtClean="0"/>
              <a:t>Upon learning the features</a:t>
            </a:r>
            <a:r>
              <a:rPr lang="en-US" sz="2000" dirty="0"/>
              <a:t>, </a:t>
            </a:r>
            <a:r>
              <a:rPr lang="en-US" sz="2000" dirty="0" smtClean="0"/>
              <a:t>one can </a:t>
            </a:r>
            <a:r>
              <a:rPr lang="en-US" sz="2000" dirty="0"/>
              <a:t>use </a:t>
            </a:r>
            <a:r>
              <a:rPr lang="en-US" sz="2000" dirty="0" smtClean="0"/>
              <a:t>a </a:t>
            </a:r>
            <a:r>
              <a:rPr lang="en-US" sz="2000" dirty="0"/>
              <a:t>classifier to test the </a:t>
            </a:r>
            <a:r>
              <a:rPr lang="en-US" sz="2000" dirty="0" smtClean="0"/>
              <a:t>performance</a:t>
            </a:r>
            <a:r>
              <a:rPr lang="en-US" sz="2000" dirty="0"/>
              <a:t> </a:t>
            </a:r>
            <a:r>
              <a:rPr lang="en-US" sz="2000" dirty="0" smtClean="0"/>
              <a:t>of it.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Pre-training </a:t>
            </a:r>
            <a:r>
              <a:rPr lang="en-US" sz="2000" b="1" dirty="0"/>
              <a:t>a Deep </a:t>
            </a:r>
            <a:r>
              <a:rPr lang="en-US" sz="2000" b="1" dirty="0" smtClean="0"/>
              <a:t>Network: 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Here we train </a:t>
            </a:r>
            <a:r>
              <a:rPr lang="en-US" sz="2000" dirty="0"/>
              <a:t>a stacked AE in an unsupervised manner and obtain the weights. </a:t>
            </a: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configuration </a:t>
            </a:r>
            <a:r>
              <a:rPr lang="en-US" sz="2000" dirty="0" smtClean="0"/>
              <a:t>will be used for </a:t>
            </a:r>
            <a:r>
              <a:rPr lang="en-US" sz="2000" dirty="0"/>
              <a:t>the deep network </a:t>
            </a:r>
            <a:r>
              <a:rPr lang="en-US" sz="2000" dirty="0" smtClean="0"/>
              <a:t>which is better choice to randomly </a:t>
            </a:r>
            <a:r>
              <a:rPr lang="en-US" sz="2000" dirty="0"/>
              <a:t>initialized weights. Studies have shows, this is a much better approach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One-Class Classification (OCC) </a:t>
            </a:r>
            <a:r>
              <a:rPr lang="en-US" sz="2000" b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This problem arises when one have </a:t>
            </a:r>
            <a:r>
              <a:rPr lang="en-US" sz="2000" dirty="0"/>
              <a:t>sufficient  data for the positive class and very few or no data for the negative class. </a:t>
            </a: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We can </a:t>
            </a:r>
            <a:r>
              <a:rPr lang="en-US" sz="2000" dirty="0"/>
              <a:t>train an AE on your positive data and learn </a:t>
            </a:r>
            <a:r>
              <a:rPr lang="en-US" sz="2000" dirty="0" smtClean="0"/>
              <a:t>features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 Then compute </a:t>
            </a:r>
            <a:r>
              <a:rPr lang="en-US" sz="2000" dirty="0"/>
              <a:t>reconstruction error on the training set to find a threshold</a:t>
            </a:r>
            <a:r>
              <a:rPr lang="en-US" sz="20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During testing, </a:t>
            </a:r>
            <a:r>
              <a:rPr lang="en-US" sz="2000" dirty="0" smtClean="0"/>
              <a:t>one </a:t>
            </a:r>
            <a:r>
              <a:rPr lang="en-US" sz="2000" dirty="0"/>
              <a:t>can use this threshold to reject those test instances whose values is greater than this threshold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895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415838" cy="842962"/>
          </a:xfrm>
        </p:spPr>
        <p:txBody>
          <a:bodyPr/>
          <a:lstStyle/>
          <a:p>
            <a:r>
              <a:rPr lang="en-US" b="1" dirty="0" smtClean="0"/>
              <a:t>Types of </a:t>
            </a:r>
            <a:r>
              <a:rPr lang="en-US" b="1" dirty="0" smtClean="0"/>
              <a:t>AEs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2962"/>
            <a:ext cx="12192000" cy="6015037"/>
          </a:xfrm>
        </p:spPr>
        <p:txBody>
          <a:bodyPr/>
          <a:lstStyle/>
          <a:p>
            <a:r>
              <a:rPr lang="en-US" sz="2000" b="1" dirty="0" smtClean="0"/>
              <a:t>Basic </a:t>
            </a:r>
            <a:r>
              <a:rPr lang="en-US" sz="2000" b="1" dirty="0" smtClean="0"/>
              <a:t>AE: </a:t>
            </a:r>
            <a:r>
              <a:rPr lang="en-US" sz="2000" b="1" dirty="0"/>
              <a:t> 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single </a:t>
            </a:r>
            <a:r>
              <a:rPr lang="en-US" sz="2000" dirty="0"/>
              <a:t>fully-connected </a:t>
            </a:r>
            <a:r>
              <a:rPr lang="en-US" sz="2000" dirty="0" smtClean="0"/>
              <a:t>NL as </a:t>
            </a:r>
            <a:r>
              <a:rPr lang="en-US" sz="2000" dirty="0" smtClean="0"/>
              <a:t>encoder </a:t>
            </a:r>
            <a:r>
              <a:rPr lang="en-US" sz="2000" dirty="0" smtClean="0"/>
              <a:t>and </a:t>
            </a:r>
            <a:r>
              <a:rPr lang="en-US" sz="2000" dirty="0" smtClean="0"/>
              <a:t>decoder.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r>
              <a:rPr lang="en-US" sz="2000" dirty="0" smtClean="0">
                <a:solidFill>
                  <a:schemeClr val="accent4"/>
                </a:solidFill>
              </a:rPr>
              <a:t>768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32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>
                <a:solidFill>
                  <a:schemeClr val="accent6"/>
                </a:solidFill>
                <a:sym typeface="Wingdings"/>
              </a:rPr>
              <a:t>768</a:t>
            </a: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Deep </a:t>
            </a:r>
            <a:r>
              <a:rPr lang="en-US" sz="2000" b="1" dirty="0" smtClean="0"/>
              <a:t>AE: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	use a stack of layers.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((</a:t>
            </a:r>
            <a:r>
              <a:rPr lang="en-US" sz="2000" dirty="0" smtClean="0">
                <a:solidFill>
                  <a:srgbClr val="FFC000"/>
                </a:solidFill>
              </a:rPr>
              <a:t>768</a:t>
            </a:r>
            <a:r>
              <a:rPr lang="en-US" sz="2000" dirty="0" smtClean="0"/>
              <a:t>)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128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/>
              </a:rPr>
              <a:t>64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32</a:t>
            </a:r>
            <a:r>
              <a:rPr lang="en-US" sz="2000" dirty="0" smtClean="0">
                <a:sym typeface="Wingdings"/>
              </a:rPr>
              <a:t>—</a:t>
            </a:r>
            <a:r>
              <a:rPr lang="en-US" sz="2000" dirty="0" smtClean="0">
                <a:solidFill>
                  <a:srgbClr val="00B0F0"/>
                </a:solidFill>
                <a:sym typeface="Wingdings"/>
              </a:rPr>
              <a:t>64128</a:t>
            </a:r>
            <a:r>
              <a:rPr lang="en-US" sz="2000" dirty="0" smtClean="0">
                <a:solidFill>
                  <a:srgbClr val="00B050"/>
                </a:solidFill>
                <a:sym typeface="Wingdings"/>
              </a:rPr>
              <a:t>(768)</a:t>
            </a:r>
            <a:r>
              <a:rPr lang="en-US" sz="2000" dirty="0" smtClean="0">
                <a:sym typeface="Wingdings"/>
              </a:rPr>
              <a:t>  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b="1" dirty="0" smtClean="0"/>
              <a:t>Convolutional AE</a:t>
            </a:r>
            <a:r>
              <a:rPr lang="en-US" sz="2000" dirty="0" smtClean="0"/>
              <a:t>: </a:t>
            </a:r>
            <a:r>
              <a:rPr lang="en-US" sz="2000" dirty="0" smtClean="0"/>
              <a:t>if inputs are Images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Need use </a:t>
            </a:r>
            <a:r>
              <a:rPr lang="en-US" sz="2000" dirty="0" err="1" smtClean="0"/>
              <a:t>convnets</a:t>
            </a:r>
            <a:r>
              <a:rPr lang="en-US" sz="2000" dirty="0" smtClean="0"/>
              <a:t> as </a:t>
            </a:r>
            <a:r>
              <a:rPr lang="en-US" sz="2000" dirty="0" err="1" smtClean="0"/>
              <a:t>enc</a:t>
            </a:r>
            <a:r>
              <a:rPr lang="en-US" sz="2000" dirty="0" smtClean="0"/>
              <a:t> and Dec layer.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r>
              <a:rPr lang="en-US" sz="2000" dirty="0" smtClean="0">
                <a:solidFill>
                  <a:schemeClr val="accent4"/>
                </a:solidFill>
              </a:rPr>
              <a:t>Input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Conv2D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MaxPooling2D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vector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UpSampling2D</a:t>
            </a:r>
            <a:r>
              <a:rPr lang="en-US" sz="2000" dirty="0" smtClean="0">
                <a:solidFill>
                  <a:srgbClr val="00B0F0"/>
                </a:solidFill>
                <a:sym typeface="Wingdings"/>
              </a:rPr>
              <a:t></a:t>
            </a:r>
            <a:r>
              <a:rPr lang="en-US" sz="2000" dirty="0">
                <a:solidFill>
                  <a:srgbClr val="00B0F0"/>
                </a:solidFill>
              </a:rPr>
              <a:t> Conv2D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>
                <a:solidFill>
                  <a:schemeClr val="accent6"/>
                </a:solidFill>
                <a:sym typeface="Wingdings"/>
              </a:rPr>
              <a:t>reconstructed Output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b="1" dirty="0" smtClean="0"/>
              <a:t>Sequence-to-sequence AE</a:t>
            </a:r>
            <a:r>
              <a:rPr lang="en-US" sz="2000" dirty="0" smtClean="0"/>
              <a:t>: </a:t>
            </a:r>
            <a:r>
              <a:rPr lang="en-US" sz="2000" dirty="0"/>
              <a:t>If </a:t>
            </a:r>
            <a:r>
              <a:rPr lang="en-US" sz="2000" dirty="0" smtClean="0"/>
              <a:t>inputs </a:t>
            </a:r>
            <a:r>
              <a:rPr lang="en-US" sz="2000" dirty="0"/>
              <a:t>are </a:t>
            </a:r>
            <a:r>
              <a:rPr lang="en-US" sz="2000" dirty="0" smtClean="0"/>
              <a:t>sequences.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Need to use a Model that </a:t>
            </a:r>
            <a:r>
              <a:rPr lang="en-US" sz="2000" dirty="0" smtClean="0"/>
              <a:t>encodes </a:t>
            </a:r>
            <a:r>
              <a:rPr lang="en-US" sz="2000" dirty="0" smtClean="0"/>
              <a:t>temporal </a:t>
            </a:r>
            <a:r>
              <a:rPr lang="en-US" sz="2000" dirty="0" smtClean="0"/>
              <a:t>structures E.g. </a:t>
            </a:r>
            <a:r>
              <a:rPr lang="en-US" sz="2000" dirty="0" smtClean="0"/>
              <a:t>LSTM cells.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r>
              <a:rPr lang="en-US" sz="2000" dirty="0"/>
              <a:t> </a:t>
            </a:r>
            <a:r>
              <a:rPr lang="en-US" sz="2000" dirty="0">
                <a:solidFill>
                  <a:schemeClr val="accent4"/>
                </a:solidFill>
              </a:rPr>
              <a:t>input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sequences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/>
              <a:t> 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LSTM encoder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vector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/>
              <a:t>  </a:t>
            </a:r>
            <a:r>
              <a:rPr lang="en-US" sz="2000" dirty="0">
                <a:solidFill>
                  <a:srgbClr val="00B0F0"/>
                </a:solidFill>
              </a:rPr>
              <a:t>LSTM </a:t>
            </a:r>
            <a:r>
              <a:rPr lang="en-US" sz="2000" dirty="0" smtClean="0">
                <a:solidFill>
                  <a:srgbClr val="00B0F0"/>
                </a:solidFill>
              </a:rPr>
              <a:t>decoder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>
                <a:solidFill>
                  <a:schemeClr val="accent6"/>
                </a:solidFill>
                <a:sym typeface="Wingdings"/>
              </a:rPr>
              <a:t>target sequence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b="1" dirty="0" err="1" smtClean="0"/>
              <a:t>Variational</a:t>
            </a:r>
            <a:r>
              <a:rPr lang="en-US" sz="2000" b="1" dirty="0" smtClean="0"/>
              <a:t> AE (VAE):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{</a:t>
            </a:r>
            <a:r>
              <a:rPr lang="en-US" sz="1800" dirty="0">
                <a:solidFill>
                  <a:schemeClr val="accent4"/>
                </a:solidFill>
              </a:rPr>
              <a:t>input </a:t>
            </a:r>
            <a:r>
              <a:rPr lang="en-US" sz="1800" dirty="0" smtClean="0">
                <a:solidFill>
                  <a:schemeClr val="accent4"/>
                </a:solidFill>
              </a:rPr>
              <a:t>samples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encoder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network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latent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space points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00B0F0"/>
                </a:solidFill>
              </a:rPr>
              <a:t>decoder network 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chemeClr val="accent6"/>
                </a:solidFill>
              </a:rPr>
              <a:t>back </a:t>
            </a:r>
            <a:r>
              <a:rPr lang="en-US" sz="1800" dirty="0">
                <a:solidFill>
                  <a:schemeClr val="accent6"/>
                </a:solidFill>
              </a:rPr>
              <a:t>to the original input data</a:t>
            </a:r>
            <a:r>
              <a:rPr lang="en-US" sz="1800" dirty="0" smtClean="0"/>
              <a:t>}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28674"/>
          </a:xfrm>
        </p:spPr>
        <p:txBody>
          <a:bodyPr/>
          <a:lstStyle/>
          <a:p>
            <a:r>
              <a:rPr lang="en-US" b="1" dirty="0" smtClean="0"/>
              <a:t>Our problem Statement: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86038"/>
            <a:ext cx="12192000" cy="225742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Image </a:t>
            </a:r>
            <a:r>
              <a:rPr lang="en-US" dirty="0" err="1"/>
              <a:t>denoising</a:t>
            </a:r>
            <a:r>
              <a:rPr lang="en-US" dirty="0"/>
              <a:t> problem:  we train the </a:t>
            </a:r>
            <a:r>
              <a:rPr lang="en-US" dirty="0" smtClean="0"/>
              <a:t>AE </a:t>
            </a:r>
            <a:r>
              <a:rPr lang="en-US" dirty="0"/>
              <a:t>to map noisy images to clean images.</a:t>
            </a:r>
          </a:p>
          <a:p>
            <a:pPr marL="0" indent="0" fontAlgn="base">
              <a:buNone/>
            </a:pPr>
            <a:r>
              <a:rPr lang="en-US" dirty="0"/>
              <a:t>Use Convolutional neural networks</a:t>
            </a:r>
          </a:p>
          <a:p>
            <a:pPr marL="0" indent="0" fontAlgn="base">
              <a:buNone/>
            </a:pPr>
            <a:r>
              <a:rPr lang="en-US" dirty="0"/>
              <a:t>Apply Model on 2 Image datasets like MNIST, CiFAR10.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238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Algorithm For </a:t>
            </a:r>
            <a:r>
              <a:rPr lang="en-US" dirty="0" err="1"/>
              <a:t>DEnoising</a:t>
            </a:r>
            <a:r>
              <a:rPr lang="en-US" b="1" dirty="0" smtClean="0"/>
              <a:t> </a:t>
            </a:r>
            <a:r>
              <a:rPr lang="en-US" b="1" dirty="0" err="1" smtClean="0"/>
              <a:t>AutoEncoders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3862"/>
            <a:ext cx="12192000" cy="64341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NOTATION FOLLOWED: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969962"/>
            <a:ext cx="19431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3" y="1277936"/>
            <a:ext cx="1955800" cy="29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1570036"/>
            <a:ext cx="1536700" cy="279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1527174"/>
            <a:ext cx="18415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3" y="1849436"/>
            <a:ext cx="35179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31" y="1871657"/>
            <a:ext cx="1854200" cy="228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236"/>
            <a:ext cx="12192000" cy="4032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0" y="620474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Hebrew" charset="-79"/>
                <a:ea typeface="Arial Hebrew" charset="-79"/>
                <a:cs typeface="Arial Hebrew" charset="-79"/>
              </a:rPr>
              <a:t>Using 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Hebrew" charset="-79"/>
                <a:ea typeface="Arial Hebrew" charset="-79"/>
                <a:cs typeface="Arial Hebrew" charset="-79"/>
              </a:rPr>
              <a:t>Backpropagation,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Hebrew" charset="-79"/>
                <a:ea typeface="Arial Hebrew" charset="-79"/>
                <a:cs typeface="Arial Hebrew" charset="-79"/>
              </a:rPr>
              <a:t>small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Hebrew" charset="-79"/>
                <a:ea typeface="Arial Hebrew" charset="-79"/>
                <a:cs typeface="Arial Hebrew" charset="-79"/>
              </a:rPr>
              <a:t>changes are made to 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Hebrew" charset="-79"/>
                <a:ea typeface="Arial Hebrew" charset="-79"/>
                <a:cs typeface="Arial Hebrew" charset="-79"/>
              </a:rPr>
              <a:t>Model parameters to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Hebrew" charset="-79"/>
                <a:ea typeface="Arial Hebrew" charset="-79"/>
                <a:cs typeface="Arial Hebrew" charset="-79"/>
              </a:rPr>
              <a:t>make the reconstructions more similar to the original input.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5900" y="2400300"/>
            <a:ext cx="220980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89700" y="3548052"/>
            <a:ext cx="1955800" cy="25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300" y="4296572"/>
            <a:ext cx="2387600" cy="31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49900" y="5321300"/>
            <a:ext cx="2091531" cy="244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3" y="664362"/>
            <a:ext cx="4800600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712236"/>
            <a:ext cx="3200400" cy="431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859214"/>
            <a:ext cx="50863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00099"/>
          </a:xfrm>
        </p:spPr>
        <p:txBody>
          <a:bodyPr/>
          <a:lstStyle/>
          <a:p>
            <a:r>
              <a:rPr lang="en-US" dirty="0" smtClean="0"/>
              <a:t>Model building and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0100"/>
            <a:ext cx="12192000" cy="6057900"/>
          </a:xfrm>
        </p:spPr>
        <p:txBody>
          <a:bodyPr/>
          <a:lstStyle/>
          <a:p>
            <a:r>
              <a:rPr lang="en-US" dirty="0"/>
              <a:t>Prepare our input data with noise(MNIST and CIFAR10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smtClean="0"/>
              <a:t>you model</a:t>
            </a:r>
          </a:p>
          <a:p>
            <a:r>
              <a:rPr lang="en-US" dirty="0"/>
              <a:t>C</a:t>
            </a:r>
            <a:r>
              <a:rPr lang="en-US" dirty="0" smtClean="0"/>
              <a:t>onfigure the </a:t>
            </a:r>
            <a:r>
              <a:rPr lang="en-US" dirty="0" smtClean="0"/>
              <a:t>model:</a:t>
            </a:r>
          </a:p>
          <a:p>
            <a:pPr marL="0" indent="0">
              <a:buNone/>
            </a:pPr>
            <a:r>
              <a:rPr lang="en-US" dirty="0" smtClean="0"/>
              <a:t>	( </a:t>
            </a:r>
            <a:r>
              <a:rPr lang="en-US" dirty="0" smtClean="0"/>
              <a:t>we used per-pixel </a:t>
            </a:r>
            <a:r>
              <a:rPr lang="en-US" dirty="0"/>
              <a:t>binary </a:t>
            </a:r>
            <a:r>
              <a:rPr lang="en-US" dirty="0" err="1"/>
              <a:t>crossentropy</a:t>
            </a:r>
            <a:r>
              <a:rPr lang="en-US" dirty="0"/>
              <a:t> loss, and the </a:t>
            </a:r>
            <a:r>
              <a:rPr lang="en-US" dirty="0" err="1"/>
              <a:t>Adadelta</a:t>
            </a:r>
            <a:r>
              <a:rPr lang="en-US" dirty="0"/>
              <a:t> </a:t>
            </a:r>
            <a:r>
              <a:rPr lang="en-US" dirty="0" smtClean="0"/>
              <a:t>optimizer.)</a:t>
            </a:r>
          </a:p>
          <a:p>
            <a:r>
              <a:rPr lang="en-US" dirty="0" smtClean="0"/>
              <a:t>Normalize </a:t>
            </a:r>
            <a:r>
              <a:rPr lang="en-US" dirty="0" smtClean="0"/>
              <a:t>if required.</a:t>
            </a:r>
          </a:p>
          <a:p>
            <a:r>
              <a:rPr lang="en-US" dirty="0" smtClean="0"/>
              <a:t>Start training the model for </a:t>
            </a:r>
            <a:r>
              <a:rPr lang="en-US" dirty="0" smtClean="0"/>
              <a:t>“x” </a:t>
            </a:r>
            <a:r>
              <a:rPr lang="en-US" dirty="0" smtClean="0"/>
              <a:t>epochs.</a:t>
            </a:r>
          </a:p>
          <a:p>
            <a:r>
              <a:rPr lang="en-US" dirty="0" smtClean="0"/>
              <a:t>When the Model reaches a </a:t>
            </a:r>
            <a:r>
              <a:rPr lang="en-US" dirty="0"/>
              <a:t>stable train/test loss value </a:t>
            </a:r>
            <a:r>
              <a:rPr lang="en-US" dirty="0" smtClean="0"/>
              <a:t>(in our case 0.11), collect it.</a:t>
            </a:r>
          </a:p>
          <a:p>
            <a:r>
              <a:rPr lang="en-US" dirty="0"/>
              <a:t>V</a:t>
            </a:r>
            <a:r>
              <a:rPr lang="en-US" dirty="0" smtClean="0"/>
              <a:t>isualize </a:t>
            </a:r>
            <a:r>
              <a:rPr lang="en-US" dirty="0"/>
              <a:t>the reconstructed inputs and the encoded </a:t>
            </a:r>
            <a:r>
              <a:rPr lang="en-US" dirty="0" smtClean="0"/>
              <a:t>representations.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476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Preparing Input: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6600"/>
            <a:ext cx="12192000" cy="612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Add</a:t>
            </a:r>
            <a:r>
              <a:rPr lang="en-US" b="1" dirty="0" smtClean="0"/>
              <a:t> </a:t>
            </a:r>
            <a:r>
              <a:rPr lang="en-US" b="1" dirty="0" smtClean="0"/>
              <a:t>noise to the model :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Salt </a:t>
            </a:r>
            <a:r>
              <a:rPr lang="en-US" b="1" dirty="0"/>
              <a:t>and pepper </a:t>
            </a:r>
            <a:r>
              <a:rPr lang="en-US" b="1" dirty="0" smtClean="0"/>
              <a:t>noise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/>
              <a:t>a fraction of the input elements taken at random is set either to the maximum value or to the </a:t>
            </a:r>
            <a:r>
              <a:rPr lang="en-US" dirty="0" smtClean="0"/>
              <a:t>minimum.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data </a:t>
            </a:r>
            <a:r>
              <a:rPr lang="en-US" dirty="0"/>
              <a:t>corruption process has to be repeated each time the same input is presented to the </a:t>
            </a:r>
            <a:r>
              <a:rPr lang="en-US" dirty="0" smtClean="0"/>
              <a:t>AE</a:t>
            </a:r>
            <a:r>
              <a:rPr lang="en-US" dirty="0" smtClean="0"/>
              <a:t>. This will help the model to extract </a:t>
            </a:r>
            <a:r>
              <a:rPr lang="en-US" dirty="0"/>
              <a:t>the underlying </a:t>
            </a:r>
            <a:r>
              <a:rPr lang="en-US" dirty="0" smtClean="0"/>
              <a:t>structure</a:t>
            </a:r>
            <a:r>
              <a:rPr lang="en-US" dirty="0"/>
              <a:t> </a:t>
            </a:r>
            <a:r>
              <a:rPr lang="en-US" dirty="0" smtClean="0"/>
              <a:t>during the training.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training set is corrupted only once at the beginning of training, the model would recognize the distortions as valid data patterns, leading to </a:t>
            </a:r>
            <a:r>
              <a:rPr lang="en-US" b="1" dirty="0" smtClean="0">
                <a:solidFill>
                  <a:srgbClr val="FF0000"/>
                </a:solidFill>
              </a:rPr>
              <a:t>OVERFITTING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2095500"/>
            <a:ext cx="11515725" cy="10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87382"/>
            <a:ext cx="10515600" cy="720307"/>
          </a:xfrm>
        </p:spPr>
        <p:txBody>
          <a:bodyPr/>
          <a:lstStyle/>
          <a:p>
            <a:r>
              <a:rPr lang="en-US" b="1" dirty="0" smtClean="0"/>
              <a:t>Build Model: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280" y="503402"/>
            <a:ext cx="3398520" cy="3277290"/>
          </a:xfrm>
          <a:prstGeom prst="rightBrace">
            <a:avLst>
              <a:gd name="adj1" fmla="val 12685"/>
              <a:gd name="adj2" fmla="val 46132"/>
            </a:avLst>
          </a:prstGeom>
          <a:ln w="12700">
            <a:solidFill>
              <a:schemeClr val="tx1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Decode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9491" y="5853343"/>
            <a:ext cx="3241964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Conv 2d shape: (28x28x32)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9492" y="5287836"/>
            <a:ext cx="3241963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Max Pool 2x2 shape: (14x14x32)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7771" y="3609097"/>
            <a:ext cx="1371601" cy="3001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Encoded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7774" y="2491584"/>
            <a:ext cx="1371602" cy="34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Upsampling</a:t>
            </a:r>
            <a:r>
              <a:rPr lang="en-US" sz="1100" dirty="0"/>
              <a:t> shape: (14x14x32)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2019" y="1885304"/>
            <a:ext cx="2023109" cy="38672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Conv 2D shape: (14x14x32)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2019" y="4719144"/>
            <a:ext cx="2023111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Conv 2D shape: (14x14x32)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7774" y="3023436"/>
            <a:ext cx="1371601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Conv 2D shape: (7x7x32)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3489706"/>
            <a:ext cx="1605909" cy="2867132"/>
          </a:xfrm>
          <a:prstGeom prst="leftBrace">
            <a:avLst>
              <a:gd name="adj1" fmla="val 25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3180" y="4744650"/>
            <a:ext cx="84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encode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4732021" y="2269440"/>
            <a:ext cx="325750" cy="20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5057771" y="2840719"/>
            <a:ext cx="0" cy="17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4239491" y="1096285"/>
            <a:ext cx="492526" cy="25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6755126" y="4535613"/>
            <a:ext cx="0" cy="1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7472149" y="5704121"/>
            <a:ext cx="1" cy="40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 flipV="1">
            <a:off x="4732017" y="4526545"/>
            <a:ext cx="4" cy="20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243592" y="5083204"/>
            <a:ext cx="488427" cy="19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250169" y="5646489"/>
            <a:ext cx="3814" cy="41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6417285" y="2291510"/>
            <a:ext cx="337841" cy="19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H="1" flipV="1">
            <a:off x="6429372" y="2852247"/>
            <a:ext cx="4" cy="16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6755130" y="5044471"/>
            <a:ext cx="717020" cy="24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6755123" y="1096285"/>
            <a:ext cx="730433" cy="20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9491" y="6428631"/>
            <a:ext cx="3241964" cy="2616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Input layer shape: (28*28*1)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142177" y="5128378"/>
            <a:ext cx="49823" cy="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43592" y="6203399"/>
            <a:ext cx="0" cy="35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477640" y="6250612"/>
            <a:ext cx="1907" cy="35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32017" y="4172376"/>
            <a:ext cx="2023111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Max Pool 2x2 shape: (7x7x32)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32019" y="1318544"/>
            <a:ext cx="2023111" cy="34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Upsampling</a:t>
            </a:r>
            <a:r>
              <a:rPr lang="en-US" sz="1100" dirty="0"/>
              <a:t> shape: (28x28x32)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41686" y="690453"/>
            <a:ext cx="3243870" cy="38672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Conv 2D shape: (28x28x32)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43592" y="241792"/>
            <a:ext cx="3241964" cy="2616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Output layer shape: (28*28*1)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4732021" y="3922154"/>
            <a:ext cx="325750" cy="26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6429376" y="3921856"/>
            <a:ext cx="325750" cy="24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057771" y="3372571"/>
            <a:ext cx="3" cy="23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429372" y="3377605"/>
            <a:ext cx="4" cy="2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32017" y="1667679"/>
            <a:ext cx="0" cy="21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755126" y="1667679"/>
            <a:ext cx="0" cy="21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 flipV="1">
            <a:off x="4243592" y="503402"/>
            <a:ext cx="10391" cy="18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481455" y="503402"/>
            <a:ext cx="0" cy="18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1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610</Words>
  <Application>Microsoft Macintosh PowerPoint</Application>
  <PresentationFormat>Widescreen</PresentationFormat>
  <Paragraphs>205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 Hebrew</vt:lpstr>
      <vt:lpstr>Calibri</vt:lpstr>
      <vt:lpstr>Calibri Light</vt:lpstr>
      <vt:lpstr>MathJax_Caligraphic</vt:lpstr>
      <vt:lpstr>MathJax_Main</vt:lpstr>
      <vt:lpstr>MathJax_Math</vt:lpstr>
      <vt:lpstr>MathJax_Size2</vt:lpstr>
      <vt:lpstr>Wingdings</vt:lpstr>
      <vt:lpstr>Arial</vt:lpstr>
      <vt:lpstr>Office Theme</vt:lpstr>
      <vt:lpstr>Denoising Autoencoders</vt:lpstr>
      <vt:lpstr>What AutoEncoders..?</vt:lpstr>
      <vt:lpstr>Applications of AE</vt:lpstr>
      <vt:lpstr>Types of AEs</vt:lpstr>
      <vt:lpstr>Our problem Statement:</vt:lpstr>
      <vt:lpstr>Algorithm For DEnoising AutoEncoders:</vt:lpstr>
      <vt:lpstr>Model building and training and testing</vt:lpstr>
      <vt:lpstr>Preparing Input:</vt:lpstr>
      <vt:lpstr>Build Model:</vt:lpstr>
      <vt:lpstr>Configure Model:</vt:lpstr>
      <vt:lpstr>Datasets used:</vt:lpstr>
      <vt:lpstr>Results</vt:lpstr>
      <vt:lpstr>Result 1 with CIFAR-10</vt:lpstr>
      <vt:lpstr>Result 1 with MNIST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Denoising Autoencoders</dc:title>
  <dc:creator>Anubhav [COM S]</dc:creator>
  <cp:lastModifiedBy>Anubhav [COM S]</cp:lastModifiedBy>
  <cp:revision>39</cp:revision>
  <dcterms:created xsi:type="dcterms:W3CDTF">2017-04-24T18:49:16Z</dcterms:created>
  <dcterms:modified xsi:type="dcterms:W3CDTF">2017-04-25T17:25:00Z</dcterms:modified>
</cp:coreProperties>
</file>