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72" r:id="rId1"/>
  </p:sldMasterIdLst>
  <p:notesMasterIdLst>
    <p:notesMasterId r:id="rId27"/>
  </p:notesMasterIdLst>
  <p:handoutMasterIdLst>
    <p:handoutMasterId r:id="rId28"/>
  </p:handoutMasterIdLst>
  <p:sldIdLst>
    <p:sldId id="256" r:id="rId2"/>
    <p:sldId id="258" r:id="rId3"/>
    <p:sldId id="267" r:id="rId4"/>
    <p:sldId id="290" r:id="rId5"/>
    <p:sldId id="259" r:id="rId6"/>
    <p:sldId id="271" r:id="rId7"/>
    <p:sldId id="270" r:id="rId8"/>
    <p:sldId id="281" r:id="rId9"/>
    <p:sldId id="283" r:id="rId10"/>
    <p:sldId id="286" r:id="rId11"/>
    <p:sldId id="289" r:id="rId12"/>
    <p:sldId id="272" r:id="rId13"/>
    <p:sldId id="274" r:id="rId14"/>
    <p:sldId id="275" r:id="rId15"/>
    <p:sldId id="277" r:id="rId16"/>
    <p:sldId id="276" r:id="rId17"/>
    <p:sldId id="280" r:id="rId18"/>
    <p:sldId id="278" r:id="rId19"/>
    <p:sldId id="293" r:id="rId20"/>
    <p:sldId id="295" r:id="rId21"/>
    <p:sldId id="294" r:id="rId22"/>
    <p:sldId id="279" r:id="rId23"/>
    <p:sldId id="291" r:id="rId24"/>
    <p:sldId id="292" r:id="rId25"/>
    <p:sldId id="296" r:id="rId26"/>
  </p:sldIdLst>
  <p:sldSz cx="12192000" cy="6858000"/>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DC7D01"/>
    <a:srgbClr val="7C7C7C"/>
    <a:srgbClr val="595959"/>
    <a:srgbClr val="9F9F9F"/>
    <a:srgbClr val="008542"/>
    <a:srgbClr val="0202DF"/>
    <a:srgbClr val="FFCA38"/>
    <a:srgbClr val="5A3584"/>
    <a:srgbClr val="B0B2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8510" autoAdjust="0"/>
  </p:normalViewPr>
  <p:slideViewPr>
    <p:cSldViewPr snapToGrid="0">
      <p:cViewPr varScale="1">
        <p:scale>
          <a:sx n="68" d="100"/>
          <a:sy n="68" d="100"/>
        </p:scale>
        <p:origin x="580" y="72"/>
      </p:cViewPr>
      <p:guideLst/>
    </p:cSldViewPr>
  </p:slideViewPr>
  <p:notesTextViewPr>
    <p:cViewPr>
      <p:scale>
        <a:sx n="3" d="2"/>
        <a:sy n="3" d="2"/>
      </p:scale>
      <p:origin x="0" y="0"/>
    </p:cViewPr>
  </p:notesTextViewPr>
  <p:sorterViewPr>
    <p:cViewPr>
      <p:scale>
        <a:sx n="50" d="100"/>
        <a:sy n="50" d="100"/>
      </p:scale>
      <p:origin x="0" y="0"/>
    </p:cViewPr>
  </p:sorterViewPr>
  <p:notesViewPr>
    <p:cSldViewPr snapToGrid="0">
      <p:cViewPr varScale="1">
        <p:scale>
          <a:sx n="82" d="100"/>
          <a:sy n="82" d="100"/>
        </p:scale>
        <p:origin x="3114"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72421"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027" y="1"/>
            <a:ext cx="2972421" cy="466725"/>
          </a:xfrm>
          <a:prstGeom prst="rect">
            <a:avLst/>
          </a:prstGeom>
        </p:spPr>
        <p:txBody>
          <a:bodyPr vert="horz" lIns="91440" tIns="45720" rIns="91440" bIns="45720" rtlCol="0"/>
          <a:lstStyle>
            <a:lvl1pPr algn="r">
              <a:defRPr sz="1200"/>
            </a:lvl1pPr>
          </a:lstStyle>
          <a:p>
            <a:fld id="{CCE5CCF0-57EC-4B4A-AF6D-8F9184779F74}" type="datetimeFigureOut">
              <a:rPr lang="en-US" smtClean="0"/>
              <a:t>1/29/2018</a:t>
            </a:fld>
            <a:endParaRPr lang="en-US" dirty="0"/>
          </a:p>
        </p:txBody>
      </p:sp>
      <p:sp>
        <p:nvSpPr>
          <p:cNvPr id="4" name="Footer Placeholder 3"/>
          <p:cNvSpPr>
            <a:spLocks noGrp="1"/>
          </p:cNvSpPr>
          <p:nvPr>
            <p:ph type="ftr" sz="quarter" idx="2"/>
          </p:nvPr>
        </p:nvSpPr>
        <p:spPr>
          <a:xfrm>
            <a:off x="1" y="8829676"/>
            <a:ext cx="2972421" cy="4667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027" y="8829676"/>
            <a:ext cx="2972421" cy="466725"/>
          </a:xfrm>
          <a:prstGeom prst="rect">
            <a:avLst/>
          </a:prstGeom>
        </p:spPr>
        <p:txBody>
          <a:bodyPr vert="horz" lIns="91440" tIns="45720" rIns="91440" bIns="45720" rtlCol="0" anchor="b"/>
          <a:lstStyle>
            <a:lvl1pPr algn="r">
              <a:defRPr sz="1200"/>
            </a:lvl1pPr>
          </a:lstStyle>
          <a:p>
            <a:fld id="{09868F4A-9F54-4715-B817-A29EE29EE972}" type="slidenum">
              <a:rPr lang="en-US" smtClean="0"/>
              <a:t>‹#›</a:t>
            </a:fld>
            <a:endParaRPr lang="en-US" dirty="0"/>
          </a:p>
        </p:txBody>
      </p:sp>
    </p:spTree>
    <p:extLst>
      <p:ext uri="{BB962C8B-B14F-4D97-AF65-F5344CB8AC3E}">
        <p14:creationId xmlns:p14="http://schemas.microsoft.com/office/powerpoint/2010/main" val="1429078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884613" y="0"/>
            <a:ext cx="2971800" cy="466434"/>
          </a:xfrm>
          <a:prstGeom prst="rect">
            <a:avLst/>
          </a:prstGeom>
        </p:spPr>
        <p:txBody>
          <a:bodyPr vert="horz" lIns="93177" tIns="46589" rIns="93177" bIns="46589" rtlCol="0"/>
          <a:lstStyle>
            <a:lvl1pPr algn="r">
              <a:defRPr sz="1200"/>
            </a:lvl1pPr>
          </a:lstStyle>
          <a:p>
            <a:fld id="{57B70929-587C-4B98-981F-D8BF58E5E757}" type="datetimeFigureOut">
              <a:rPr lang="en-US" smtClean="0"/>
              <a:t>1/29/2018</a:t>
            </a:fld>
            <a:endParaRPr lang="en-US" dirty="0"/>
          </a:p>
        </p:txBody>
      </p:sp>
      <p:sp>
        <p:nvSpPr>
          <p:cNvPr id="4" name="Slide Image Placeholder 3"/>
          <p:cNvSpPr>
            <a:spLocks noGrp="1" noRot="1" noChangeAspect="1"/>
          </p:cNvSpPr>
          <p:nvPr>
            <p:ph type="sldImg" idx="2"/>
          </p:nvPr>
        </p:nvSpPr>
        <p:spPr>
          <a:xfrm>
            <a:off x="1906588" y="642938"/>
            <a:ext cx="3044825" cy="1712912"/>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685800" y="2531656"/>
            <a:ext cx="5486400" cy="5602695"/>
          </a:xfrm>
          <a:prstGeom prst="rect">
            <a:avLst/>
          </a:prstGeom>
        </p:spPr>
        <p:txBody>
          <a:bodyPr vert="horz" lIns="93177" tIns="46589" rIns="93177" bIns="4658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8"/>
            <a:ext cx="297180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829968"/>
            <a:ext cx="2971800" cy="466433"/>
          </a:xfrm>
          <a:prstGeom prst="rect">
            <a:avLst/>
          </a:prstGeom>
        </p:spPr>
        <p:txBody>
          <a:bodyPr vert="horz" lIns="93177" tIns="46589" rIns="93177" bIns="46589" rtlCol="0" anchor="b"/>
          <a:lstStyle>
            <a:lvl1pPr algn="r">
              <a:defRPr sz="1200"/>
            </a:lvl1pPr>
          </a:lstStyle>
          <a:p>
            <a:fld id="{92916410-5765-4D95-B8F8-83EB701EB834}" type="slidenum">
              <a:rPr lang="en-US" smtClean="0"/>
              <a:t>‹#›</a:t>
            </a:fld>
            <a:endParaRPr lang="en-US" dirty="0"/>
          </a:p>
        </p:txBody>
      </p:sp>
    </p:spTree>
    <p:extLst>
      <p:ext uri="{BB962C8B-B14F-4D97-AF65-F5344CB8AC3E}">
        <p14:creationId xmlns:p14="http://schemas.microsoft.com/office/powerpoint/2010/main" val="1130638851"/>
      </p:ext>
    </p:extLst>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600" kern="1200">
        <a:solidFill>
          <a:schemeClr val="tx1"/>
        </a:solidFill>
        <a:latin typeface="+mn-lt"/>
        <a:ea typeface="+mn-ea"/>
        <a:cs typeface="+mn-cs"/>
      </a:defRPr>
    </a:lvl2pPr>
    <a:lvl3pPr marL="914400" algn="l" defTabSz="914400" rtl="0" eaLnBrk="1" latinLnBrk="0" hangingPunct="1">
      <a:defRPr sz="1600" kern="1200">
        <a:solidFill>
          <a:schemeClr val="tx1"/>
        </a:solidFill>
        <a:latin typeface="+mn-lt"/>
        <a:ea typeface="+mn-ea"/>
        <a:cs typeface="+mn-cs"/>
      </a:defRPr>
    </a:lvl3pPr>
    <a:lvl4pPr marL="1371600" algn="l" defTabSz="914400" rtl="0" eaLnBrk="1" latinLnBrk="0" hangingPunct="1">
      <a:defRPr sz="1600" kern="1200">
        <a:solidFill>
          <a:schemeClr val="tx1"/>
        </a:solidFill>
        <a:latin typeface="+mn-lt"/>
        <a:ea typeface="+mn-ea"/>
        <a:cs typeface="+mn-cs"/>
      </a:defRPr>
    </a:lvl4pPr>
    <a:lvl5pPr marL="1828800" algn="l" defTabSz="914400" rtl="0" eaLnBrk="1" latinLnBrk="0" hangingPunct="1">
      <a:defRPr sz="16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bg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8" name="Date Placeholder 7"/>
          <p:cNvSpPr>
            <a:spLocks noGrp="1"/>
          </p:cNvSpPr>
          <p:nvPr>
            <p:ph type="dt" sz="half" idx="10"/>
          </p:nvPr>
        </p:nvSpPr>
        <p:spPr>
          <a:xfrm rot="16200000">
            <a:off x="10797542" y="998537"/>
            <a:ext cx="1904999" cy="365125"/>
          </a:xfrm>
          <a:prstGeom prst="rect">
            <a:avLst/>
          </a:prstGeom>
        </p:spPr>
        <p:txBody>
          <a:bodyPr/>
          <a:lstStyle/>
          <a:p>
            <a:fld id="{9C0D4B80-1E26-4C30-81DC-F3B1BC0FABCC}" type="datetime1">
              <a:rPr lang="en-US" smtClean="0"/>
              <a:t>1/29/2018</a:t>
            </a:fld>
            <a:endParaRPr lang="en-US" dirty="0"/>
          </a:p>
        </p:txBody>
      </p:sp>
      <p:sp>
        <p:nvSpPr>
          <p:cNvPr id="9" name="Footer Placeholder 8"/>
          <p:cNvSpPr>
            <a:spLocks noGrp="1"/>
          </p:cNvSpPr>
          <p:nvPr>
            <p:ph type="ftr" sz="quarter" idx="11"/>
          </p:nvPr>
        </p:nvSpPr>
        <p:spPr>
          <a:xfrm rot="16200000">
            <a:off x="9959341" y="4046537"/>
            <a:ext cx="3581400" cy="365125"/>
          </a:xfrm>
          <a:prstGeom prst="rect">
            <a:avLst/>
          </a:prstGeom>
        </p:spPr>
        <p:txBody>
          <a:bodyPr/>
          <a:lstStyle/>
          <a:p>
            <a:endParaRPr lang="en-US" dirty="0"/>
          </a:p>
        </p:txBody>
      </p:sp>
      <p:sp>
        <p:nvSpPr>
          <p:cNvPr id="10" name="Slide Number Placeholder 9"/>
          <p:cNvSpPr>
            <a:spLocks noGrp="1"/>
          </p:cNvSpPr>
          <p:nvPr>
            <p:ph type="sldNum" sz="quarter" idx="12"/>
          </p:nvPr>
        </p:nvSpPr>
        <p:spPr>
          <a:xfrm>
            <a:off x="11028218" y="6172200"/>
            <a:ext cx="1163782" cy="593725"/>
          </a:xfrm>
          <a:prstGeom prst="rect">
            <a:avLst/>
          </a:prstGeom>
        </p:spPr>
        <p:txBody>
          <a:bodyPr/>
          <a:lstStyle>
            <a:lvl1pPr algn="ctr">
              <a:defRPr sz="1600">
                <a:solidFill>
                  <a:srgbClr val="008542"/>
                </a:solidFill>
              </a:defRPr>
            </a:lvl1pPr>
          </a:lstStyle>
          <a:p>
            <a:fld id="{601A7ADE-E78F-4068-B691-87A7BF8C4DE5}" type="slidenum">
              <a:rPr lang="en-US" smtClean="0"/>
              <a:pPr/>
              <a:t>‹#›</a:t>
            </a:fld>
            <a:endParaRPr lang="en-US" dirty="0"/>
          </a:p>
        </p:txBody>
      </p:sp>
    </p:spTree>
    <p:extLst>
      <p:ext uri="{BB962C8B-B14F-4D97-AF65-F5344CB8AC3E}">
        <p14:creationId xmlns:p14="http://schemas.microsoft.com/office/powerpoint/2010/main" val="391065370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rot="16200000">
            <a:off x="10797542" y="998537"/>
            <a:ext cx="1904999" cy="365125"/>
          </a:xfrm>
          <a:prstGeom prst="rect">
            <a:avLst/>
          </a:prstGeom>
        </p:spPr>
        <p:txBody>
          <a:bodyPr/>
          <a:lstStyle/>
          <a:p>
            <a:fld id="{4A9000E8-8AF4-4844-9766-9D83864262AD}" type="datetime1">
              <a:rPr lang="en-US" smtClean="0"/>
              <a:t>1/29/2018</a:t>
            </a:fld>
            <a:endParaRPr lang="en-US" dirty="0"/>
          </a:p>
        </p:txBody>
      </p:sp>
      <p:sp>
        <p:nvSpPr>
          <p:cNvPr id="5" name="Footer Placeholder 4"/>
          <p:cNvSpPr>
            <a:spLocks noGrp="1"/>
          </p:cNvSpPr>
          <p:nvPr>
            <p:ph type="ftr" sz="quarter" idx="11"/>
          </p:nvPr>
        </p:nvSpPr>
        <p:spPr>
          <a:xfrm rot="16200000">
            <a:off x="9959341" y="4046537"/>
            <a:ext cx="35814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1292840" y="6172200"/>
            <a:ext cx="914400" cy="593725"/>
          </a:xfrm>
          <a:prstGeom prst="rect">
            <a:avLst/>
          </a:prstGeom>
        </p:spPr>
        <p:txBody>
          <a:bodyPr/>
          <a:lstStyle/>
          <a:p>
            <a:fld id="{601A7ADE-E78F-4068-B691-87A7BF8C4DE5}" type="slidenum">
              <a:rPr lang="en-US" smtClean="0"/>
              <a:t>‹#›</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28737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rot="16200000">
            <a:off x="10797542" y="998537"/>
            <a:ext cx="1904999" cy="365125"/>
          </a:xfrm>
          <a:prstGeom prst="rect">
            <a:avLst/>
          </a:prstGeom>
        </p:spPr>
        <p:txBody>
          <a:bodyPr/>
          <a:lstStyle/>
          <a:p>
            <a:fld id="{62A1FD4C-653F-4116-9D8C-15730940D368}" type="datetime1">
              <a:rPr lang="en-US" smtClean="0"/>
              <a:t>1/29/2018</a:t>
            </a:fld>
            <a:endParaRPr lang="en-US" dirty="0"/>
          </a:p>
        </p:txBody>
      </p:sp>
      <p:sp>
        <p:nvSpPr>
          <p:cNvPr id="5" name="Footer Placeholder 4"/>
          <p:cNvSpPr>
            <a:spLocks noGrp="1"/>
          </p:cNvSpPr>
          <p:nvPr>
            <p:ph type="ftr" sz="quarter" idx="11"/>
          </p:nvPr>
        </p:nvSpPr>
        <p:spPr>
          <a:xfrm rot="16200000">
            <a:off x="9959341" y="4046537"/>
            <a:ext cx="35814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1292840" y="6172200"/>
            <a:ext cx="914400" cy="593725"/>
          </a:xfrm>
          <a:prstGeom prst="rect">
            <a:avLst/>
          </a:prstGeom>
        </p:spPr>
        <p:txBody>
          <a:bodyPr/>
          <a:lstStyle/>
          <a:p>
            <a:fld id="{601A7ADE-E78F-4068-B691-87A7BF8C4DE5}" type="slidenum">
              <a:rPr lang="en-US" smtClean="0"/>
              <a:t>‹#›</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8359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DC7D01"/>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rot="16200000">
            <a:off x="10797542" y="998537"/>
            <a:ext cx="1904999" cy="365125"/>
          </a:xfrm>
          <a:prstGeom prst="rect">
            <a:avLst/>
          </a:prstGeom>
        </p:spPr>
        <p:txBody>
          <a:bodyPr/>
          <a:lstStyle/>
          <a:p>
            <a:fld id="{4EE02A72-6CF8-4052-98FD-0AE0F03D395E}" type="datetime1">
              <a:rPr lang="en-US" smtClean="0"/>
              <a:t>1/29/2018</a:t>
            </a:fld>
            <a:endParaRPr lang="en-US" dirty="0"/>
          </a:p>
        </p:txBody>
      </p:sp>
      <p:sp>
        <p:nvSpPr>
          <p:cNvPr id="5" name="Footer Placeholder 4"/>
          <p:cNvSpPr>
            <a:spLocks noGrp="1"/>
          </p:cNvSpPr>
          <p:nvPr>
            <p:ph type="ftr" sz="quarter" idx="11"/>
          </p:nvPr>
        </p:nvSpPr>
        <p:spPr>
          <a:xfrm rot="16200000">
            <a:off x="9959341" y="4046537"/>
            <a:ext cx="3581400" cy="365125"/>
          </a:xfrm>
          <a:prstGeom prst="rect">
            <a:avLst/>
          </a:prstGeom>
        </p:spPr>
        <p:txBody>
          <a:bodyPr/>
          <a:lstStyle/>
          <a:p>
            <a:endParaRPr lang="en-US" dirty="0"/>
          </a:p>
        </p:txBody>
      </p:sp>
      <p:sp>
        <p:nvSpPr>
          <p:cNvPr id="9" name="Rectangle 8"/>
          <p:cNvSpPr/>
          <p:nvPr userDrawn="1"/>
        </p:nvSpPr>
        <p:spPr>
          <a:xfrm>
            <a:off x="0" y="0"/>
            <a:ext cx="457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Slide Number Placeholder 9"/>
          <p:cNvSpPr>
            <a:spLocks noGrp="1"/>
          </p:cNvSpPr>
          <p:nvPr>
            <p:ph type="sldNum" sz="quarter" idx="12"/>
          </p:nvPr>
        </p:nvSpPr>
        <p:spPr>
          <a:xfrm>
            <a:off x="11028218" y="6172200"/>
            <a:ext cx="1163782" cy="593725"/>
          </a:xfrm>
          <a:prstGeom prst="rect">
            <a:avLst/>
          </a:prstGeom>
        </p:spPr>
        <p:txBody>
          <a:bodyPr/>
          <a:lstStyle>
            <a:lvl1pPr algn="ctr">
              <a:defRPr sz="1600">
                <a:solidFill>
                  <a:srgbClr val="008542"/>
                </a:solidFill>
              </a:defRPr>
            </a:lvl1pPr>
          </a:lstStyle>
          <a:p>
            <a:fld id="{601A7ADE-E78F-4068-B691-87A7BF8C4DE5}" type="slidenum">
              <a:rPr lang="en-US" smtClean="0"/>
              <a:pPr/>
              <a:t>‹#›</a:t>
            </a:fld>
            <a:endParaRPr lang="en-US" dirty="0"/>
          </a:p>
        </p:txBody>
      </p:sp>
      <p:pic>
        <p:nvPicPr>
          <p:cNvPr id="11" name="Picture 10"/>
          <p:cNvPicPr>
            <a:picLocks noChangeAspect="1"/>
          </p:cNvPicPr>
          <p:nvPr userDrawn="1"/>
        </p:nvPicPr>
        <p:blipFill>
          <a:blip r:embed="rId2"/>
          <a:stretch>
            <a:fillRect/>
          </a:stretch>
        </p:blipFill>
        <p:spPr>
          <a:xfrm flipH="1">
            <a:off x="457198" y="1"/>
            <a:ext cx="76201" cy="6858000"/>
          </a:xfrm>
          <a:prstGeom prst="rect">
            <a:avLst/>
          </a:prstGeom>
        </p:spPr>
      </p:pic>
    </p:spTree>
    <p:extLst>
      <p:ext uri="{BB962C8B-B14F-4D97-AF65-F5344CB8AC3E}">
        <p14:creationId xmlns:p14="http://schemas.microsoft.com/office/powerpoint/2010/main" val="3464202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solidFill>
                  <a:schemeClr val="tx1"/>
                </a:solidFill>
              </a:defRPr>
            </a:lvl1pPr>
          </a:lstStyle>
          <a:p>
            <a:r>
              <a:rPr lang="en-US" dirty="0"/>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rot="16200000">
            <a:off x="10797542" y="998537"/>
            <a:ext cx="1904999" cy="365125"/>
          </a:xfrm>
          <a:prstGeom prst="rect">
            <a:avLst/>
          </a:prstGeom>
        </p:spPr>
        <p:txBody>
          <a:bodyPr/>
          <a:lstStyle/>
          <a:p>
            <a:fld id="{0A86FA2B-4DBD-4FAB-A337-E2FA974C853C}" type="datetime1">
              <a:rPr lang="en-US" smtClean="0"/>
              <a:t>1/29/2018</a:t>
            </a:fld>
            <a:endParaRPr lang="en-US" dirty="0"/>
          </a:p>
        </p:txBody>
      </p:sp>
      <p:sp>
        <p:nvSpPr>
          <p:cNvPr id="5" name="Footer Placeholder 4"/>
          <p:cNvSpPr>
            <a:spLocks noGrp="1"/>
          </p:cNvSpPr>
          <p:nvPr>
            <p:ph type="ftr" sz="quarter" idx="11"/>
          </p:nvPr>
        </p:nvSpPr>
        <p:spPr>
          <a:xfrm rot="16200000">
            <a:off x="9959341" y="4046537"/>
            <a:ext cx="3581400" cy="365125"/>
          </a:xfrm>
          <a:prstGeom prst="rect">
            <a:avLst/>
          </a:prstGeom>
        </p:spPr>
        <p:txBody>
          <a:bodyPr/>
          <a:lstStyle/>
          <a:p>
            <a:endParaRPr lang="en-US" dirty="0"/>
          </a:p>
        </p:txBody>
      </p:sp>
      <p:sp>
        <p:nvSpPr>
          <p:cNvPr id="8" name="Slide Number Placeholder 9"/>
          <p:cNvSpPr>
            <a:spLocks noGrp="1"/>
          </p:cNvSpPr>
          <p:nvPr>
            <p:ph type="sldNum" sz="quarter" idx="12"/>
          </p:nvPr>
        </p:nvSpPr>
        <p:spPr>
          <a:xfrm>
            <a:off x="11028218" y="6172200"/>
            <a:ext cx="1163782" cy="593725"/>
          </a:xfrm>
          <a:prstGeom prst="rect">
            <a:avLst/>
          </a:prstGeom>
        </p:spPr>
        <p:txBody>
          <a:bodyPr/>
          <a:lstStyle>
            <a:lvl1pPr algn="ctr">
              <a:defRPr sz="1600">
                <a:solidFill>
                  <a:srgbClr val="008542"/>
                </a:solidFill>
              </a:defRPr>
            </a:lvl1pPr>
          </a:lstStyle>
          <a:p>
            <a:fld id="{601A7ADE-E78F-4068-B691-87A7BF8C4DE5}" type="slidenum">
              <a:rPr lang="en-US" smtClean="0"/>
              <a:pPr/>
              <a:t>‹#›</a:t>
            </a:fld>
            <a:endParaRPr lang="en-US" dirty="0"/>
          </a:p>
        </p:txBody>
      </p:sp>
    </p:spTree>
    <p:extLst>
      <p:ext uri="{BB962C8B-B14F-4D97-AF65-F5344CB8AC3E}">
        <p14:creationId xmlns:p14="http://schemas.microsoft.com/office/powerpoint/2010/main" val="1757544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DC7D01"/>
                </a:solidFill>
              </a:defRPr>
            </a:lvl1pPr>
          </a:lstStyle>
          <a:p>
            <a:r>
              <a:rPr lang="en-US" dirty="0"/>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buClrTx/>
              <a:defRPr sz="2000"/>
            </a:lvl1pPr>
            <a:lvl2pPr>
              <a:buClrTx/>
              <a:defRPr sz="1800"/>
            </a:lvl2pPr>
            <a:lvl3pPr>
              <a:buClrTx/>
              <a:defRPr sz="1600"/>
            </a:lvl3pPr>
            <a:lvl4pPr>
              <a:buClrTx/>
              <a:defRPr sz="1400"/>
            </a:lvl4pPr>
            <a:lvl5pPr>
              <a:buClrTx/>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6480" y="1828800"/>
            <a:ext cx="4480560" cy="4351337"/>
          </a:xfrm>
        </p:spPr>
        <p:txBody>
          <a:bodyPr/>
          <a:lstStyle>
            <a:lvl1pPr>
              <a:buClrTx/>
              <a:defRPr sz="2000"/>
            </a:lvl1pPr>
            <a:lvl2pPr>
              <a:buClrTx/>
              <a:defRPr sz="1800"/>
            </a:lvl2pPr>
            <a:lvl3pPr>
              <a:buClrTx/>
              <a:defRPr sz="1600"/>
            </a:lvl3pPr>
            <a:lvl4pPr>
              <a:buClrTx/>
              <a:defRPr sz="1400"/>
            </a:lvl4pPr>
            <a:lvl5pPr>
              <a:buClrTx/>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rot="16200000">
            <a:off x="10797542" y="998537"/>
            <a:ext cx="1904999" cy="365125"/>
          </a:xfrm>
          <a:prstGeom prst="rect">
            <a:avLst/>
          </a:prstGeom>
        </p:spPr>
        <p:txBody>
          <a:bodyPr/>
          <a:lstStyle/>
          <a:p>
            <a:fld id="{5ECE778D-D41F-4D85-9EB8-AEECE5D92B72}" type="datetime1">
              <a:rPr lang="en-US" smtClean="0"/>
              <a:t>1/29/2018</a:t>
            </a:fld>
            <a:endParaRPr lang="en-US" dirty="0"/>
          </a:p>
        </p:txBody>
      </p:sp>
      <p:sp>
        <p:nvSpPr>
          <p:cNvPr id="6" name="Footer Placeholder 5"/>
          <p:cNvSpPr>
            <a:spLocks noGrp="1"/>
          </p:cNvSpPr>
          <p:nvPr>
            <p:ph type="ftr" sz="quarter" idx="11"/>
          </p:nvPr>
        </p:nvSpPr>
        <p:spPr>
          <a:xfrm rot="16200000">
            <a:off x="9959341" y="4046537"/>
            <a:ext cx="3581400" cy="365125"/>
          </a:xfrm>
          <a:prstGeom prst="rect">
            <a:avLst/>
          </a:prstGeom>
        </p:spPr>
        <p:txBody>
          <a:bodyPr/>
          <a:lstStyle/>
          <a:p>
            <a:endParaRPr lang="en-US" dirty="0"/>
          </a:p>
        </p:txBody>
      </p:sp>
      <p:sp>
        <p:nvSpPr>
          <p:cNvPr id="8" name="Rectangle 7"/>
          <p:cNvSpPr/>
          <p:nvPr/>
        </p:nvSpPr>
        <p:spPr>
          <a:xfrm>
            <a:off x="0" y="0"/>
            <a:ext cx="457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Slide Number Placeholder 9"/>
          <p:cNvSpPr>
            <a:spLocks noGrp="1"/>
          </p:cNvSpPr>
          <p:nvPr>
            <p:ph type="sldNum" sz="quarter" idx="12"/>
          </p:nvPr>
        </p:nvSpPr>
        <p:spPr>
          <a:xfrm>
            <a:off x="11028218" y="6172200"/>
            <a:ext cx="1163782" cy="593725"/>
          </a:xfrm>
          <a:prstGeom prst="rect">
            <a:avLst/>
          </a:prstGeom>
        </p:spPr>
        <p:txBody>
          <a:bodyPr/>
          <a:lstStyle>
            <a:lvl1pPr algn="ctr">
              <a:defRPr sz="1600">
                <a:solidFill>
                  <a:srgbClr val="008542"/>
                </a:solidFill>
              </a:defRPr>
            </a:lvl1pPr>
          </a:lstStyle>
          <a:p>
            <a:fld id="{601A7ADE-E78F-4068-B691-87A7BF8C4DE5}" type="slidenum">
              <a:rPr lang="en-US" smtClean="0"/>
              <a:pPr/>
              <a:t>‹#›</a:t>
            </a:fld>
            <a:endParaRPr lang="en-US" dirty="0"/>
          </a:p>
        </p:txBody>
      </p:sp>
      <p:pic>
        <p:nvPicPr>
          <p:cNvPr id="11" name="Picture 10"/>
          <p:cNvPicPr>
            <a:picLocks noChangeAspect="1"/>
          </p:cNvPicPr>
          <p:nvPr userDrawn="1"/>
        </p:nvPicPr>
        <p:blipFill>
          <a:blip r:embed="rId2"/>
          <a:stretch>
            <a:fillRect/>
          </a:stretch>
        </p:blipFill>
        <p:spPr>
          <a:xfrm flipH="1">
            <a:off x="457198" y="1"/>
            <a:ext cx="76201" cy="6858000"/>
          </a:xfrm>
          <a:prstGeom prst="rect">
            <a:avLst/>
          </a:prstGeom>
        </p:spPr>
      </p:pic>
    </p:spTree>
    <p:extLst>
      <p:ext uri="{BB962C8B-B14F-4D97-AF65-F5344CB8AC3E}">
        <p14:creationId xmlns:p14="http://schemas.microsoft.com/office/powerpoint/2010/main" val="243499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vert="horz" lIns="91440" tIns="45720" rIns="91440" bIns="45720" rtlCol="0" anchor="b">
            <a:normAutofit/>
          </a:bodyPr>
          <a:lstStyle>
            <a:lvl1pPr>
              <a:defRPr lang="en-US" b="0" smtClean="0">
                <a:solidFill>
                  <a:schemeClr val="tx2"/>
                </a:solidFill>
              </a:defRPr>
            </a:lvl1pPr>
          </a:lstStyle>
          <a:p>
            <a:pPr marL="0" lvl="0" indent="0">
              <a:spcBef>
                <a:spcPts val="0"/>
              </a:spcBef>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rot="16200000">
            <a:off x="10797542" y="998537"/>
            <a:ext cx="1904999" cy="365125"/>
          </a:xfrm>
          <a:prstGeom prst="rect">
            <a:avLst/>
          </a:prstGeom>
        </p:spPr>
        <p:txBody>
          <a:bodyPr/>
          <a:lstStyle/>
          <a:p>
            <a:fld id="{54D28E04-8F56-48BA-9FE9-84DE12258E82}" type="datetime1">
              <a:rPr lang="en-US" smtClean="0"/>
              <a:t>1/29/2018</a:t>
            </a:fld>
            <a:endParaRPr lang="en-US" dirty="0"/>
          </a:p>
        </p:txBody>
      </p:sp>
      <p:sp>
        <p:nvSpPr>
          <p:cNvPr id="8" name="Footer Placeholder 7"/>
          <p:cNvSpPr>
            <a:spLocks noGrp="1"/>
          </p:cNvSpPr>
          <p:nvPr>
            <p:ph type="ftr" sz="quarter" idx="11"/>
          </p:nvPr>
        </p:nvSpPr>
        <p:spPr>
          <a:xfrm rot="16200000">
            <a:off x="9959341" y="4046537"/>
            <a:ext cx="3581400" cy="365125"/>
          </a:xfrm>
          <a:prstGeom prst="rect">
            <a:avLst/>
          </a:prstGeom>
        </p:spPr>
        <p:txBody>
          <a:bodyPr/>
          <a:lstStyle/>
          <a:p>
            <a:endParaRPr lang="en-US" dirty="0"/>
          </a:p>
        </p:txBody>
      </p:sp>
      <p:sp>
        <p:nvSpPr>
          <p:cNvPr id="11" name="Rectangle 10"/>
          <p:cNvSpPr/>
          <p:nvPr/>
        </p:nvSpPr>
        <p:spPr>
          <a:xfrm>
            <a:off x="0" y="0"/>
            <a:ext cx="457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Slide Number Placeholder 9"/>
          <p:cNvSpPr>
            <a:spLocks noGrp="1"/>
          </p:cNvSpPr>
          <p:nvPr>
            <p:ph type="sldNum" sz="quarter" idx="12"/>
          </p:nvPr>
        </p:nvSpPr>
        <p:spPr>
          <a:xfrm>
            <a:off x="11028218" y="6172200"/>
            <a:ext cx="1163782" cy="593725"/>
          </a:xfrm>
          <a:prstGeom prst="rect">
            <a:avLst/>
          </a:prstGeom>
        </p:spPr>
        <p:txBody>
          <a:bodyPr/>
          <a:lstStyle>
            <a:lvl1pPr algn="ctr">
              <a:defRPr sz="1600">
                <a:solidFill>
                  <a:srgbClr val="008542"/>
                </a:solidFill>
              </a:defRPr>
            </a:lvl1pPr>
          </a:lstStyle>
          <a:p>
            <a:fld id="{601A7ADE-E78F-4068-B691-87A7BF8C4DE5}" type="slidenum">
              <a:rPr lang="en-US" smtClean="0"/>
              <a:pPr/>
              <a:t>‹#›</a:t>
            </a:fld>
            <a:endParaRPr lang="en-US" dirty="0"/>
          </a:p>
        </p:txBody>
      </p:sp>
      <p:pic>
        <p:nvPicPr>
          <p:cNvPr id="14" name="Picture 13"/>
          <p:cNvPicPr>
            <a:picLocks noChangeAspect="1"/>
          </p:cNvPicPr>
          <p:nvPr userDrawn="1"/>
        </p:nvPicPr>
        <p:blipFill>
          <a:blip r:embed="rId2"/>
          <a:stretch>
            <a:fillRect/>
          </a:stretch>
        </p:blipFill>
        <p:spPr>
          <a:xfrm flipH="1">
            <a:off x="457198" y="1"/>
            <a:ext cx="76201" cy="6858000"/>
          </a:xfrm>
          <a:prstGeom prst="rect">
            <a:avLst/>
          </a:prstGeom>
        </p:spPr>
      </p:pic>
    </p:spTree>
    <p:extLst>
      <p:ext uri="{BB962C8B-B14F-4D97-AF65-F5344CB8AC3E}">
        <p14:creationId xmlns:p14="http://schemas.microsoft.com/office/powerpoint/2010/main" val="306484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a:xfrm rot="16200000">
            <a:off x="10797542" y="998537"/>
            <a:ext cx="1904999" cy="365125"/>
          </a:xfrm>
          <a:prstGeom prst="rect">
            <a:avLst/>
          </a:prstGeom>
        </p:spPr>
        <p:txBody>
          <a:bodyPr/>
          <a:lstStyle/>
          <a:p>
            <a:fld id="{5CD9B885-6EEB-4C08-9F98-FEA812E1DED9}" type="datetime1">
              <a:rPr lang="en-US" smtClean="0"/>
              <a:t>1/29/2018</a:t>
            </a:fld>
            <a:endParaRPr lang="en-US" dirty="0"/>
          </a:p>
        </p:txBody>
      </p:sp>
      <p:sp>
        <p:nvSpPr>
          <p:cNvPr id="4" name="Footer Placeholder 3"/>
          <p:cNvSpPr>
            <a:spLocks noGrp="1"/>
          </p:cNvSpPr>
          <p:nvPr>
            <p:ph type="ftr" sz="quarter" idx="11"/>
          </p:nvPr>
        </p:nvSpPr>
        <p:spPr>
          <a:xfrm rot="16200000">
            <a:off x="9959341" y="4046537"/>
            <a:ext cx="3581400" cy="365125"/>
          </a:xfrm>
          <a:prstGeom prst="rect">
            <a:avLst/>
          </a:prstGeom>
        </p:spPr>
        <p:txBody>
          <a:bodyPr/>
          <a:lstStyle/>
          <a:p>
            <a:endParaRPr lang="en-US" dirty="0"/>
          </a:p>
        </p:txBody>
      </p:sp>
      <p:sp>
        <p:nvSpPr>
          <p:cNvPr id="7" name="Rectangle 6"/>
          <p:cNvSpPr/>
          <p:nvPr/>
        </p:nvSpPr>
        <p:spPr>
          <a:xfrm>
            <a:off x="0" y="0"/>
            <a:ext cx="457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Slide Number Placeholder 9"/>
          <p:cNvSpPr>
            <a:spLocks noGrp="1"/>
          </p:cNvSpPr>
          <p:nvPr>
            <p:ph type="sldNum" sz="quarter" idx="12"/>
          </p:nvPr>
        </p:nvSpPr>
        <p:spPr>
          <a:xfrm>
            <a:off x="11028218" y="6172200"/>
            <a:ext cx="1163782" cy="593725"/>
          </a:xfrm>
          <a:prstGeom prst="rect">
            <a:avLst/>
          </a:prstGeom>
        </p:spPr>
        <p:txBody>
          <a:bodyPr/>
          <a:lstStyle>
            <a:lvl1pPr algn="ctr">
              <a:defRPr sz="1600">
                <a:solidFill>
                  <a:srgbClr val="008542"/>
                </a:solidFill>
              </a:defRPr>
            </a:lvl1pPr>
          </a:lstStyle>
          <a:p>
            <a:fld id="{601A7ADE-E78F-4068-B691-87A7BF8C4DE5}" type="slidenum">
              <a:rPr lang="en-US" smtClean="0"/>
              <a:pPr/>
              <a:t>‹#›</a:t>
            </a:fld>
            <a:endParaRPr lang="en-US" dirty="0"/>
          </a:p>
        </p:txBody>
      </p:sp>
      <p:pic>
        <p:nvPicPr>
          <p:cNvPr id="10" name="Picture 9"/>
          <p:cNvPicPr>
            <a:picLocks noChangeAspect="1"/>
          </p:cNvPicPr>
          <p:nvPr userDrawn="1"/>
        </p:nvPicPr>
        <p:blipFill>
          <a:blip r:embed="rId2"/>
          <a:stretch>
            <a:fillRect/>
          </a:stretch>
        </p:blipFill>
        <p:spPr>
          <a:xfrm flipH="1">
            <a:off x="457198" y="1"/>
            <a:ext cx="76201" cy="6858000"/>
          </a:xfrm>
          <a:prstGeom prst="rect">
            <a:avLst/>
          </a:prstGeom>
        </p:spPr>
      </p:pic>
    </p:spTree>
    <p:extLst>
      <p:ext uri="{BB962C8B-B14F-4D97-AF65-F5344CB8AC3E}">
        <p14:creationId xmlns:p14="http://schemas.microsoft.com/office/powerpoint/2010/main" val="3475399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rot="16200000">
            <a:off x="10797542" y="998537"/>
            <a:ext cx="1904999" cy="365125"/>
          </a:xfrm>
          <a:prstGeom prst="rect">
            <a:avLst/>
          </a:prstGeom>
        </p:spPr>
        <p:txBody>
          <a:bodyPr/>
          <a:lstStyle/>
          <a:p>
            <a:fld id="{656EE93D-727E-4D0E-B8CD-38E775E8525E}" type="datetime1">
              <a:rPr lang="en-US" smtClean="0"/>
              <a:t>1/29/2018</a:t>
            </a:fld>
            <a:endParaRPr lang="en-US" dirty="0"/>
          </a:p>
        </p:txBody>
      </p:sp>
      <p:sp>
        <p:nvSpPr>
          <p:cNvPr id="3" name="Footer Placeholder 2"/>
          <p:cNvSpPr>
            <a:spLocks noGrp="1"/>
          </p:cNvSpPr>
          <p:nvPr>
            <p:ph type="ftr" sz="quarter" idx="11"/>
          </p:nvPr>
        </p:nvSpPr>
        <p:spPr>
          <a:xfrm rot="16200000">
            <a:off x="9959341" y="4046537"/>
            <a:ext cx="3581400" cy="365125"/>
          </a:xfrm>
          <a:prstGeom prst="rect">
            <a:avLst/>
          </a:prstGeom>
        </p:spPr>
        <p:txBody>
          <a:bodyPr/>
          <a:lstStyle/>
          <a:p>
            <a:endParaRPr lang="en-US" dirty="0"/>
          </a:p>
        </p:txBody>
      </p:sp>
      <p:sp>
        <p:nvSpPr>
          <p:cNvPr id="5" name="Rectangle 4"/>
          <p:cNvSpPr/>
          <p:nvPr/>
        </p:nvSpPr>
        <p:spPr>
          <a:xfrm>
            <a:off x="0" y="0"/>
            <a:ext cx="457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Slide Number Placeholder 9"/>
          <p:cNvSpPr>
            <a:spLocks noGrp="1"/>
          </p:cNvSpPr>
          <p:nvPr>
            <p:ph type="sldNum" sz="quarter" idx="12"/>
          </p:nvPr>
        </p:nvSpPr>
        <p:spPr>
          <a:xfrm>
            <a:off x="11028218" y="6172200"/>
            <a:ext cx="1163782" cy="593725"/>
          </a:xfrm>
          <a:prstGeom prst="rect">
            <a:avLst/>
          </a:prstGeom>
        </p:spPr>
        <p:txBody>
          <a:bodyPr/>
          <a:lstStyle>
            <a:lvl1pPr algn="ctr">
              <a:defRPr sz="1600">
                <a:solidFill>
                  <a:srgbClr val="008542"/>
                </a:solidFill>
              </a:defRPr>
            </a:lvl1pPr>
          </a:lstStyle>
          <a:p>
            <a:fld id="{601A7ADE-E78F-4068-B691-87A7BF8C4DE5}" type="slidenum">
              <a:rPr lang="en-US" smtClean="0"/>
              <a:pPr/>
              <a:t>‹#›</a:t>
            </a:fld>
            <a:endParaRPr lang="en-US" dirty="0"/>
          </a:p>
        </p:txBody>
      </p:sp>
      <p:pic>
        <p:nvPicPr>
          <p:cNvPr id="8" name="Picture 7"/>
          <p:cNvPicPr>
            <a:picLocks noChangeAspect="1"/>
          </p:cNvPicPr>
          <p:nvPr userDrawn="1"/>
        </p:nvPicPr>
        <p:blipFill>
          <a:blip r:embed="rId2"/>
          <a:stretch>
            <a:fillRect/>
          </a:stretch>
        </p:blipFill>
        <p:spPr>
          <a:xfrm flipH="1">
            <a:off x="457198" y="1"/>
            <a:ext cx="76201" cy="6858000"/>
          </a:xfrm>
          <a:prstGeom prst="rect">
            <a:avLst/>
          </a:prstGeom>
        </p:spPr>
      </p:pic>
    </p:spTree>
    <p:extLst>
      <p:ext uri="{BB962C8B-B14F-4D97-AF65-F5344CB8AC3E}">
        <p14:creationId xmlns:p14="http://schemas.microsoft.com/office/powerpoint/2010/main" val="2208060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16200000">
            <a:off x="10797542" y="998537"/>
            <a:ext cx="1904999" cy="365125"/>
          </a:xfrm>
          <a:prstGeom prst="rect">
            <a:avLst/>
          </a:prstGeom>
        </p:spPr>
        <p:txBody>
          <a:bodyPr/>
          <a:lstStyle/>
          <a:p>
            <a:fld id="{AD9B3AFF-F161-4AAC-9059-DD94B11D62C5}" type="datetime1">
              <a:rPr lang="en-US" smtClean="0"/>
              <a:t>1/29/2018</a:t>
            </a:fld>
            <a:endParaRPr lang="en-US" dirty="0"/>
          </a:p>
        </p:txBody>
      </p:sp>
      <p:sp>
        <p:nvSpPr>
          <p:cNvPr id="6" name="Footer Placeholder 5"/>
          <p:cNvSpPr>
            <a:spLocks noGrp="1"/>
          </p:cNvSpPr>
          <p:nvPr>
            <p:ph type="ftr" sz="quarter" idx="11"/>
          </p:nvPr>
        </p:nvSpPr>
        <p:spPr>
          <a:xfrm rot="16200000">
            <a:off x="9959341" y="4046537"/>
            <a:ext cx="3581400" cy="365125"/>
          </a:xfrm>
          <a:prstGeom prst="rect">
            <a:avLst/>
          </a:prstGeom>
        </p:spPr>
        <p:txBody>
          <a:bodyPr/>
          <a:lstStyle/>
          <a:p>
            <a:endParaRPr lang="en-US" dirty="0"/>
          </a:p>
        </p:txBody>
      </p:sp>
      <p:sp>
        <p:nvSpPr>
          <p:cNvPr id="8" name="Slide Number Placeholder 9"/>
          <p:cNvSpPr>
            <a:spLocks noGrp="1"/>
          </p:cNvSpPr>
          <p:nvPr>
            <p:ph type="sldNum" sz="quarter" idx="12"/>
          </p:nvPr>
        </p:nvSpPr>
        <p:spPr>
          <a:xfrm>
            <a:off x="11028218" y="6172200"/>
            <a:ext cx="1163782" cy="593725"/>
          </a:xfrm>
          <a:prstGeom prst="rect">
            <a:avLst/>
          </a:prstGeom>
        </p:spPr>
        <p:txBody>
          <a:bodyPr/>
          <a:lstStyle>
            <a:lvl1pPr algn="ctr">
              <a:defRPr sz="1600">
                <a:solidFill>
                  <a:srgbClr val="008542"/>
                </a:solidFill>
              </a:defRPr>
            </a:lvl1pPr>
          </a:lstStyle>
          <a:p>
            <a:fld id="{601A7ADE-E78F-4068-B691-87A7BF8C4DE5}" type="slidenum">
              <a:rPr lang="en-US" smtClean="0"/>
              <a:pPr/>
              <a:t>‹#›</a:t>
            </a:fld>
            <a:endParaRPr lang="en-US" dirty="0"/>
          </a:p>
        </p:txBody>
      </p:sp>
    </p:spTree>
    <p:extLst>
      <p:ext uri="{BB962C8B-B14F-4D97-AF65-F5344CB8AC3E}">
        <p14:creationId xmlns:p14="http://schemas.microsoft.com/office/powerpoint/2010/main" val="2440394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16200000">
            <a:off x="10797542" y="998537"/>
            <a:ext cx="1904999" cy="365125"/>
          </a:xfrm>
          <a:prstGeom prst="rect">
            <a:avLst/>
          </a:prstGeom>
        </p:spPr>
        <p:txBody>
          <a:bodyPr/>
          <a:lstStyle/>
          <a:p>
            <a:fld id="{FB6AA9F1-5156-4B07-9984-820DCA0B5247}" type="datetime1">
              <a:rPr lang="en-US" smtClean="0"/>
              <a:t>1/29/2018</a:t>
            </a:fld>
            <a:endParaRPr lang="en-US" dirty="0"/>
          </a:p>
        </p:txBody>
      </p:sp>
      <p:sp>
        <p:nvSpPr>
          <p:cNvPr id="6" name="Footer Placeholder 5"/>
          <p:cNvSpPr>
            <a:spLocks noGrp="1"/>
          </p:cNvSpPr>
          <p:nvPr>
            <p:ph type="ftr" sz="quarter" idx="11"/>
          </p:nvPr>
        </p:nvSpPr>
        <p:spPr>
          <a:xfrm rot="16200000">
            <a:off x="9959341" y="4046537"/>
            <a:ext cx="35814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11292840" y="6172200"/>
            <a:ext cx="914400" cy="593725"/>
          </a:xfrm>
          <a:prstGeom prst="rect">
            <a:avLst/>
          </a:prstGeom>
        </p:spPr>
        <p:txBody>
          <a:bodyPr/>
          <a:lstStyle/>
          <a:p>
            <a:fld id="{601A7ADE-E78F-4068-B691-87A7BF8C4DE5}" type="slidenum">
              <a:rPr lang="en-US" smtClean="0"/>
              <a:t>‹#›</a:t>
            </a:fld>
            <a:endParaRPr lang="en-US" dirty="0"/>
          </a:p>
        </p:txBody>
      </p:sp>
    </p:spTree>
    <p:extLst>
      <p:ext uri="{BB962C8B-B14F-4D97-AF65-F5344CB8AC3E}">
        <p14:creationId xmlns:p14="http://schemas.microsoft.com/office/powerpoint/2010/main" val="1489215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1261872" y="294198"/>
            <a:ext cx="9692640" cy="1397124"/>
          </a:xfrm>
          <a:prstGeom prst="rect">
            <a:avLst/>
          </a:prstGeom>
        </p:spPr>
        <p:txBody>
          <a:bodyPr vert="horz" lIns="91440" tIns="27432" rIns="91440" bIns="45720" rtlCol="0" anchor="b">
            <a:normAutofit/>
          </a:bodyPr>
          <a:lstStyle/>
          <a:p>
            <a:r>
              <a:rPr lang="en-US" dirty="0"/>
              <a:t>Click to edit Master title style</a:t>
            </a:r>
          </a:p>
        </p:txBody>
      </p:sp>
      <p:sp>
        <p:nvSpPr>
          <p:cNvPr id="3" name="Text Placeholder 2"/>
          <p:cNvSpPr>
            <a:spLocks noGrp="1"/>
          </p:cNvSpPr>
          <p:nvPr userDrawn="1">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p:cNvPicPr>
            <a:picLocks noChangeAspect="1"/>
          </p:cNvPicPr>
          <p:nvPr userDrawn="1"/>
        </p:nvPicPr>
        <p:blipFill>
          <a:blip r:embed="rId13"/>
          <a:stretch>
            <a:fillRect/>
          </a:stretch>
        </p:blipFill>
        <p:spPr>
          <a:xfrm>
            <a:off x="11030095" y="1691321"/>
            <a:ext cx="1161905" cy="5166679"/>
          </a:xfrm>
          <a:prstGeom prst="rect">
            <a:avLst/>
          </a:prstGeom>
          <a:gradFill>
            <a:gsLst>
              <a:gs pos="39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pic>
        <p:nvPicPr>
          <p:cNvPr id="5" name="Picture 4"/>
          <p:cNvPicPr>
            <a:picLocks noChangeAspect="1"/>
          </p:cNvPicPr>
          <p:nvPr userDrawn="1"/>
        </p:nvPicPr>
        <p:blipFill>
          <a:blip r:embed="rId14"/>
          <a:stretch>
            <a:fillRect/>
          </a:stretch>
        </p:blipFill>
        <p:spPr>
          <a:xfrm flipH="1">
            <a:off x="10954511" y="1691321"/>
            <a:ext cx="75579" cy="5166678"/>
          </a:xfrm>
          <a:prstGeom prst="rect">
            <a:avLst/>
          </a:prstGeom>
        </p:spPr>
      </p:pic>
      <p:pic>
        <p:nvPicPr>
          <p:cNvPr id="1030" name="Picture 6" descr="http://provost.utdallas.edu/images/amtor2/utd-logo-orange-transparent.png"/>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885004" y="876300"/>
            <a:ext cx="1470805" cy="582772"/>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userDrawn="1"/>
        </p:nvGrpSpPr>
        <p:grpSpPr>
          <a:xfrm>
            <a:off x="10954506" y="1"/>
            <a:ext cx="1237489" cy="644050"/>
            <a:chOff x="10954506" y="0"/>
            <a:chExt cx="1237489" cy="5166679"/>
          </a:xfrm>
        </p:grpSpPr>
        <p:pic>
          <p:nvPicPr>
            <p:cNvPr id="11" name="Picture 10"/>
            <p:cNvPicPr>
              <a:picLocks noChangeAspect="1"/>
            </p:cNvPicPr>
            <p:nvPr userDrawn="1"/>
          </p:nvPicPr>
          <p:blipFill>
            <a:blip r:embed="rId13"/>
            <a:stretch>
              <a:fillRect/>
            </a:stretch>
          </p:blipFill>
          <p:spPr>
            <a:xfrm>
              <a:off x="11030090" y="0"/>
              <a:ext cx="1161905" cy="5166679"/>
            </a:xfrm>
            <a:prstGeom prst="rect">
              <a:avLst/>
            </a:prstGeom>
            <a:gradFill>
              <a:gsLst>
                <a:gs pos="39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pic>
          <p:nvPicPr>
            <p:cNvPr id="12" name="Picture 11"/>
            <p:cNvPicPr>
              <a:picLocks noChangeAspect="1"/>
            </p:cNvPicPr>
            <p:nvPr userDrawn="1"/>
          </p:nvPicPr>
          <p:blipFill>
            <a:blip r:embed="rId14"/>
            <a:stretch>
              <a:fillRect/>
            </a:stretch>
          </p:blipFill>
          <p:spPr>
            <a:xfrm flipH="1">
              <a:off x="10954506" y="0"/>
              <a:ext cx="75579" cy="5166678"/>
            </a:xfrm>
            <a:prstGeom prst="rect">
              <a:avLst/>
            </a:prstGeom>
          </p:spPr>
        </p:pic>
      </p:grpSp>
    </p:spTree>
    <p:extLst>
      <p:ext uri="{BB962C8B-B14F-4D97-AF65-F5344CB8AC3E}">
        <p14:creationId xmlns:p14="http://schemas.microsoft.com/office/powerpoint/2010/main" val="16863611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b="1" kern="1200" spc="-50" baseline="0">
          <a:solidFill>
            <a:srgbClr val="DC7D01"/>
          </a:solidFill>
          <a:latin typeface="Calibri" panose="020F0502020204030204" pitchFamily="34" charset="0"/>
          <a:ea typeface="+mj-ea"/>
          <a:cs typeface="+mj-cs"/>
        </a:defRPr>
      </a:lvl1pPr>
    </p:titleStyle>
    <p:bodyStyle>
      <a:lvl1pPr marL="182880" indent="-182880" algn="l" defTabSz="914400" rtl="0" eaLnBrk="1" latinLnBrk="0" hangingPunct="1">
        <a:lnSpc>
          <a:spcPct val="95000"/>
        </a:lnSpc>
        <a:spcBef>
          <a:spcPts val="1400"/>
        </a:spcBef>
        <a:spcAft>
          <a:spcPts val="200"/>
        </a:spcAft>
        <a:buClrTx/>
        <a:buSzPct val="80000"/>
        <a:buFont typeface="Arial" pitchFamily="34" charset="0"/>
        <a:buChar char="•"/>
        <a:defRPr sz="2000" kern="1200" spc="10" baseline="0">
          <a:solidFill>
            <a:schemeClr val="tx1">
              <a:lumMod val="65000"/>
              <a:lumOff val="35000"/>
            </a:schemeClr>
          </a:solidFill>
          <a:latin typeface="Calibri" panose="020F0502020204030204" pitchFamily="34" charset="0"/>
          <a:ea typeface="+mn-ea"/>
          <a:cs typeface="+mn-cs"/>
        </a:defRPr>
      </a:lvl1pPr>
      <a:lvl2pPr marL="457200" indent="-182880" algn="l" defTabSz="914400" rtl="0" eaLnBrk="1" latinLnBrk="0" hangingPunct="1">
        <a:lnSpc>
          <a:spcPct val="90000"/>
        </a:lnSpc>
        <a:spcBef>
          <a:spcPts val="300"/>
        </a:spcBef>
        <a:spcAft>
          <a:spcPts val="300"/>
        </a:spcAft>
        <a:buClrTx/>
        <a:buFont typeface="Wingdings 2" pitchFamily="18" charset="2"/>
        <a:buChar char=""/>
        <a:defRPr sz="1800" kern="1200">
          <a:solidFill>
            <a:schemeClr val="tx1">
              <a:lumMod val="65000"/>
              <a:lumOff val="35000"/>
            </a:schemeClr>
          </a:solidFill>
          <a:latin typeface="Calibri" panose="020F0502020204030204" pitchFamily="34" charset="0"/>
          <a:ea typeface="+mn-ea"/>
          <a:cs typeface="+mn-cs"/>
        </a:defRPr>
      </a:lvl2pPr>
      <a:lvl3pPr marL="731520" indent="-182880" algn="l" defTabSz="914400" rtl="0" eaLnBrk="1" latinLnBrk="0" hangingPunct="1">
        <a:lnSpc>
          <a:spcPct val="90000"/>
        </a:lnSpc>
        <a:spcBef>
          <a:spcPts val="300"/>
        </a:spcBef>
        <a:spcAft>
          <a:spcPts val="300"/>
        </a:spcAft>
        <a:buClrTx/>
        <a:buFont typeface="Wingdings 2" pitchFamily="18" charset="2"/>
        <a:buChar char=""/>
        <a:defRPr sz="1600" kern="1200">
          <a:solidFill>
            <a:schemeClr val="tx1">
              <a:lumMod val="65000"/>
              <a:lumOff val="35000"/>
            </a:schemeClr>
          </a:solidFill>
          <a:latin typeface="Calibri" panose="020F0502020204030204" pitchFamily="34" charset="0"/>
          <a:ea typeface="+mn-ea"/>
          <a:cs typeface="+mn-cs"/>
        </a:defRPr>
      </a:lvl3pPr>
      <a:lvl4pPr marL="1005840" indent="-182880" algn="l" defTabSz="914400" rtl="0" eaLnBrk="1" latinLnBrk="0" hangingPunct="1">
        <a:lnSpc>
          <a:spcPct val="90000"/>
        </a:lnSpc>
        <a:spcBef>
          <a:spcPts val="300"/>
        </a:spcBef>
        <a:spcAft>
          <a:spcPts val="300"/>
        </a:spcAft>
        <a:buClrTx/>
        <a:buFont typeface="Wingdings 2" pitchFamily="18" charset="2"/>
        <a:buChar char=""/>
        <a:defRPr sz="1400" kern="1200">
          <a:solidFill>
            <a:schemeClr val="tx1">
              <a:lumMod val="65000"/>
              <a:lumOff val="35000"/>
            </a:schemeClr>
          </a:solidFill>
          <a:latin typeface="Calibri" panose="020F0502020204030204" pitchFamily="34" charset="0"/>
          <a:ea typeface="+mn-ea"/>
          <a:cs typeface="+mn-cs"/>
        </a:defRPr>
      </a:lvl4pPr>
      <a:lvl5pPr marL="1280160" indent="-182880" algn="l" defTabSz="914400" rtl="0" eaLnBrk="1" latinLnBrk="0" hangingPunct="1">
        <a:lnSpc>
          <a:spcPct val="90000"/>
        </a:lnSpc>
        <a:spcBef>
          <a:spcPts val="300"/>
        </a:spcBef>
        <a:spcAft>
          <a:spcPts val="300"/>
        </a:spcAft>
        <a:buClrTx/>
        <a:buFont typeface="Wingdings 2" pitchFamily="18" charset="2"/>
        <a:buChar char=""/>
        <a:defRPr sz="1400" kern="1200">
          <a:solidFill>
            <a:schemeClr val="tx1">
              <a:lumMod val="65000"/>
              <a:lumOff val="35000"/>
            </a:schemeClr>
          </a:solidFill>
          <a:latin typeface="Calibri" panose="020F0502020204030204" pitchFamily="34"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8339" y="239703"/>
            <a:ext cx="10616222" cy="1610436"/>
          </a:xfrm>
        </p:spPr>
        <p:txBody>
          <a:bodyPr>
            <a:noAutofit/>
          </a:bodyPr>
          <a:lstStyle/>
          <a:p>
            <a:pPr algn="ctr"/>
            <a:r>
              <a:rPr lang="en-US" sz="4000">
                <a:solidFill>
                  <a:srgbClr val="DC7D01"/>
                </a:solidFill>
                <a:latin typeface="+mj-lt"/>
              </a:rPr>
              <a:t> </a:t>
            </a:r>
            <a:r>
              <a:rPr lang="en-US" sz="4000" dirty="0">
                <a:solidFill>
                  <a:srgbClr val="DC7D01"/>
                </a:solidFill>
                <a:latin typeface="+mj-lt"/>
              </a:rPr>
              <a:t>Police Response to Resistance</a:t>
            </a:r>
            <a:br>
              <a:rPr lang="en-US" sz="4800" dirty="0">
                <a:latin typeface="+mj-lt"/>
              </a:rPr>
            </a:br>
            <a:endParaRPr lang="en-US" sz="3200" dirty="0">
              <a:latin typeface="+mj-lt"/>
            </a:endParaRPr>
          </a:p>
        </p:txBody>
      </p:sp>
      <p:sp>
        <p:nvSpPr>
          <p:cNvPr id="3" name="Subtitle 2"/>
          <p:cNvSpPr>
            <a:spLocks noGrp="1"/>
          </p:cNvSpPr>
          <p:nvPr>
            <p:ph type="subTitle" idx="1"/>
          </p:nvPr>
        </p:nvSpPr>
        <p:spPr>
          <a:xfrm>
            <a:off x="1261872" y="4121624"/>
            <a:ext cx="9418320" cy="2370616"/>
          </a:xfrm>
        </p:spPr>
        <p:txBody>
          <a:bodyPr>
            <a:noAutofit/>
          </a:bodyPr>
          <a:lstStyle/>
          <a:p>
            <a:endParaRPr lang="en-US" sz="1800" b="1" u="sng" dirty="0">
              <a:latin typeface="+mj-lt"/>
            </a:endParaRPr>
          </a:p>
          <a:p>
            <a:r>
              <a:rPr lang="en-US" sz="1800" b="1" u="sng" dirty="0">
                <a:latin typeface="+mj-lt"/>
              </a:rPr>
              <a:t>Presenter:</a:t>
            </a:r>
          </a:p>
          <a:p>
            <a:pPr>
              <a:lnSpc>
                <a:spcPct val="100000"/>
              </a:lnSpc>
            </a:pPr>
            <a:r>
              <a:rPr lang="en-US" sz="1400" b="1" dirty="0">
                <a:latin typeface="+mj-lt"/>
              </a:rPr>
              <a:t>Apurva Godghase</a:t>
            </a:r>
          </a:p>
        </p:txBody>
      </p:sp>
      <p:pic>
        <p:nvPicPr>
          <p:cNvPr id="4" name="Picture 3"/>
          <p:cNvPicPr>
            <a:picLocks noChangeAspect="1"/>
          </p:cNvPicPr>
          <p:nvPr/>
        </p:nvPicPr>
        <p:blipFill>
          <a:blip r:embed="rId2"/>
          <a:stretch>
            <a:fillRect/>
          </a:stretch>
        </p:blipFill>
        <p:spPr>
          <a:xfrm>
            <a:off x="4181303" y="1536737"/>
            <a:ext cx="3458093" cy="2270492"/>
          </a:xfrm>
          <a:prstGeom prst="rect">
            <a:avLst/>
          </a:prstGeom>
        </p:spPr>
      </p:pic>
    </p:spTree>
    <p:extLst>
      <p:ext uri="{BB962C8B-B14F-4D97-AF65-F5344CB8AC3E}">
        <p14:creationId xmlns:p14="http://schemas.microsoft.com/office/powerpoint/2010/main" val="1352655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294198"/>
            <a:ext cx="9692640" cy="611656"/>
          </a:xfrm>
        </p:spPr>
        <p:txBody>
          <a:bodyPr>
            <a:normAutofit fontScale="90000"/>
          </a:bodyPr>
          <a:lstStyle/>
          <a:p>
            <a:r>
              <a:rPr lang="en-US" dirty="0"/>
              <a:t>Model Comparison</a:t>
            </a:r>
          </a:p>
        </p:txBody>
      </p:sp>
      <p:sp>
        <p:nvSpPr>
          <p:cNvPr id="4" name="Slide Number Placeholder 3"/>
          <p:cNvSpPr>
            <a:spLocks noGrp="1"/>
          </p:cNvSpPr>
          <p:nvPr>
            <p:ph type="sldNum" sz="quarter" idx="12"/>
          </p:nvPr>
        </p:nvSpPr>
        <p:spPr/>
        <p:txBody>
          <a:bodyPr/>
          <a:lstStyle/>
          <a:p>
            <a:fld id="{601A7ADE-E78F-4068-B691-87A7BF8C4DE5}" type="slidenum">
              <a:rPr lang="en-US" smtClean="0"/>
              <a:pPr/>
              <a:t>10</a:t>
            </a:fld>
            <a:endParaRPr lang="en-US" dirty="0"/>
          </a:p>
        </p:txBody>
      </p:sp>
      <p:sp>
        <p:nvSpPr>
          <p:cNvPr id="12" name="Rectangle 11"/>
          <p:cNvSpPr/>
          <p:nvPr/>
        </p:nvSpPr>
        <p:spPr>
          <a:xfrm>
            <a:off x="2136685" y="5397874"/>
            <a:ext cx="184731" cy="369332"/>
          </a:xfrm>
          <a:prstGeom prst="rect">
            <a:avLst/>
          </a:prstGeom>
        </p:spPr>
        <p:txBody>
          <a:bodyPr wrap="none">
            <a:spAutoFit/>
          </a:bodyPr>
          <a:lstStyle/>
          <a:p>
            <a:endParaRPr lang="en-US" dirty="0"/>
          </a:p>
        </p:txBody>
      </p:sp>
      <p:sp>
        <p:nvSpPr>
          <p:cNvPr id="7" name="Rectangle 6"/>
          <p:cNvSpPr/>
          <p:nvPr/>
        </p:nvSpPr>
        <p:spPr>
          <a:xfrm>
            <a:off x="1350235" y="2013740"/>
            <a:ext cx="473206" cy="369332"/>
          </a:xfrm>
          <a:prstGeom prst="rect">
            <a:avLst/>
          </a:prstGeom>
        </p:spPr>
        <p:txBody>
          <a:bodyPr wrap="none">
            <a:spAutoFit/>
          </a:bodyPr>
          <a:lstStyle/>
          <a:p>
            <a:pPr marL="285750" indent="-285750">
              <a:buFont typeface="Arial" panose="020B0604020202020204" pitchFamily="34" charset="0"/>
              <a:buChar char="•"/>
            </a:pPr>
            <a:endParaRPr lang="en-US" dirty="0"/>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3761683873"/>
              </p:ext>
            </p:extLst>
          </p:nvPr>
        </p:nvGraphicFramePr>
        <p:xfrm>
          <a:off x="1261872" y="1351127"/>
          <a:ext cx="5684838" cy="1619704"/>
        </p:xfrm>
        <a:graphic>
          <a:graphicData uri="http://schemas.openxmlformats.org/drawingml/2006/table">
            <a:tbl>
              <a:tblPr firstRow="1" firstCol="1" bandRow="1">
                <a:tableStyleId>{5C22544A-7EE6-4342-B048-85BDC9FD1C3A}</a:tableStyleId>
              </a:tblPr>
              <a:tblGrid>
                <a:gridCol w="2313963">
                  <a:extLst>
                    <a:ext uri="{9D8B030D-6E8A-4147-A177-3AD203B41FA5}">
                      <a16:colId xmlns:a16="http://schemas.microsoft.com/office/drawing/2014/main" val="934024266"/>
                    </a:ext>
                  </a:extLst>
                </a:gridCol>
                <a:gridCol w="1811761">
                  <a:extLst>
                    <a:ext uri="{9D8B030D-6E8A-4147-A177-3AD203B41FA5}">
                      <a16:colId xmlns:a16="http://schemas.microsoft.com/office/drawing/2014/main" val="292627833"/>
                    </a:ext>
                  </a:extLst>
                </a:gridCol>
                <a:gridCol w="1559114">
                  <a:extLst>
                    <a:ext uri="{9D8B030D-6E8A-4147-A177-3AD203B41FA5}">
                      <a16:colId xmlns:a16="http://schemas.microsoft.com/office/drawing/2014/main" val="308244615"/>
                    </a:ext>
                  </a:extLst>
                </a:gridCol>
              </a:tblGrid>
              <a:tr h="578272">
                <a:tc>
                  <a:txBody>
                    <a:bodyPr/>
                    <a:lstStyle/>
                    <a:p>
                      <a:pPr algn="ctr" rtl="0" fontAlgn="ctr"/>
                      <a:r>
                        <a:rPr lang="en-US" sz="1200" b="1" i="0" u="none" strike="noStrike" kern="1200" dirty="0">
                          <a:solidFill>
                            <a:srgbClr val="000000"/>
                          </a:solidFill>
                          <a:effectLst/>
                          <a:latin typeface="Century Schoolbook" panose="02040604050505020304" pitchFamily="18" charset="0"/>
                          <a:ea typeface="+mn-ea"/>
                          <a:cs typeface="+mn-cs"/>
                        </a:rPr>
                        <a:t>Models</a:t>
                      </a:r>
                    </a:p>
                  </a:txBody>
                  <a:tcPr marL="9525" marR="9525" marT="9525" marB="0" anchor="ctr"/>
                </a:tc>
                <a:tc>
                  <a:txBody>
                    <a:bodyPr/>
                    <a:lstStyle/>
                    <a:p>
                      <a:pPr algn="ctr" rtl="0" fontAlgn="ctr"/>
                      <a:r>
                        <a:rPr lang="en-US" sz="1200" b="1" i="0" u="none" strike="noStrike" kern="1200" dirty="0" err="1">
                          <a:solidFill>
                            <a:srgbClr val="000000"/>
                          </a:solidFill>
                          <a:effectLst/>
                          <a:latin typeface="Century Schoolbook" panose="02040604050505020304" pitchFamily="18" charset="0"/>
                          <a:ea typeface="+mn-ea"/>
                          <a:cs typeface="+mn-cs"/>
                        </a:rPr>
                        <a:t>Avg</a:t>
                      </a:r>
                      <a:r>
                        <a:rPr lang="en-US" sz="1200" b="1" i="0" u="none" strike="noStrike" kern="1200" dirty="0">
                          <a:solidFill>
                            <a:srgbClr val="000000"/>
                          </a:solidFill>
                          <a:effectLst/>
                          <a:latin typeface="Century Schoolbook" panose="02040604050505020304" pitchFamily="18" charset="0"/>
                          <a:ea typeface="+mn-ea"/>
                          <a:cs typeface="+mn-cs"/>
                        </a:rPr>
                        <a:t> Square Error</a:t>
                      </a:r>
                    </a:p>
                  </a:txBody>
                  <a:tcPr marL="9525" marR="9525" marT="9525" marB="0" anchor="ctr"/>
                </a:tc>
                <a:tc>
                  <a:txBody>
                    <a:bodyPr/>
                    <a:lstStyle/>
                    <a:p>
                      <a:pPr algn="ctr" rtl="0" fontAlgn="ctr"/>
                      <a:r>
                        <a:rPr lang="en-US" sz="1200" b="1" i="0" u="none" strike="noStrike" kern="1200" dirty="0">
                          <a:solidFill>
                            <a:srgbClr val="000000"/>
                          </a:solidFill>
                          <a:effectLst/>
                          <a:latin typeface="Century Schoolbook" panose="02040604050505020304" pitchFamily="18" charset="0"/>
                          <a:ea typeface="+mn-ea"/>
                          <a:cs typeface="+mn-cs"/>
                        </a:rPr>
                        <a:t>Misclassification Rate</a:t>
                      </a:r>
                    </a:p>
                  </a:txBody>
                  <a:tcPr marL="9525" marR="9525" marT="9525" marB="0" anchor="ctr"/>
                </a:tc>
                <a:extLst>
                  <a:ext uri="{0D108BD9-81ED-4DB2-BD59-A6C34878D82A}">
                    <a16:rowId xmlns:a16="http://schemas.microsoft.com/office/drawing/2014/main" val="3951470220"/>
                  </a:ext>
                </a:extLst>
              </a:tr>
              <a:tr h="441313">
                <a:tc>
                  <a:txBody>
                    <a:bodyPr/>
                    <a:lstStyle/>
                    <a:p>
                      <a:pPr algn="ctr" rtl="0" fontAlgn="ctr"/>
                      <a:r>
                        <a:rPr lang="en-US" sz="1200" b="1" i="0" u="none" strike="noStrike" kern="1200" dirty="0">
                          <a:solidFill>
                            <a:srgbClr val="000000"/>
                          </a:solidFill>
                          <a:effectLst/>
                          <a:latin typeface="Century Schoolbook" panose="02040604050505020304" pitchFamily="18" charset="0"/>
                          <a:ea typeface="+mn-ea"/>
                          <a:cs typeface="+mn-cs"/>
                        </a:rPr>
                        <a:t>Interactive Decision Tree</a:t>
                      </a:r>
                    </a:p>
                  </a:txBody>
                  <a:tcPr marL="9525" marR="9525" marT="9525" marB="0" anchor="ctr"/>
                </a:tc>
                <a:tc>
                  <a:txBody>
                    <a:bodyPr/>
                    <a:lstStyle/>
                    <a:p>
                      <a:pPr marL="0" algn="ctr" defTabSz="914400" rtl="0" eaLnBrk="1" fontAlgn="ctr" latinLnBrk="0" hangingPunct="1"/>
                      <a:r>
                        <a:rPr lang="en-US" sz="1200" b="1" i="0" u="none" strike="noStrike" kern="1200" dirty="0">
                          <a:solidFill>
                            <a:srgbClr val="000000"/>
                          </a:solidFill>
                          <a:effectLst/>
                          <a:latin typeface="Century Schoolbook" panose="02040604050505020304" pitchFamily="18" charset="0"/>
                          <a:ea typeface="+mn-ea"/>
                          <a:cs typeface="+mn-cs"/>
                        </a:rPr>
                        <a:t>0.1783</a:t>
                      </a:r>
                    </a:p>
                  </a:txBody>
                  <a:tcPr marL="9525" marR="9525" marT="9525" marB="0" anchor="ctr"/>
                </a:tc>
                <a:tc>
                  <a:txBody>
                    <a:bodyPr/>
                    <a:lstStyle/>
                    <a:p>
                      <a:pPr algn="ctr" rtl="0" fontAlgn="ctr"/>
                      <a:r>
                        <a:rPr lang="en-US" sz="1200" b="1" i="0" u="none" strike="noStrike" kern="1200" dirty="0">
                          <a:solidFill>
                            <a:srgbClr val="000000"/>
                          </a:solidFill>
                          <a:effectLst/>
                          <a:latin typeface="Century Schoolbook" panose="02040604050505020304" pitchFamily="18" charset="0"/>
                          <a:ea typeface="+mn-ea"/>
                          <a:cs typeface="+mn-cs"/>
                        </a:rPr>
                        <a:t>0.2569</a:t>
                      </a:r>
                    </a:p>
                  </a:txBody>
                  <a:tcPr marL="9525" marR="9525" marT="9525" marB="0" anchor="ctr"/>
                </a:tc>
                <a:extLst>
                  <a:ext uri="{0D108BD9-81ED-4DB2-BD59-A6C34878D82A}">
                    <a16:rowId xmlns:a16="http://schemas.microsoft.com/office/drawing/2014/main" val="3022647551"/>
                  </a:ext>
                </a:extLst>
              </a:tr>
              <a:tr h="365225">
                <a:tc>
                  <a:txBody>
                    <a:bodyPr/>
                    <a:lstStyle/>
                    <a:p>
                      <a:pPr algn="ctr" rtl="0" fontAlgn="ctr"/>
                      <a:r>
                        <a:rPr lang="en-US" sz="1200" b="1" i="0" u="none" strike="noStrike" kern="1200" dirty="0">
                          <a:solidFill>
                            <a:srgbClr val="000000"/>
                          </a:solidFill>
                          <a:effectLst/>
                          <a:latin typeface="Century Schoolbook" panose="02040604050505020304" pitchFamily="18" charset="0"/>
                          <a:ea typeface="+mn-ea"/>
                          <a:cs typeface="+mn-cs"/>
                        </a:rPr>
                        <a:t>2 Node Decision Tree</a:t>
                      </a:r>
                    </a:p>
                  </a:txBody>
                  <a:tcPr marL="9525" marR="9525" marT="9525" marB="0" anchor="ctr"/>
                </a:tc>
                <a:tc>
                  <a:txBody>
                    <a:bodyPr/>
                    <a:lstStyle/>
                    <a:p>
                      <a:pPr marL="0" algn="ctr" defTabSz="914400" rtl="0" eaLnBrk="1" fontAlgn="ctr" latinLnBrk="0" hangingPunct="1"/>
                      <a:r>
                        <a:rPr lang="en-US" sz="1200" b="1" i="0" u="none" strike="noStrike" kern="1200" dirty="0">
                          <a:solidFill>
                            <a:srgbClr val="000000"/>
                          </a:solidFill>
                          <a:effectLst/>
                          <a:latin typeface="Century Schoolbook" panose="02040604050505020304" pitchFamily="18" charset="0"/>
                          <a:ea typeface="+mn-ea"/>
                          <a:cs typeface="+mn-cs"/>
                        </a:rPr>
                        <a:t>0.1719</a:t>
                      </a:r>
                    </a:p>
                  </a:txBody>
                  <a:tcPr marL="9525" marR="9525" marT="9525" marB="0" anchor="ctr"/>
                </a:tc>
                <a:tc>
                  <a:txBody>
                    <a:bodyPr/>
                    <a:lstStyle/>
                    <a:p>
                      <a:pPr algn="ctr" rtl="0" fontAlgn="ctr"/>
                      <a:r>
                        <a:rPr lang="en-US" sz="1200" b="1" i="0" u="none" strike="noStrike" kern="1200" dirty="0">
                          <a:solidFill>
                            <a:srgbClr val="000000"/>
                          </a:solidFill>
                          <a:effectLst/>
                          <a:latin typeface="Century Schoolbook" panose="02040604050505020304" pitchFamily="18" charset="0"/>
                          <a:ea typeface="+mn-ea"/>
                          <a:cs typeface="+mn-cs"/>
                        </a:rPr>
                        <a:t>0.2502</a:t>
                      </a:r>
                    </a:p>
                  </a:txBody>
                  <a:tcPr marL="9525" marR="9525" marT="9525" marB="0" anchor="ctr"/>
                </a:tc>
                <a:extLst>
                  <a:ext uri="{0D108BD9-81ED-4DB2-BD59-A6C34878D82A}">
                    <a16:rowId xmlns:a16="http://schemas.microsoft.com/office/drawing/2014/main" val="2026539304"/>
                  </a:ext>
                </a:extLst>
              </a:tr>
              <a:tr h="234894">
                <a:tc>
                  <a:txBody>
                    <a:bodyPr/>
                    <a:lstStyle/>
                    <a:p>
                      <a:pPr algn="ctr" rtl="0" fontAlgn="ctr"/>
                      <a:r>
                        <a:rPr lang="en-US" sz="1200" b="1" i="0" u="none" strike="noStrike" kern="1200" dirty="0">
                          <a:solidFill>
                            <a:srgbClr val="000000"/>
                          </a:solidFill>
                          <a:effectLst/>
                          <a:latin typeface="Century Schoolbook" panose="02040604050505020304" pitchFamily="18" charset="0"/>
                          <a:ea typeface="+mn-ea"/>
                          <a:cs typeface="+mn-cs"/>
                        </a:rPr>
                        <a:t>3  Node Decision Tree</a:t>
                      </a:r>
                    </a:p>
                  </a:txBody>
                  <a:tcPr marL="9525" marR="9525" marT="9525" marB="0" anchor="ctr"/>
                </a:tc>
                <a:tc>
                  <a:txBody>
                    <a:bodyPr/>
                    <a:lstStyle/>
                    <a:p>
                      <a:pPr marL="0" algn="ctr" defTabSz="914400" rtl="0" eaLnBrk="1" fontAlgn="ctr" latinLnBrk="0" hangingPunct="1"/>
                      <a:r>
                        <a:rPr lang="en-US" sz="1200" b="1" i="0" u="none" strike="noStrike" kern="1200" dirty="0">
                          <a:solidFill>
                            <a:srgbClr val="000000"/>
                          </a:solidFill>
                          <a:effectLst/>
                          <a:latin typeface="Century Schoolbook" panose="02040604050505020304" pitchFamily="18" charset="0"/>
                          <a:ea typeface="+mn-ea"/>
                          <a:cs typeface="+mn-cs"/>
                        </a:rPr>
                        <a:t>0.1749</a:t>
                      </a:r>
                    </a:p>
                  </a:txBody>
                  <a:tcPr marL="9525" marR="9525" marT="9525" marB="0" anchor="ctr"/>
                </a:tc>
                <a:tc>
                  <a:txBody>
                    <a:bodyPr/>
                    <a:lstStyle/>
                    <a:p>
                      <a:pPr algn="ctr" rtl="0" fontAlgn="ctr"/>
                      <a:r>
                        <a:rPr lang="en-US" sz="1200" b="1" i="0" u="none" strike="noStrike" kern="1200" dirty="0">
                          <a:solidFill>
                            <a:srgbClr val="000000"/>
                          </a:solidFill>
                          <a:effectLst/>
                          <a:latin typeface="Century Schoolbook" panose="02040604050505020304" pitchFamily="18" charset="0"/>
                          <a:ea typeface="+mn-ea"/>
                          <a:cs typeface="+mn-cs"/>
                        </a:rPr>
                        <a:t>0.2480</a:t>
                      </a:r>
                    </a:p>
                  </a:txBody>
                  <a:tcPr marL="9525" marR="9525" marT="9525" marB="0" anchor="ctr"/>
                </a:tc>
                <a:extLst>
                  <a:ext uri="{0D108BD9-81ED-4DB2-BD59-A6C34878D82A}">
                    <a16:rowId xmlns:a16="http://schemas.microsoft.com/office/drawing/2014/main" val="3704400816"/>
                  </a:ext>
                </a:extLst>
              </a:tr>
            </a:tbl>
          </a:graphicData>
        </a:graphic>
      </p:graphicFrame>
      <p:pic>
        <p:nvPicPr>
          <p:cNvPr id="13" name="Picture 12"/>
          <p:cNvPicPr>
            <a:picLocks noChangeAspect="1"/>
          </p:cNvPicPr>
          <p:nvPr/>
        </p:nvPicPr>
        <p:blipFill rotWithShape="1">
          <a:blip r:embed="rId2"/>
          <a:srcRect t="9772" r="1045" b="3658"/>
          <a:stretch/>
        </p:blipFill>
        <p:spPr>
          <a:xfrm>
            <a:off x="1261872" y="3045684"/>
            <a:ext cx="9574450" cy="3805021"/>
          </a:xfrm>
          <a:prstGeom prst="rect">
            <a:avLst/>
          </a:prstGeom>
        </p:spPr>
      </p:pic>
      <p:sp>
        <p:nvSpPr>
          <p:cNvPr id="18" name="Rectangle 17"/>
          <p:cNvSpPr/>
          <p:nvPr/>
        </p:nvSpPr>
        <p:spPr>
          <a:xfrm>
            <a:off x="7642355" y="2431492"/>
            <a:ext cx="3385863" cy="646331"/>
          </a:xfrm>
          <a:prstGeom prst="rect">
            <a:avLst/>
          </a:prstGeom>
        </p:spPr>
        <p:txBody>
          <a:bodyPr wrap="none">
            <a:spAutoFit/>
          </a:bodyPr>
          <a:lstStyle/>
          <a:p>
            <a:r>
              <a:rPr lang="en-US" dirty="0"/>
              <a:t>  Least Misclassification Rate </a:t>
            </a:r>
          </a:p>
          <a:p>
            <a:r>
              <a:rPr lang="en-US" dirty="0"/>
              <a:t>  Hence best</a:t>
            </a:r>
          </a:p>
        </p:txBody>
      </p:sp>
      <p:sp>
        <p:nvSpPr>
          <p:cNvPr id="20" name="Arrow: Right 19"/>
          <p:cNvSpPr/>
          <p:nvPr/>
        </p:nvSpPr>
        <p:spPr>
          <a:xfrm>
            <a:off x="6514157" y="2754658"/>
            <a:ext cx="1323832" cy="216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7913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More Models: Logistic Regression, Neural Networks and Gradient Boosted Decision Tree</a:t>
            </a:r>
          </a:p>
        </p:txBody>
      </p:sp>
      <p:sp>
        <p:nvSpPr>
          <p:cNvPr id="3" name="Slide Number Placeholder 2"/>
          <p:cNvSpPr>
            <a:spLocks noGrp="1"/>
          </p:cNvSpPr>
          <p:nvPr>
            <p:ph type="sldNum" sz="quarter" idx="12"/>
          </p:nvPr>
        </p:nvSpPr>
        <p:spPr/>
        <p:txBody>
          <a:bodyPr/>
          <a:lstStyle/>
          <a:p>
            <a:fld id="{601A7ADE-E78F-4068-B691-87A7BF8C4DE5}" type="slidenum">
              <a:rPr lang="en-US" smtClean="0"/>
              <a:pPr/>
              <a:t>11</a:t>
            </a:fld>
            <a:endParaRPr lang="en-US" dirty="0"/>
          </a:p>
        </p:txBody>
      </p:sp>
      <p:pic>
        <p:nvPicPr>
          <p:cNvPr id="4" name="Picture 3"/>
          <p:cNvPicPr>
            <a:picLocks noChangeAspect="1"/>
          </p:cNvPicPr>
          <p:nvPr/>
        </p:nvPicPr>
        <p:blipFill rotWithShape="1">
          <a:blip r:embed="rId2"/>
          <a:srcRect l="59414" t="40336" r="11523" b="24771"/>
          <a:stretch/>
        </p:blipFill>
        <p:spPr>
          <a:xfrm>
            <a:off x="1357407" y="1870203"/>
            <a:ext cx="3543300" cy="2391795"/>
          </a:xfrm>
          <a:prstGeom prst="rect">
            <a:avLst/>
          </a:prstGeom>
        </p:spPr>
      </p:pic>
    </p:spTree>
    <p:extLst>
      <p:ext uri="{BB962C8B-B14F-4D97-AF65-F5344CB8AC3E}">
        <p14:creationId xmlns:p14="http://schemas.microsoft.com/office/powerpoint/2010/main" val="1748366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Model Comparison results:</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880521737"/>
              </p:ext>
            </p:extLst>
          </p:nvPr>
        </p:nvGraphicFramePr>
        <p:xfrm>
          <a:off x="1344999" y="2054657"/>
          <a:ext cx="5956300" cy="1408763"/>
        </p:xfrm>
        <a:graphic>
          <a:graphicData uri="http://schemas.openxmlformats.org/drawingml/2006/table">
            <a:tbl>
              <a:tblPr firstRow="1" firstCol="1" bandRow="1">
                <a:tableStyleId>{5C22544A-7EE6-4342-B048-85BDC9FD1C3A}</a:tableStyleId>
              </a:tblPr>
              <a:tblGrid>
                <a:gridCol w="1993900">
                  <a:extLst>
                    <a:ext uri="{9D8B030D-6E8A-4147-A177-3AD203B41FA5}">
                      <a16:colId xmlns:a16="http://schemas.microsoft.com/office/drawing/2014/main" val="2000587806"/>
                    </a:ext>
                  </a:extLst>
                </a:gridCol>
                <a:gridCol w="1981200">
                  <a:extLst>
                    <a:ext uri="{9D8B030D-6E8A-4147-A177-3AD203B41FA5}">
                      <a16:colId xmlns:a16="http://schemas.microsoft.com/office/drawing/2014/main" val="450506567"/>
                    </a:ext>
                  </a:extLst>
                </a:gridCol>
                <a:gridCol w="1981200">
                  <a:extLst>
                    <a:ext uri="{9D8B030D-6E8A-4147-A177-3AD203B41FA5}">
                      <a16:colId xmlns:a16="http://schemas.microsoft.com/office/drawing/2014/main" val="483040989"/>
                    </a:ext>
                  </a:extLst>
                </a:gridCol>
              </a:tblGrid>
              <a:tr h="442883">
                <a:tc>
                  <a:txBody>
                    <a:bodyPr/>
                    <a:lstStyle/>
                    <a:p>
                      <a:pPr algn="ctr" rtl="0" fontAlgn="ctr"/>
                      <a:r>
                        <a:rPr lang="en-US" sz="1200" b="1" i="0" u="none" strike="noStrike" dirty="0">
                          <a:solidFill>
                            <a:srgbClr val="000000"/>
                          </a:solidFill>
                          <a:effectLst/>
                          <a:latin typeface="Century Schoolbook" panose="02040604050505020304" pitchFamily="18" charset="0"/>
                        </a:rPr>
                        <a:t>Models</a:t>
                      </a:r>
                    </a:p>
                  </a:txBody>
                  <a:tcPr marL="9525" marR="9525" marT="9525" marB="0" anchor="ctr"/>
                </a:tc>
                <a:tc>
                  <a:txBody>
                    <a:bodyPr/>
                    <a:lstStyle/>
                    <a:p>
                      <a:pPr algn="ctr" rtl="0" fontAlgn="ctr"/>
                      <a:r>
                        <a:rPr lang="en-US" sz="1200" b="1" i="0" u="none" strike="noStrike" dirty="0" err="1">
                          <a:solidFill>
                            <a:srgbClr val="000000"/>
                          </a:solidFill>
                          <a:effectLst/>
                          <a:latin typeface="Century Schoolbook" panose="02040604050505020304" pitchFamily="18" charset="0"/>
                        </a:rPr>
                        <a:t>Avg</a:t>
                      </a:r>
                      <a:r>
                        <a:rPr lang="en-US" sz="1200" b="1" i="0" u="none" strike="noStrike" dirty="0">
                          <a:solidFill>
                            <a:srgbClr val="000000"/>
                          </a:solidFill>
                          <a:effectLst/>
                          <a:latin typeface="Century Schoolbook" panose="02040604050505020304" pitchFamily="18" charset="0"/>
                        </a:rPr>
                        <a:t> Square Error</a:t>
                      </a:r>
                    </a:p>
                  </a:txBody>
                  <a:tcPr marL="9525" marR="9525" marT="9525" marB="0" anchor="ctr"/>
                </a:tc>
                <a:tc>
                  <a:txBody>
                    <a:bodyPr/>
                    <a:lstStyle/>
                    <a:p>
                      <a:pPr algn="ctr" rtl="0" fontAlgn="ctr"/>
                      <a:r>
                        <a:rPr lang="en-US" sz="1200" b="1" i="0" u="none" strike="noStrike" dirty="0">
                          <a:solidFill>
                            <a:srgbClr val="000000"/>
                          </a:solidFill>
                          <a:effectLst/>
                          <a:latin typeface="Century Schoolbook" panose="02040604050505020304" pitchFamily="18" charset="0"/>
                        </a:rPr>
                        <a:t>Misclassification Rate</a:t>
                      </a:r>
                    </a:p>
                  </a:txBody>
                  <a:tcPr marL="9525" marR="9525" marT="9525" marB="0" anchor="ctr"/>
                </a:tc>
                <a:extLst>
                  <a:ext uri="{0D108BD9-81ED-4DB2-BD59-A6C34878D82A}">
                    <a16:rowId xmlns:a16="http://schemas.microsoft.com/office/drawing/2014/main" val="2305767430"/>
                  </a:ext>
                </a:extLst>
              </a:tr>
              <a:tr h="290304">
                <a:tc>
                  <a:txBody>
                    <a:bodyPr/>
                    <a:lstStyle/>
                    <a:p>
                      <a:pPr algn="ctr" rtl="0" fontAlgn="ctr"/>
                      <a:r>
                        <a:rPr lang="en-US" sz="1200" b="1" i="0" u="none" strike="noStrike">
                          <a:solidFill>
                            <a:srgbClr val="000000"/>
                          </a:solidFill>
                          <a:effectLst/>
                          <a:latin typeface="Century Schoolbook" panose="02040604050505020304" pitchFamily="18" charset="0"/>
                        </a:rPr>
                        <a:t>Neural Network</a:t>
                      </a:r>
                    </a:p>
                  </a:txBody>
                  <a:tcPr marL="9525" marR="9525" marT="9525" marB="0" anchor="ctr"/>
                </a:tc>
                <a:tc>
                  <a:txBody>
                    <a:bodyPr/>
                    <a:lstStyle/>
                    <a:p>
                      <a:pPr algn="ctr" rtl="0" fontAlgn="ctr"/>
                      <a:r>
                        <a:rPr lang="en-US" sz="1200" b="1" i="0" u="none" strike="noStrike" dirty="0">
                          <a:solidFill>
                            <a:srgbClr val="000000"/>
                          </a:solidFill>
                          <a:effectLst/>
                          <a:latin typeface="Century Schoolbook" panose="02040604050505020304" pitchFamily="18" charset="0"/>
                        </a:rPr>
                        <a:t>0.1739</a:t>
                      </a:r>
                    </a:p>
                  </a:txBody>
                  <a:tcPr marL="9525" marR="9525" marT="9525" marB="0" anchor="ctr"/>
                </a:tc>
                <a:tc>
                  <a:txBody>
                    <a:bodyPr/>
                    <a:lstStyle/>
                    <a:p>
                      <a:pPr algn="ctr" rtl="0" fontAlgn="ctr"/>
                      <a:r>
                        <a:rPr lang="en-US" sz="1200" b="1" i="0" u="none" strike="noStrike" dirty="0">
                          <a:solidFill>
                            <a:srgbClr val="000000"/>
                          </a:solidFill>
                          <a:effectLst/>
                          <a:latin typeface="Century Schoolbook" panose="02040604050505020304" pitchFamily="18" charset="0"/>
                        </a:rPr>
                        <a:t>0.268</a:t>
                      </a:r>
                    </a:p>
                  </a:txBody>
                  <a:tcPr marL="9525" marR="9525" marT="9525" marB="0" anchor="ctr"/>
                </a:tc>
                <a:extLst>
                  <a:ext uri="{0D108BD9-81ED-4DB2-BD59-A6C34878D82A}">
                    <a16:rowId xmlns:a16="http://schemas.microsoft.com/office/drawing/2014/main" val="2877703401"/>
                  </a:ext>
                </a:extLst>
              </a:tr>
              <a:tr h="300291">
                <a:tc>
                  <a:txBody>
                    <a:bodyPr/>
                    <a:lstStyle/>
                    <a:p>
                      <a:pPr algn="ctr" rtl="0" fontAlgn="ctr"/>
                      <a:r>
                        <a:rPr lang="en-US" sz="1200" b="1" i="0" u="none" strike="noStrike">
                          <a:solidFill>
                            <a:srgbClr val="000000"/>
                          </a:solidFill>
                          <a:effectLst/>
                          <a:latin typeface="Century Schoolbook" panose="02040604050505020304" pitchFamily="18" charset="0"/>
                        </a:rPr>
                        <a:t>Logical Regression</a:t>
                      </a:r>
                    </a:p>
                  </a:txBody>
                  <a:tcPr marL="9525" marR="9525" marT="9525" marB="0" anchor="ctr"/>
                </a:tc>
                <a:tc>
                  <a:txBody>
                    <a:bodyPr/>
                    <a:lstStyle/>
                    <a:p>
                      <a:pPr algn="ctr" rtl="0" fontAlgn="ctr"/>
                      <a:r>
                        <a:rPr lang="en-US" sz="1200" b="1" i="0" u="none" strike="noStrike" dirty="0">
                          <a:solidFill>
                            <a:srgbClr val="000000"/>
                          </a:solidFill>
                          <a:effectLst/>
                          <a:latin typeface="Century Schoolbook" panose="02040604050505020304" pitchFamily="18" charset="0"/>
                        </a:rPr>
                        <a:t>0.1531</a:t>
                      </a:r>
                    </a:p>
                  </a:txBody>
                  <a:tcPr marL="9525" marR="9525" marT="9525" marB="0" anchor="ctr"/>
                </a:tc>
                <a:tc>
                  <a:txBody>
                    <a:bodyPr/>
                    <a:lstStyle/>
                    <a:p>
                      <a:pPr algn="ctr" rtl="0" fontAlgn="ctr"/>
                      <a:r>
                        <a:rPr lang="en-US" sz="1200" b="1" i="0" u="none" strike="noStrike" dirty="0">
                          <a:solidFill>
                            <a:srgbClr val="000000"/>
                          </a:solidFill>
                          <a:effectLst/>
                          <a:latin typeface="Century Schoolbook" panose="02040604050505020304" pitchFamily="18" charset="0"/>
                        </a:rPr>
                        <a:t>0.2436</a:t>
                      </a:r>
                    </a:p>
                  </a:txBody>
                  <a:tcPr marL="9525" marR="9525" marT="9525" marB="0" anchor="ctr"/>
                </a:tc>
                <a:extLst>
                  <a:ext uri="{0D108BD9-81ED-4DB2-BD59-A6C34878D82A}">
                    <a16:rowId xmlns:a16="http://schemas.microsoft.com/office/drawing/2014/main" val="3075969186"/>
                  </a:ext>
                </a:extLst>
              </a:tr>
              <a:tr h="314850">
                <a:tc>
                  <a:txBody>
                    <a:bodyPr/>
                    <a:lstStyle/>
                    <a:p>
                      <a:pPr algn="ctr" rtl="0" fontAlgn="ctr"/>
                      <a:r>
                        <a:rPr lang="en-US" sz="1200" b="1" i="0" u="none" strike="noStrike">
                          <a:solidFill>
                            <a:srgbClr val="000000"/>
                          </a:solidFill>
                          <a:effectLst/>
                          <a:latin typeface="Century Schoolbook" panose="02040604050505020304" pitchFamily="18" charset="0"/>
                        </a:rPr>
                        <a:t>Decision Tree with Gradient boosting</a:t>
                      </a:r>
                    </a:p>
                  </a:txBody>
                  <a:tcPr marL="9525" marR="9525" marT="9525" marB="0" anchor="ctr"/>
                </a:tc>
                <a:tc>
                  <a:txBody>
                    <a:bodyPr/>
                    <a:lstStyle/>
                    <a:p>
                      <a:pPr algn="ctr" rtl="0" fontAlgn="ctr"/>
                      <a:r>
                        <a:rPr lang="en-US" sz="1200" b="1" i="0" u="none" strike="noStrike" dirty="0">
                          <a:solidFill>
                            <a:srgbClr val="000000"/>
                          </a:solidFill>
                          <a:effectLst/>
                          <a:latin typeface="Century Schoolbook" panose="02040604050505020304" pitchFamily="18" charset="0"/>
                        </a:rPr>
                        <a:t>0.187</a:t>
                      </a:r>
                    </a:p>
                  </a:txBody>
                  <a:tcPr marL="9525" marR="9525" marT="9525" marB="0" anchor="ctr"/>
                </a:tc>
                <a:tc>
                  <a:txBody>
                    <a:bodyPr/>
                    <a:lstStyle/>
                    <a:p>
                      <a:pPr algn="ctr" rtl="0" fontAlgn="ctr"/>
                      <a:r>
                        <a:rPr lang="en-US" sz="1200" b="1" i="0" u="none" strike="noStrike" dirty="0">
                          <a:solidFill>
                            <a:srgbClr val="000000"/>
                          </a:solidFill>
                          <a:effectLst/>
                          <a:latin typeface="Century Schoolbook" panose="02040604050505020304" pitchFamily="18" charset="0"/>
                        </a:rPr>
                        <a:t>0.2502</a:t>
                      </a:r>
                    </a:p>
                  </a:txBody>
                  <a:tcPr marL="9525" marR="9525" marT="9525" marB="0" anchor="ctr"/>
                </a:tc>
                <a:extLst>
                  <a:ext uri="{0D108BD9-81ED-4DB2-BD59-A6C34878D82A}">
                    <a16:rowId xmlns:a16="http://schemas.microsoft.com/office/drawing/2014/main" val="4250337589"/>
                  </a:ext>
                </a:extLst>
              </a:tr>
            </a:tbl>
          </a:graphicData>
        </a:graphic>
      </p:graphicFrame>
      <p:sp>
        <p:nvSpPr>
          <p:cNvPr id="11" name="Rectangle 10"/>
          <p:cNvSpPr/>
          <p:nvPr/>
        </p:nvSpPr>
        <p:spPr>
          <a:xfrm>
            <a:off x="1261872" y="3645679"/>
            <a:ext cx="8660050" cy="923330"/>
          </a:xfrm>
          <a:prstGeom prst="rect">
            <a:avLst/>
          </a:prstGeom>
        </p:spPr>
        <p:txBody>
          <a:bodyPr wrap="square">
            <a:spAutoFit/>
          </a:bodyPr>
          <a:lstStyle/>
          <a:p>
            <a:r>
              <a:rPr lang="en-US" dirty="0"/>
              <a:t>Based on the Data shared by the SAS Enterprise Miner, we can clearly say that Logistic Regression is the </a:t>
            </a:r>
            <a:r>
              <a:rPr lang="en-US" b="1" dirty="0"/>
              <a:t>best fit as it has the least misclassification rate.</a:t>
            </a:r>
          </a:p>
          <a:p>
            <a:endParaRPr lang="en-US" dirty="0"/>
          </a:p>
        </p:txBody>
      </p:sp>
      <p:sp>
        <p:nvSpPr>
          <p:cNvPr id="5" name="Rectangle 4"/>
          <p:cNvSpPr/>
          <p:nvPr/>
        </p:nvSpPr>
        <p:spPr>
          <a:xfrm>
            <a:off x="7751537" y="2582973"/>
            <a:ext cx="3385863" cy="646331"/>
          </a:xfrm>
          <a:prstGeom prst="rect">
            <a:avLst/>
          </a:prstGeom>
        </p:spPr>
        <p:txBody>
          <a:bodyPr wrap="none">
            <a:spAutoFit/>
          </a:bodyPr>
          <a:lstStyle/>
          <a:p>
            <a:r>
              <a:rPr lang="en-US" dirty="0"/>
              <a:t>  Least Misclassification Rate </a:t>
            </a:r>
          </a:p>
          <a:p>
            <a:r>
              <a:rPr lang="en-US" dirty="0"/>
              <a:t>  Hence best</a:t>
            </a:r>
          </a:p>
        </p:txBody>
      </p:sp>
      <p:sp>
        <p:nvSpPr>
          <p:cNvPr id="7" name="Arrow: Right 6"/>
          <p:cNvSpPr/>
          <p:nvPr/>
        </p:nvSpPr>
        <p:spPr>
          <a:xfrm>
            <a:off x="6639383" y="2803748"/>
            <a:ext cx="1323832" cy="216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7185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Time Series Analysis:</a:t>
            </a:r>
          </a:p>
        </p:txBody>
      </p:sp>
      <p:sp>
        <p:nvSpPr>
          <p:cNvPr id="11" name="Rectangle 10"/>
          <p:cNvSpPr/>
          <p:nvPr/>
        </p:nvSpPr>
        <p:spPr>
          <a:xfrm>
            <a:off x="6108191" y="3645679"/>
            <a:ext cx="4398181" cy="369332"/>
          </a:xfrm>
          <a:prstGeom prst="rect">
            <a:avLst/>
          </a:prstGeom>
        </p:spPr>
        <p:txBody>
          <a:bodyPr wrap="square">
            <a:spAutoFit/>
          </a:bodyPr>
          <a:lstStyle/>
          <a:p>
            <a:endParaRPr lang="en-US" dirty="0"/>
          </a:p>
        </p:txBody>
      </p:sp>
      <p:sp>
        <p:nvSpPr>
          <p:cNvPr id="3" name="Content Placeholder 2"/>
          <p:cNvSpPr>
            <a:spLocks noGrp="1"/>
          </p:cNvSpPr>
          <p:nvPr>
            <p:ph idx="1"/>
          </p:nvPr>
        </p:nvSpPr>
        <p:spPr>
          <a:xfrm>
            <a:off x="1261872" y="1828801"/>
            <a:ext cx="8595360" cy="559558"/>
          </a:xfrm>
        </p:spPr>
        <p:txBody>
          <a:bodyPr/>
          <a:lstStyle/>
          <a:p>
            <a:endParaRPr lang="en-US" dirty="0"/>
          </a:p>
          <a:p>
            <a:endParaRPr lang="en-US" dirty="0"/>
          </a:p>
          <a:p>
            <a:endParaRPr lang="en-US" dirty="0"/>
          </a:p>
        </p:txBody>
      </p:sp>
      <p:pic>
        <p:nvPicPr>
          <p:cNvPr id="5" name="Picture 4"/>
          <p:cNvPicPr>
            <a:picLocks noChangeAspect="1"/>
          </p:cNvPicPr>
          <p:nvPr/>
        </p:nvPicPr>
        <p:blipFill rotWithShape="1">
          <a:blip r:embed="rId2"/>
          <a:srcRect l="26754" t="39995" r="31045" b="49650"/>
          <a:stretch/>
        </p:blipFill>
        <p:spPr>
          <a:xfrm>
            <a:off x="1324751" y="1628634"/>
            <a:ext cx="5145207" cy="709684"/>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853371380"/>
              </p:ext>
            </p:extLst>
          </p:nvPr>
        </p:nvGraphicFramePr>
        <p:xfrm>
          <a:off x="1547042" y="2475797"/>
          <a:ext cx="3876032" cy="4184305"/>
        </p:xfrm>
        <a:graphic>
          <a:graphicData uri="http://schemas.openxmlformats.org/drawingml/2006/table">
            <a:tbl>
              <a:tblPr firstRow="1" firstCol="1" bandRow="1">
                <a:tableStyleId>{5C22544A-7EE6-4342-B048-85BDC9FD1C3A}</a:tableStyleId>
              </a:tblPr>
              <a:tblGrid>
                <a:gridCol w="2193865">
                  <a:extLst>
                    <a:ext uri="{9D8B030D-6E8A-4147-A177-3AD203B41FA5}">
                      <a16:colId xmlns:a16="http://schemas.microsoft.com/office/drawing/2014/main" val="2602595292"/>
                    </a:ext>
                  </a:extLst>
                </a:gridCol>
                <a:gridCol w="762950">
                  <a:extLst>
                    <a:ext uri="{9D8B030D-6E8A-4147-A177-3AD203B41FA5}">
                      <a16:colId xmlns:a16="http://schemas.microsoft.com/office/drawing/2014/main" val="3987568625"/>
                    </a:ext>
                  </a:extLst>
                </a:gridCol>
                <a:gridCol w="919217">
                  <a:extLst>
                    <a:ext uri="{9D8B030D-6E8A-4147-A177-3AD203B41FA5}">
                      <a16:colId xmlns:a16="http://schemas.microsoft.com/office/drawing/2014/main" val="2787443131"/>
                    </a:ext>
                  </a:extLst>
                </a:gridCol>
              </a:tblGrid>
              <a:tr h="360446">
                <a:tc>
                  <a:txBody>
                    <a:bodyPr/>
                    <a:lstStyle/>
                    <a:p>
                      <a:pPr algn="ctr" rtl="0" fontAlgn="ctr"/>
                      <a:r>
                        <a:rPr lang="en-US" sz="1200" u="none" strike="noStrike">
                          <a:effectLst/>
                        </a:rPr>
                        <a:t>Variable</a:t>
                      </a:r>
                      <a:endParaRPr lang="en-US" sz="1200" b="1" i="0" u="none" strike="noStrike">
                        <a:solidFill>
                          <a:srgbClr val="FFFFFF"/>
                        </a:solidFill>
                        <a:effectLst/>
                        <a:latin typeface="Century Schoolbook" panose="02040604050505020304" pitchFamily="18" charset="0"/>
                      </a:endParaRPr>
                    </a:p>
                  </a:txBody>
                  <a:tcPr marL="9199" marR="9199" marT="9199" marB="0" anchor="ctr"/>
                </a:tc>
                <a:tc>
                  <a:txBody>
                    <a:bodyPr/>
                    <a:lstStyle/>
                    <a:p>
                      <a:pPr algn="ctr" rtl="0" fontAlgn="ctr"/>
                      <a:r>
                        <a:rPr lang="en-US" sz="1200" u="none" strike="noStrike">
                          <a:effectLst/>
                        </a:rPr>
                        <a:t>Role</a:t>
                      </a:r>
                      <a:endParaRPr lang="en-US" sz="1200" b="1" i="0" u="none" strike="noStrike">
                        <a:solidFill>
                          <a:srgbClr val="FFFFFF"/>
                        </a:solidFill>
                        <a:effectLst/>
                        <a:latin typeface="Century Schoolbook" panose="02040604050505020304" pitchFamily="18" charset="0"/>
                      </a:endParaRPr>
                    </a:p>
                  </a:txBody>
                  <a:tcPr marL="9199" marR="9199" marT="9199" marB="0" anchor="ctr"/>
                </a:tc>
                <a:tc>
                  <a:txBody>
                    <a:bodyPr/>
                    <a:lstStyle/>
                    <a:p>
                      <a:pPr algn="ctr" rtl="0" fontAlgn="ctr"/>
                      <a:r>
                        <a:rPr lang="en-US" sz="1200" u="none" strike="noStrike">
                          <a:effectLst/>
                        </a:rPr>
                        <a:t>Level</a:t>
                      </a:r>
                      <a:endParaRPr lang="en-US" sz="1200" b="1" i="0" u="none" strike="noStrike">
                        <a:solidFill>
                          <a:srgbClr val="FFFFFF"/>
                        </a:solidFill>
                        <a:effectLst/>
                        <a:latin typeface="Century Schoolbook" panose="02040604050505020304" pitchFamily="18" charset="0"/>
                      </a:endParaRPr>
                    </a:p>
                  </a:txBody>
                  <a:tcPr marL="9199" marR="9199" marT="9199" marB="0" anchor="ctr"/>
                </a:tc>
                <a:extLst>
                  <a:ext uri="{0D108BD9-81ED-4DB2-BD59-A6C34878D82A}">
                    <a16:rowId xmlns:a16="http://schemas.microsoft.com/office/drawing/2014/main" val="2306723488"/>
                  </a:ext>
                </a:extLst>
              </a:tr>
              <a:tr h="207256">
                <a:tc>
                  <a:txBody>
                    <a:bodyPr/>
                    <a:lstStyle/>
                    <a:p>
                      <a:pPr algn="l" rtl="0" fontAlgn="ctr"/>
                      <a:r>
                        <a:rPr lang="en-US" sz="1200" u="none" strike="noStrike" dirty="0">
                          <a:effectLst/>
                        </a:rPr>
                        <a:t>CURRENT_BADGE_NO</a:t>
                      </a:r>
                      <a:endParaRPr lang="en-US" sz="1200" b="1" i="0" u="none" strike="noStrike" dirty="0">
                        <a:solidFill>
                          <a:srgbClr val="FFFFFF"/>
                        </a:solidFill>
                        <a:effectLst/>
                        <a:latin typeface="Century Schoolbook" panose="02040604050505020304" pitchFamily="18" charset="0"/>
                      </a:endParaRPr>
                    </a:p>
                  </a:txBody>
                  <a:tcPr marL="9199" marR="9199" marT="9199" marB="0" anchor="ctr"/>
                </a:tc>
                <a:tc>
                  <a:txBody>
                    <a:bodyPr/>
                    <a:lstStyle/>
                    <a:p>
                      <a:pPr algn="ctr" rtl="0" fontAlgn="ctr"/>
                      <a:r>
                        <a:rPr lang="en-US" sz="1200" u="none" strike="noStrike" dirty="0">
                          <a:effectLst/>
                        </a:rPr>
                        <a:t>INPUT</a:t>
                      </a:r>
                      <a:endParaRPr lang="en-US" sz="1200" b="0" i="0" u="none" strike="noStrike" dirty="0">
                        <a:solidFill>
                          <a:srgbClr val="000000"/>
                        </a:solidFill>
                        <a:effectLst/>
                        <a:latin typeface="Century Schoolbook" panose="02040604050505020304" pitchFamily="18" charset="0"/>
                      </a:endParaRPr>
                    </a:p>
                  </a:txBody>
                  <a:tcPr marL="9199" marR="9199" marT="9199" marB="0" anchor="ctr"/>
                </a:tc>
                <a:tc>
                  <a:txBody>
                    <a:bodyPr/>
                    <a:lstStyle/>
                    <a:p>
                      <a:pPr algn="ctr" rtl="0" fontAlgn="ctr"/>
                      <a:r>
                        <a:rPr lang="en-US" sz="1200" u="none" strike="noStrike">
                          <a:effectLst/>
                        </a:rPr>
                        <a:t>INTERVAL</a:t>
                      </a:r>
                      <a:endParaRPr lang="en-US" sz="1200" b="0" i="0" u="none" strike="noStrike">
                        <a:solidFill>
                          <a:srgbClr val="000000"/>
                        </a:solidFill>
                        <a:effectLst/>
                        <a:latin typeface="Century Schoolbook" panose="02040604050505020304" pitchFamily="18" charset="0"/>
                      </a:endParaRPr>
                    </a:p>
                  </a:txBody>
                  <a:tcPr marL="9199" marR="9199" marT="9199" marB="0" anchor="ctr"/>
                </a:tc>
                <a:extLst>
                  <a:ext uri="{0D108BD9-81ED-4DB2-BD59-A6C34878D82A}">
                    <a16:rowId xmlns:a16="http://schemas.microsoft.com/office/drawing/2014/main" val="1352410789"/>
                  </a:ext>
                </a:extLst>
              </a:tr>
              <a:tr h="198245">
                <a:tc>
                  <a:txBody>
                    <a:bodyPr/>
                    <a:lstStyle/>
                    <a:p>
                      <a:pPr algn="l" rtl="0" fontAlgn="ctr"/>
                      <a:r>
                        <a:rPr lang="en-US" sz="1200" u="none" strike="noStrike">
                          <a:effectLst/>
                        </a:rPr>
                        <a:t>Coverted_OCCURRED_TM</a:t>
                      </a:r>
                      <a:endParaRPr lang="en-US" sz="1200" b="1" i="0" u="none" strike="noStrike">
                        <a:solidFill>
                          <a:srgbClr val="FFFFFF"/>
                        </a:solidFill>
                        <a:effectLst/>
                        <a:latin typeface="Century Schoolbook" panose="02040604050505020304" pitchFamily="18" charset="0"/>
                      </a:endParaRPr>
                    </a:p>
                  </a:txBody>
                  <a:tcPr marL="9199" marR="9199" marT="9199" marB="0" anchor="ctr"/>
                </a:tc>
                <a:tc>
                  <a:txBody>
                    <a:bodyPr/>
                    <a:lstStyle/>
                    <a:p>
                      <a:pPr algn="ctr" rtl="0" fontAlgn="ctr"/>
                      <a:r>
                        <a:rPr lang="en-US" sz="1200" u="none" strike="noStrike" dirty="0">
                          <a:effectLst/>
                        </a:rPr>
                        <a:t>INPUT</a:t>
                      </a:r>
                      <a:endParaRPr lang="en-US" sz="1200" b="0" i="0" u="none" strike="noStrike" dirty="0">
                        <a:solidFill>
                          <a:srgbClr val="000000"/>
                        </a:solidFill>
                        <a:effectLst/>
                        <a:latin typeface="Century Schoolbook" panose="02040604050505020304" pitchFamily="18" charset="0"/>
                      </a:endParaRPr>
                    </a:p>
                  </a:txBody>
                  <a:tcPr marL="9199" marR="9199" marT="9199" marB="0" anchor="ctr"/>
                </a:tc>
                <a:tc>
                  <a:txBody>
                    <a:bodyPr/>
                    <a:lstStyle/>
                    <a:p>
                      <a:pPr algn="ctr" rtl="0" fontAlgn="ctr"/>
                      <a:r>
                        <a:rPr lang="en-US" sz="1200" u="none" strike="noStrike">
                          <a:effectLst/>
                        </a:rPr>
                        <a:t>NOMINAL</a:t>
                      </a:r>
                      <a:endParaRPr lang="en-US" sz="1200" b="0" i="0" u="none" strike="noStrike">
                        <a:solidFill>
                          <a:srgbClr val="000000"/>
                        </a:solidFill>
                        <a:effectLst/>
                        <a:latin typeface="Century Schoolbook" panose="02040604050505020304" pitchFamily="18" charset="0"/>
                      </a:endParaRPr>
                    </a:p>
                  </a:txBody>
                  <a:tcPr marL="9199" marR="9199" marT="9199" marB="0" anchor="ctr"/>
                </a:tc>
                <a:extLst>
                  <a:ext uri="{0D108BD9-81ED-4DB2-BD59-A6C34878D82A}">
                    <a16:rowId xmlns:a16="http://schemas.microsoft.com/office/drawing/2014/main" val="3832322094"/>
                  </a:ext>
                </a:extLst>
              </a:tr>
              <a:tr h="198245">
                <a:tc>
                  <a:txBody>
                    <a:bodyPr/>
                    <a:lstStyle/>
                    <a:p>
                      <a:pPr algn="l" rtl="0" fontAlgn="ctr"/>
                      <a:r>
                        <a:rPr lang="en-US" sz="1200" u="none" strike="noStrike">
                          <a:effectLst/>
                        </a:rPr>
                        <a:t>OR_CODE</a:t>
                      </a:r>
                      <a:endParaRPr lang="en-US" sz="1200" b="1" i="0" u="none" strike="noStrike">
                        <a:solidFill>
                          <a:srgbClr val="FFFFFF"/>
                        </a:solidFill>
                        <a:effectLst/>
                        <a:latin typeface="Century Schoolbook" panose="02040604050505020304" pitchFamily="18" charset="0"/>
                      </a:endParaRPr>
                    </a:p>
                  </a:txBody>
                  <a:tcPr marL="9199" marR="9199" marT="9199" marB="0" anchor="ctr"/>
                </a:tc>
                <a:tc>
                  <a:txBody>
                    <a:bodyPr/>
                    <a:lstStyle/>
                    <a:p>
                      <a:pPr algn="ctr" rtl="0" fontAlgn="ctr"/>
                      <a:r>
                        <a:rPr lang="en-US" sz="1200" u="none" strike="noStrike" dirty="0">
                          <a:effectLst/>
                        </a:rPr>
                        <a:t>INPUT</a:t>
                      </a:r>
                      <a:endParaRPr lang="en-US" sz="1200" b="0" i="0" u="none" strike="noStrike" dirty="0">
                        <a:solidFill>
                          <a:srgbClr val="000000"/>
                        </a:solidFill>
                        <a:effectLst/>
                        <a:latin typeface="Century Schoolbook" panose="02040604050505020304" pitchFamily="18" charset="0"/>
                      </a:endParaRPr>
                    </a:p>
                  </a:txBody>
                  <a:tcPr marL="9199" marR="9199" marT="9199" marB="0" anchor="ctr"/>
                </a:tc>
                <a:tc>
                  <a:txBody>
                    <a:bodyPr/>
                    <a:lstStyle/>
                    <a:p>
                      <a:pPr algn="ctr" rtl="0" fontAlgn="ctr"/>
                      <a:r>
                        <a:rPr lang="en-US" sz="1200" u="none" strike="noStrike">
                          <a:effectLst/>
                        </a:rPr>
                        <a:t>INTERVAL</a:t>
                      </a:r>
                      <a:endParaRPr lang="en-US" sz="1200" b="0" i="0" u="none" strike="noStrike">
                        <a:solidFill>
                          <a:srgbClr val="000000"/>
                        </a:solidFill>
                        <a:effectLst/>
                        <a:latin typeface="Century Schoolbook" panose="02040604050505020304" pitchFamily="18" charset="0"/>
                      </a:endParaRPr>
                    </a:p>
                  </a:txBody>
                  <a:tcPr marL="9199" marR="9199" marT="9199" marB="0" anchor="ctr"/>
                </a:tc>
                <a:extLst>
                  <a:ext uri="{0D108BD9-81ED-4DB2-BD59-A6C34878D82A}">
                    <a16:rowId xmlns:a16="http://schemas.microsoft.com/office/drawing/2014/main" val="3995918708"/>
                  </a:ext>
                </a:extLst>
              </a:tr>
              <a:tr h="198245">
                <a:tc>
                  <a:txBody>
                    <a:bodyPr/>
                    <a:lstStyle/>
                    <a:p>
                      <a:pPr algn="l" rtl="0" fontAlgn="ctr"/>
                      <a:r>
                        <a:rPr lang="en-US" sz="1200" u="none" strike="noStrike">
                          <a:effectLst/>
                        </a:rPr>
                        <a:t>RA</a:t>
                      </a:r>
                      <a:endParaRPr lang="en-US" sz="1200" b="1" i="0" u="none" strike="noStrike">
                        <a:solidFill>
                          <a:srgbClr val="FFFFFF"/>
                        </a:solidFill>
                        <a:effectLst/>
                        <a:latin typeface="Century Schoolbook" panose="02040604050505020304" pitchFamily="18" charset="0"/>
                      </a:endParaRPr>
                    </a:p>
                  </a:txBody>
                  <a:tcPr marL="9199" marR="9199" marT="9199" marB="0" anchor="ctr"/>
                </a:tc>
                <a:tc>
                  <a:txBody>
                    <a:bodyPr/>
                    <a:lstStyle/>
                    <a:p>
                      <a:pPr algn="ctr" rtl="0" fontAlgn="ctr"/>
                      <a:r>
                        <a:rPr lang="en-US" sz="1200" u="none" strike="noStrike" dirty="0">
                          <a:effectLst/>
                        </a:rPr>
                        <a:t>INPUT</a:t>
                      </a:r>
                      <a:endParaRPr lang="en-US" sz="1200" b="0" i="0" u="none" strike="noStrike" dirty="0">
                        <a:solidFill>
                          <a:srgbClr val="000000"/>
                        </a:solidFill>
                        <a:effectLst/>
                        <a:latin typeface="Century Schoolbook" panose="02040604050505020304" pitchFamily="18" charset="0"/>
                      </a:endParaRPr>
                    </a:p>
                  </a:txBody>
                  <a:tcPr marL="9199" marR="9199" marT="9199" marB="0" anchor="ctr"/>
                </a:tc>
                <a:tc>
                  <a:txBody>
                    <a:bodyPr/>
                    <a:lstStyle/>
                    <a:p>
                      <a:pPr algn="ctr" rtl="0" fontAlgn="ctr"/>
                      <a:r>
                        <a:rPr lang="en-US" sz="1200" u="none" strike="noStrike">
                          <a:effectLst/>
                        </a:rPr>
                        <a:t>INTERVAL</a:t>
                      </a:r>
                      <a:endParaRPr lang="en-US" sz="1200" b="0" i="0" u="none" strike="noStrike">
                        <a:solidFill>
                          <a:srgbClr val="000000"/>
                        </a:solidFill>
                        <a:effectLst/>
                        <a:latin typeface="Century Schoolbook" panose="02040604050505020304" pitchFamily="18" charset="0"/>
                      </a:endParaRPr>
                    </a:p>
                  </a:txBody>
                  <a:tcPr marL="9199" marR="9199" marT="9199" marB="0" anchor="ctr"/>
                </a:tc>
                <a:extLst>
                  <a:ext uri="{0D108BD9-81ED-4DB2-BD59-A6C34878D82A}">
                    <a16:rowId xmlns:a16="http://schemas.microsoft.com/office/drawing/2014/main" val="680389260"/>
                  </a:ext>
                </a:extLst>
              </a:tr>
              <a:tr h="198245">
                <a:tc>
                  <a:txBody>
                    <a:bodyPr/>
                    <a:lstStyle/>
                    <a:p>
                      <a:pPr algn="l" rtl="0" fontAlgn="ctr"/>
                      <a:r>
                        <a:rPr lang="en-US" sz="1200" u="none" strike="noStrike">
                          <a:effectLst/>
                        </a:rPr>
                        <a:t>Osex_Code</a:t>
                      </a:r>
                      <a:endParaRPr lang="en-US" sz="1200" b="1" i="0" u="none" strike="noStrike">
                        <a:solidFill>
                          <a:srgbClr val="FFFFFF"/>
                        </a:solidFill>
                        <a:effectLst/>
                        <a:latin typeface="Century Schoolbook" panose="02040604050505020304" pitchFamily="18" charset="0"/>
                      </a:endParaRPr>
                    </a:p>
                  </a:txBody>
                  <a:tcPr marL="9199" marR="9199" marT="9199" marB="0" anchor="ctr"/>
                </a:tc>
                <a:tc>
                  <a:txBody>
                    <a:bodyPr/>
                    <a:lstStyle/>
                    <a:p>
                      <a:pPr algn="ctr" rtl="0" fontAlgn="ctr"/>
                      <a:r>
                        <a:rPr lang="en-US" sz="1200" u="none" strike="noStrike" dirty="0">
                          <a:effectLst/>
                        </a:rPr>
                        <a:t>INPUT</a:t>
                      </a:r>
                      <a:endParaRPr lang="en-US" sz="1200" b="0" i="0" u="none" strike="noStrike" dirty="0">
                        <a:solidFill>
                          <a:srgbClr val="000000"/>
                        </a:solidFill>
                        <a:effectLst/>
                        <a:latin typeface="Century Schoolbook" panose="02040604050505020304" pitchFamily="18" charset="0"/>
                      </a:endParaRPr>
                    </a:p>
                  </a:txBody>
                  <a:tcPr marL="9199" marR="9199" marT="9199" marB="0" anchor="ctr"/>
                </a:tc>
                <a:tc>
                  <a:txBody>
                    <a:bodyPr/>
                    <a:lstStyle/>
                    <a:p>
                      <a:pPr algn="ctr" rtl="0" fontAlgn="ctr"/>
                      <a:r>
                        <a:rPr lang="en-US" sz="1200" u="none" strike="noStrike">
                          <a:effectLst/>
                        </a:rPr>
                        <a:t>INTERVAL</a:t>
                      </a:r>
                      <a:endParaRPr lang="en-US" sz="1200" b="0" i="0" u="none" strike="noStrike">
                        <a:solidFill>
                          <a:srgbClr val="000000"/>
                        </a:solidFill>
                        <a:effectLst/>
                        <a:latin typeface="Century Schoolbook" panose="02040604050505020304" pitchFamily="18" charset="0"/>
                      </a:endParaRPr>
                    </a:p>
                  </a:txBody>
                  <a:tcPr marL="9199" marR="9199" marT="9199" marB="0" anchor="ctr"/>
                </a:tc>
                <a:extLst>
                  <a:ext uri="{0D108BD9-81ED-4DB2-BD59-A6C34878D82A}">
                    <a16:rowId xmlns:a16="http://schemas.microsoft.com/office/drawing/2014/main" val="3956122121"/>
                  </a:ext>
                </a:extLst>
              </a:tr>
              <a:tr h="198245">
                <a:tc>
                  <a:txBody>
                    <a:bodyPr/>
                    <a:lstStyle/>
                    <a:p>
                      <a:pPr algn="l" rtl="0" fontAlgn="ctr"/>
                      <a:r>
                        <a:rPr lang="en-US" sz="1200" u="none" strike="noStrike">
                          <a:effectLst/>
                        </a:rPr>
                        <a:t>Force_Eff_code</a:t>
                      </a:r>
                      <a:endParaRPr lang="en-US" sz="1200" b="1" i="0" u="none" strike="noStrike">
                        <a:solidFill>
                          <a:srgbClr val="FFFFFF"/>
                        </a:solidFill>
                        <a:effectLst/>
                        <a:latin typeface="Century Schoolbook" panose="02040604050505020304" pitchFamily="18" charset="0"/>
                      </a:endParaRPr>
                    </a:p>
                  </a:txBody>
                  <a:tcPr marL="9199" marR="9199" marT="9199" marB="0" anchor="ctr"/>
                </a:tc>
                <a:tc>
                  <a:txBody>
                    <a:bodyPr/>
                    <a:lstStyle/>
                    <a:p>
                      <a:pPr algn="ctr" rtl="0" fontAlgn="ctr"/>
                      <a:r>
                        <a:rPr lang="en-US" sz="1200" u="none" strike="noStrike" dirty="0">
                          <a:effectLst/>
                        </a:rPr>
                        <a:t>INPUT</a:t>
                      </a:r>
                      <a:endParaRPr lang="en-US" sz="1200" b="0" i="0" u="none" strike="noStrike" dirty="0">
                        <a:solidFill>
                          <a:srgbClr val="000000"/>
                        </a:solidFill>
                        <a:effectLst/>
                        <a:latin typeface="Century Schoolbook" panose="02040604050505020304" pitchFamily="18" charset="0"/>
                      </a:endParaRPr>
                    </a:p>
                  </a:txBody>
                  <a:tcPr marL="9199" marR="9199" marT="9199" marB="0" anchor="ctr"/>
                </a:tc>
                <a:tc>
                  <a:txBody>
                    <a:bodyPr/>
                    <a:lstStyle/>
                    <a:p>
                      <a:pPr algn="ctr" rtl="0" fontAlgn="ctr"/>
                      <a:r>
                        <a:rPr lang="en-US" sz="1200" u="none" strike="noStrike">
                          <a:effectLst/>
                        </a:rPr>
                        <a:t>INTERVAL</a:t>
                      </a:r>
                      <a:endParaRPr lang="en-US" sz="1200" b="0" i="0" u="none" strike="noStrike">
                        <a:solidFill>
                          <a:srgbClr val="000000"/>
                        </a:solidFill>
                        <a:effectLst/>
                        <a:latin typeface="Century Schoolbook" panose="02040604050505020304" pitchFamily="18" charset="0"/>
                      </a:endParaRPr>
                    </a:p>
                  </a:txBody>
                  <a:tcPr marL="9199" marR="9199" marT="9199" marB="0" anchor="ctr"/>
                </a:tc>
                <a:extLst>
                  <a:ext uri="{0D108BD9-81ED-4DB2-BD59-A6C34878D82A}">
                    <a16:rowId xmlns:a16="http://schemas.microsoft.com/office/drawing/2014/main" val="1503685272"/>
                  </a:ext>
                </a:extLst>
              </a:tr>
              <a:tr h="297368">
                <a:tc>
                  <a:txBody>
                    <a:bodyPr/>
                    <a:lstStyle/>
                    <a:p>
                      <a:pPr algn="l" rtl="0" fontAlgn="ctr"/>
                      <a:r>
                        <a:rPr lang="en-US" sz="1200" u="none" strike="noStrike">
                          <a:effectLst/>
                        </a:rPr>
                        <a:t>C_Sex_Code</a:t>
                      </a:r>
                      <a:endParaRPr lang="en-US" sz="1200" b="1" i="0" u="none" strike="noStrike">
                        <a:solidFill>
                          <a:srgbClr val="FFFFFF"/>
                        </a:solidFill>
                        <a:effectLst/>
                        <a:latin typeface="Century Schoolbook" panose="02040604050505020304" pitchFamily="18" charset="0"/>
                      </a:endParaRPr>
                    </a:p>
                  </a:txBody>
                  <a:tcPr marL="9199" marR="9199" marT="9199" marB="0" anchor="ctr"/>
                </a:tc>
                <a:tc>
                  <a:txBody>
                    <a:bodyPr/>
                    <a:lstStyle/>
                    <a:p>
                      <a:pPr algn="ctr" rtl="0" fontAlgn="ctr"/>
                      <a:r>
                        <a:rPr lang="en-US" sz="1200" u="none" strike="noStrike" dirty="0">
                          <a:effectLst/>
                        </a:rPr>
                        <a:t>INPUT</a:t>
                      </a:r>
                      <a:endParaRPr lang="en-US" sz="1200" b="0" i="0" u="none" strike="noStrike" dirty="0">
                        <a:solidFill>
                          <a:srgbClr val="000000"/>
                        </a:solidFill>
                        <a:effectLst/>
                        <a:latin typeface="Century Schoolbook" panose="02040604050505020304" pitchFamily="18" charset="0"/>
                      </a:endParaRPr>
                    </a:p>
                  </a:txBody>
                  <a:tcPr marL="9199" marR="9199" marT="9199" marB="0" anchor="ctr"/>
                </a:tc>
                <a:tc>
                  <a:txBody>
                    <a:bodyPr/>
                    <a:lstStyle/>
                    <a:p>
                      <a:pPr algn="ctr" rtl="0" fontAlgn="ctr"/>
                      <a:r>
                        <a:rPr lang="en-US" sz="1200" u="none" strike="noStrike">
                          <a:effectLst/>
                        </a:rPr>
                        <a:t>INTERVAL</a:t>
                      </a:r>
                      <a:endParaRPr lang="en-US" sz="1200" b="0" i="0" u="none" strike="noStrike">
                        <a:solidFill>
                          <a:srgbClr val="000000"/>
                        </a:solidFill>
                        <a:effectLst/>
                        <a:latin typeface="Century Schoolbook" panose="02040604050505020304" pitchFamily="18" charset="0"/>
                      </a:endParaRPr>
                    </a:p>
                  </a:txBody>
                  <a:tcPr marL="9199" marR="9199" marT="9199" marB="0" anchor="ctr"/>
                </a:tc>
                <a:extLst>
                  <a:ext uri="{0D108BD9-81ED-4DB2-BD59-A6C34878D82A}">
                    <a16:rowId xmlns:a16="http://schemas.microsoft.com/office/drawing/2014/main" val="2495698183"/>
                  </a:ext>
                </a:extLst>
              </a:tr>
              <a:tr h="234290">
                <a:tc>
                  <a:txBody>
                    <a:bodyPr/>
                    <a:lstStyle/>
                    <a:p>
                      <a:pPr algn="l" rtl="0" fontAlgn="ctr"/>
                      <a:r>
                        <a:rPr lang="en-US" sz="1200" u="none" strike="noStrike">
                          <a:effectLst/>
                        </a:rPr>
                        <a:t>HIRE_DT</a:t>
                      </a:r>
                      <a:endParaRPr lang="en-US" sz="1200" b="1" i="0" u="none" strike="noStrike">
                        <a:solidFill>
                          <a:srgbClr val="FFFFFF"/>
                        </a:solidFill>
                        <a:effectLst/>
                        <a:latin typeface="Century Schoolbook" panose="02040604050505020304" pitchFamily="18" charset="0"/>
                      </a:endParaRPr>
                    </a:p>
                  </a:txBody>
                  <a:tcPr marL="9199" marR="9199" marT="9199" marB="0" anchor="ctr"/>
                </a:tc>
                <a:tc>
                  <a:txBody>
                    <a:bodyPr/>
                    <a:lstStyle/>
                    <a:p>
                      <a:pPr algn="ctr" rtl="0" fontAlgn="ctr"/>
                      <a:r>
                        <a:rPr lang="en-US" sz="1200" u="none" strike="noStrike" dirty="0">
                          <a:effectLst/>
                        </a:rPr>
                        <a:t>INPUT</a:t>
                      </a:r>
                      <a:endParaRPr lang="en-US" sz="1200" b="0" i="0" u="none" strike="noStrike" dirty="0">
                        <a:solidFill>
                          <a:srgbClr val="000000"/>
                        </a:solidFill>
                        <a:effectLst/>
                        <a:latin typeface="Century Schoolbook" panose="02040604050505020304" pitchFamily="18" charset="0"/>
                      </a:endParaRPr>
                    </a:p>
                  </a:txBody>
                  <a:tcPr marL="9199" marR="9199" marT="9199" marB="0" anchor="ctr"/>
                </a:tc>
                <a:tc>
                  <a:txBody>
                    <a:bodyPr/>
                    <a:lstStyle/>
                    <a:p>
                      <a:pPr algn="ctr" rtl="0" fontAlgn="ctr"/>
                      <a:r>
                        <a:rPr lang="en-US" sz="1200" u="none" strike="noStrike">
                          <a:effectLst/>
                        </a:rPr>
                        <a:t>INTERVAL</a:t>
                      </a:r>
                      <a:endParaRPr lang="en-US" sz="1200" b="0" i="0" u="none" strike="noStrike">
                        <a:solidFill>
                          <a:srgbClr val="000000"/>
                        </a:solidFill>
                        <a:effectLst/>
                        <a:latin typeface="Century Schoolbook" panose="02040604050505020304" pitchFamily="18" charset="0"/>
                      </a:endParaRPr>
                    </a:p>
                  </a:txBody>
                  <a:tcPr marL="9199" marR="9199" marT="9199" marB="0" anchor="ctr"/>
                </a:tc>
                <a:extLst>
                  <a:ext uri="{0D108BD9-81ED-4DB2-BD59-A6C34878D82A}">
                    <a16:rowId xmlns:a16="http://schemas.microsoft.com/office/drawing/2014/main" val="639797599"/>
                  </a:ext>
                </a:extLst>
              </a:tr>
              <a:tr h="198245">
                <a:tc>
                  <a:txBody>
                    <a:bodyPr/>
                    <a:lstStyle/>
                    <a:p>
                      <a:pPr algn="l" rtl="0" fontAlgn="ctr"/>
                      <a:r>
                        <a:rPr lang="en-US" sz="1200" u="none" strike="noStrike">
                          <a:effectLst/>
                        </a:rPr>
                        <a:t>C_Infl_Ass_Code</a:t>
                      </a:r>
                      <a:endParaRPr lang="en-US" sz="1200" b="1" i="0" u="none" strike="noStrike">
                        <a:solidFill>
                          <a:srgbClr val="FFFFFF"/>
                        </a:solidFill>
                        <a:effectLst/>
                        <a:latin typeface="Century Schoolbook" panose="02040604050505020304" pitchFamily="18" charset="0"/>
                      </a:endParaRPr>
                    </a:p>
                  </a:txBody>
                  <a:tcPr marL="9199" marR="9199" marT="9199" marB="0" anchor="ctr"/>
                </a:tc>
                <a:tc>
                  <a:txBody>
                    <a:bodyPr/>
                    <a:lstStyle/>
                    <a:p>
                      <a:pPr algn="ctr" rtl="0" fontAlgn="ctr"/>
                      <a:r>
                        <a:rPr lang="en-US" sz="1200" u="none" strike="noStrike" dirty="0">
                          <a:effectLst/>
                        </a:rPr>
                        <a:t>INPUT</a:t>
                      </a:r>
                      <a:endParaRPr lang="en-US" sz="1200" b="0" i="0" u="none" strike="noStrike" dirty="0">
                        <a:solidFill>
                          <a:srgbClr val="000000"/>
                        </a:solidFill>
                        <a:effectLst/>
                        <a:latin typeface="Century Schoolbook" panose="02040604050505020304" pitchFamily="18" charset="0"/>
                      </a:endParaRPr>
                    </a:p>
                  </a:txBody>
                  <a:tcPr marL="9199" marR="9199" marT="9199" marB="0" anchor="ctr"/>
                </a:tc>
                <a:tc>
                  <a:txBody>
                    <a:bodyPr/>
                    <a:lstStyle/>
                    <a:p>
                      <a:pPr algn="ctr" rtl="0" fontAlgn="ctr"/>
                      <a:r>
                        <a:rPr lang="en-US" sz="1200" u="none" strike="noStrike">
                          <a:effectLst/>
                        </a:rPr>
                        <a:t>INTERVAL</a:t>
                      </a:r>
                      <a:endParaRPr lang="en-US" sz="1200" b="0" i="0" u="none" strike="noStrike">
                        <a:solidFill>
                          <a:srgbClr val="000000"/>
                        </a:solidFill>
                        <a:effectLst/>
                        <a:latin typeface="Century Schoolbook" panose="02040604050505020304" pitchFamily="18" charset="0"/>
                      </a:endParaRPr>
                    </a:p>
                  </a:txBody>
                  <a:tcPr marL="9199" marR="9199" marT="9199" marB="0" anchor="ctr"/>
                </a:tc>
                <a:extLst>
                  <a:ext uri="{0D108BD9-81ED-4DB2-BD59-A6C34878D82A}">
                    <a16:rowId xmlns:a16="http://schemas.microsoft.com/office/drawing/2014/main" val="1389629811"/>
                  </a:ext>
                </a:extLst>
              </a:tr>
              <a:tr h="198245">
                <a:tc>
                  <a:txBody>
                    <a:bodyPr/>
                    <a:lstStyle/>
                    <a:p>
                      <a:pPr algn="l" rtl="0" fontAlgn="ctr"/>
                      <a:r>
                        <a:rPr lang="en-US" sz="1200" u="none" strike="noStrike">
                          <a:effectLst/>
                        </a:rPr>
                        <a:t>C_Race_Code</a:t>
                      </a:r>
                      <a:endParaRPr lang="en-US" sz="1200" b="1" i="0" u="none" strike="noStrike">
                        <a:solidFill>
                          <a:srgbClr val="FFFFFF"/>
                        </a:solidFill>
                        <a:effectLst/>
                        <a:latin typeface="Century Schoolbook" panose="02040604050505020304" pitchFamily="18" charset="0"/>
                      </a:endParaRPr>
                    </a:p>
                  </a:txBody>
                  <a:tcPr marL="9199" marR="9199" marT="9199" marB="0" anchor="ctr"/>
                </a:tc>
                <a:tc>
                  <a:txBody>
                    <a:bodyPr/>
                    <a:lstStyle/>
                    <a:p>
                      <a:pPr algn="ctr" rtl="0" fontAlgn="ctr"/>
                      <a:r>
                        <a:rPr lang="en-US" sz="1200" u="none" strike="noStrike" dirty="0">
                          <a:effectLst/>
                        </a:rPr>
                        <a:t>INPUT</a:t>
                      </a:r>
                      <a:endParaRPr lang="en-US" sz="1200" b="0" i="0" u="none" strike="noStrike" dirty="0">
                        <a:solidFill>
                          <a:srgbClr val="000000"/>
                        </a:solidFill>
                        <a:effectLst/>
                        <a:latin typeface="Century Schoolbook" panose="02040604050505020304" pitchFamily="18" charset="0"/>
                      </a:endParaRPr>
                    </a:p>
                  </a:txBody>
                  <a:tcPr marL="9199" marR="9199" marT="9199" marB="0" anchor="ctr"/>
                </a:tc>
                <a:tc>
                  <a:txBody>
                    <a:bodyPr/>
                    <a:lstStyle/>
                    <a:p>
                      <a:pPr algn="ctr" rtl="0" fontAlgn="ctr"/>
                      <a:r>
                        <a:rPr lang="en-US" sz="1200" u="none" strike="noStrike">
                          <a:effectLst/>
                        </a:rPr>
                        <a:t>INTERVAL</a:t>
                      </a:r>
                      <a:endParaRPr lang="en-US" sz="1200" b="0" i="0" u="none" strike="noStrike">
                        <a:solidFill>
                          <a:srgbClr val="000000"/>
                        </a:solidFill>
                        <a:effectLst/>
                        <a:latin typeface="Century Schoolbook" panose="02040604050505020304" pitchFamily="18" charset="0"/>
                      </a:endParaRPr>
                    </a:p>
                  </a:txBody>
                  <a:tcPr marL="9199" marR="9199" marT="9199" marB="0" anchor="ctr"/>
                </a:tc>
                <a:extLst>
                  <a:ext uri="{0D108BD9-81ED-4DB2-BD59-A6C34878D82A}">
                    <a16:rowId xmlns:a16="http://schemas.microsoft.com/office/drawing/2014/main" val="2788768979"/>
                  </a:ext>
                </a:extLst>
              </a:tr>
              <a:tr h="198245">
                <a:tc>
                  <a:txBody>
                    <a:bodyPr/>
                    <a:lstStyle/>
                    <a:p>
                      <a:pPr algn="l" rtl="0" fontAlgn="ctr"/>
                      <a:r>
                        <a:rPr lang="en-US" sz="1200" u="none" strike="noStrike">
                          <a:effectLst/>
                        </a:rPr>
                        <a:t>CitNum</a:t>
                      </a:r>
                      <a:endParaRPr lang="en-US" sz="1200" b="1" i="0" u="none" strike="noStrike">
                        <a:solidFill>
                          <a:srgbClr val="FFFFFF"/>
                        </a:solidFill>
                        <a:effectLst/>
                        <a:latin typeface="Century Schoolbook" panose="02040604050505020304" pitchFamily="18" charset="0"/>
                      </a:endParaRPr>
                    </a:p>
                  </a:txBody>
                  <a:tcPr marL="9199" marR="9199" marT="9199" marB="0" anchor="ctr"/>
                </a:tc>
                <a:tc>
                  <a:txBody>
                    <a:bodyPr/>
                    <a:lstStyle/>
                    <a:p>
                      <a:pPr algn="ctr" rtl="0" fontAlgn="ctr"/>
                      <a:r>
                        <a:rPr lang="en-US" sz="1200" u="none" strike="noStrike" dirty="0">
                          <a:effectLst/>
                        </a:rPr>
                        <a:t>INPUT</a:t>
                      </a:r>
                      <a:endParaRPr lang="en-US" sz="1200" b="0" i="0" u="none" strike="noStrike" dirty="0">
                        <a:solidFill>
                          <a:srgbClr val="000000"/>
                        </a:solidFill>
                        <a:effectLst/>
                        <a:latin typeface="Century Schoolbook" panose="02040604050505020304" pitchFamily="18" charset="0"/>
                      </a:endParaRPr>
                    </a:p>
                  </a:txBody>
                  <a:tcPr marL="9199" marR="9199" marT="9199" marB="0" anchor="ctr"/>
                </a:tc>
                <a:tc>
                  <a:txBody>
                    <a:bodyPr/>
                    <a:lstStyle/>
                    <a:p>
                      <a:pPr algn="ctr" rtl="0" fontAlgn="ctr"/>
                      <a:r>
                        <a:rPr lang="en-US" sz="1200" u="none" strike="noStrike">
                          <a:effectLst/>
                        </a:rPr>
                        <a:t>INTERVAL</a:t>
                      </a:r>
                      <a:endParaRPr lang="en-US" sz="1200" b="0" i="0" u="none" strike="noStrike">
                        <a:solidFill>
                          <a:srgbClr val="000000"/>
                        </a:solidFill>
                        <a:effectLst/>
                        <a:latin typeface="Century Schoolbook" panose="02040604050505020304" pitchFamily="18" charset="0"/>
                      </a:endParaRPr>
                    </a:p>
                  </a:txBody>
                  <a:tcPr marL="9199" marR="9199" marT="9199" marB="0" anchor="ctr"/>
                </a:tc>
                <a:extLst>
                  <a:ext uri="{0D108BD9-81ED-4DB2-BD59-A6C34878D82A}">
                    <a16:rowId xmlns:a16="http://schemas.microsoft.com/office/drawing/2014/main" val="648747513"/>
                  </a:ext>
                </a:extLst>
              </a:tr>
              <a:tr h="198245">
                <a:tc>
                  <a:txBody>
                    <a:bodyPr/>
                    <a:lstStyle/>
                    <a:p>
                      <a:pPr algn="l" rtl="0" fontAlgn="ctr"/>
                      <a:r>
                        <a:rPr lang="en-US" sz="1200" u="none" strike="noStrike">
                          <a:effectLst/>
                        </a:rPr>
                        <a:t>BEAT</a:t>
                      </a:r>
                      <a:endParaRPr lang="en-US" sz="1200" b="1" i="0" u="none" strike="noStrike">
                        <a:solidFill>
                          <a:srgbClr val="FFFFFF"/>
                        </a:solidFill>
                        <a:effectLst/>
                        <a:latin typeface="Century Schoolbook" panose="02040604050505020304" pitchFamily="18" charset="0"/>
                      </a:endParaRPr>
                    </a:p>
                  </a:txBody>
                  <a:tcPr marL="9199" marR="9199" marT="9199" marB="0" anchor="ctr"/>
                </a:tc>
                <a:tc>
                  <a:txBody>
                    <a:bodyPr/>
                    <a:lstStyle/>
                    <a:p>
                      <a:pPr algn="ctr" rtl="0" fontAlgn="ctr"/>
                      <a:r>
                        <a:rPr lang="en-US" sz="1200" u="none" strike="noStrike" dirty="0">
                          <a:effectLst/>
                        </a:rPr>
                        <a:t>INPUT</a:t>
                      </a:r>
                      <a:endParaRPr lang="en-US" sz="1200" b="0" i="0" u="none" strike="noStrike" dirty="0">
                        <a:solidFill>
                          <a:srgbClr val="000000"/>
                        </a:solidFill>
                        <a:effectLst/>
                        <a:latin typeface="Century Schoolbook" panose="02040604050505020304" pitchFamily="18" charset="0"/>
                      </a:endParaRPr>
                    </a:p>
                  </a:txBody>
                  <a:tcPr marL="9199" marR="9199" marT="9199" marB="0" anchor="ctr"/>
                </a:tc>
                <a:tc>
                  <a:txBody>
                    <a:bodyPr/>
                    <a:lstStyle/>
                    <a:p>
                      <a:pPr algn="ctr" rtl="0" fontAlgn="ctr"/>
                      <a:r>
                        <a:rPr lang="en-US" sz="1200" u="none" strike="noStrike">
                          <a:effectLst/>
                        </a:rPr>
                        <a:t>INTERVAL</a:t>
                      </a:r>
                      <a:endParaRPr lang="en-US" sz="1200" b="0" i="0" u="none" strike="noStrike">
                        <a:solidFill>
                          <a:srgbClr val="000000"/>
                        </a:solidFill>
                        <a:effectLst/>
                        <a:latin typeface="Century Schoolbook" panose="02040604050505020304" pitchFamily="18" charset="0"/>
                      </a:endParaRPr>
                    </a:p>
                  </a:txBody>
                  <a:tcPr marL="9199" marR="9199" marT="9199" marB="0" anchor="ctr"/>
                </a:tc>
                <a:extLst>
                  <a:ext uri="{0D108BD9-81ED-4DB2-BD59-A6C34878D82A}">
                    <a16:rowId xmlns:a16="http://schemas.microsoft.com/office/drawing/2014/main" val="3616274381"/>
                  </a:ext>
                </a:extLst>
              </a:tr>
              <a:tr h="198245">
                <a:tc>
                  <a:txBody>
                    <a:bodyPr/>
                    <a:lstStyle/>
                    <a:p>
                      <a:pPr algn="l" rtl="0" fontAlgn="ctr"/>
                      <a:r>
                        <a:rPr lang="en-US" sz="1200" u="none" strike="noStrike">
                          <a:effectLst/>
                        </a:rPr>
                        <a:t>UOF_Code</a:t>
                      </a:r>
                      <a:endParaRPr lang="en-US" sz="1200" b="1" i="0" u="none" strike="noStrike">
                        <a:solidFill>
                          <a:srgbClr val="FFFFFF"/>
                        </a:solidFill>
                        <a:effectLst/>
                        <a:latin typeface="Century Schoolbook" panose="02040604050505020304" pitchFamily="18" charset="0"/>
                      </a:endParaRPr>
                    </a:p>
                  </a:txBody>
                  <a:tcPr marL="9199" marR="9199" marT="9199" marB="0" anchor="ctr"/>
                </a:tc>
                <a:tc>
                  <a:txBody>
                    <a:bodyPr/>
                    <a:lstStyle/>
                    <a:p>
                      <a:pPr algn="ctr" rtl="0" fontAlgn="ctr"/>
                      <a:r>
                        <a:rPr lang="en-US" sz="1200" u="none" strike="noStrike" dirty="0">
                          <a:effectLst/>
                        </a:rPr>
                        <a:t>INPUT</a:t>
                      </a:r>
                      <a:endParaRPr lang="en-US" sz="1200" b="0" i="0" u="none" strike="noStrike" dirty="0">
                        <a:solidFill>
                          <a:srgbClr val="000000"/>
                        </a:solidFill>
                        <a:effectLst/>
                        <a:latin typeface="Century Schoolbook" panose="02040604050505020304" pitchFamily="18" charset="0"/>
                      </a:endParaRPr>
                    </a:p>
                  </a:txBody>
                  <a:tcPr marL="9199" marR="9199" marT="9199" marB="0" anchor="ctr"/>
                </a:tc>
                <a:tc>
                  <a:txBody>
                    <a:bodyPr/>
                    <a:lstStyle/>
                    <a:p>
                      <a:pPr algn="ctr" rtl="0" fontAlgn="ctr"/>
                      <a:r>
                        <a:rPr lang="en-US" sz="1200" u="none" strike="noStrike">
                          <a:effectLst/>
                        </a:rPr>
                        <a:t>INTERVAL</a:t>
                      </a:r>
                      <a:endParaRPr lang="en-US" sz="1200" b="0" i="0" u="none" strike="noStrike">
                        <a:solidFill>
                          <a:srgbClr val="000000"/>
                        </a:solidFill>
                        <a:effectLst/>
                        <a:latin typeface="Century Schoolbook" panose="02040604050505020304" pitchFamily="18" charset="0"/>
                      </a:endParaRPr>
                    </a:p>
                  </a:txBody>
                  <a:tcPr marL="9199" marR="9199" marT="9199" marB="0" anchor="ctr"/>
                </a:tc>
                <a:extLst>
                  <a:ext uri="{0D108BD9-81ED-4DB2-BD59-A6C34878D82A}">
                    <a16:rowId xmlns:a16="http://schemas.microsoft.com/office/drawing/2014/main" val="319304344"/>
                  </a:ext>
                </a:extLst>
              </a:tr>
              <a:tr h="198245">
                <a:tc>
                  <a:txBody>
                    <a:bodyPr/>
                    <a:lstStyle/>
                    <a:p>
                      <a:pPr algn="l" rtl="0" fontAlgn="ctr"/>
                      <a:r>
                        <a:rPr lang="en-US" sz="1200" u="none" strike="noStrike">
                          <a:effectLst/>
                        </a:rPr>
                        <a:t>SECTOR</a:t>
                      </a:r>
                      <a:endParaRPr lang="en-US" sz="1200" b="1" i="0" u="none" strike="noStrike">
                        <a:solidFill>
                          <a:srgbClr val="FFFFFF"/>
                        </a:solidFill>
                        <a:effectLst/>
                        <a:latin typeface="Century Schoolbook" panose="02040604050505020304" pitchFamily="18" charset="0"/>
                      </a:endParaRPr>
                    </a:p>
                  </a:txBody>
                  <a:tcPr marL="9199" marR="9199" marT="9199" marB="0" anchor="ctr"/>
                </a:tc>
                <a:tc>
                  <a:txBody>
                    <a:bodyPr/>
                    <a:lstStyle/>
                    <a:p>
                      <a:pPr algn="ctr" rtl="0" fontAlgn="ctr"/>
                      <a:r>
                        <a:rPr lang="en-US" sz="1200" u="none" strike="noStrike" dirty="0">
                          <a:effectLst/>
                        </a:rPr>
                        <a:t>INPUT</a:t>
                      </a:r>
                      <a:endParaRPr lang="en-US" sz="1200" b="0" i="0" u="none" strike="noStrike" dirty="0">
                        <a:solidFill>
                          <a:srgbClr val="000000"/>
                        </a:solidFill>
                        <a:effectLst/>
                        <a:latin typeface="Century Schoolbook" panose="02040604050505020304" pitchFamily="18" charset="0"/>
                      </a:endParaRPr>
                    </a:p>
                  </a:txBody>
                  <a:tcPr marL="9199" marR="9199" marT="9199" marB="0" anchor="ctr"/>
                </a:tc>
                <a:tc>
                  <a:txBody>
                    <a:bodyPr/>
                    <a:lstStyle/>
                    <a:p>
                      <a:pPr algn="ctr" rtl="0" fontAlgn="ctr"/>
                      <a:r>
                        <a:rPr lang="en-US" sz="1200" u="none" strike="noStrike">
                          <a:effectLst/>
                        </a:rPr>
                        <a:t>INTERVAL</a:t>
                      </a:r>
                      <a:endParaRPr lang="en-US" sz="1200" b="0" i="0" u="none" strike="noStrike">
                        <a:solidFill>
                          <a:srgbClr val="000000"/>
                        </a:solidFill>
                        <a:effectLst/>
                        <a:latin typeface="Century Schoolbook" panose="02040604050505020304" pitchFamily="18" charset="0"/>
                      </a:endParaRPr>
                    </a:p>
                  </a:txBody>
                  <a:tcPr marL="9199" marR="9199" marT="9199" marB="0" anchor="ctr"/>
                </a:tc>
                <a:extLst>
                  <a:ext uri="{0D108BD9-81ED-4DB2-BD59-A6C34878D82A}">
                    <a16:rowId xmlns:a16="http://schemas.microsoft.com/office/drawing/2014/main" val="1915214021"/>
                  </a:ext>
                </a:extLst>
              </a:tr>
              <a:tr h="198245">
                <a:tc>
                  <a:txBody>
                    <a:bodyPr/>
                    <a:lstStyle/>
                    <a:p>
                      <a:pPr algn="l" rtl="0" fontAlgn="ctr"/>
                      <a:r>
                        <a:rPr lang="en-US" sz="1200" u="none" strike="noStrike">
                          <a:effectLst/>
                        </a:rPr>
                        <a:t>Cit_Chrg_Type_Code</a:t>
                      </a:r>
                      <a:endParaRPr lang="en-US" sz="1200" b="1" i="0" u="none" strike="noStrike">
                        <a:solidFill>
                          <a:srgbClr val="FFFFFF"/>
                        </a:solidFill>
                        <a:effectLst/>
                        <a:latin typeface="Century Schoolbook" panose="02040604050505020304" pitchFamily="18" charset="0"/>
                      </a:endParaRPr>
                    </a:p>
                  </a:txBody>
                  <a:tcPr marL="9199" marR="9199" marT="9199" marB="0" anchor="ctr"/>
                </a:tc>
                <a:tc>
                  <a:txBody>
                    <a:bodyPr/>
                    <a:lstStyle/>
                    <a:p>
                      <a:pPr algn="ctr" rtl="0" fontAlgn="ctr"/>
                      <a:r>
                        <a:rPr lang="en-US" sz="1200" u="none" strike="noStrike" dirty="0">
                          <a:effectLst/>
                        </a:rPr>
                        <a:t>INPUT</a:t>
                      </a:r>
                      <a:endParaRPr lang="en-US" sz="1200" b="0" i="0" u="none" strike="noStrike" dirty="0">
                        <a:solidFill>
                          <a:srgbClr val="000000"/>
                        </a:solidFill>
                        <a:effectLst/>
                        <a:latin typeface="Century Schoolbook" panose="02040604050505020304" pitchFamily="18" charset="0"/>
                      </a:endParaRPr>
                    </a:p>
                  </a:txBody>
                  <a:tcPr marL="9199" marR="9199" marT="9199" marB="0" anchor="ctr"/>
                </a:tc>
                <a:tc>
                  <a:txBody>
                    <a:bodyPr/>
                    <a:lstStyle/>
                    <a:p>
                      <a:pPr algn="ctr" rtl="0" fontAlgn="ctr"/>
                      <a:r>
                        <a:rPr lang="en-US" sz="1200" u="none" strike="noStrike">
                          <a:effectLst/>
                        </a:rPr>
                        <a:t>INTERVAL</a:t>
                      </a:r>
                      <a:endParaRPr lang="en-US" sz="1200" b="0" i="0" u="none" strike="noStrike">
                        <a:solidFill>
                          <a:srgbClr val="000000"/>
                        </a:solidFill>
                        <a:effectLst/>
                        <a:latin typeface="Century Schoolbook" panose="02040604050505020304" pitchFamily="18" charset="0"/>
                      </a:endParaRPr>
                    </a:p>
                  </a:txBody>
                  <a:tcPr marL="9199" marR="9199" marT="9199" marB="0" anchor="ctr"/>
                </a:tc>
                <a:extLst>
                  <a:ext uri="{0D108BD9-81ED-4DB2-BD59-A6C34878D82A}">
                    <a16:rowId xmlns:a16="http://schemas.microsoft.com/office/drawing/2014/main" val="2204912068"/>
                  </a:ext>
                </a:extLst>
              </a:tr>
              <a:tr h="198245">
                <a:tc>
                  <a:txBody>
                    <a:bodyPr/>
                    <a:lstStyle/>
                    <a:p>
                      <a:pPr algn="l" rtl="0" fontAlgn="ctr"/>
                      <a:r>
                        <a:rPr lang="en-US" sz="1200" u="none" strike="noStrike">
                          <a:effectLst/>
                        </a:rPr>
                        <a:t>Years_Service</a:t>
                      </a:r>
                      <a:endParaRPr lang="en-US" sz="1200" b="1" i="0" u="none" strike="noStrike">
                        <a:solidFill>
                          <a:srgbClr val="FFFFFF"/>
                        </a:solidFill>
                        <a:effectLst/>
                        <a:latin typeface="Century Schoolbook" panose="02040604050505020304" pitchFamily="18" charset="0"/>
                      </a:endParaRPr>
                    </a:p>
                  </a:txBody>
                  <a:tcPr marL="9199" marR="9199" marT="9199" marB="0" anchor="ctr"/>
                </a:tc>
                <a:tc>
                  <a:txBody>
                    <a:bodyPr/>
                    <a:lstStyle/>
                    <a:p>
                      <a:pPr algn="ctr" rtl="0" fontAlgn="ctr"/>
                      <a:r>
                        <a:rPr lang="en-US" sz="1200" u="none" strike="noStrike" dirty="0">
                          <a:effectLst/>
                        </a:rPr>
                        <a:t>INPUT</a:t>
                      </a:r>
                      <a:endParaRPr lang="en-US" sz="1200" b="0" i="0" u="none" strike="noStrike" dirty="0">
                        <a:solidFill>
                          <a:srgbClr val="000000"/>
                        </a:solidFill>
                        <a:effectLst/>
                        <a:latin typeface="Century Schoolbook" panose="02040604050505020304" pitchFamily="18" charset="0"/>
                      </a:endParaRPr>
                    </a:p>
                  </a:txBody>
                  <a:tcPr marL="9199" marR="9199" marT="9199" marB="0" anchor="ctr"/>
                </a:tc>
                <a:tc>
                  <a:txBody>
                    <a:bodyPr/>
                    <a:lstStyle/>
                    <a:p>
                      <a:pPr algn="ctr" rtl="0" fontAlgn="ctr"/>
                      <a:r>
                        <a:rPr lang="en-US" sz="1200" u="none" strike="noStrike">
                          <a:effectLst/>
                        </a:rPr>
                        <a:t>INTERVAL</a:t>
                      </a:r>
                      <a:endParaRPr lang="en-US" sz="1200" b="0" i="0" u="none" strike="noStrike">
                        <a:solidFill>
                          <a:srgbClr val="000000"/>
                        </a:solidFill>
                        <a:effectLst/>
                        <a:latin typeface="Century Schoolbook" panose="02040604050505020304" pitchFamily="18" charset="0"/>
                      </a:endParaRPr>
                    </a:p>
                  </a:txBody>
                  <a:tcPr marL="9199" marR="9199" marT="9199" marB="0" anchor="ctr"/>
                </a:tc>
                <a:extLst>
                  <a:ext uri="{0D108BD9-81ED-4DB2-BD59-A6C34878D82A}">
                    <a16:rowId xmlns:a16="http://schemas.microsoft.com/office/drawing/2014/main" val="3998449609"/>
                  </a:ext>
                </a:extLst>
              </a:tr>
              <a:tr h="198245">
                <a:tc>
                  <a:txBody>
                    <a:bodyPr/>
                    <a:lstStyle/>
                    <a:p>
                      <a:pPr algn="l" rtl="0" fontAlgn="ctr"/>
                      <a:r>
                        <a:rPr lang="en-US" sz="1200" u="none" strike="noStrike">
                          <a:effectLst/>
                        </a:rPr>
                        <a:t>OCCURRED_TM</a:t>
                      </a:r>
                      <a:endParaRPr lang="en-US" sz="1200" b="1" i="0" u="none" strike="noStrike">
                        <a:solidFill>
                          <a:srgbClr val="FFFFFF"/>
                        </a:solidFill>
                        <a:effectLst/>
                        <a:latin typeface="Century Schoolbook" panose="02040604050505020304" pitchFamily="18" charset="0"/>
                      </a:endParaRPr>
                    </a:p>
                  </a:txBody>
                  <a:tcPr marL="9199" marR="9199" marT="9199" marB="0" anchor="ctr"/>
                </a:tc>
                <a:tc>
                  <a:txBody>
                    <a:bodyPr/>
                    <a:lstStyle/>
                    <a:p>
                      <a:pPr algn="ctr" rtl="0" fontAlgn="ctr"/>
                      <a:r>
                        <a:rPr lang="en-US" sz="1200" u="none" strike="noStrike" dirty="0">
                          <a:effectLst/>
                        </a:rPr>
                        <a:t>INPUT</a:t>
                      </a:r>
                      <a:endParaRPr lang="en-US" sz="1200" b="0" i="0" u="none" strike="noStrike" dirty="0">
                        <a:solidFill>
                          <a:srgbClr val="000000"/>
                        </a:solidFill>
                        <a:effectLst/>
                        <a:latin typeface="Century Schoolbook" panose="02040604050505020304" pitchFamily="18" charset="0"/>
                      </a:endParaRPr>
                    </a:p>
                  </a:txBody>
                  <a:tcPr marL="9199" marR="9199" marT="9199" marB="0" anchor="ctr"/>
                </a:tc>
                <a:tc>
                  <a:txBody>
                    <a:bodyPr/>
                    <a:lstStyle/>
                    <a:p>
                      <a:pPr algn="ctr" rtl="0" fontAlgn="ctr"/>
                      <a:r>
                        <a:rPr lang="en-US" sz="1200" u="none" strike="noStrike">
                          <a:effectLst/>
                        </a:rPr>
                        <a:t>INTERVAL</a:t>
                      </a:r>
                      <a:endParaRPr lang="en-US" sz="1200" b="0" i="0" u="none" strike="noStrike">
                        <a:solidFill>
                          <a:srgbClr val="000000"/>
                        </a:solidFill>
                        <a:effectLst/>
                        <a:latin typeface="Century Schoolbook" panose="02040604050505020304" pitchFamily="18" charset="0"/>
                      </a:endParaRPr>
                    </a:p>
                  </a:txBody>
                  <a:tcPr marL="9199" marR="9199" marT="9199" marB="0" anchor="ctr"/>
                </a:tc>
                <a:extLst>
                  <a:ext uri="{0D108BD9-81ED-4DB2-BD59-A6C34878D82A}">
                    <a16:rowId xmlns:a16="http://schemas.microsoft.com/office/drawing/2014/main" val="1092874350"/>
                  </a:ext>
                </a:extLst>
              </a:tr>
              <a:tr h="309515">
                <a:tc>
                  <a:txBody>
                    <a:bodyPr/>
                    <a:lstStyle/>
                    <a:p>
                      <a:pPr algn="l" rtl="0" fontAlgn="ctr"/>
                      <a:r>
                        <a:rPr lang="en-US" sz="1100" u="none" strike="noStrike">
                          <a:effectLst/>
                        </a:rPr>
                        <a:t>C_ARR_CODE</a:t>
                      </a:r>
                      <a:endParaRPr lang="en-US" sz="1100" b="1" i="0" u="none" strike="noStrike">
                        <a:solidFill>
                          <a:srgbClr val="FFFFFF"/>
                        </a:solidFill>
                        <a:effectLst/>
                        <a:latin typeface="Times New Roman" panose="02020603050405020304" pitchFamily="18" charset="0"/>
                      </a:endParaRPr>
                    </a:p>
                  </a:txBody>
                  <a:tcPr marL="9199" marR="9199" marT="9199" marB="0" anchor="ctr"/>
                </a:tc>
                <a:tc>
                  <a:txBody>
                    <a:bodyPr/>
                    <a:lstStyle/>
                    <a:p>
                      <a:pPr algn="ctr" rtl="0" fontAlgn="ctr"/>
                      <a:r>
                        <a:rPr lang="en-US" sz="1200" u="none" strike="noStrike" kern="1200" dirty="0">
                          <a:solidFill>
                            <a:schemeClr val="dk1"/>
                          </a:solidFill>
                          <a:effectLst/>
                          <a:latin typeface="+mn-lt"/>
                          <a:ea typeface="+mn-ea"/>
                          <a:cs typeface="+mn-cs"/>
                        </a:rPr>
                        <a:t>TARGET</a:t>
                      </a:r>
                    </a:p>
                  </a:txBody>
                  <a:tcPr marL="9199" marR="9199" marT="9199" marB="0" anchor="ctr"/>
                </a:tc>
                <a:tc>
                  <a:txBody>
                    <a:bodyPr/>
                    <a:lstStyle/>
                    <a:p>
                      <a:pPr algn="ctr" rtl="0" fontAlgn="ctr"/>
                      <a:r>
                        <a:rPr lang="en-US" sz="1200" u="none" strike="noStrike" dirty="0">
                          <a:effectLst/>
                        </a:rPr>
                        <a:t>INTERVAL</a:t>
                      </a:r>
                      <a:endParaRPr lang="en-US" sz="1200" b="0" i="0" u="none" strike="noStrike" dirty="0">
                        <a:solidFill>
                          <a:srgbClr val="000000"/>
                        </a:solidFill>
                        <a:effectLst/>
                        <a:latin typeface="Century Schoolbook" panose="02040604050505020304" pitchFamily="18" charset="0"/>
                      </a:endParaRPr>
                    </a:p>
                  </a:txBody>
                  <a:tcPr marL="9199" marR="9199" marT="9199" marB="0" anchor="ctr"/>
                </a:tc>
                <a:extLst>
                  <a:ext uri="{0D108BD9-81ED-4DB2-BD59-A6C34878D82A}">
                    <a16:rowId xmlns:a16="http://schemas.microsoft.com/office/drawing/2014/main" val="1164213219"/>
                  </a:ext>
                </a:extLst>
              </a:tr>
            </a:tbl>
          </a:graphicData>
        </a:graphic>
      </p:graphicFrame>
      <p:sp>
        <p:nvSpPr>
          <p:cNvPr id="4" name="Rectangle 3"/>
          <p:cNvSpPr/>
          <p:nvPr/>
        </p:nvSpPr>
        <p:spPr>
          <a:xfrm>
            <a:off x="5423074" y="5129506"/>
            <a:ext cx="6096000" cy="1477328"/>
          </a:xfrm>
          <a:prstGeom prst="rect">
            <a:avLst/>
          </a:prstGeom>
        </p:spPr>
        <p:txBody>
          <a:bodyPr>
            <a:spAutoFit/>
          </a:bodyPr>
          <a:lstStyle/>
          <a:p>
            <a:r>
              <a:rPr lang="en-US" dirty="0">
                <a:latin typeface="Times New Roman" panose="02020603050405020304" pitchFamily="18" charset="0"/>
                <a:ea typeface="Times New Roman" panose="02020603050405020304" pitchFamily="18" charset="0"/>
              </a:rPr>
              <a:t>Time series analysis is performed on interval data</a:t>
            </a:r>
          </a:p>
          <a:p>
            <a:endParaRPr lang="en-US" dirty="0">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Analyzed the data for the entire year week on week</a:t>
            </a:r>
          </a:p>
          <a:p>
            <a:endParaRPr lang="en-US" dirty="0">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Plot it graphically to predict the data for the coming weeks.</a:t>
            </a:r>
            <a:endParaRPr lang="en-US" dirty="0"/>
          </a:p>
        </p:txBody>
      </p:sp>
      <p:pic>
        <p:nvPicPr>
          <p:cNvPr id="10" name="Picture 9"/>
          <p:cNvPicPr>
            <a:picLocks noChangeAspect="1"/>
          </p:cNvPicPr>
          <p:nvPr/>
        </p:nvPicPr>
        <p:blipFill rotWithShape="1">
          <a:blip r:embed="rId3"/>
          <a:srcRect t="14080" r="76680" b="35117"/>
          <a:stretch/>
        </p:blipFill>
        <p:spPr>
          <a:xfrm>
            <a:off x="6237027" y="1628634"/>
            <a:ext cx="4717485" cy="3263674"/>
          </a:xfrm>
          <a:prstGeom prst="rect">
            <a:avLst/>
          </a:prstGeom>
        </p:spPr>
      </p:pic>
    </p:spTree>
    <p:extLst>
      <p:ext uri="{BB962C8B-B14F-4D97-AF65-F5344CB8AC3E}">
        <p14:creationId xmlns:p14="http://schemas.microsoft.com/office/powerpoint/2010/main" val="1483128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Findings from Time Series Analysis</a:t>
            </a:r>
          </a:p>
        </p:txBody>
      </p:sp>
      <p:sp>
        <p:nvSpPr>
          <p:cNvPr id="3" name="Content Placeholder 2"/>
          <p:cNvSpPr>
            <a:spLocks noGrp="1"/>
          </p:cNvSpPr>
          <p:nvPr>
            <p:ph idx="1"/>
          </p:nvPr>
        </p:nvSpPr>
        <p:spPr>
          <a:xfrm>
            <a:off x="1261872" y="1819863"/>
            <a:ext cx="9692640" cy="4351337"/>
          </a:xfrm>
        </p:spPr>
        <p:txBody>
          <a:bodyPr>
            <a:normAutofit/>
          </a:bodyPr>
          <a:lstStyle/>
          <a:p>
            <a:r>
              <a:rPr lang="en-US" sz="1800" dirty="0">
                <a:solidFill>
                  <a:schemeClr val="tx1"/>
                </a:solidFill>
                <a:latin typeface="+mn-lt"/>
              </a:rPr>
              <a:t>Highest number of arrest occur during the spring season.</a:t>
            </a:r>
          </a:p>
          <a:p>
            <a:r>
              <a:rPr lang="en-US" sz="1800" dirty="0">
                <a:solidFill>
                  <a:schemeClr val="tx1"/>
                </a:solidFill>
                <a:latin typeface="+mn-lt"/>
              </a:rPr>
              <a:t>We see a rise in the rate of arrest during the holiday season and a dip in winters.</a:t>
            </a:r>
          </a:p>
          <a:p>
            <a:endParaRPr lang="en-US" dirty="0"/>
          </a:p>
        </p:txBody>
      </p:sp>
      <p:sp>
        <p:nvSpPr>
          <p:cNvPr id="4" name="Slide Number Placeholder 3"/>
          <p:cNvSpPr>
            <a:spLocks noGrp="1"/>
          </p:cNvSpPr>
          <p:nvPr>
            <p:ph type="sldNum" sz="quarter" idx="12"/>
          </p:nvPr>
        </p:nvSpPr>
        <p:spPr/>
        <p:txBody>
          <a:bodyPr/>
          <a:lstStyle/>
          <a:p>
            <a:fld id="{601A7ADE-E78F-4068-B691-87A7BF8C4DE5}" type="slidenum">
              <a:rPr lang="en-US" smtClean="0"/>
              <a:pPr/>
              <a:t>14</a:t>
            </a:fld>
            <a:endParaRPr lang="en-US" dirty="0"/>
          </a:p>
        </p:txBody>
      </p:sp>
      <p:pic>
        <p:nvPicPr>
          <p:cNvPr id="5" name="Picture 4"/>
          <p:cNvPicPr>
            <a:picLocks noChangeAspect="1"/>
          </p:cNvPicPr>
          <p:nvPr/>
        </p:nvPicPr>
        <p:blipFill rotWithShape="1">
          <a:blip r:embed="rId2"/>
          <a:srcRect l="33470" t="9772" b="31931"/>
          <a:stretch/>
        </p:blipFill>
        <p:spPr>
          <a:xfrm>
            <a:off x="1548475" y="2769904"/>
            <a:ext cx="8111319" cy="3996021"/>
          </a:xfrm>
          <a:prstGeom prst="rect">
            <a:avLst/>
          </a:prstGeom>
        </p:spPr>
      </p:pic>
    </p:spTree>
    <p:extLst>
      <p:ext uri="{BB962C8B-B14F-4D97-AF65-F5344CB8AC3E}">
        <p14:creationId xmlns:p14="http://schemas.microsoft.com/office/powerpoint/2010/main" val="2339508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294198"/>
            <a:ext cx="9692640" cy="1015987"/>
          </a:xfrm>
        </p:spPr>
        <p:txBody>
          <a:bodyPr>
            <a:normAutofit fontScale="90000"/>
          </a:bodyPr>
          <a:lstStyle/>
          <a:p>
            <a:r>
              <a:rPr lang="en-US" dirty="0"/>
              <a:t>Clustering I Analysis:</a:t>
            </a:r>
            <a:br>
              <a:rPr lang="en-US" dirty="0"/>
            </a:br>
            <a:endParaRPr lang="en-US" dirty="0"/>
          </a:p>
        </p:txBody>
      </p:sp>
      <p:sp>
        <p:nvSpPr>
          <p:cNvPr id="4" name="Slide Number Placeholder 3"/>
          <p:cNvSpPr>
            <a:spLocks noGrp="1"/>
          </p:cNvSpPr>
          <p:nvPr>
            <p:ph type="sldNum" sz="quarter" idx="12"/>
          </p:nvPr>
        </p:nvSpPr>
        <p:spPr/>
        <p:txBody>
          <a:bodyPr/>
          <a:lstStyle/>
          <a:p>
            <a:fld id="{601A7ADE-E78F-4068-B691-87A7BF8C4DE5}" type="slidenum">
              <a:rPr lang="en-US" smtClean="0"/>
              <a:pPr/>
              <a:t>15</a:t>
            </a:fld>
            <a:endParaRPr lang="en-US" dirty="0"/>
          </a:p>
        </p:txBody>
      </p:sp>
      <p:sp>
        <p:nvSpPr>
          <p:cNvPr id="5" name="Content Placeholder 4"/>
          <p:cNvSpPr>
            <a:spLocks noGrp="1"/>
          </p:cNvSpPr>
          <p:nvPr>
            <p:ph idx="1"/>
          </p:nvPr>
        </p:nvSpPr>
        <p:spPr>
          <a:xfrm>
            <a:off x="1261872" y="1828799"/>
            <a:ext cx="8595360" cy="4351337"/>
          </a:xfrm>
        </p:spPr>
        <p:txBody>
          <a:bodyPr>
            <a:normAutofit fontScale="47500" lnSpcReduction="20000"/>
          </a:bodyPr>
          <a:lstStyle/>
          <a:p>
            <a:pPr>
              <a:lnSpc>
                <a:spcPct val="200000"/>
              </a:lnSpc>
            </a:pPr>
            <a:endParaRPr lang="en-US" dirty="0"/>
          </a:p>
          <a:p>
            <a:pPr marL="0" indent="0">
              <a:lnSpc>
                <a:spcPct val="200000"/>
              </a:lnSpc>
              <a:buNone/>
            </a:pPr>
            <a:endParaRPr lang="en-US" dirty="0"/>
          </a:p>
          <a:p>
            <a:pPr marL="0" indent="0">
              <a:lnSpc>
                <a:spcPct val="200000"/>
              </a:lnSpc>
              <a:buNone/>
            </a:pPr>
            <a:r>
              <a:rPr lang="en-US" sz="3800" b="1" dirty="0">
                <a:solidFill>
                  <a:schemeClr val="tx1"/>
                </a:solidFill>
                <a:latin typeface="+mn-lt"/>
              </a:rPr>
              <a:t>Question : In which division at what time major interaction happen?</a:t>
            </a:r>
          </a:p>
          <a:p>
            <a:pPr lvl="1">
              <a:lnSpc>
                <a:spcPct val="200000"/>
              </a:lnSpc>
            </a:pPr>
            <a:r>
              <a:rPr lang="en-US" sz="3600" b="1" dirty="0">
                <a:solidFill>
                  <a:schemeClr val="tx1"/>
                </a:solidFill>
                <a:latin typeface="+mn-lt"/>
              </a:rPr>
              <a:t>Stat Explorer</a:t>
            </a:r>
          </a:p>
          <a:p>
            <a:pPr lvl="1">
              <a:lnSpc>
                <a:spcPct val="200000"/>
              </a:lnSpc>
            </a:pPr>
            <a:r>
              <a:rPr lang="en-US" sz="3600" b="1" dirty="0">
                <a:solidFill>
                  <a:schemeClr val="tx1"/>
                </a:solidFill>
                <a:latin typeface="+mn-lt"/>
              </a:rPr>
              <a:t>Impute Node</a:t>
            </a:r>
          </a:p>
          <a:p>
            <a:pPr lvl="1">
              <a:lnSpc>
                <a:spcPct val="200000"/>
              </a:lnSpc>
            </a:pPr>
            <a:r>
              <a:rPr lang="en-US" sz="3600" b="1" dirty="0">
                <a:solidFill>
                  <a:schemeClr val="tx1"/>
                </a:solidFill>
                <a:latin typeface="+mn-lt"/>
              </a:rPr>
              <a:t>Cluster</a:t>
            </a:r>
          </a:p>
          <a:p>
            <a:pPr lvl="1">
              <a:lnSpc>
                <a:spcPct val="200000"/>
              </a:lnSpc>
            </a:pPr>
            <a:r>
              <a:rPr lang="en-US" sz="3600" b="1" dirty="0">
                <a:solidFill>
                  <a:schemeClr val="tx1"/>
                </a:solidFill>
                <a:latin typeface="+mn-lt"/>
              </a:rPr>
              <a:t>Segment Profile---- </a:t>
            </a:r>
            <a:r>
              <a:rPr lang="en-US" sz="3600" b="1" dirty="0">
                <a:solidFill>
                  <a:srgbClr val="FF0000"/>
                </a:solidFill>
                <a:latin typeface="+mn-lt"/>
              </a:rPr>
              <a:t>Omkar to Explain</a:t>
            </a:r>
          </a:p>
          <a:p>
            <a:endParaRPr lang="en-US" dirty="0"/>
          </a:p>
        </p:txBody>
      </p:sp>
      <p:pic>
        <p:nvPicPr>
          <p:cNvPr id="10" name="Picture 9"/>
          <p:cNvPicPr>
            <a:picLocks noChangeAspect="1"/>
          </p:cNvPicPr>
          <p:nvPr/>
        </p:nvPicPr>
        <p:blipFill rotWithShape="1">
          <a:blip r:embed="rId2"/>
          <a:srcRect l="27986" t="52340" r="5858" b="36510"/>
          <a:stretch/>
        </p:blipFill>
        <p:spPr>
          <a:xfrm>
            <a:off x="1261872" y="1828799"/>
            <a:ext cx="8065827" cy="764275"/>
          </a:xfrm>
          <a:prstGeom prst="rect">
            <a:avLst/>
          </a:prstGeom>
        </p:spPr>
      </p:pic>
    </p:spTree>
    <p:extLst>
      <p:ext uri="{BB962C8B-B14F-4D97-AF65-F5344CB8AC3E}">
        <p14:creationId xmlns:p14="http://schemas.microsoft.com/office/powerpoint/2010/main" val="2379571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 I Analysis Results:</a:t>
            </a:r>
          </a:p>
        </p:txBody>
      </p:sp>
      <p:sp>
        <p:nvSpPr>
          <p:cNvPr id="4" name="Slide Number Placeholder 3"/>
          <p:cNvSpPr>
            <a:spLocks noGrp="1"/>
          </p:cNvSpPr>
          <p:nvPr>
            <p:ph type="sldNum" sz="quarter" idx="12"/>
          </p:nvPr>
        </p:nvSpPr>
        <p:spPr/>
        <p:txBody>
          <a:bodyPr/>
          <a:lstStyle/>
          <a:p>
            <a:fld id="{601A7ADE-E78F-4068-B691-87A7BF8C4DE5}" type="slidenum">
              <a:rPr lang="en-US" smtClean="0"/>
              <a:pPr/>
              <a:t>16</a:t>
            </a:fld>
            <a:endParaRPr lang="en-US" dirty="0"/>
          </a:p>
        </p:txBody>
      </p:sp>
      <p:pic>
        <p:nvPicPr>
          <p:cNvPr id="8" name="Content Placeholder 7"/>
          <p:cNvPicPr>
            <a:picLocks noGrp="1"/>
          </p:cNvPicPr>
          <p:nvPr>
            <p:ph idx="1"/>
          </p:nvPr>
        </p:nvPicPr>
        <p:blipFill rotWithShape="1">
          <a:blip r:embed="rId2" cstate="print">
            <a:extLst>
              <a:ext uri="{28A0092B-C50C-407E-A947-70E740481C1C}">
                <a14:useLocalDpi xmlns:a14="http://schemas.microsoft.com/office/drawing/2010/main" val="0"/>
              </a:ext>
            </a:extLst>
          </a:blip>
          <a:srcRect l="26060" t="13578" r="25686"/>
          <a:stretch/>
        </p:blipFill>
        <p:spPr>
          <a:xfrm>
            <a:off x="1034283" y="2002407"/>
            <a:ext cx="4317946" cy="3959200"/>
          </a:xfrm>
          <a:prstGeom prst="rect">
            <a:avLst/>
          </a:prstGeom>
        </p:spPr>
      </p:pic>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5352229" y="2002407"/>
            <a:ext cx="5602283" cy="3959200"/>
          </a:xfrm>
          <a:prstGeom prst="rect">
            <a:avLst/>
          </a:prstGeom>
        </p:spPr>
      </p:pic>
    </p:spTree>
    <p:extLst>
      <p:ext uri="{BB962C8B-B14F-4D97-AF65-F5344CB8AC3E}">
        <p14:creationId xmlns:p14="http://schemas.microsoft.com/office/powerpoint/2010/main" val="1984105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 I Analysis results:</a:t>
            </a:r>
          </a:p>
        </p:txBody>
      </p:sp>
      <p:sp>
        <p:nvSpPr>
          <p:cNvPr id="4" name="Slide Number Placeholder 3"/>
          <p:cNvSpPr>
            <a:spLocks noGrp="1"/>
          </p:cNvSpPr>
          <p:nvPr>
            <p:ph type="sldNum" sz="quarter" idx="12"/>
          </p:nvPr>
        </p:nvSpPr>
        <p:spPr/>
        <p:txBody>
          <a:bodyPr/>
          <a:lstStyle/>
          <a:p>
            <a:fld id="{601A7ADE-E78F-4068-B691-87A7BF8C4DE5}" type="slidenum">
              <a:rPr lang="en-US" smtClean="0"/>
              <a:pPr/>
              <a:t>17</a:t>
            </a:fld>
            <a:endParaRPr lang="en-US" dirty="0"/>
          </a:p>
        </p:txBody>
      </p:sp>
      <p:sp>
        <p:nvSpPr>
          <p:cNvPr id="5" name="Content Placeholder 4"/>
          <p:cNvSpPr>
            <a:spLocks noGrp="1"/>
          </p:cNvSpPr>
          <p:nvPr>
            <p:ph idx="1"/>
          </p:nvPr>
        </p:nvSpPr>
        <p:spPr/>
        <p:txBody>
          <a:bodyPr/>
          <a:lstStyle/>
          <a:p>
            <a:pPr>
              <a:lnSpc>
                <a:spcPct val="100000"/>
              </a:lnSpc>
            </a:pPr>
            <a:r>
              <a:rPr lang="en-US" dirty="0">
                <a:solidFill>
                  <a:schemeClr val="tx1"/>
                </a:solidFill>
              </a:rPr>
              <a:t>The probability of interactions between police and citizens during evening is higher in</a:t>
            </a:r>
            <a:r>
              <a:rPr lang="en-US" b="1" dirty="0">
                <a:solidFill>
                  <a:schemeClr val="tx1"/>
                </a:solidFill>
              </a:rPr>
              <a:t> Southeast.</a:t>
            </a:r>
            <a:endParaRPr lang="en-US" dirty="0">
              <a:solidFill>
                <a:schemeClr val="tx1"/>
              </a:solidFill>
            </a:endParaRPr>
          </a:p>
          <a:p>
            <a:pPr>
              <a:lnSpc>
                <a:spcPct val="100000"/>
              </a:lnSpc>
            </a:pPr>
            <a:r>
              <a:rPr lang="en-US" dirty="0">
                <a:solidFill>
                  <a:schemeClr val="tx1"/>
                </a:solidFill>
              </a:rPr>
              <a:t>The probability of interaction between police and citizens in the </a:t>
            </a:r>
            <a:r>
              <a:rPr lang="en-US" b="1" dirty="0">
                <a:solidFill>
                  <a:schemeClr val="tx1"/>
                </a:solidFill>
              </a:rPr>
              <a:t>north east have a higher rate in late night.  </a:t>
            </a:r>
            <a:endParaRPr lang="en-US" dirty="0">
              <a:solidFill>
                <a:schemeClr val="tx1"/>
              </a:solidFill>
            </a:endParaRPr>
          </a:p>
          <a:p>
            <a:endParaRPr lang="en-US" dirty="0"/>
          </a:p>
        </p:txBody>
      </p:sp>
    </p:spTree>
    <p:extLst>
      <p:ext uri="{BB962C8B-B14F-4D97-AF65-F5344CB8AC3E}">
        <p14:creationId xmlns:p14="http://schemas.microsoft.com/office/powerpoint/2010/main" val="2681169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 II :</a:t>
            </a:r>
          </a:p>
        </p:txBody>
      </p:sp>
      <p:sp>
        <p:nvSpPr>
          <p:cNvPr id="4" name="Slide Number Placeholder 3"/>
          <p:cNvSpPr>
            <a:spLocks noGrp="1"/>
          </p:cNvSpPr>
          <p:nvPr>
            <p:ph type="sldNum" sz="quarter" idx="12"/>
          </p:nvPr>
        </p:nvSpPr>
        <p:spPr/>
        <p:txBody>
          <a:bodyPr/>
          <a:lstStyle/>
          <a:p>
            <a:fld id="{601A7ADE-E78F-4068-B691-87A7BF8C4DE5}" type="slidenum">
              <a:rPr lang="en-US" smtClean="0"/>
              <a:pPr/>
              <a:t>18</a:t>
            </a:fld>
            <a:endParaRPr lang="en-US" dirty="0"/>
          </a:p>
        </p:txBody>
      </p:sp>
      <p:pic>
        <p:nvPicPr>
          <p:cNvPr id="12" name="Picture 11"/>
          <p:cNvPicPr>
            <a:picLocks noChangeAspect="1"/>
          </p:cNvPicPr>
          <p:nvPr/>
        </p:nvPicPr>
        <p:blipFill>
          <a:blip r:embed="rId2"/>
          <a:stretch>
            <a:fillRect/>
          </a:stretch>
        </p:blipFill>
        <p:spPr>
          <a:xfrm>
            <a:off x="1261872" y="1820490"/>
            <a:ext cx="8339776" cy="976800"/>
          </a:xfrm>
          <a:prstGeom prst="rect">
            <a:avLst/>
          </a:prstGeom>
        </p:spPr>
      </p:pic>
      <p:sp>
        <p:nvSpPr>
          <p:cNvPr id="13" name="Content Placeholder 12"/>
          <p:cNvSpPr>
            <a:spLocks noGrp="1"/>
          </p:cNvSpPr>
          <p:nvPr>
            <p:ph idx="1"/>
          </p:nvPr>
        </p:nvSpPr>
        <p:spPr>
          <a:xfrm>
            <a:off x="1261871" y="2552131"/>
            <a:ext cx="9424325" cy="3628006"/>
          </a:xfrm>
        </p:spPr>
        <p:txBody>
          <a:bodyPr/>
          <a:lstStyle/>
          <a:p>
            <a:pPr marL="0" indent="0">
              <a:buNone/>
            </a:pPr>
            <a:r>
              <a:rPr lang="en-US" b="1" dirty="0">
                <a:solidFill>
                  <a:schemeClr val="tx1"/>
                </a:solidFill>
              </a:rPr>
              <a:t>Question: General trend of encounters and effectively predict the risk behaviors ?</a:t>
            </a:r>
          </a:p>
          <a:p>
            <a:r>
              <a:rPr lang="en-US" dirty="0">
                <a:solidFill>
                  <a:schemeClr val="tx1"/>
                </a:solidFill>
              </a:rPr>
              <a:t>We have tasked clustering with grouping Citizen Sex, Citizen state assessment at the time of encounter, Citizen arrest and Citizen race to find out common traits within these attributes that lead to a citizen being arrested.</a:t>
            </a:r>
          </a:p>
          <a:p>
            <a:r>
              <a:rPr lang="en-US" b="1" dirty="0">
                <a:solidFill>
                  <a:schemeClr val="tx1"/>
                </a:solidFill>
              </a:rPr>
              <a:t>Input Variables:</a:t>
            </a:r>
            <a:r>
              <a:rPr lang="en-US" dirty="0">
                <a:solidFill>
                  <a:schemeClr val="tx1"/>
                </a:solidFill>
              </a:rPr>
              <a:t> </a:t>
            </a:r>
            <a:r>
              <a:rPr lang="en-US" dirty="0" err="1">
                <a:solidFill>
                  <a:schemeClr val="tx1"/>
                </a:solidFill>
              </a:rPr>
              <a:t>CitSex</a:t>
            </a:r>
            <a:r>
              <a:rPr lang="en-US" dirty="0">
                <a:solidFill>
                  <a:schemeClr val="tx1"/>
                </a:solidFill>
              </a:rPr>
              <a:t>, </a:t>
            </a:r>
            <a:r>
              <a:rPr lang="en-US" dirty="0" err="1">
                <a:solidFill>
                  <a:schemeClr val="tx1"/>
                </a:solidFill>
              </a:rPr>
              <a:t>CitRace</a:t>
            </a:r>
            <a:r>
              <a:rPr lang="en-US" dirty="0">
                <a:solidFill>
                  <a:schemeClr val="tx1"/>
                </a:solidFill>
              </a:rPr>
              <a:t>, CIT_ARRESTED, CIT_INFL_ASSMT</a:t>
            </a:r>
          </a:p>
          <a:p>
            <a:r>
              <a:rPr lang="en-US" dirty="0">
                <a:solidFill>
                  <a:schemeClr val="tx1"/>
                </a:solidFill>
              </a:rPr>
              <a:t>As this is an unsupervised analysis technique we have set all the parameters to the input</a:t>
            </a:r>
          </a:p>
        </p:txBody>
      </p:sp>
    </p:spTree>
    <p:extLst>
      <p:ext uri="{BB962C8B-B14F-4D97-AF65-F5344CB8AC3E}">
        <p14:creationId xmlns:p14="http://schemas.microsoft.com/office/powerpoint/2010/main" val="1453961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4" name="Slide Number Placeholder 3"/>
          <p:cNvSpPr>
            <a:spLocks noGrp="1"/>
          </p:cNvSpPr>
          <p:nvPr>
            <p:ph type="sldNum" sz="quarter" idx="12"/>
          </p:nvPr>
        </p:nvSpPr>
        <p:spPr/>
        <p:txBody>
          <a:bodyPr/>
          <a:lstStyle/>
          <a:p>
            <a:fld id="{601A7ADE-E78F-4068-B691-87A7BF8C4DE5}" type="slidenum">
              <a:rPr lang="en-US" smtClean="0"/>
              <a:pPr/>
              <a:t>19</a:t>
            </a:fld>
            <a:endParaRPr lang="en-US" dirty="0"/>
          </a:p>
        </p:txBody>
      </p:sp>
      <p:pic>
        <p:nvPicPr>
          <p:cNvPr id="6" name="Content Placeholder 5"/>
          <p:cNvPicPr>
            <a:picLocks noGrp="1" noChangeAspect="1"/>
          </p:cNvPicPr>
          <p:nvPr>
            <p:ph idx="1"/>
          </p:nvPr>
        </p:nvPicPr>
        <p:blipFill rotWithShape="1">
          <a:blip r:embed="rId2"/>
          <a:srcRect t="9859" b="3541"/>
          <a:stretch/>
        </p:blipFill>
        <p:spPr>
          <a:xfrm>
            <a:off x="1262063" y="1918281"/>
            <a:ext cx="8594725" cy="4172376"/>
          </a:xfrm>
          <a:prstGeom prst="rect">
            <a:avLst/>
          </a:prstGeom>
        </p:spPr>
      </p:pic>
    </p:spTree>
    <p:extLst>
      <p:ext uri="{BB962C8B-B14F-4D97-AF65-F5344CB8AC3E}">
        <p14:creationId xmlns:p14="http://schemas.microsoft.com/office/powerpoint/2010/main" val="4084069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chor="ctr">
            <a:normAutofit fontScale="92500" lnSpcReduction="20000"/>
          </a:bodyPr>
          <a:lstStyle/>
          <a:p>
            <a:endParaRPr lang="en-US" sz="3200" dirty="0">
              <a:solidFill>
                <a:schemeClr val="tx1"/>
              </a:solidFill>
            </a:endParaRPr>
          </a:p>
          <a:p>
            <a:r>
              <a:rPr lang="en-US" sz="3200" dirty="0">
                <a:solidFill>
                  <a:schemeClr val="tx1"/>
                </a:solidFill>
              </a:rPr>
              <a:t>Introduction</a:t>
            </a:r>
          </a:p>
          <a:p>
            <a:r>
              <a:rPr lang="en-US" sz="3200" dirty="0">
                <a:solidFill>
                  <a:schemeClr val="tx1"/>
                </a:solidFill>
              </a:rPr>
              <a:t>Descriptive and Predictive Analysis</a:t>
            </a:r>
          </a:p>
          <a:p>
            <a:r>
              <a:rPr lang="en-US" sz="3200" dirty="0">
                <a:solidFill>
                  <a:schemeClr val="tx1"/>
                </a:solidFill>
              </a:rPr>
              <a:t>Dataset Walk though</a:t>
            </a:r>
          </a:p>
          <a:p>
            <a:r>
              <a:rPr lang="en-US" sz="3200" dirty="0">
                <a:solidFill>
                  <a:schemeClr val="tx1"/>
                </a:solidFill>
              </a:rPr>
              <a:t>Preprocessing activities</a:t>
            </a:r>
          </a:p>
          <a:p>
            <a:r>
              <a:rPr lang="en-US" sz="3200">
                <a:solidFill>
                  <a:schemeClr val="tx1"/>
                </a:solidFill>
              </a:rPr>
              <a:t>Models built </a:t>
            </a:r>
            <a:endParaRPr lang="en-US" sz="3200" dirty="0">
              <a:solidFill>
                <a:schemeClr val="tx1"/>
              </a:solidFill>
            </a:endParaRPr>
          </a:p>
          <a:p>
            <a:r>
              <a:rPr lang="en-US" sz="3200" dirty="0">
                <a:solidFill>
                  <a:schemeClr val="tx1"/>
                </a:solidFill>
              </a:rPr>
              <a:t>Summary of Findings</a:t>
            </a:r>
          </a:p>
          <a:p>
            <a:r>
              <a:rPr lang="en-US" sz="3200" dirty="0">
                <a:solidFill>
                  <a:schemeClr val="tx1"/>
                </a:solidFill>
              </a:rPr>
              <a:t>Managerial Implications</a:t>
            </a:r>
          </a:p>
          <a:p>
            <a:endParaRPr lang="en-US" sz="3200" dirty="0">
              <a:solidFill>
                <a:schemeClr val="tx1"/>
              </a:solidFill>
            </a:endParaRPr>
          </a:p>
          <a:p>
            <a:pPr marL="0" indent="0" algn="ctr">
              <a:buNone/>
            </a:pPr>
            <a:endParaRPr lang="en-US" sz="3200" dirty="0">
              <a:solidFill>
                <a:srgbClr val="DC7D01"/>
              </a:solidFill>
            </a:endParaRPr>
          </a:p>
        </p:txBody>
      </p:sp>
      <p:sp>
        <p:nvSpPr>
          <p:cNvPr id="4" name="Slide Number Placeholder 3"/>
          <p:cNvSpPr>
            <a:spLocks noGrp="1"/>
          </p:cNvSpPr>
          <p:nvPr>
            <p:ph type="sldNum" sz="quarter" idx="12"/>
          </p:nvPr>
        </p:nvSpPr>
        <p:spPr/>
        <p:txBody>
          <a:bodyPr/>
          <a:lstStyle/>
          <a:p>
            <a:fld id="{601A7ADE-E78F-4068-B691-87A7BF8C4DE5}" type="slidenum">
              <a:rPr lang="en-US" smtClean="0"/>
              <a:pPr/>
              <a:t>2</a:t>
            </a:fld>
            <a:endParaRPr lang="en-US" dirty="0"/>
          </a:p>
        </p:txBody>
      </p:sp>
    </p:spTree>
    <p:extLst>
      <p:ext uri="{BB962C8B-B14F-4D97-AF65-F5344CB8AC3E}">
        <p14:creationId xmlns:p14="http://schemas.microsoft.com/office/powerpoint/2010/main" val="2974234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 II - Statistics:</a:t>
            </a:r>
          </a:p>
        </p:txBody>
      </p:sp>
      <p:sp>
        <p:nvSpPr>
          <p:cNvPr id="4" name="Slide Number Placeholder 3"/>
          <p:cNvSpPr>
            <a:spLocks noGrp="1"/>
          </p:cNvSpPr>
          <p:nvPr>
            <p:ph type="sldNum" sz="quarter" idx="12"/>
          </p:nvPr>
        </p:nvSpPr>
        <p:spPr/>
        <p:txBody>
          <a:bodyPr/>
          <a:lstStyle/>
          <a:p>
            <a:fld id="{601A7ADE-E78F-4068-B691-87A7BF8C4DE5}" type="slidenum">
              <a:rPr lang="en-US" smtClean="0"/>
              <a:pPr/>
              <a:t>20</a:t>
            </a:fld>
            <a:endParaRPr lang="en-US" dirty="0"/>
          </a:p>
        </p:txBody>
      </p:sp>
      <p:sp>
        <p:nvSpPr>
          <p:cNvPr id="7" name="Rectangle 6"/>
          <p:cNvSpPr/>
          <p:nvPr/>
        </p:nvSpPr>
        <p:spPr>
          <a:xfrm>
            <a:off x="1261872" y="1588621"/>
            <a:ext cx="473206" cy="369332"/>
          </a:xfrm>
          <a:prstGeom prst="rect">
            <a:avLst/>
          </a:prstGeom>
        </p:spPr>
        <p:txBody>
          <a:bodyPr wrap="none">
            <a:spAutoFit/>
          </a:bodyPr>
          <a:lstStyle/>
          <a:p>
            <a:pPr marL="285750" indent="-285750">
              <a:buFont typeface="Arial" panose="020B0604020202020204" pitchFamily="34" charset="0"/>
              <a:buChar char="•"/>
            </a:pPr>
            <a:endParaRPr lang="en-US" dirty="0"/>
          </a:p>
        </p:txBody>
      </p:sp>
      <p:sp>
        <p:nvSpPr>
          <p:cNvPr id="3" name="Content Placeholder 2"/>
          <p:cNvSpPr>
            <a:spLocks noGrp="1"/>
          </p:cNvSpPr>
          <p:nvPr>
            <p:ph idx="1"/>
          </p:nvPr>
        </p:nvSpPr>
        <p:spPr/>
        <p:txBody>
          <a:bodyPr/>
          <a:lstStyle/>
          <a:p>
            <a:endParaRPr lang="en-US" dirty="0"/>
          </a:p>
        </p:txBody>
      </p:sp>
      <p:pic>
        <p:nvPicPr>
          <p:cNvPr id="6" name="Content Placeholder 2"/>
          <p:cNvPicPr>
            <a:picLocks noChangeAspect="1"/>
          </p:cNvPicPr>
          <p:nvPr/>
        </p:nvPicPr>
        <p:blipFill>
          <a:blip r:embed="rId2"/>
          <a:stretch>
            <a:fillRect/>
          </a:stretch>
        </p:blipFill>
        <p:spPr>
          <a:xfrm>
            <a:off x="1262507" y="2901842"/>
            <a:ext cx="8594725" cy="1642358"/>
          </a:xfrm>
          <a:prstGeom prst="rect">
            <a:avLst/>
          </a:prstGeom>
        </p:spPr>
      </p:pic>
      <p:pic>
        <p:nvPicPr>
          <p:cNvPr id="8" name="Picture 7"/>
          <p:cNvPicPr>
            <a:picLocks noChangeAspect="1"/>
          </p:cNvPicPr>
          <p:nvPr/>
        </p:nvPicPr>
        <p:blipFill>
          <a:blip r:embed="rId3"/>
          <a:stretch>
            <a:fillRect/>
          </a:stretch>
        </p:blipFill>
        <p:spPr>
          <a:xfrm>
            <a:off x="1262315" y="4544200"/>
            <a:ext cx="8594917" cy="1628000"/>
          </a:xfrm>
          <a:prstGeom prst="rect">
            <a:avLst/>
          </a:prstGeom>
        </p:spPr>
      </p:pic>
    </p:spTree>
    <p:extLst>
      <p:ext uri="{BB962C8B-B14F-4D97-AF65-F5344CB8AC3E}">
        <p14:creationId xmlns:p14="http://schemas.microsoft.com/office/powerpoint/2010/main" val="2520431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 II Analysis Results:</a:t>
            </a:r>
          </a:p>
        </p:txBody>
      </p:sp>
      <p:sp>
        <p:nvSpPr>
          <p:cNvPr id="4" name="Slide Number Placeholder 3"/>
          <p:cNvSpPr>
            <a:spLocks noGrp="1"/>
          </p:cNvSpPr>
          <p:nvPr>
            <p:ph type="sldNum" sz="quarter" idx="12"/>
          </p:nvPr>
        </p:nvSpPr>
        <p:spPr/>
        <p:txBody>
          <a:bodyPr/>
          <a:lstStyle/>
          <a:p>
            <a:fld id="{601A7ADE-E78F-4068-B691-87A7BF8C4DE5}" type="slidenum">
              <a:rPr lang="en-US" smtClean="0"/>
              <a:pPr/>
              <a:t>21</a:t>
            </a:fld>
            <a:endParaRPr lang="en-US" dirty="0"/>
          </a:p>
        </p:txBody>
      </p:sp>
      <p:sp>
        <p:nvSpPr>
          <p:cNvPr id="7" name="Rectangle 6"/>
          <p:cNvSpPr/>
          <p:nvPr/>
        </p:nvSpPr>
        <p:spPr>
          <a:xfrm>
            <a:off x="1261872" y="1588621"/>
            <a:ext cx="473206" cy="369332"/>
          </a:xfrm>
          <a:prstGeom prst="rect">
            <a:avLst/>
          </a:prstGeom>
        </p:spPr>
        <p:txBody>
          <a:bodyPr wrap="none">
            <a:spAutoFit/>
          </a:bodyPr>
          <a:lstStyle/>
          <a:p>
            <a:pPr marL="285750" indent="-285750">
              <a:buFont typeface="Arial" panose="020B0604020202020204" pitchFamily="34" charset="0"/>
              <a:buChar char="•"/>
            </a:pPr>
            <a:endParaRPr lang="en-US" dirty="0"/>
          </a:p>
        </p:txBody>
      </p:sp>
      <p:sp>
        <p:nvSpPr>
          <p:cNvPr id="3" name="Content Placeholder 2"/>
          <p:cNvSpPr>
            <a:spLocks noGrp="1"/>
          </p:cNvSpPr>
          <p:nvPr>
            <p:ph idx="1"/>
          </p:nvPr>
        </p:nvSpPr>
        <p:spPr/>
        <p:txBody>
          <a:bodyPr/>
          <a:lstStyle/>
          <a:p>
            <a:endParaRPr lang="en-US" dirty="0"/>
          </a:p>
          <a:p>
            <a:r>
              <a:rPr lang="en-US" dirty="0">
                <a:solidFill>
                  <a:schemeClr val="tx1"/>
                </a:solidFill>
              </a:rPr>
              <a:t>If the accused is male, the probability of getting arrested during an encounter with police is higher. </a:t>
            </a:r>
          </a:p>
          <a:p>
            <a:r>
              <a:rPr lang="en-US" dirty="0">
                <a:solidFill>
                  <a:schemeClr val="tx1"/>
                </a:solidFill>
              </a:rPr>
              <a:t>Intoxication during the police interaction significantly increases the chance of the citizen getting arrested. </a:t>
            </a:r>
          </a:p>
          <a:p>
            <a:r>
              <a:rPr lang="en-US" dirty="0">
                <a:solidFill>
                  <a:schemeClr val="tx1"/>
                </a:solidFill>
              </a:rPr>
              <a:t>Further, an ethnic group(Black) has higher chances of getting arrested. </a:t>
            </a:r>
          </a:p>
          <a:p>
            <a:endParaRPr lang="en-US" dirty="0"/>
          </a:p>
        </p:txBody>
      </p:sp>
    </p:spTree>
    <p:extLst>
      <p:ext uri="{BB962C8B-B14F-4D97-AF65-F5344CB8AC3E}">
        <p14:creationId xmlns:p14="http://schemas.microsoft.com/office/powerpoint/2010/main" val="18973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 II Analysis- Segment profile:</a:t>
            </a:r>
          </a:p>
        </p:txBody>
      </p:sp>
      <p:sp>
        <p:nvSpPr>
          <p:cNvPr id="4" name="Slide Number Placeholder 3"/>
          <p:cNvSpPr>
            <a:spLocks noGrp="1"/>
          </p:cNvSpPr>
          <p:nvPr>
            <p:ph type="sldNum" sz="quarter" idx="12"/>
          </p:nvPr>
        </p:nvSpPr>
        <p:spPr/>
        <p:txBody>
          <a:bodyPr/>
          <a:lstStyle/>
          <a:p>
            <a:fld id="{601A7ADE-E78F-4068-B691-87A7BF8C4DE5}" type="slidenum">
              <a:rPr lang="en-US" smtClean="0"/>
              <a:pPr/>
              <a:t>22</a:t>
            </a:fld>
            <a:endParaRPr lang="en-US" dirty="0"/>
          </a:p>
        </p:txBody>
      </p:sp>
      <p:pic>
        <p:nvPicPr>
          <p:cNvPr id="6" name="Content Placeholder 5"/>
          <p:cNvPicPr>
            <a:picLocks noGrp="1" noChangeAspect="1"/>
          </p:cNvPicPr>
          <p:nvPr>
            <p:ph idx="1"/>
          </p:nvPr>
        </p:nvPicPr>
        <p:blipFill rotWithShape="1">
          <a:blip r:embed="rId2"/>
          <a:srcRect t="9096" b="3711"/>
          <a:stretch/>
        </p:blipFill>
        <p:spPr>
          <a:xfrm>
            <a:off x="1404511" y="2674983"/>
            <a:ext cx="7739489" cy="3794079"/>
          </a:xfrm>
          <a:prstGeom prst="rect">
            <a:avLst/>
          </a:prstGeom>
        </p:spPr>
      </p:pic>
      <p:sp>
        <p:nvSpPr>
          <p:cNvPr id="7" name="Rectangle 6"/>
          <p:cNvSpPr/>
          <p:nvPr/>
        </p:nvSpPr>
        <p:spPr>
          <a:xfrm>
            <a:off x="1261872" y="1588621"/>
            <a:ext cx="473206" cy="369332"/>
          </a:xfrm>
          <a:prstGeom prst="rect">
            <a:avLst/>
          </a:prstGeom>
        </p:spPr>
        <p:txBody>
          <a:bodyPr wrap="none">
            <a:spAutoFit/>
          </a:bodyPr>
          <a:lstStyle/>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059038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Findings:</a:t>
            </a:r>
          </a:p>
        </p:txBody>
      </p:sp>
      <p:sp>
        <p:nvSpPr>
          <p:cNvPr id="4" name="Slide Number Placeholder 3"/>
          <p:cNvSpPr>
            <a:spLocks noGrp="1"/>
          </p:cNvSpPr>
          <p:nvPr>
            <p:ph type="sldNum" sz="quarter" idx="12"/>
          </p:nvPr>
        </p:nvSpPr>
        <p:spPr/>
        <p:txBody>
          <a:bodyPr/>
          <a:lstStyle/>
          <a:p>
            <a:fld id="{601A7ADE-E78F-4068-B691-87A7BF8C4DE5}" type="slidenum">
              <a:rPr lang="en-US" smtClean="0"/>
              <a:pPr/>
              <a:t>23</a:t>
            </a:fld>
            <a:endParaRPr lang="en-US" dirty="0"/>
          </a:p>
        </p:txBody>
      </p:sp>
      <p:sp>
        <p:nvSpPr>
          <p:cNvPr id="8" name="Content Placeholder 7"/>
          <p:cNvSpPr>
            <a:spLocks noGrp="1"/>
          </p:cNvSpPr>
          <p:nvPr>
            <p:ph idx="1"/>
          </p:nvPr>
        </p:nvSpPr>
        <p:spPr>
          <a:xfrm>
            <a:off x="1107255" y="1812174"/>
            <a:ext cx="10001873" cy="4588625"/>
          </a:xfrm>
        </p:spPr>
        <p:txBody>
          <a:bodyPr>
            <a:noAutofit/>
          </a:bodyPr>
          <a:lstStyle/>
          <a:p>
            <a:r>
              <a:rPr lang="en-US" dirty="0">
                <a:solidFill>
                  <a:schemeClr val="tx1"/>
                </a:solidFill>
              </a:rPr>
              <a:t>Almost 80% of the interactions between police and citizen will result in arrest of the citizen.</a:t>
            </a:r>
          </a:p>
          <a:p>
            <a:r>
              <a:rPr lang="en-US" dirty="0">
                <a:solidFill>
                  <a:schemeClr val="tx1"/>
                </a:solidFill>
              </a:rPr>
              <a:t>The </a:t>
            </a:r>
            <a:r>
              <a:rPr lang="en-US" b="1" dirty="0">
                <a:solidFill>
                  <a:schemeClr val="tx1"/>
                </a:solidFill>
              </a:rPr>
              <a:t>Southeast area </a:t>
            </a:r>
            <a:r>
              <a:rPr lang="en-US" dirty="0">
                <a:solidFill>
                  <a:schemeClr val="tx1"/>
                </a:solidFill>
              </a:rPr>
              <a:t>of the city and </a:t>
            </a:r>
            <a:r>
              <a:rPr lang="en-US" b="1" dirty="0">
                <a:solidFill>
                  <a:schemeClr val="tx1"/>
                </a:solidFill>
              </a:rPr>
              <a:t>Northeast area </a:t>
            </a:r>
            <a:r>
              <a:rPr lang="en-US" dirty="0">
                <a:solidFill>
                  <a:schemeClr val="tx1"/>
                </a:solidFill>
              </a:rPr>
              <a:t>of the city notch the highest number of interactions and hence arrests.</a:t>
            </a:r>
          </a:p>
          <a:p>
            <a:r>
              <a:rPr lang="en-US" dirty="0">
                <a:solidFill>
                  <a:schemeClr val="tx1"/>
                </a:solidFill>
              </a:rPr>
              <a:t>The </a:t>
            </a:r>
            <a:r>
              <a:rPr lang="en-US" b="1" dirty="0">
                <a:solidFill>
                  <a:schemeClr val="tx1"/>
                </a:solidFill>
              </a:rPr>
              <a:t>Southeast</a:t>
            </a:r>
            <a:r>
              <a:rPr lang="en-US" dirty="0">
                <a:solidFill>
                  <a:schemeClr val="tx1"/>
                </a:solidFill>
              </a:rPr>
              <a:t> is most susceptible area, 83% of the cases will result in arrests, followed by the </a:t>
            </a:r>
            <a:r>
              <a:rPr lang="en-US" b="1" dirty="0">
                <a:solidFill>
                  <a:schemeClr val="tx1"/>
                </a:solidFill>
              </a:rPr>
              <a:t>Northeast region </a:t>
            </a:r>
            <a:r>
              <a:rPr lang="en-US" dirty="0">
                <a:solidFill>
                  <a:schemeClr val="tx1"/>
                </a:solidFill>
              </a:rPr>
              <a:t>where, 79% of cases will result in arrest</a:t>
            </a:r>
          </a:p>
          <a:p>
            <a:r>
              <a:rPr lang="en-US" dirty="0">
                <a:solidFill>
                  <a:schemeClr val="tx1"/>
                </a:solidFill>
              </a:rPr>
              <a:t>Men have higher probability of being involved in interactions with cops- almost 77% of incidents recorded have a citizen whose gender is male.</a:t>
            </a:r>
          </a:p>
          <a:p>
            <a:r>
              <a:rPr lang="en-US" dirty="0">
                <a:solidFill>
                  <a:schemeClr val="tx1"/>
                </a:solidFill>
              </a:rPr>
              <a:t>For every injured citizen, there will be a 25% chance of the involved officer getting injured</a:t>
            </a:r>
          </a:p>
          <a:p>
            <a:r>
              <a:rPr lang="en-US" dirty="0">
                <a:solidFill>
                  <a:schemeClr val="tx1"/>
                </a:solidFill>
              </a:rPr>
              <a:t>It can be predicted that for the first 10 days for the following year there will be a minimum of 35 incidents and a maximum of 43 incidents</a:t>
            </a:r>
          </a:p>
        </p:txBody>
      </p:sp>
    </p:spTree>
    <p:extLst>
      <p:ext uri="{BB962C8B-B14F-4D97-AF65-F5344CB8AC3E}">
        <p14:creationId xmlns:p14="http://schemas.microsoft.com/office/powerpoint/2010/main" val="38801437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Managerial Implication:</a:t>
            </a:r>
          </a:p>
        </p:txBody>
      </p:sp>
      <p:sp>
        <p:nvSpPr>
          <p:cNvPr id="4" name="Slide Number Placeholder 3"/>
          <p:cNvSpPr>
            <a:spLocks noGrp="1"/>
          </p:cNvSpPr>
          <p:nvPr>
            <p:ph type="sldNum" sz="quarter" idx="12"/>
          </p:nvPr>
        </p:nvSpPr>
        <p:spPr/>
        <p:txBody>
          <a:bodyPr/>
          <a:lstStyle/>
          <a:p>
            <a:fld id="{601A7ADE-E78F-4068-B691-87A7BF8C4DE5}" type="slidenum">
              <a:rPr lang="en-US" smtClean="0"/>
              <a:pPr/>
              <a:t>24</a:t>
            </a:fld>
            <a:endParaRPr lang="en-US" dirty="0"/>
          </a:p>
        </p:txBody>
      </p:sp>
      <p:sp>
        <p:nvSpPr>
          <p:cNvPr id="8" name="Content Placeholder 7"/>
          <p:cNvSpPr>
            <a:spLocks noGrp="1"/>
          </p:cNvSpPr>
          <p:nvPr>
            <p:ph idx="1"/>
          </p:nvPr>
        </p:nvSpPr>
        <p:spPr>
          <a:xfrm>
            <a:off x="1261872" y="1828800"/>
            <a:ext cx="8595360" cy="4588625"/>
          </a:xfrm>
        </p:spPr>
        <p:txBody>
          <a:bodyPr>
            <a:noAutofit/>
          </a:bodyPr>
          <a:lstStyle/>
          <a:p>
            <a:r>
              <a:rPr lang="en-US" dirty="0">
                <a:solidFill>
                  <a:schemeClr val="tx1"/>
                </a:solidFill>
              </a:rPr>
              <a:t>As the Dallas police chief, more efforts should be focused on the </a:t>
            </a:r>
            <a:r>
              <a:rPr lang="en-US" b="1" dirty="0">
                <a:solidFill>
                  <a:schemeClr val="tx1"/>
                </a:solidFill>
              </a:rPr>
              <a:t>Northeast and Southwest areas of the city. </a:t>
            </a:r>
          </a:p>
          <a:p>
            <a:r>
              <a:rPr lang="en-US" dirty="0">
                <a:solidFill>
                  <a:schemeClr val="tx1"/>
                </a:solidFill>
              </a:rPr>
              <a:t>Increased patrolling during evening will make these areas safer. </a:t>
            </a:r>
          </a:p>
          <a:p>
            <a:r>
              <a:rPr lang="en-US" dirty="0">
                <a:solidFill>
                  <a:schemeClr val="tx1"/>
                </a:solidFill>
              </a:rPr>
              <a:t>A part of budget maybe allocated for special training to avoid possible injuries to officers during the interaction. </a:t>
            </a:r>
          </a:p>
        </p:txBody>
      </p:sp>
    </p:spTree>
    <p:extLst>
      <p:ext uri="{BB962C8B-B14F-4D97-AF65-F5344CB8AC3E}">
        <p14:creationId xmlns:p14="http://schemas.microsoft.com/office/powerpoint/2010/main" val="2912133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5578" y="3173875"/>
            <a:ext cx="9692640" cy="1397124"/>
          </a:xfrm>
        </p:spPr>
        <p:txBody>
          <a:bodyPr/>
          <a:lstStyle/>
          <a:p>
            <a:pPr algn="ctr"/>
            <a:r>
              <a:rPr lang="en-US" dirty="0"/>
              <a:t>QUESTIONS ?</a:t>
            </a:r>
          </a:p>
        </p:txBody>
      </p:sp>
      <p:sp>
        <p:nvSpPr>
          <p:cNvPr id="4" name="Slide Number Placeholder 3"/>
          <p:cNvSpPr>
            <a:spLocks noGrp="1"/>
          </p:cNvSpPr>
          <p:nvPr>
            <p:ph type="sldNum" sz="quarter" idx="12"/>
          </p:nvPr>
        </p:nvSpPr>
        <p:spPr/>
        <p:txBody>
          <a:bodyPr/>
          <a:lstStyle/>
          <a:p>
            <a:fld id="{601A7ADE-E78F-4068-B691-87A7BF8C4DE5}" type="slidenum">
              <a:rPr lang="en-US" smtClean="0"/>
              <a:pPr/>
              <a:t>25</a:t>
            </a:fld>
            <a:endParaRPr lang="en-US" dirty="0"/>
          </a:p>
        </p:txBody>
      </p:sp>
      <p:sp>
        <p:nvSpPr>
          <p:cNvPr id="8" name="Content Placeholder 7"/>
          <p:cNvSpPr>
            <a:spLocks noGrp="1"/>
          </p:cNvSpPr>
          <p:nvPr>
            <p:ph idx="1"/>
          </p:nvPr>
        </p:nvSpPr>
        <p:spPr>
          <a:xfrm>
            <a:off x="1261872" y="5008728"/>
            <a:ext cx="8595360" cy="1408697"/>
          </a:xfrm>
        </p:spPr>
        <p:txBody>
          <a:bodyPr>
            <a:noAutofit/>
          </a:bodyPr>
          <a:lstStyle/>
          <a:p>
            <a:pPr marL="0" indent="0">
              <a:buNone/>
            </a:pPr>
            <a:endParaRPr lang="en-US" dirty="0">
              <a:solidFill>
                <a:schemeClr val="tx1"/>
              </a:solidFill>
            </a:endParaRPr>
          </a:p>
        </p:txBody>
      </p:sp>
    </p:spTree>
    <p:extLst>
      <p:ext uri="{BB962C8B-B14F-4D97-AF65-F5344CB8AC3E}">
        <p14:creationId xmlns:p14="http://schemas.microsoft.com/office/powerpoint/2010/main" val="3559756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1261871" y="1828800"/>
            <a:ext cx="9205961" cy="4351337"/>
          </a:xfrm>
        </p:spPr>
        <p:txBody>
          <a:bodyPr anchor="ctr">
            <a:normAutofit/>
          </a:bodyPr>
          <a:lstStyle/>
          <a:p>
            <a:r>
              <a:rPr lang="en-US" sz="2400" dirty="0">
                <a:solidFill>
                  <a:schemeClr val="tx1"/>
                </a:solidFill>
              </a:rPr>
              <a:t>Analyze the extent of law enforcement. </a:t>
            </a:r>
          </a:p>
          <a:p>
            <a:r>
              <a:rPr lang="en-US" sz="2400" dirty="0">
                <a:solidFill>
                  <a:schemeClr val="tx1"/>
                </a:solidFill>
              </a:rPr>
              <a:t>Dallas Police Department’s Data is the source of our study</a:t>
            </a:r>
          </a:p>
          <a:p>
            <a:r>
              <a:rPr lang="en-US" sz="2400" dirty="0">
                <a:solidFill>
                  <a:schemeClr val="tx1"/>
                </a:solidFill>
              </a:rPr>
              <a:t>Intent is to study police-citizen interaction and chalk out behavioral patterns or traits of citizens that are involved in the interaction</a:t>
            </a:r>
          </a:p>
          <a:p>
            <a:r>
              <a:rPr lang="en-US" sz="2400" dirty="0">
                <a:solidFill>
                  <a:schemeClr val="tx1"/>
                </a:solidFill>
              </a:rPr>
              <a:t>Analysis could be an action plan moving forward</a:t>
            </a:r>
          </a:p>
          <a:p>
            <a:endParaRPr lang="en-US" sz="2400" dirty="0">
              <a:solidFill>
                <a:schemeClr val="tx1"/>
              </a:solidFill>
            </a:endParaRPr>
          </a:p>
          <a:p>
            <a:endParaRPr lang="en-US" sz="2400" dirty="0">
              <a:solidFill>
                <a:schemeClr val="tx1"/>
              </a:solidFill>
            </a:endParaRPr>
          </a:p>
        </p:txBody>
      </p:sp>
      <p:sp>
        <p:nvSpPr>
          <p:cNvPr id="4" name="Slide Number Placeholder 3"/>
          <p:cNvSpPr>
            <a:spLocks noGrp="1"/>
          </p:cNvSpPr>
          <p:nvPr>
            <p:ph type="sldNum" sz="quarter" idx="12"/>
          </p:nvPr>
        </p:nvSpPr>
        <p:spPr/>
        <p:txBody>
          <a:bodyPr/>
          <a:lstStyle/>
          <a:p>
            <a:fld id="{601A7ADE-E78F-4068-B691-87A7BF8C4DE5}" type="slidenum">
              <a:rPr lang="en-US" smtClean="0"/>
              <a:pPr/>
              <a:t>3</a:t>
            </a:fld>
            <a:endParaRPr lang="en-US" dirty="0"/>
          </a:p>
        </p:txBody>
      </p:sp>
    </p:spTree>
    <p:extLst>
      <p:ext uri="{BB962C8B-B14F-4D97-AF65-F5344CB8AC3E}">
        <p14:creationId xmlns:p14="http://schemas.microsoft.com/office/powerpoint/2010/main" val="1109487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and Predictive Analysis</a:t>
            </a:r>
          </a:p>
        </p:txBody>
      </p:sp>
      <p:sp>
        <p:nvSpPr>
          <p:cNvPr id="3" name="Content Placeholder 2"/>
          <p:cNvSpPr>
            <a:spLocks noGrp="1"/>
          </p:cNvSpPr>
          <p:nvPr>
            <p:ph idx="1"/>
          </p:nvPr>
        </p:nvSpPr>
        <p:spPr>
          <a:xfrm>
            <a:off x="1043508" y="1719641"/>
            <a:ext cx="9692640" cy="4749421"/>
          </a:xfrm>
        </p:spPr>
        <p:txBody>
          <a:bodyPr>
            <a:normAutofit fontScale="25000" lnSpcReduction="20000"/>
          </a:bodyPr>
          <a:lstStyle/>
          <a:p>
            <a:pPr marL="0" indent="0">
              <a:buNone/>
            </a:pPr>
            <a:r>
              <a:rPr lang="en-US" sz="7200" b="1" u="sng" dirty="0">
                <a:solidFill>
                  <a:schemeClr val="tx1"/>
                </a:solidFill>
              </a:rPr>
              <a:t>Descriptive Questions:</a:t>
            </a:r>
          </a:p>
          <a:p>
            <a:r>
              <a:rPr lang="en-US" sz="7200" dirty="0">
                <a:solidFill>
                  <a:schemeClr val="tx1"/>
                </a:solidFill>
              </a:rPr>
              <a:t>Which is the region and time where most of the interactions happen? </a:t>
            </a:r>
          </a:p>
          <a:p>
            <a:r>
              <a:rPr lang="en-US" sz="7200" dirty="0">
                <a:solidFill>
                  <a:schemeClr val="tx1"/>
                </a:solidFill>
              </a:rPr>
              <a:t>Is any specific race of citizen is observed most in all interactions?</a:t>
            </a:r>
          </a:p>
          <a:p>
            <a:r>
              <a:rPr lang="en-US" sz="7200" dirty="0">
                <a:solidFill>
                  <a:schemeClr val="tx1"/>
                </a:solidFill>
              </a:rPr>
              <a:t>Is any specific gender observed in interactions?</a:t>
            </a:r>
          </a:p>
          <a:p>
            <a:pPr marL="0" indent="0">
              <a:buNone/>
            </a:pPr>
            <a:r>
              <a:rPr lang="en-US" sz="7200" dirty="0">
                <a:solidFill>
                  <a:schemeClr val="tx1"/>
                </a:solidFill>
              </a:rPr>
              <a:t> </a:t>
            </a:r>
          </a:p>
          <a:p>
            <a:pPr marL="0" indent="0">
              <a:buNone/>
            </a:pPr>
            <a:r>
              <a:rPr lang="en-US" sz="7200" b="1" u="sng" dirty="0">
                <a:solidFill>
                  <a:schemeClr val="tx1"/>
                </a:solidFill>
              </a:rPr>
              <a:t>Predictive Questions:</a:t>
            </a:r>
          </a:p>
          <a:p>
            <a:r>
              <a:rPr lang="en-US" sz="7200" dirty="0">
                <a:solidFill>
                  <a:schemeClr val="tx1"/>
                </a:solidFill>
              </a:rPr>
              <a:t>What is the trend of citizen getting arrested in year 2015?</a:t>
            </a:r>
          </a:p>
          <a:p>
            <a:r>
              <a:rPr lang="en-US" sz="7200" dirty="0">
                <a:solidFill>
                  <a:schemeClr val="tx1"/>
                </a:solidFill>
              </a:rPr>
              <a:t>What are the number of incidences occurring in a stipulated time period in the following year?</a:t>
            </a:r>
          </a:p>
          <a:p>
            <a:r>
              <a:rPr lang="en-US" sz="7200" dirty="0">
                <a:solidFill>
                  <a:schemeClr val="tx1"/>
                </a:solidFill>
              </a:rPr>
              <a:t>What are the most risk prone areas of the city?</a:t>
            </a:r>
          </a:p>
          <a:p>
            <a:r>
              <a:rPr lang="en-US" sz="7200" dirty="0">
                <a:solidFill>
                  <a:schemeClr val="tx1"/>
                </a:solidFill>
              </a:rPr>
              <a:t>Predicting the outcome in terms of injury of the interaction between both citizen and the involved police office ?</a:t>
            </a:r>
          </a:p>
          <a:p>
            <a:r>
              <a:rPr lang="en-US" sz="7200" dirty="0">
                <a:solidFill>
                  <a:schemeClr val="tx1"/>
                </a:solidFill>
              </a:rPr>
              <a:t>Predicting the correlation between citizen arrests and various seasons and specific time of year ?</a:t>
            </a:r>
          </a:p>
          <a:p>
            <a:endParaRPr lang="en-US" sz="6000" dirty="0">
              <a:solidFill>
                <a:schemeClr val="tx1"/>
              </a:solidFill>
            </a:endParaRPr>
          </a:p>
          <a:p>
            <a:endParaRPr lang="en-US" dirty="0"/>
          </a:p>
        </p:txBody>
      </p:sp>
      <p:sp>
        <p:nvSpPr>
          <p:cNvPr id="4" name="Slide Number Placeholder 3"/>
          <p:cNvSpPr>
            <a:spLocks noGrp="1"/>
          </p:cNvSpPr>
          <p:nvPr>
            <p:ph type="sldNum" sz="quarter" idx="12"/>
          </p:nvPr>
        </p:nvSpPr>
        <p:spPr/>
        <p:txBody>
          <a:bodyPr/>
          <a:lstStyle/>
          <a:p>
            <a:fld id="{601A7ADE-E78F-4068-B691-87A7BF8C4DE5}" type="slidenum">
              <a:rPr lang="en-US" smtClean="0"/>
              <a:pPr/>
              <a:t>4</a:t>
            </a:fld>
            <a:endParaRPr lang="en-US" dirty="0"/>
          </a:p>
        </p:txBody>
      </p:sp>
    </p:spTree>
    <p:extLst>
      <p:ext uri="{BB962C8B-B14F-4D97-AF65-F5344CB8AC3E}">
        <p14:creationId xmlns:p14="http://schemas.microsoft.com/office/powerpoint/2010/main" val="584394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294198"/>
            <a:ext cx="9692640" cy="645839"/>
          </a:xfrm>
        </p:spPr>
        <p:txBody>
          <a:bodyPr>
            <a:normAutofit fontScale="90000"/>
          </a:bodyPr>
          <a:lstStyle/>
          <a:p>
            <a:r>
              <a:rPr lang="en-US" dirty="0"/>
              <a:t>Dataset walk through</a:t>
            </a:r>
            <a:endParaRPr lang="en-US" baseline="30000" dirty="0"/>
          </a:p>
        </p:txBody>
      </p:sp>
      <p:sp>
        <p:nvSpPr>
          <p:cNvPr id="4" name="Slide Number Placeholder 3"/>
          <p:cNvSpPr>
            <a:spLocks noGrp="1"/>
          </p:cNvSpPr>
          <p:nvPr>
            <p:ph type="sldNum" sz="quarter" idx="12"/>
          </p:nvPr>
        </p:nvSpPr>
        <p:spPr/>
        <p:txBody>
          <a:bodyPr/>
          <a:lstStyle/>
          <a:p>
            <a:fld id="{601A7ADE-E78F-4068-B691-87A7BF8C4DE5}" type="slidenum">
              <a:rPr lang="en-US" smtClean="0"/>
              <a:pPr/>
              <a:t>5</a:t>
            </a:fld>
            <a:endParaRPr lang="en-US" dirty="0"/>
          </a:p>
        </p:txBody>
      </p:sp>
      <p:sp>
        <p:nvSpPr>
          <p:cNvPr id="8"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3" name="Content Placeholder 12"/>
          <p:cNvGraphicFramePr>
            <a:graphicFrameLocks noGrp="1"/>
          </p:cNvGraphicFramePr>
          <p:nvPr>
            <p:ph idx="1"/>
            <p:extLst>
              <p:ext uri="{D42A27DB-BD31-4B8C-83A1-F6EECF244321}">
                <p14:modId xmlns:p14="http://schemas.microsoft.com/office/powerpoint/2010/main" val="975901158"/>
              </p:ext>
            </p:extLst>
          </p:nvPr>
        </p:nvGraphicFramePr>
        <p:xfrm>
          <a:off x="1427912" y="940037"/>
          <a:ext cx="4686285" cy="5742761"/>
        </p:xfrm>
        <a:graphic>
          <a:graphicData uri="http://schemas.openxmlformats.org/drawingml/2006/table">
            <a:tbl>
              <a:tblPr>
                <a:tableStyleId>{5C22544A-7EE6-4342-B048-85BDC9FD1C3A}</a:tableStyleId>
              </a:tblPr>
              <a:tblGrid>
                <a:gridCol w="1508189">
                  <a:extLst>
                    <a:ext uri="{9D8B030D-6E8A-4147-A177-3AD203B41FA5}">
                      <a16:colId xmlns:a16="http://schemas.microsoft.com/office/drawing/2014/main" val="894891185"/>
                    </a:ext>
                  </a:extLst>
                </a:gridCol>
                <a:gridCol w="2543903">
                  <a:extLst>
                    <a:ext uri="{9D8B030D-6E8A-4147-A177-3AD203B41FA5}">
                      <a16:colId xmlns:a16="http://schemas.microsoft.com/office/drawing/2014/main" val="1210538450"/>
                    </a:ext>
                  </a:extLst>
                </a:gridCol>
                <a:gridCol w="634193">
                  <a:extLst>
                    <a:ext uri="{9D8B030D-6E8A-4147-A177-3AD203B41FA5}">
                      <a16:colId xmlns:a16="http://schemas.microsoft.com/office/drawing/2014/main" val="2064736557"/>
                    </a:ext>
                  </a:extLst>
                </a:gridCol>
              </a:tblGrid>
              <a:tr h="127482">
                <a:tc>
                  <a:txBody>
                    <a:bodyPr/>
                    <a:lstStyle/>
                    <a:p>
                      <a:pPr algn="ctr" fontAlgn="ctr"/>
                      <a:r>
                        <a:rPr lang="en-US" sz="600" b="1" u="none" strike="noStrike" dirty="0">
                          <a:effectLst/>
                        </a:rPr>
                        <a:t>Variable</a:t>
                      </a:r>
                      <a:endParaRPr lang="en-US" sz="600" b="1" i="0" u="none" strike="noStrike" dirty="0">
                        <a:solidFill>
                          <a:srgbClr val="000000"/>
                        </a:solidFill>
                        <a:effectLst/>
                        <a:latin typeface="Times New Roman" panose="02020603050405020304" pitchFamily="18" charset="0"/>
                      </a:endParaRPr>
                    </a:p>
                  </a:txBody>
                  <a:tcPr marL="4600" marR="4600" marT="4600" marB="0" anchor="ctr"/>
                </a:tc>
                <a:tc>
                  <a:txBody>
                    <a:bodyPr/>
                    <a:lstStyle/>
                    <a:p>
                      <a:pPr algn="ctr" fontAlgn="ctr"/>
                      <a:r>
                        <a:rPr lang="en-US" sz="600" b="1" u="none" strike="noStrike" dirty="0">
                          <a:effectLst/>
                        </a:rPr>
                        <a:t>Description</a:t>
                      </a:r>
                      <a:endParaRPr lang="en-US" sz="600" b="1" i="0" u="none" strike="noStrike" dirty="0">
                        <a:solidFill>
                          <a:srgbClr val="000000"/>
                        </a:solidFill>
                        <a:effectLst/>
                        <a:latin typeface="Times New Roman" panose="02020603050405020304" pitchFamily="18" charset="0"/>
                      </a:endParaRPr>
                    </a:p>
                  </a:txBody>
                  <a:tcPr marL="4600" marR="4600" marT="4600" marB="0" anchor="ctr"/>
                </a:tc>
                <a:tc>
                  <a:txBody>
                    <a:bodyPr/>
                    <a:lstStyle/>
                    <a:p>
                      <a:pPr algn="ctr" fontAlgn="ctr"/>
                      <a:r>
                        <a:rPr lang="en-US" sz="600" b="1" u="none" strike="noStrike" dirty="0">
                          <a:effectLst/>
                        </a:rPr>
                        <a:t>Status</a:t>
                      </a:r>
                      <a:endParaRPr lang="en-US" sz="600" b="1" i="0" u="none" strike="noStrike" dirty="0">
                        <a:solidFill>
                          <a:srgbClr val="000000"/>
                        </a:solidFill>
                        <a:effectLst/>
                        <a:latin typeface="Times New Roman" panose="02020603050405020304" pitchFamily="18" charset="0"/>
                      </a:endParaRPr>
                    </a:p>
                  </a:txBody>
                  <a:tcPr marL="4600" marR="4600" marT="4600" marB="0" anchor="ctr"/>
                </a:tc>
                <a:extLst>
                  <a:ext uri="{0D108BD9-81ED-4DB2-BD59-A6C34878D82A}">
                    <a16:rowId xmlns:a16="http://schemas.microsoft.com/office/drawing/2014/main" val="1066867799"/>
                  </a:ext>
                </a:extLst>
              </a:tr>
              <a:tr h="127482">
                <a:tc>
                  <a:txBody>
                    <a:bodyPr/>
                    <a:lstStyle/>
                    <a:p>
                      <a:pPr algn="l" fontAlgn="ctr"/>
                      <a:r>
                        <a:rPr lang="en-US" sz="600" u="none" strike="noStrike">
                          <a:effectLst/>
                        </a:rPr>
                        <a:t>ID</a:t>
                      </a:r>
                      <a:endParaRPr lang="en-US" sz="600" b="0" i="0" u="none" strike="noStrike">
                        <a:solidFill>
                          <a:srgbClr val="000000"/>
                        </a:solidFill>
                        <a:effectLst/>
                        <a:latin typeface="Times New Roman" panose="02020603050405020304" pitchFamily="18" charset="0"/>
                      </a:endParaRPr>
                    </a:p>
                  </a:txBody>
                  <a:tcPr marL="4600" marR="4600" marT="4600" marB="0" anchor="ctr"/>
                </a:tc>
                <a:tc>
                  <a:txBody>
                    <a:bodyPr/>
                    <a:lstStyle/>
                    <a:p>
                      <a:pPr algn="l" fontAlgn="ctr"/>
                      <a:r>
                        <a:rPr lang="en-US" sz="600" u="none" strike="noStrike">
                          <a:effectLst/>
                        </a:rPr>
                        <a:t>Id as per the data set--</a:t>
                      </a:r>
                      <a:endParaRPr lang="en-US" sz="600" b="0" i="0" u="none" strike="noStrike">
                        <a:solidFill>
                          <a:srgbClr val="000000"/>
                        </a:solidFill>
                        <a:effectLst/>
                        <a:latin typeface="Times New Roman" panose="02020603050405020304" pitchFamily="18" charset="0"/>
                      </a:endParaRPr>
                    </a:p>
                  </a:txBody>
                  <a:tcPr marL="4600" marR="4600" marT="4600" marB="0" anchor="ctr"/>
                </a:tc>
                <a:tc>
                  <a:txBody>
                    <a:bodyPr/>
                    <a:lstStyle/>
                    <a:p>
                      <a:pPr algn="l" fontAlgn="ctr"/>
                      <a:r>
                        <a:rPr lang="en-US" sz="600" u="none" strike="noStrike" dirty="0">
                          <a:effectLst/>
                        </a:rPr>
                        <a:t>Reject</a:t>
                      </a:r>
                      <a:endParaRPr lang="en-US" sz="600" b="0" i="0" u="none" strike="noStrike" dirty="0">
                        <a:solidFill>
                          <a:srgbClr val="000000"/>
                        </a:solidFill>
                        <a:effectLst/>
                        <a:latin typeface="Times New Roman" panose="02020603050405020304" pitchFamily="18" charset="0"/>
                      </a:endParaRPr>
                    </a:p>
                  </a:txBody>
                  <a:tcPr marL="4600" marR="4600" marT="4600" marB="0" anchor="ctr"/>
                </a:tc>
                <a:extLst>
                  <a:ext uri="{0D108BD9-81ED-4DB2-BD59-A6C34878D82A}">
                    <a16:rowId xmlns:a16="http://schemas.microsoft.com/office/drawing/2014/main" val="2735188713"/>
                  </a:ext>
                </a:extLst>
              </a:tr>
              <a:tr h="127482">
                <a:tc>
                  <a:txBody>
                    <a:bodyPr/>
                    <a:lstStyle/>
                    <a:p>
                      <a:pPr algn="l" fontAlgn="ctr"/>
                      <a:r>
                        <a:rPr lang="en-US" sz="600" u="none" strike="noStrike">
                          <a:effectLst/>
                        </a:rPr>
                        <a:t>FILE NUM</a:t>
                      </a:r>
                      <a:endParaRPr lang="en-US" sz="600" b="0" i="0" u="none" strike="noStrike">
                        <a:solidFill>
                          <a:srgbClr val="000000"/>
                        </a:solidFill>
                        <a:effectLst/>
                        <a:latin typeface="Times New Roman" panose="02020603050405020304" pitchFamily="18" charset="0"/>
                      </a:endParaRPr>
                    </a:p>
                  </a:txBody>
                  <a:tcPr marL="4600" marR="4600" marT="4600" marB="0" anchor="ctr"/>
                </a:tc>
                <a:tc>
                  <a:txBody>
                    <a:bodyPr/>
                    <a:lstStyle/>
                    <a:p>
                      <a:pPr algn="l" fontAlgn="ctr"/>
                      <a:r>
                        <a:rPr lang="en-US" sz="600" u="none" strike="noStrike">
                          <a:effectLst/>
                        </a:rPr>
                        <a:t>File of the incident captured</a:t>
                      </a:r>
                      <a:endParaRPr lang="en-US" sz="600" b="0" i="0" u="none" strike="noStrike">
                        <a:solidFill>
                          <a:srgbClr val="000000"/>
                        </a:solidFill>
                        <a:effectLst/>
                        <a:latin typeface="Times New Roman" panose="02020603050405020304" pitchFamily="18" charset="0"/>
                      </a:endParaRPr>
                    </a:p>
                  </a:txBody>
                  <a:tcPr marL="4600" marR="4600" marT="4600" marB="0" anchor="ctr"/>
                </a:tc>
                <a:tc>
                  <a:txBody>
                    <a:bodyPr/>
                    <a:lstStyle/>
                    <a:p>
                      <a:pPr algn="l" fontAlgn="ctr"/>
                      <a:r>
                        <a:rPr lang="en-US" sz="600" u="none" strike="noStrike" dirty="0">
                          <a:effectLst/>
                        </a:rPr>
                        <a:t>Reject</a:t>
                      </a:r>
                      <a:endParaRPr lang="en-US" sz="600" b="0" i="0" u="none" strike="noStrike" dirty="0">
                        <a:solidFill>
                          <a:srgbClr val="000000"/>
                        </a:solidFill>
                        <a:effectLst/>
                        <a:latin typeface="Times New Roman" panose="02020603050405020304" pitchFamily="18" charset="0"/>
                      </a:endParaRPr>
                    </a:p>
                  </a:txBody>
                  <a:tcPr marL="4600" marR="4600" marT="4600" marB="0" anchor="ctr"/>
                </a:tc>
                <a:extLst>
                  <a:ext uri="{0D108BD9-81ED-4DB2-BD59-A6C34878D82A}">
                    <a16:rowId xmlns:a16="http://schemas.microsoft.com/office/drawing/2014/main" val="3604425298"/>
                  </a:ext>
                </a:extLst>
              </a:tr>
              <a:tr h="127482">
                <a:tc>
                  <a:txBody>
                    <a:bodyPr/>
                    <a:lstStyle/>
                    <a:p>
                      <a:pPr algn="l" fontAlgn="ctr"/>
                      <a:r>
                        <a:rPr lang="en-US" sz="600" u="none" strike="noStrike">
                          <a:effectLst/>
                        </a:rPr>
                        <a:t>OCCURRED_DT</a:t>
                      </a:r>
                      <a:endParaRPr lang="en-US" sz="600" b="0" i="0" u="none" strike="noStrike">
                        <a:solidFill>
                          <a:srgbClr val="000000"/>
                        </a:solidFill>
                        <a:effectLst/>
                        <a:latin typeface="Times New Roman" panose="02020603050405020304" pitchFamily="18" charset="0"/>
                      </a:endParaRPr>
                    </a:p>
                  </a:txBody>
                  <a:tcPr marL="4600" marR="4600" marT="4600" marB="0" anchor="ctr"/>
                </a:tc>
                <a:tc>
                  <a:txBody>
                    <a:bodyPr/>
                    <a:lstStyle/>
                    <a:p>
                      <a:pPr algn="l" fontAlgn="ctr"/>
                      <a:r>
                        <a:rPr lang="en-US" sz="600" u="none" strike="noStrike">
                          <a:effectLst/>
                        </a:rPr>
                        <a:t>Date when the incident happened</a:t>
                      </a:r>
                      <a:endParaRPr lang="en-US" sz="600" b="0" i="0" u="none" strike="noStrike">
                        <a:solidFill>
                          <a:srgbClr val="000000"/>
                        </a:solidFill>
                        <a:effectLst/>
                        <a:latin typeface="Times New Roman" panose="02020603050405020304" pitchFamily="18" charset="0"/>
                      </a:endParaRPr>
                    </a:p>
                  </a:txBody>
                  <a:tcPr marL="4600" marR="4600" marT="4600" marB="0" anchor="ctr"/>
                </a:tc>
                <a:tc>
                  <a:txBody>
                    <a:bodyPr/>
                    <a:lstStyle/>
                    <a:p>
                      <a:pPr algn="l" fontAlgn="ctr"/>
                      <a:r>
                        <a:rPr lang="en-US" sz="600" u="none" strike="noStrike" dirty="0">
                          <a:effectLst/>
                        </a:rPr>
                        <a:t>Input</a:t>
                      </a:r>
                      <a:endParaRPr lang="en-US" sz="600" b="0" i="0" u="none" strike="noStrike" dirty="0">
                        <a:solidFill>
                          <a:srgbClr val="000000"/>
                        </a:solidFill>
                        <a:effectLst/>
                        <a:latin typeface="Times New Roman" panose="02020603050405020304" pitchFamily="18" charset="0"/>
                      </a:endParaRPr>
                    </a:p>
                  </a:txBody>
                  <a:tcPr marL="4600" marR="4600" marT="4600" marB="0" anchor="ctr"/>
                </a:tc>
                <a:extLst>
                  <a:ext uri="{0D108BD9-81ED-4DB2-BD59-A6C34878D82A}">
                    <a16:rowId xmlns:a16="http://schemas.microsoft.com/office/drawing/2014/main" val="963403210"/>
                  </a:ext>
                </a:extLst>
              </a:tr>
              <a:tr h="127482">
                <a:tc>
                  <a:txBody>
                    <a:bodyPr/>
                    <a:lstStyle/>
                    <a:p>
                      <a:pPr algn="l" fontAlgn="ctr"/>
                      <a:r>
                        <a:rPr lang="en-US" sz="600" u="none" strike="noStrike">
                          <a:effectLst/>
                        </a:rPr>
                        <a:t>OCCURRED_TM</a:t>
                      </a:r>
                      <a:endParaRPr lang="en-US" sz="600" b="0" i="0" u="none" strike="noStrike">
                        <a:solidFill>
                          <a:srgbClr val="000000"/>
                        </a:solidFill>
                        <a:effectLst/>
                        <a:latin typeface="Times New Roman" panose="02020603050405020304" pitchFamily="18" charset="0"/>
                      </a:endParaRPr>
                    </a:p>
                  </a:txBody>
                  <a:tcPr marL="4600" marR="4600" marT="4600" marB="0" anchor="ctr"/>
                </a:tc>
                <a:tc>
                  <a:txBody>
                    <a:bodyPr/>
                    <a:lstStyle/>
                    <a:p>
                      <a:pPr algn="l" fontAlgn="ctr"/>
                      <a:r>
                        <a:rPr lang="en-US" sz="600" u="none" strike="noStrike">
                          <a:effectLst/>
                        </a:rPr>
                        <a:t>Time when the incident happened</a:t>
                      </a:r>
                      <a:endParaRPr lang="en-US" sz="600" b="0" i="0" u="none" strike="noStrike">
                        <a:solidFill>
                          <a:srgbClr val="000000"/>
                        </a:solidFill>
                        <a:effectLst/>
                        <a:latin typeface="Times New Roman" panose="02020603050405020304" pitchFamily="18" charset="0"/>
                      </a:endParaRPr>
                    </a:p>
                  </a:txBody>
                  <a:tcPr marL="4600" marR="4600" marT="4600" marB="0" anchor="ctr"/>
                </a:tc>
                <a:tc>
                  <a:txBody>
                    <a:bodyPr/>
                    <a:lstStyle/>
                    <a:p>
                      <a:pPr algn="l" fontAlgn="ctr"/>
                      <a:r>
                        <a:rPr lang="en-US" sz="600" u="none" strike="noStrike" dirty="0">
                          <a:effectLst/>
                        </a:rPr>
                        <a:t>Input</a:t>
                      </a:r>
                      <a:endParaRPr lang="en-US" sz="600" b="0" i="0" u="none" strike="noStrike" dirty="0">
                        <a:solidFill>
                          <a:srgbClr val="000000"/>
                        </a:solidFill>
                        <a:effectLst/>
                        <a:latin typeface="Times New Roman" panose="02020603050405020304" pitchFamily="18" charset="0"/>
                      </a:endParaRPr>
                    </a:p>
                  </a:txBody>
                  <a:tcPr marL="4600" marR="4600" marT="4600" marB="0" anchor="ctr"/>
                </a:tc>
                <a:extLst>
                  <a:ext uri="{0D108BD9-81ED-4DB2-BD59-A6C34878D82A}">
                    <a16:rowId xmlns:a16="http://schemas.microsoft.com/office/drawing/2014/main" val="731287175"/>
                  </a:ext>
                </a:extLst>
              </a:tr>
              <a:tr h="254964">
                <a:tc>
                  <a:txBody>
                    <a:bodyPr/>
                    <a:lstStyle/>
                    <a:p>
                      <a:pPr algn="l" fontAlgn="ctr"/>
                      <a:r>
                        <a:rPr lang="en-US" sz="600" u="none" strike="noStrike">
                          <a:effectLst/>
                        </a:rPr>
                        <a:t>CURRENT_BADGE_NO</a:t>
                      </a:r>
                      <a:endParaRPr lang="en-US" sz="600" b="0" i="0" u="none" strike="noStrike">
                        <a:solidFill>
                          <a:srgbClr val="000000"/>
                        </a:solidFill>
                        <a:effectLst/>
                        <a:latin typeface="Times New Roman" panose="02020603050405020304" pitchFamily="18" charset="0"/>
                      </a:endParaRPr>
                    </a:p>
                  </a:txBody>
                  <a:tcPr marL="4600" marR="4600" marT="4600" marB="0" anchor="ctr"/>
                </a:tc>
                <a:tc>
                  <a:txBody>
                    <a:bodyPr/>
                    <a:lstStyle/>
                    <a:p>
                      <a:pPr algn="l" fontAlgn="ctr"/>
                      <a:r>
                        <a:rPr lang="en-US" sz="600" u="none" strike="noStrike" dirty="0">
                          <a:effectLst/>
                        </a:rPr>
                        <a:t>Current Badge Number</a:t>
                      </a:r>
                      <a:endParaRPr lang="en-US" sz="600" b="0" i="0" u="none" strike="noStrike" dirty="0">
                        <a:solidFill>
                          <a:srgbClr val="000000"/>
                        </a:solidFill>
                        <a:effectLst/>
                        <a:latin typeface="Times New Roman" panose="02020603050405020304" pitchFamily="18" charset="0"/>
                      </a:endParaRPr>
                    </a:p>
                  </a:txBody>
                  <a:tcPr marL="4600" marR="4600" marT="4600" marB="0" anchor="ctr"/>
                </a:tc>
                <a:tc>
                  <a:txBody>
                    <a:bodyPr/>
                    <a:lstStyle/>
                    <a:p>
                      <a:pPr algn="l" fontAlgn="ctr"/>
                      <a:r>
                        <a:rPr lang="en-US" sz="600" u="none" strike="noStrike" dirty="0">
                          <a:effectLst/>
                        </a:rPr>
                        <a:t>Reject</a:t>
                      </a:r>
                      <a:endParaRPr lang="en-US" sz="600" b="0" i="0" u="none" strike="noStrike" dirty="0">
                        <a:solidFill>
                          <a:srgbClr val="000000"/>
                        </a:solidFill>
                        <a:effectLst/>
                        <a:latin typeface="Times New Roman" panose="02020603050405020304" pitchFamily="18" charset="0"/>
                      </a:endParaRPr>
                    </a:p>
                  </a:txBody>
                  <a:tcPr marL="4600" marR="4600" marT="4600" marB="0" anchor="ctr"/>
                </a:tc>
                <a:extLst>
                  <a:ext uri="{0D108BD9-81ED-4DB2-BD59-A6C34878D82A}">
                    <a16:rowId xmlns:a16="http://schemas.microsoft.com/office/drawing/2014/main" val="1881218577"/>
                  </a:ext>
                </a:extLst>
              </a:tr>
              <a:tr h="127482">
                <a:tc>
                  <a:txBody>
                    <a:bodyPr/>
                    <a:lstStyle/>
                    <a:p>
                      <a:pPr algn="l" fontAlgn="ctr"/>
                      <a:r>
                        <a:rPr lang="en-US" sz="600" u="none" strike="noStrike">
                          <a:effectLst/>
                        </a:rPr>
                        <a:t>OffSex</a:t>
                      </a:r>
                      <a:endParaRPr lang="en-US" sz="600" b="0" i="0" u="none" strike="noStrike">
                        <a:solidFill>
                          <a:srgbClr val="000000"/>
                        </a:solidFill>
                        <a:effectLst/>
                        <a:latin typeface="Times New Roman" panose="02020603050405020304" pitchFamily="18" charset="0"/>
                      </a:endParaRPr>
                    </a:p>
                  </a:txBody>
                  <a:tcPr marL="4600" marR="4600" marT="4600" marB="0" anchor="ctr"/>
                </a:tc>
                <a:tc>
                  <a:txBody>
                    <a:bodyPr/>
                    <a:lstStyle/>
                    <a:p>
                      <a:pPr algn="l" fontAlgn="ctr"/>
                      <a:r>
                        <a:rPr lang="en-US" sz="600" u="none" strike="noStrike">
                          <a:effectLst/>
                        </a:rPr>
                        <a:t>Officer’s sex</a:t>
                      </a:r>
                      <a:endParaRPr lang="en-US" sz="600" b="0" i="0" u="none" strike="noStrike">
                        <a:solidFill>
                          <a:srgbClr val="000000"/>
                        </a:solidFill>
                        <a:effectLst/>
                        <a:latin typeface="Times New Roman" panose="02020603050405020304" pitchFamily="18" charset="0"/>
                      </a:endParaRPr>
                    </a:p>
                  </a:txBody>
                  <a:tcPr marL="4600" marR="4600" marT="4600" marB="0" anchor="ctr"/>
                </a:tc>
                <a:tc>
                  <a:txBody>
                    <a:bodyPr/>
                    <a:lstStyle/>
                    <a:p>
                      <a:pPr algn="l" fontAlgn="ctr"/>
                      <a:r>
                        <a:rPr lang="en-US" sz="600" u="none" strike="noStrike" dirty="0">
                          <a:effectLst/>
                        </a:rPr>
                        <a:t>Input</a:t>
                      </a:r>
                      <a:endParaRPr lang="en-US" sz="600" b="0" i="0" u="none" strike="noStrike" dirty="0">
                        <a:solidFill>
                          <a:srgbClr val="000000"/>
                        </a:solidFill>
                        <a:effectLst/>
                        <a:latin typeface="Times New Roman" panose="02020603050405020304" pitchFamily="18" charset="0"/>
                      </a:endParaRPr>
                    </a:p>
                  </a:txBody>
                  <a:tcPr marL="4600" marR="4600" marT="4600" marB="0" anchor="ctr"/>
                </a:tc>
                <a:extLst>
                  <a:ext uri="{0D108BD9-81ED-4DB2-BD59-A6C34878D82A}">
                    <a16:rowId xmlns:a16="http://schemas.microsoft.com/office/drawing/2014/main" val="3255020873"/>
                  </a:ext>
                </a:extLst>
              </a:tr>
              <a:tr h="127482">
                <a:tc>
                  <a:txBody>
                    <a:bodyPr/>
                    <a:lstStyle/>
                    <a:p>
                      <a:pPr algn="l" fontAlgn="ctr"/>
                      <a:r>
                        <a:rPr lang="en-US" sz="600" u="none" strike="noStrike">
                          <a:effectLst/>
                        </a:rPr>
                        <a:t>OffRace</a:t>
                      </a:r>
                      <a:endParaRPr lang="en-US" sz="600" b="0" i="0" u="none" strike="noStrike">
                        <a:solidFill>
                          <a:srgbClr val="000000"/>
                        </a:solidFill>
                        <a:effectLst/>
                        <a:latin typeface="Times New Roman" panose="02020603050405020304" pitchFamily="18" charset="0"/>
                      </a:endParaRPr>
                    </a:p>
                  </a:txBody>
                  <a:tcPr marL="4600" marR="4600" marT="4600" marB="0" anchor="ctr"/>
                </a:tc>
                <a:tc>
                  <a:txBody>
                    <a:bodyPr/>
                    <a:lstStyle/>
                    <a:p>
                      <a:pPr algn="l" fontAlgn="ctr"/>
                      <a:r>
                        <a:rPr lang="en-US" sz="600" u="none" strike="noStrike">
                          <a:effectLst/>
                        </a:rPr>
                        <a:t>Officer’s race</a:t>
                      </a:r>
                      <a:endParaRPr lang="en-US" sz="600" b="0" i="0" u="none" strike="noStrike">
                        <a:solidFill>
                          <a:srgbClr val="000000"/>
                        </a:solidFill>
                        <a:effectLst/>
                        <a:latin typeface="Times New Roman" panose="02020603050405020304" pitchFamily="18" charset="0"/>
                      </a:endParaRPr>
                    </a:p>
                  </a:txBody>
                  <a:tcPr marL="4600" marR="4600" marT="4600" marB="0" anchor="ctr"/>
                </a:tc>
                <a:tc>
                  <a:txBody>
                    <a:bodyPr/>
                    <a:lstStyle/>
                    <a:p>
                      <a:pPr algn="l" fontAlgn="ctr"/>
                      <a:r>
                        <a:rPr lang="en-US" sz="600" u="none" strike="noStrike" dirty="0">
                          <a:effectLst/>
                        </a:rPr>
                        <a:t>Input</a:t>
                      </a:r>
                      <a:endParaRPr lang="en-US" sz="600" b="0" i="0" u="none" strike="noStrike" dirty="0">
                        <a:solidFill>
                          <a:srgbClr val="000000"/>
                        </a:solidFill>
                        <a:effectLst/>
                        <a:latin typeface="Times New Roman" panose="02020603050405020304" pitchFamily="18" charset="0"/>
                      </a:endParaRPr>
                    </a:p>
                  </a:txBody>
                  <a:tcPr marL="4600" marR="4600" marT="4600" marB="0" anchor="ctr"/>
                </a:tc>
                <a:extLst>
                  <a:ext uri="{0D108BD9-81ED-4DB2-BD59-A6C34878D82A}">
                    <a16:rowId xmlns:a16="http://schemas.microsoft.com/office/drawing/2014/main" val="2909165531"/>
                  </a:ext>
                </a:extLst>
              </a:tr>
              <a:tr h="127482">
                <a:tc>
                  <a:txBody>
                    <a:bodyPr/>
                    <a:lstStyle/>
                    <a:p>
                      <a:pPr algn="l" fontAlgn="ctr"/>
                      <a:r>
                        <a:rPr lang="en-US" sz="600" u="none" strike="noStrike">
                          <a:effectLst/>
                        </a:rPr>
                        <a:t>HIRE_DT</a:t>
                      </a:r>
                      <a:endParaRPr lang="en-US" sz="600" b="0" i="0" u="none" strike="noStrike">
                        <a:solidFill>
                          <a:srgbClr val="000000"/>
                        </a:solidFill>
                        <a:effectLst/>
                        <a:latin typeface="Times New Roman" panose="02020603050405020304" pitchFamily="18" charset="0"/>
                      </a:endParaRPr>
                    </a:p>
                  </a:txBody>
                  <a:tcPr marL="4600" marR="4600" marT="4600" marB="0" anchor="ctr"/>
                </a:tc>
                <a:tc>
                  <a:txBody>
                    <a:bodyPr/>
                    <a:lstStyle/>
                    <a:p>
                      <a:pPr algn="l" fontAlgn="ctr"/>
                      <a:r>
                        <a:rPr lang="en-US" sz="600" u="none" strike="noStrike">
                          <a:effectLst/>
                        </a:rPr>
                        <a:t>Date when officer was hired</a:t>
                      </a:r>
                      <a:endParaRPr lang="en-US" sz="600" b="0" i="0" u="none" strike="noStrike">
                        <a:solidFill>
                          <a:srgbClr val="000000"/>
                        </a:solidFill>
                        <a:effectLst/>
                        <a:latin typeface="Times New Roman" panose="02020603050405020304" pitchFamily="18" charset="0"/>
                      </a:endParaRPr>
                    </a:p>
                  </a:txBody>
                  <a:tcPr marL="4600" marR="4600" marT="4600" marB="0" anchor="ctr"/>
                </a:tc>
                <a:tc>
                  <a:txBody>
                    <a:bodyPr/>
                    <a:lstStyle/>
                    <a:p>
                      <a:pPr algn="l" fontAlgn="ctr"/>
                      <a:r>
                        <a:rPr lang="en-US" sz="600" u="none" strike="noStrike" dirty="0">
                          <a:effectLst/>
                        </a:rPr>
                        <a:t>Input</a:t>
                      </a:r>
                      <a:endParaRPr lang="en-US" sz="600" b="0" i="0" u="none" strike="noStrike" dirty="0">
                        <a:solidFill>
                          <a:srgbClr val="000000"/>
                        </a:solidFill>
                        <a:effectLst/>
                        <a:latin typeface="Times New Roman" panose="02020603050405020304" pitchFamily="18" charset="0"/>
                      </a:endParaRPr>
                    </a:p>
                  </a:txBody>
                  <a:tcPr marL="4600" marR="4600" marT="4600" marB="0" anchor="ctr"/>
                </a:tc>
                <a:extLst>
                  <a:ext uri="{0D108BD9-81ED-4DB2-BD59-A6C34878D82A}">
                    <a16:rowId xmlns:a16="http://schemas.microsoft.com/office/drawing/2014/main" val="1151526111"/>
                  </a:ext>
                </a:extLst>
              </a:tr>
              <a:tr h="127482">
                <a:tc>
                  <a:txBody>
                    <a:bodyPr/>
                    <a:lstStyle/>
                    <a:p>
                      <a:pPr algn="l" fontAlgn="ctr"/>
                      <a:r>
                        <a:rPr lang="en-US" sz="600" u="none" strike="noStrike">
                          <a:effectLst/>
                        </a:rPr>
                        <a:t>OFF_INJURED</a:t>
                      </a:r>
                      <a:endParaRPr lang="en-US" sz="600" b="0" i="0" u="none" strike="noStrike">
                        <a:solidFill>
                          <a:srgbClr val="000000"/>
                        </a:solidFill>
                        <a:effectLst/>
                        <a:latin typeface="Times New Roman" panose="02020603050405020304" pitchFamily="18" charset="0"/>
                      </a:endParaRPr>
                    </a:p>
                  </a:txBody>
                  <a:tcPr marL="4600" marR="4600" marT="4600" marB="0" anchor="ctr"/>
                </a:tc>
                <a:tc>
                  <a:txBody>
                    <a:bodyPr/>
                    <a:lstStyle/>
                    <a:p>
                      <a:pPr algn="l" fontAlgn="ctr"/>
                      <a:r>
                        <a:rPr lang="en-US" sz="600" u="none" strike="noStrike">
                          <a:effectLst/>
                        </a:rPr>
                        <a:t>Was the officer injured or not</a:t>
                      </a:r>
                      <a:endParaRPr lang="en-US" sz="600" b="0" i="0" u="none" strike="noStrike">
                        <a:solidFill>
                          <a:srgbClr val="000000"/>
                        </a:solidFill>
                        <a:effectLst/>
                        <a:latin typeface="Times New Roman" panose="02020603050405020304" pitchFamily="18" charset="0"/>
                      </a:endParaRPr>
                    </a:p>
                  </a:txBody>
                  <a:tcPr marL="4600" marR="4600" marT="4600" marB="0" anchor="ctr"/>
                </a:tc>
                <a:tc>
                  <a:txBody>
                    <a:bodyPr/>
                    <a:lstStyle/>
                    <a:p>
                      <a:pPr algn="l" fontAlgn="ctr"/>
                      <a:r>
                        <a:rPr lang="en-US" sz="600" u="none" strike="noStrike" dirty="0">
                          <a:effectLst/>
                        </a:rPr>
                        <a:t>Input</a:t>
                      </a:r>
                      <a:endParaRPr lang="en-US" sz="600" b="0" i="0" u="none" strike="noStrike" dirty="0">
                        <a:solidFill>
                          <a:srgbClr val="000000"/>
                        </a:solidFill>
                        <a:effectLst/>
                        <a:latin typeface="Times New Roman" panose="02020603050405020304" pitchFamily="18" charset="0"/>
                      </a:endParaRPr>
                    </a:p>
                  </a:txBody>
                  <a:tcPr marL="4600" marR="4600" marT="4600" marB="0" anchor="ctr"/>
                </a:tc>
                <a:extLst>
                  <a:ext uri="{0D108BD9-81ED-4DB2-BD59-A6C34878D82A}">
                    <a16:rowId xmlns:a16="http://schemas.microsoft.com/office/drawing/2014/main" val="549951223"/>
                  </a:ext>
                </a:extLst>
              </a:tr>
              <a:tr h="127482">
                <a:tc>
                  <a:txBody>
                    <a:bodyPr/>
                    <a:lstStyle/>
                    <a:p>
                      <a:pPr algn="l" fontAlgn="ctr"/>
                      <a:r>
                        <a:rPr lang="en-US" sz="600" u="none" strike="noStrike">
                          <a:effectLst/>
                        </a:rPr>
                        <a:t>OffCondType</a:t>
                      </a:r>
                      <a:endParaRPr lang="en-US" sz="600" b="0" i="0" u="none" strike="noStrike">
                        <a:solidFill>
                          <a:srgbClr val="000000"/>
                        </a:solidFill>
                        <a:effectLst/>
                        <a:latin typeface="Times New Roman" panose="02020603050405020304" pitchFamily="18" charset="0"/>
                      </a:endParaRPr>
                    </a:p>
                  </a:txBody>
                  <a:tcPr marL="4600" marR="4600" marT="4600" marB="0" anchor="ctr"/>
                </a:tc>
                <a:tc>
                  <a:txBody>
                    <a:bodyPr/>
                    <a:lstStyle/>
                    <a:p>
                      <a:pPr algn="l" fontAlgn="ctr"/>
                      <a:r>
                        <a:rPr lang="en-US" sz="600" u="none" strike="noStrike">
                          <a:effectLst/>
                        </a:rPr>
                        <a:t>Condition if the officer was injured</a:t>
                      </a:r>
                      <a:endParaRPr lang="en-US" sz="600" b="0" i="0" u="none" strike="noStrike">
                        <a:solidFill>
                          <a:srgbClr val="000000"/>
                        </a:solidFill>
                        <a:effectLst/>
                        <a:latin typeface="Times New Roman" panose="02020603050405020304" pitchFamily="18" charset="0"/>
                      </a:endParaRPr>
                    </a:p>
                  </a:txBody>
                  <a:tcPr marL="4600" marR="4600" marT="4600" marB="0" anchor="ctr"/>
                </a:tc>
                <a:tc>
                  <a:txBody>
                    <a:bodyPr/>
                    <a:lstStyle/>
                    <a:p>
                      <a:pPr algn="l" fontAlgn="ctr"/>
                      <a:r>
                        <a:rPr lang="en-US" sz="600" u="none" strike="noStrike" dirty="0">
                          <a:effectLst/>
                        </a:rPr>
                        <a:t>Input</a:t>
                      </a:r>
                      <a:endParaRPr lang="en-US" sz="600" b="0" i="0" u="none" strike="noStrike" dirty="0">
                        <a:solidFill>
                          <a:srgbClr val="000000"/>
                        </a:solidFill>
                        <a:effectLst/>
                        <a:latin typeface="Times New Roman" panose="02020603050405020304" pitchFamily="18" charset="0"/>
                      </a:endParaRPr>
                    </a:p>
                  </a:txBody>
                  <a:tcPr marL="4600" marR="4600" marT="4600" marB="0" anchor="ctr"/>
                </a:tc>
                <a:extLst>
                  <a:ext uri="{0D108BD9-81ED-4DB2-BD59-A6C34878D82A}">
                    <a16:rowId xmlns:a16="http://schemas.microsoft.com/office/drawing/2014/main" val="576742950"/>
                  </a:ext>
                </a:extLst>
              </a:tr>
              <a:tr h="254964">
                <a:tc>
                  <a:txBody>
                    <a:bodyPr/>
                    <a:lstStyle/>
                    <a:p>
                      <a:pPr algn="l" fontAlgn="ctr"/>
                      <a:r>
                        <a:rPr lang="en-US" sz="600" u="none" strike="noStrike">
                          <a:effectLst/>
                        </a:rPr>
                        <a:t>OFF_HOSPITAL</a:t>
                      </a:r>
                      <a:endParaRPr lang="en-US" sz="600" b="0" i="0" u="none" strike="noStrike">
                        <a:solidFill>
                          <a:srgbClr val="000000"/>
                        </a:solidFill>
                        <a:effectLst/>
                        <a:latin typeface="Times New Roman" panose="02020603050405020304" pitchFamily="18" charset="0"/>
                      </a:endParaRPr>
                    </a:p>
                  </a:txBody>
                  <a:tcPr marL="4600" marR="4600" marT="4600" marB="0" anchor="ctr"/>
                </a:tc>
                <a:tc>
                  <a:txBody>
                    <a:bodyPr/>
                    <a:lstStyle/>
                    <a:p>
                      <a:pPr algn="l" fontAlgn="ctr"/>
                      <a:r>
                        <a:rPr lang="en-US" sz="600" u="none" strike="noStrike">
                          <a:effectLst/>
                        </a:rPr>
                        <a:t>If the officer was admitted to hospital or not</a:t>
                      </a:r>
                      <a:endParaRPr lang="en-US" sz="600" b="0" i="0" u="none" strike="noStrike">
                        <a:solidFill>
                          <a:srgbClr val="000000"/>
                        </a:solidFill>
                        <a:effectLst/>
                        <a:latin typeface="Times New Roman" panose="02020603050405020304" pitchFamily="18" charset="0"/>
                      </a:endParaRPr>
                    </a:p>
                  </a:txBody>
                  <a:tcPr marL="4600" marR="4600" marT="4600" marB="0" anchor="ctr"/>
                </a:tc>
                <a:tc>
                  <a:txBody>
                    <a:bodyPr/>
                    <a:lstStyle/>
                    <a:p>
                      <a:pPr algn="l" fontAlgn="ctr"/>
                      <a:r>
                        <a:rPr lang="en-US" sz="600" u="none" strike="noStrike" dirty="0">
                          <a:effectLst/>
                        </a:rPr>
                        <a:t>Input</a:t>
                      </a:r>
                      <a:endParaRPr lang="en-US" sz="600" b="0" i="0" u="none" strike="noStrike" dirty="0">
                        <a:solidFill>
                          <a:srgbClr val="000000"/>
                        </a:solidFill>
                        <a:effectLst/>
                        <a:latin typeface="Times New Roman" panose="02020603050405020304" pitchFamily="18" charset="0"/>
                      </a:endParaRPr>
                    </a:p>
                  </a:txBody>
                  <a:tcPr marL="4600" marR="4600" marT="4600" marB="0" anchor="ctr"/>
                </a:tc>
                <a:extLst>
                  <a:ext uri="{0D108BD9-81ED-4DB2-BD59-A6C34878D82A}">
                    <a16:rowId xmlns:a16="http://schemas.microsoft.com/office/drawing/2014/main" val="3053143196"/>
                  </a:ext>
                </a:extLst>
              </a:tr>
              <a:tr h="254964">
                <a:tc>
                  <a:txBody>
                    <a:bodyPr/>
                    <a:lstStyle/>
                    <a:p>
                      <a:pPr algn="l" fontAlgn="ctr"/>
                      <a:r>
                        <a:rPr lang="en-US" sz="600" u="none" strike="noStrike" dirty="0">
                          <a:effectLst/>
                        </a:rPr>
                        <a:t>SERVICE_TYPE</a:t>
                      </a:r>
                      <a:endParaRPr lang="en-US" sz="600" b="0" i="0" u="none" strike="noStrike" dirty="0">
                        <a:solidFill>
                          <a:srgbClr val="000000"/>
                        </a:solidFill>
                        <a:effectLst/>
                        <a:latin typeface="Times New Roman" panose="02020603050405020304" pitchFamily="18" charset="0"/>
                      </a:endParaRPr>
                    </a:p>
                  </a:txBody>
                  <a:tcPr marL="4600" marR="4600" marT="4600" marB="0" anchor="ctr"/>
                </a:tc>
                <a:tc>
                  <a:txBody>
                    <a:bodyPr/>
                    <a:lstStyle/>
                    <a:p>
                      <a:pPr algn="l" fontAlgn="ctr"/>
                      <a:r>
                        <a:rPr lang="en-US" sz="600" u="none" strike="noStrike" dirty="0">
                          <a:effectLst/>
                        </a:rPr>
                        <a:t>Type of service provided by the police department</a:t>
                      </a:r>
                      <a:endParaRPr lang="en-US" sz="600" b="0" i="0" u="none" strike="noStrike" dirty="0">
                        <a:solidFill>
                          <a:srgbClr val="000000"/>
                        </a:solidFill>
                        <a:effectLst/>
                        <a:latin typeface="Times New Roman" panose="02020603050405020304" pitchFamily="18" charset="0"/>
                      </a:endParaRPr>
                    </a:p>
                  </a:txBody>
                  <a:tcPr marL="4600" marR="4600" marT="4600" marB="0" anchor="ctr"/>
                </a:tc>
                <a:tc>
                  <a:txBody>
                    <a:bodyPr/>
                    <a:lstStyle/>
                    <a:p>
                      <a:pPr algn="l" fontAlgn="ctr"/>
                      <a:r>
                        <a:rPr lang="en-US" sz="600" u="none" strike="noStrike" dirty="0">
                          <a:effectLst/>
                        </a:rPr>
                        <a:t>Input</a:t>
                      </a:r>
                      <a:endParaRPr lang="en-US" sz="600" b="0" i="0" u="none" strike="noStrike" dirty="0">
                        <a:solidFill>
                          <a:srgbClr val="000000"/>
                        </a:solidFill>
                        <a:effectLst/>
                        <a:latin typeface="Times New Roman" panose="02020603050405020304" pitchFamily="18" charset="0"/>
                      </a:endParaRPr>
                    </a:p>
                  </a:txBody>
                  <a:tcPr marL="4600" marR="4600" marT="4600" marB="0" anchor="ctr"/>
                </a:tc>
                <a:extLst>
                  <a:ext uri="{0D108BD9-81ED-4DB2-BD59-A6C34878D82A}">
                    <a16:rowId xmlns:a16="http://schemas.microsoft.com/office/drawing/2014/main" val="2585776940"/>
                  </a:ext>
                </a:extLst>
              </a:tr>
              <a:tr h="127482">
                <a:tc>
                  <a:txBody>
                    <a:bodyPr/>
                    <a:lstStyle/>
                    <a:p>
                      <a:pPr algn="l" fontAlgn="ctr"/>
                      <a:r>
                        <a:rPr lang="en-US" sz="600" u="none" strike="noStrike">
                          <a:effectLst/>
                        </a:rPr>
                        <a:t>UOFNum</a:t>
                      </a:r>
                      <a:endParaRPr lang="en-US" sz="600" b="0" i="0" u="none" strike="noStrike">
                        <a:solidFill>
                          <a:srgbClr val="000000"/>
                        </a:solidFill>
                        <a:effectLst/>
                        <a:latin typeface="Times New Roman" panose="02020603050405020304" pitchFamily="18" charset="0"/>
                      </a:endParaRPr>
                    </a:p>
                  </a:txBody>
                  <a:tcPr marL="4600" marR="4600" marT="4600" marB="0" anchor="ctr"/>
                </a:tc>
                <a:tc>
                  <a:txBody>
                    <a:bodyPr/>
                    <a:lstStyle/>
                    <a:p>
                      <a:pPr algn="l" fontAlgn="ctr"/>
                      <a:r>
                        <a:rPr lang="en-US" sz="600" u="none" strike="noStrike">
                          <a:effectLst/>
                        </a:rPr>
                        <a:t>UOF Number</a:t>
                      </a:r>
                      <a:endParaRPr lang="en-US" sz="600" b="0" i="0" u="none" strike="noStrike">
                        <a:solidFill>
                          <a:srgbClr val="000000"/>
                        </a:solidFill>
                        <a:effectLst/>
                        <a:latin typeface="Times New Roman" panose="02020603050405020304" pitchFamily="18" charset="0"/>
                      </a:endParaRPr>
                    </a:p>
                  </a:txBody>
                  <a:tcPr marL="41398" marR="4600" marT="4600" marB="0" anchor="ctr"/>
                </a:tc>
                <a:tc>
                  <a:txBody>
                    <a:bodyPr/>
                    <a:lstStyle/>
                    <a:p>
                      <a:pPr algn="l" fontAlgn="ctr"/>
                      <a:r>
                        <a:rPr lang="en-US" sz="600" u="none" strike="noStrike" dirty="0">
                          <a:effectLst/>
                        </a:rPr>
                        <a:t>Reject</a:t>
                      </a:r>
                      <a:endParaRPr lang="en-US" sz="600" b="0" i="0" u="none" strike="noStrike" dirty="0">
                        <a:solidFill>
                          <a:srgbClr val="000000"/>
                        </a:solidFill>
                        <a:effectLst/>
                        <a:latin typeface="Times New Roman" panose="02020603050405020304" pitchFamily="18" charset="0"/>
                      </a:endParaRPr>
                    </a:p>
                  </a:txBody>
                  <a:tcPr marL="4600" marR="4600" marT="4600" marB="0" anchor="ctr"/>
                </a:tc>
                <a:extLst>
                  <a:ext uri="{0D108BD9-81ED-4DB2-BD59-A6C34878D82A}">
                    <a16:rowId xmlns:a16="http://schemas.microsoft.com/office/drawing/2014/main" val="1582900926"/>
                  </a:ext>
                </a:extLst>
              </a:tr>
              <a:tr h="254964">
                <a:tc>
                  <a:txBody>
                    <a:bodyPr/>
                    <a:lstStyle/>
                    <a:p>
                      <a:pPr algn="l" fontAlgn="ctr"/>
                      <a:r>
                        <a:rPr lang="en-US" sz="600" u="none" strike="noStrike">
                          <a:effectLst/>
                        </a:rPr>
                        <a:t>ForceType</a:t>
                      </a:r>
                      <a:endParaRPr lang="en-US" sz="600" b="0" i="0" u="none" strike="noStrike">
                        <a:solidFill>
                          <a:srgbClr val="000000"/>
                        </a:solidFill>
                        <a:effectLst/>
                        <a:latin typeface="Times New Roman" panose="02020603050405020304" pitchFamily="18" charset="0"/>
                      </a:endParaRPr>
                    </a:p>
                  </a:txBody>
                  <a:tcPr marL="4600" marR="4600" marT="4600" marB="0" anchor="ctr"/>
                </a:tc>
                <a:tc>
                  <a:txBody>
                    <a:bodyPr/>
                    <a:lstStyle/>
                    <a:p>
                      <a:pPr algn="l" fontAlgn="ctr"/>
                      <a:r>
                        <a:rPr lang="en-US" sz="600" u="none" strike="noStrike">
                          <a:effectLst/>
                        </a:rPr>
                        <a:t>How did the police officer applied the force (held, grabbed</a:t>
                      </a:r>
                      <a:endParaRPr lang="en-US" sz="600" b="0" i="0" u="none" strike="noStrike">
                        <a:solidFill>
                          <a:srgbClr val="000000"/>
                        </a:solidFill>
                        <a:effectLst/>
                        <a:latin typeface="Times New Roman" panose="02020603050405020304" pitchFamily="18" charset="0"/>
                      </a:endParaRPr>
                    </a:p>
                  </a:txBody>
                  <a:tcPr marL="41398" marR="4600" marT="4600" marB="0" anchor="ctr"/>
                </a:tc>
                <a:tc>
                  <a:txBody>
                    <a:bodyPr/>
                    <a:lstStyle/>
                    <a:p>
                      <a:pPr algn="l" fontAlgn="ctr"/>
                      <a:r>
                        <a:rPr lang="en-US" sz="600" u="none" strike="noStrike" dirty="0">
                          <a:effectLst/>
                        </a:rPr>
                        <a:t>Input</a:t>
                      </a:r>
                      <a:endParaRPr lang="en-US" sz="600" b="0" i="0" u="none" strike="noStrike" dirty="0">
                        <a:solidFill>
                          <a:srgbClr val="000000"/>
                        </a:solidFill>
                        <a:effectLst/>
                        <a:latin typeface="Times New Roman" panose="02020603050405020304" pitchFamily="18" charset="0"/>
                      </a:endParaRPr>
                    </a:p>
                  </a:txBody>
                  <a:tcPr marL="4600" marR="4600" marT="4600" marB="0" anchor="ctr"/>
                </a:tc>
                <a:extLst>
                  <a:ext uri="{0D108BD9-81ED-4DB2-BD59-A6C34878D82A}">
                    <a16:rowId xmlns:a16="http://schemas.microsoft.com/office/drawing/2014/main" val="48885747"/>
                  </a:ext>
                </a:extLst>
              </a:tr>
              <a:tr h="254964">
                <a:tc>
                  <a:txBody>
                    <a:bodyPr/>
                    <a:lstStyle/>
                    <a:p>
                      <a:pPr algn="l" fontAlgn="ctr"/>
                      <a:r>
                        <a:rPr lang="en-US" sz="600" u="none" strike="noStrike">
                          <a:effectLst/>
                        </a:rPr>
                        <a:t>ForceEffective</a:t>
                      </a:r>
                      <a:endParaRPr lang="en-US" sz="600" b="0" i="0" u="none" strike="noStrike">
                        <a:solidFill>
                          <a:srgbClr val="000000"/>
                        </a:solidFill>
                        <a:effectLst/>
                        <a:latin typeface="Times New Roman" panose="02020603050405020304" pitchFamily="18" charset="0"/>
                      </a:endParaRPr>
                    </a:p>
                  </a:txBody>
                  <a:tcPr marL="4600" marR="4600" marT="4600" marB="0" anchor="ctr"/>
                </a:tc>
                <a:tc>
                  <a:txBody>
                    <a:bodyPr/>
                    <a:lstStyle/>
                    <a:p>
                      <a:pPr algn="l" fontAlgn="ctr"/>
                      <a:r>
                        <a:rPr lang="en-US" sz="600" u="none" strike="noStrike">
                          <a:effectLst/>
                        </a:rPr>
                        <a:t>Conditional variable stating if the applied force was effective</a:t>
                      </a:r>
                      <a:endParaRPr lang="en-US" sz="600" b="0" i="0" u="none" strike="noStrike">
                        <a:solidFill>
                          <a:srgbClr val="000000"/>
                        </a:solidFill>
                        <a:effectLst/>
                        <a:latin typeface="Times New Roman" panose="02020603050405020304" pitchFamily="18" charset="0"/>
                      </a:endParaRPr>
                    </a:p>
                  </a:txBody>
                  <a:tcPr marL="41398" marR="4600" marT="4600" marB="0" anchor="ctr"/>
                </a:tc>
                <a:tc>
                  <a:txBody>
                    <a:bodyPr/>
                    <a:lstStyle/>
                    <a:p>
                      <a:pPr algn="l" fontAlgn="ctr"/>
                      <a:r>
                        <a:rPr lang="en-US" sz="600" u="none" strike="noStrike" dirty="0">
                          <a:effectLst/>
                        </a:rPr>
                        <a:t>Input</a:t>
                      </a:r>
                      <a:endParaRPr lang="en-US" sz="600" b="0" i="0" u="none" strike="noStrike" dirty="0">
                        <a:solidFill>
                          <a:srgbClr val="000000"/>
                        </a:solidFill>
                        <a:effectLst/>
                        <a:latin typeface="Times New Roman" panose="02020603050405020304" pitchFamily="18" charset="0"/>
                      </a:endParaRPr>
                    </a:p>
                  </a:txBody>
                  <a:tcPr marL="4600" marR="4600" marT="4600" marB="0" anchor="ctr"/>
                </a:tc>
                <a:extLst>
                  <a:ext uri="{0D108BD9-81ED-4DB2-BD59-A6C34878D82A}">
                    <a16:rowId xmlns:a16="http://schemas.microsoft.com/office/drawing/2014/main" val="3691945667"/>
                  </a:ext>
                </a:extLst>
              </a:tr>
              <a:tr h="127482">
                <a:tc>
                  <a:txBody>
                    <a:bodyPr/>
                    <a:lstStyle/>
                    <a:p>
                      <a:pPr algn="l" fontAlgn="ctr"/>
                      <a:r>
                        <a:rPr lang="en-US" sz="600" u="none" strike="noStrike">
                          <a:effectLst/>
                        </a:rPr>
                        <a:t>UOF_REASON</a:t>
                      </a:r>
                      <a:endParaRPr lang="en-US" sz="600" b="0" i="0" u="none" strike="noStrike">
                        <a:solidFill>
                          <a:srgbClr val="000000"/>
                        </a:solidFill>
                        <a:effectLst/>
                        <a:latin typeface="Times New Roman" panose="02020603050405020304" pitchFamily="18" charset="0"/>
                      </a:endParaRPr>
                    </a:p>
                  </a:txBody>
                  <a:tcPr marL="4600" marR="4600" marT="4600" marB="0" anchor="ctr"/>
                </a:tc>
                <a:tc>
                  <a:txBody>
                    <a:bodyPr/>
                    <a:lstStyle/>
                    <a:p>
                      <a:pPr algn="l" fontAlgn="ctr"/>
                      <a:r>
                        <a:rPr lang="en-US" sz="600" u="none" strike="noStrike">
                          <a:effectLst/>
                        </a:rPr>
                        <a:t>Reason of UOF</a:t>
                      </a:r>
                      <a:endParaRPr lang="en-US" sz="600" b="0" i="0" u="none" strike="noStrike">
                        <a:solidFill>
                          <a:srgbClr val="000000"/>
                        </a:solidFill>
                        <a:effectLst/>
                        <a:latin typeface="Times New Roman" panose="02020603050405020304" pitchFamily="18" charset="0"/>
                      </a:endParaRPr>
                    </a:p>
                  </a:txBody>
                  <a:tcPr marL="41398" marR="4600" marT="4600" marB="0" anchor="ctr"/>
                </a:tc>
                <a:tc>
                  <a:txBody>
                    <a:bodyPr/>
                    <a:lstStyle/>
                    <a:p>
                      <a:pPr algn="l" fontAlgn="ctr"/>
                      <a:r>
                        <a:rPr lang="en-US" sz="600" u="none" strike="noStrike" dirty="0">
                          <a:effectLst/>
                        </a:rPr>
                        <a:t>Input</a:t>
                      </a:r>
                      <a:endParaRPr lang="en-US" sz="600" b="0" i="0" u="none" strike="noStrike" dirty="0">
                        <a:solidFill>
                          <a:srgbClr val="000000"/>
                        </a:solidFill>
                        <a:effectLst/>
                        <a:latin typeface="Times New Roman" panose="02020603050405020304" pitchFamily="18" charset="0"/>
                      </a:endParaRPr>
                    </a:p>
                  </a:txBody>
                  <a:tcPr marL="4600" marR="4600" marT="4600" marB="0" anchor="ctr"/>
                </a:tc>
                <a:extLst>
                  <a:ext uri="{0D108BD9-81ED-4DB2-BD59-A6C34878D82A}">
                    <a16:rowId xmlns:a16="http://schemas.microsoft.com/office/drawing/2014/main" val="2408519997"/>
                  </a:ext>
                </a:extLst>
              </a:tr>
              <a:tr h="254964">
                <a:tc>
                  <a:txBody>
                    <a:bodyPr/>
                    <a:lstStyle/>
                    <a:p>
                      <a:pPr algn="l" fontAlgn="ctr"/>
                      <a:r>
                        <a:rPr lang="en-US" sz="600" u="none" strike="noStrike">
                          <a:effectLst/>
                        </a:rPr>
                        <a:t>Cycles_Num</a:t>
                      </a:r>
                      <a:endParaRPr lang="en-US" sz="600" b="0" i="0" u="none" strike="noStrike">
                        <a:solidFill>
                          <a:srgbClr val="000000"/>
                        </a:solidFill>
                        <a:effectLst/>
                        <a:latin typeface="Times New Roman" panose="02020603050405020304" pitchFamily="18" charset="0"/>
                      </a:endParaRPr>
                    </a:p>
                  </a:txBody>
                  <a:tcPr marL="4600" marR="4600" marT="4600" marB="0" anchor="ctr"/>
                </a:tc>
                <a:tc>
                  <a:txBody>
                    <a:bodyPr/>
                    <a:lstStyle/>
                    <a:p>
                      <a:pPr algn="l" fontAlgn="ctr"/>
                      <a:r>
                        <a:rPr lang="en-US" sz="600" u="none" strike="noStrike">
                          <a:effectLst/>
                        </a:rPr>
                        <a:t>Number of interactions the police has with the</a:t>
                      </a:r>
                      <a:endParaRPr lang="en-US" sz="600" b="0" i="0" u="none" strike="noStrike">
                        <a:solidFill>
                          <a:srgbClr val="000000"/>
                        </a:solidFill>
                        <a:effectLst/>
                        <a:latin typeface="Times New Roman" panose="02020603050405020304" pitchFamily="18" charset="0"/>
                      </a:endParaRPr>
                    </a:p>
                  </a:txBody>
                  <a:tcPr marL="41398" marR="4600" marT="4600" marB="0" anchor="ctr"/>
                </a:tc>
                <a:tc>
                  <a:txBody>
                    <a:bodyPr/>
                    <a:lstStyle/>
                    <a:p>
                      <a:pPr algn="l" fontAlgn="ctr"/>
                      <a:r>
                        <a:rPr lang="en-US" sz="600" u="none" strike="noStrike" dirty="0">
                          <a:effectLst/>
                        </a:rPr>
                        <a:t>Input</a:t>
                      </a:r>
                      <a:endParaRPr lang="en-US" sz="600" b="0" i="0" u="none" strike="noStrike" dirty="0">
                        <a:solidFill>
                          <a:srgbClr val="000000"/>
                        </a:solidFill>
                        <a:effectLst/>
                        <a:latin typeface="Times New Roman" panose="02020603050405020304" pitchFamily="18" charset="0"/>
                      </a:endParaRPr>
                    </a:p>
                  </a:txBody>
                  <a:tcPr marL="4600" marR="4600" marT="4600" marB="0" anchor="ctr"/>
                </a:tc>
                <a:extLst>
                  <a:ext uri="{0D108BD9-81ED-4DB2-BD59-A6C34878D82A}">
                    <a16:rowId xmlns:a16="http://schemas.microsoft.com/office/drawing/2014/main" val="1393721068"/>
                  </a:ext>
                </a:extLst>
              </a:tr>
              <a:tr h="127482">
                <a:tc>
                  <a:txBody>
                    <a:bodyPr/>
                    <a:lstStyle/>
                    <a:p>
                      <a:pPr algn="l" fontAlgn="ctr"/>
                      <a:r>
                        <a:rPr lang="en-US" sz="600" u="none" strike="noStrike">
                          <a:effectLst/>
                        </a:rPr>
                        <a:t>CitNum</a:t>
                      </a:r>
                      <a:endParaRPr lang="en-US" sz="600" b="0" i="0" u="none" strike="noStrike">
                        <a:solidFill>
                          <a:srgbClr val="000000"/>
                        </a:solidFill>
                        <a:effectLst/>
                        <a:latin typeface="Times New Roman" panose="02020603050405020304" pitchFamily="18" charset="0"/>
                      </a:endParaRPr>
                    </a:p>
                  </a:txBody>
                  <a:tcPr marL="4600" marR="4600" marT="4600" marB="0" anchor="ctr"/>
                </a:tc>
                <a:tc>
                  <a:txBody>
                    <a:bodyPr/>
                    <a:lstStyle/>
                    <a:p>
                      <a:pPr algn="l" fontAlgn="ctr"/>
                      <a:r>
                        <a:rPr lang="en-US" sz="600" u="none" strike="noStrike">
                          <a:effectLst/>
                        </a:rPr>
                        <a:t>Unique identifier for the citizen</a:t>
                      </a:r>
                      <a:endParaRPr lang="en-US" sz="600" b="0" i="0" u="none" strike="noStrike">
                        <a:solidFill>
                          <a:srgbClr val="000000"/>
                        </a:solidFill>
                        <a:effectLst/>
                        <a:latin typeface="Times New Roman" panose="02020603050405020304" pitchFamily="18" charset="0"/>
                      </a:endParaRPr>
                    </a:p>
                  </a:txBody>
                  <a:tcPr marL="41398" marR="4600" marT="4600" marB="0" anchor="ctr"/>
                </a:tc>
                <a:tc>
                  <a:txBody>
                    <a:bodyPr/>
                    <a:lstStyle/>
                    <a:p>
                      <a:pPr algn="l" fontAlgn="ctr"/>
                      <a:r>
                        <a:rPr lang="en-US" sz="600" u="none" strike="noStrike" dirty="0">
                          <a:effectLst/>
                        </a:rPr>
                        <a:t>Reject</a:t>
                      </a:r>
                      <a:endParaRPr lang="en-US" sz="600" b="0" i="0" u="none" strike="noStrike" dirty="0">
                        <a:solidFill>
                          <a:srgbClr val="000000"/>
                        </a:solidFill>
                        <a:effectLst/>
                        <a:latin typeface="Times New Roman" panose="02020603050405020304" pitchFamily="18" charset="0"/>
                      </a:endParaRPr>
                    </a:p>
                  </a:txBody>
                  <a:tcPr marL="4600" marR="4600" marT="4600" marB="0" anchor="ctr"/>
                </a:tc>
                <a:extLst>
                  <a:ext uri="{0D108BD9-81ED-4DB2-BD59-A6C34878D82A}">
                    <a16:rowId xmlns:a16="http://schemas.microsoft.com/office/drawing/2014/main" val="4005461679"/>
                  </a:ext>
                </a:extLst>
              </a:tr>
              <a:tr h="133553">
                <a:tc>
                  <a:txBody>
                    <a:bodyPr/>
                    <a:lstStyle/>
                    <a:p>
                      <a:pPr algn="l" fontAlgn="ctr"/>
                      <a:r>
                        <a:rPr lang="en-US" sz="600" u="none" strike="noStrike">
                          <a:effectLst/>
                        </a:rPr>
                        <a:t>CitRace</a:t>
                      </a:r>
                      <a:endParaRPr lang="en-US" sz="600" b="0" i="0" u="none" strike="noStrike">
                        <a:solidFill>
                          <a:srgbClr val="000000"/>
                        </a:solidFill>
                        <a:effectLst/>
                        <a:latin typeface="Times New Roman" panose="02020603050405020304" pitchFamily="18" charset="0"/>
                      </a:endParaRPr>
                    </a:p>
                  </a:txBody>
                  <a:tcPr marL="4600" marR="4600" marT="4600" marB="0" anchor="ctr"/>
                </a:tc>
                <a:tc>
                  <a:txBody>
                    <a:bodyPr/>
                    <a:lstStyle/>
                    <a:p>
                      <a:pPr algn="l" fontAlgn="ctr"/>
                      <a:r>
                        <a:rPr lang="en-US" sz="600" u="none" strike="noStrike">
                          <a:effectLst/>
                        </a:rPr>
                        <a:t>Race of the citizen</a:t>
                      </a:r>
                      <a:endParaRPr lang="en-US" sz="600" b="0" i="0" u="none" strike="noStrike">
                        <a:solidFill>
                          <a:srgbClr val="000000"/>
                        </a:solidFill>
                        <a:effectLst/>
                        <a:latin typeface="Times New Roman" panose="02020603050405020304" pitchFamily="18" charset="0"/>
                      </a:endParaRPr>
                    </a:p>
                  </a:txBody>
                  <a:tcPr marL="41398" marR="4600" marT="4600" marB="0" anchor="ctr"/>
                </a:tc>
                <a:tc>
                  <a:txBody>
                    <a:bodyPr/>
                    <a:lstStyle/>
                    <a:p>
                      <a:pPr algn="l" fontAlgn="ctr"/>
                      <a:r>
                        <a:rPr lang="en-US" sz="600" u="none" strike="noStrike" dirty="0">
                          <a:effectLst/>
                        </a:rPr>
                        <a:t>Input</a:t>
                      </a:r>
                      <a:endParaRPr lang="en-US" sz="600" b="0" i="0" u="none" strike="noStrike" dirty="0">
                        <a:solidFill>
                          <a:srgbClr val="000000"/>
                        </a:solidFill>
                        <a:effectLst/>
                        <a:latin typeface="Times New Roman" panose="02020603050405020304" pitchFamily="18" charset="0"/>
                      </a:endParaRPr>
                    </a:p>
                  </a:txBody>
                  <a:tcPr marL="4600" marR="4600" marT="4600" marB="0" anchor="ctr"/>
                </a:tc>
                <a:extLst>
                  <a:ext uri="{0D108BD9-81ED-4DB2-BD59-A6C34878D82A}">
                    <a16:rowId xmlns:a16="http://schemas.microsoft.com/office/drawing/2014/main" val="815431812"/>
                  </a:ext>
                </a:extLst>
              </a:tr>
              <a:tr h="127482">
                <a:tc>
                  <a:txBody>
                    <a:bodyPr/>
                    <a:lstStyle/>
                    <a:p>
                      <a:pPr algn="l" fontAlgn="ctr"/>
                      <a:r>
                        <a:rPr lang="en-US" sz="600" u="none" strike="noStrike">
                          <a:effectLst/>
                        </a:rPr>
                        <a:t>CitSex</a:t>
                      </a:r>
                      <a:endParaRPr lang="en-US" sz="600" b="0" i="0" u="none" strike="noStrike">
                        <a:solidFill>
                          <a:srgbClr val="000000"/>
                        </a:solidFill>
                        <a:effectLst/>
                        <a:latin typeface="Times New Roman" panose="02020603050405020304" pitchFamily="18" charset="0"/>
                      </a:endParaRPr>
                    </a:p>
                  </a:txBody>
                  <a:tcPr marL="4600" marR="4600" marT="4600" marB="0" anchor="ctr"/>
                </a:tc>
                <a:tc>
                  <a:txBody>
                    <a:bodyPr/>
                    <a:lstStyle/>
                    <a:p>
                      <a:pPr algn="l" fontAlgn="ctr"/>
                      <a:r>
                        <a:rPr lang="en-US" sz="600" u="none" strike="noStrike">
                          <a:effectLst/>
                        </a:rPr>
                        <a:t>Sex of the citizen</a:t>
                      </a:r>
                      <a:endParaRPr lang="en-US" sz="600" b="0" i="0" u="none" strike="noStrike">
                        <a:solidFill>
                          <a:srgbClr val="000000"/>
                        </a:solidFill>
                        <a:effectLst/>
                        <a:latin typeface="Times New Roman" panose="02020603050405020304" pitchFamily="18" charset="0"/>
                      </a:endParaRPr>
                    </a:p>
                  </a:txBody>
                  <a:tcPr marL="41398" marR="4600" marT="4600" marB="0" anchor="ctr"/>
                </a:tc>
                <a:tc>
                  <a:txBody>
                    <a:bodyPr/>
                    <a:lstStyle/>
                    <a:p>
                      <a:pPr algn="l" fontAlgn="ctr"/>
                      <a:r>
                        <a:rPr lang="en-US" sz="600" u="none" strike="noStrike" dirty="0">
                          <a:effectLst/>
                        </a:rPr>
                        <a:t>Input</a:t>
                      </a:r>
                      <a:endParaRPr lang="en-US" sz="600" b="0" i="0" u="none" strike="noStrike" dirty="0">
                        <a:solidFill>
                          <a:srgbClr val="000000"/>
                        </a:solidFill>
                        <a:effectLst/>
                        <a:latin typeface="Times New Roman" panose="02020603050405020304" pitchFamily="18" charset="0"/>
                      </a:endParaRPr>
                    </a:p>
                  </a:txBody>
                  <a:tcPr marL="4600" marR="4600" marT="4600" marB="0" anchor="ctr"/>
                </a:tc>
                <a:extLst>
                  <a:ext uri="{0D108BD9-81ED-4DB2-BD59-A6C34878D82A}">
                    <a16:rowId xmlns:a16="http://schemas.microsoft.com/office/drawing/2014/main" val="1655914483"/>
                  </a:ext>
                </a:extLst>
              </a:tr>
              <a:tr h="254964">
                <a:tc>
                  <a:txBody>
                    <a:bodyPr/>
                    <a:lstStyle/>
                    <a:p>
                      <a:pPr algn="l" fontAlgn="ctr"/>
                      <a:r>
                        <a:rPr lang="en-US" sz="600" u="none" strike="noStrike">
                          <a:effectLst/>
                        </a:rPr>
                        <a:t>CIT_INJURED</a:t>
                      </a:r>
                      <a:endParaRPr lang="en-US" sz="600" b="0" i="0" u="none" strike="noStrike">
                        <a:solidFill>
                          <a:srgbClr val="000000"/>
                        </a:solidFill>
                        <a:effectLst/>
                        <a:latin typeface="Times New Roman" panose="02020603050405020304" pitchFamily="18" charset="0"/>
                      </a:endParaRPr>
                    </a:p>
                  </a:txBody>
                  <a:tcPr marL="4600" marR="4600" marT="4600" marB="0" anchor="ctr"/>
                </a:tc>
                <a:tc>
                  <a:txBody>
                    <a:bodyPr/>
                    <a:lstStyle/>
                    <a:p>
                      <a:pPr algn="l" fontAlgn="ctr"/>
                      <a:r>
                        <a:rPr lang="en-US" sz="600" u="none" strike="noStrike" dirty="0">
                          <a:effectLst/>
                        </a:rPr>
                        <a:t>Whether the citizen was injured or not</a:t>
                      </a:r>
                      <a:endParaRPr lang="en-US" sz="600" b="0" i="0" u="none" strike="noStrike" dirty="0">
                        <a:solidFill>
                          <a:srgbClr val="000000"/>
                        </a:solidFill>
                        <a:effectLst/>
                        <a:latin typeface="Times New Roman" panose="02020603050405020304" pitchFamily="18" charset="0"/>
                      </a:endParaRPr>
                    </a:p>
                  </a:txBody>
                  <a:tcPr marL="41398" marR="4600" marT="4600" marB="0" anchor="ctr"/>
                </a:tc>
                <a:tc>
                  <a:txBody>
                    <a:bodyPr/>
                    <a:lstStyle/>
                    <a:p>
                      <a:pPr algn="l" fontAlgn="ctr"/>
                      <a:r>
                        <a:rPr lang="en-US" sz="600" u="none" strike="noStrike" dirty="0">
                          <a:effectLst/>
                        </a:rPr>
                        <a:t>Input</a:t>
                      </a:r>
                      <a:endParaRPr lang="en-US" sz="600" b="0" i="0" u="none" strike="noStrike" dirty="0">
                        <a:solidFill>
                          <a:srgbClr val="000000"/>
                        </a:solidFill>
                        <a:effectLst/>
                        <a:latin typeface="Times New Roman" panose="02020603050405020304" pitchFamily="18" charset="0"/>
                      </a:endParaRPr>
                    </a:p>
                  </a:txBody>
                  <a:tcPr marL="4600" marR="4600" marT="4600" marB="0" anchor="ctr"/>
                </a:tc>
                <a:extLst>
                  <a:ext uri="{0D108BD9-81ED-4DB2-BD59-A6C34878D82A}">
                    <a16:rowId xmlns:a16="http://schemas.microsoft.com/office/drawing/2014/main" val="4002316804"/>
                  </a:ext>
                </a:extLst>
              </a:tr>
              <a:tr h="127482">
                <a:tc>
                  <a:txBody>
                    <a:bodyPr/>
                    <a:lstStyle/>
                    <a:p>
                      <a:pPr algn="l" fontAlgn="ctr"/>
                      <a:r>
                        <a:rPr lang="en-US" sz="600" u="none" strike="noStrike">
                          <a:effectLst/>
                        </a:rPr>
                        <a:t>CitCondType</a:t>
                      </a:r>
                      <a:endParaRPr lang="en-US" sz="600" b="0" i="0" u="none" strike="noStrike">
                        <a:solidFill>
                          <a:srgbClr val="000000"/>
                        </a:solidFill>
                        <a:effectLst/>
                        <a:latin typeface="Times New Roman" panose="02020603050405020304" pitchFamily="18" charset="0"/>
                      </a:endParaRPr>
                    </a:p>
                  </a:txBody>
                  <a:tcPr marL="4600" marR="4600" marT="4600" marB="0" anchor="ctr"/>
                </a:tc>
                <a:tc>
                  <a:txBody>
                    <a:bodyPr/>
                    <a:lstStyle/>
                    <a:p>
                      <a:pPr algn="l" fontAlgn="ctr"/>
                      <a:r>
                        <a:rPr lang="en-US" sz="600" u="none" strike="noStrike">
                          <a:effectLst/>
                        </a:rPr>
                        <a:t>What kind of injuries citizen had</a:t>
                      </a:r>
                      <a:endParaRPr lang="en-US" sz="600" b="0" i="0" u="none" strike="noStrike">
                        <a:solidFill>
                          <a:srgbClr val="000000"/>
                        </a:solidFill>
                        <a:effectLst/>
                        <a:latin typeface="Times New Roman" panose="02020603050405020304" pitchFamily="18" charset="0"/>
                      </a:endParaRPr>
                    </a:p>
                  </a:txBody>
                  <a:tcPr marL="41398" marR="4600" marT="4600" marB="0" anchor="ctr"/>
                </a:tc>
                <a:tc>
                  <a:txBody>
                    <a:bodyPr/>
                    <a:lstStyle/>
                    <a:p>
                      <a:pPr algn="l" fontAlgn="ctr"/>
                      <a:r>
                        <a:rPr lang="en-US" sz="600" u="none" strike="noStrike" dirty="0">
                          <a:effectLst/>
                        </a:rPr>
                        <a:t>Input</a:t>
                      </a:r>
                      <a:endParaRPr lang="en-US" sz="600" b="0" i="0" u="none" strike="noStrike" dirty="0">
                        <a:solidFill>
                          <a:srgbClr val="000000"/>
                        </a:solidFill>
                        <a:effectLst/>
                        <a:latin typeface="Times New Roman" panose="02020603050405020304" pitchFamily="18" charset="0"/>
                      </a:endParaRPr>
                    </a:p>
                  </a:txBody>
                  <a:tcPr marL="4600" marR="4600" marT="4600" marB="0" anchor="ctr"/>
                </a:tc>
                <a:extLst>
                  <a:ext uri="{0D108BD9-81ED-4DB2-BD59-A6C34878D82A}">
                    <a16:rowId xmlns:a16="http://schemas.microsoft.com/office/drawing/2014/main" val="1456446657"/>
                  </a:ext>
                </a:extLst>
              </a:tr>
              <a:tr h="254964">
                <a:tc>
                  <a:txBody>
                    <a:bodyPr/>
                    <a:lstStyle/>
                    <a:p>
                      <a:pPr algn="l" fontAlgn="ctr"/>
                      <a:r>
                        <a:rPr lang="en-US" sz="600" u="none" strike="noStrike">
                          <a:effectLst/>
                        </a:rPr>
                        <a:t>CIT_ARRESTED</a:t>
                      </a:r>
                      <a:endParaRPr lang="en-US" sz="600" b="0" i="0" u="none" strike="noStrike">
                        <a:solidFill>
                          <a:srgbClr val="000000"/>
                        </a:solidFill>
                        <a:effectLst/>
                        <a:latin typeface="Times New Roman" panose="02020603050405020304" pitchFamily="18" charset="0"/>
                      </a:endParaRPr>
                    </a:p>
                  </a:txBody>
                  <a:tcPr marL="4600" marR="4600" marT="4600" marB="0" anchor="ctr"/>
                </a:tc>
                <a:tc>
                  <a:txBody>
                    <a:bodyPr/>
                    <a:lstStyle/>
                    <a:p>
                      <a:pPr algn="l" fontAlgn="ctr"/>
                      <a:r>
                        <a:rPr lang="en-US" sz="600" u="none" strike="noStrike">
                          <a:effectLst/>
                        </a:rPr>
                        <a:t>Whether the citizen was arrested or not</a:t>
                      </a:r>
                      <a:endParaRPr lang="en-US" sz="600" b="0" i="0" u="none" strike="noStrike">
                        <a:solidFill>
                          <a:srgbClr val="000000"/>
                        </a:solidFill>
                        <a:effectLst/>
                        <a:latin typeface="Times New Roman" panose="02020603050405020304" pitchFamily="18" charset="0"/>
                      </a:endParaRPr>
                    </a:p>
                  </a:txBody>
                  <a:tcPr marL="41398" marR="4600" marT="4600" marB="0" anchor="ctr"/>
                </a:tc>
                <a:tc>
                  <a:txBody>
                    <a:bodyPr/>
                    <a:lstStyle/>
                    <a:p>
                      <a:pPr algn="l" fontAlgn="ctr"/>
                      <a:r>
                        <a:rPr lang="en-US" sz="600" u="none" strike="noStrike" dirty="0">
                          <a:effectLst/>
                        </a:rPr>
                        <a:t>Input</a:t>
                      </a:r>
                      <a:endParaRPr lang="en-US" sz="600" b="0" i="0" u="none" strike="noStrike" dirty="0">
                        <a:solidFill>
                          <a:srgbClr val="000000"/>
                        </a:solidFill>
                        <a:effectLst/>
                        <a:latin typeface="Times New Roman" panose="02020603050405020304" pitchFamily="18" charset="0"/>
                      </a:endParaRPr>
                    </a:p>
                  </a:txBody>
                  <a:tcPr marL="4600" marR="4600" marT="4600" marB="0" anchor="ctr"/>
                </a:tc>
                <a:extLst>
                  <a:ext uri="{0D108BD9-81ED-4DB2-BD59-A6C34878D82A}">
                    <a16:rowId xmlns:a16="http://schemas.microsoft.com/office/drawing/2014/main" val="530084623"/>
                  </a:ext>
                </a:extLst>
              </a:tr>
              <a:tr h="254964">
                <a:tc>
                  <a:txBody>
                    <a:bodyPr/>
                    <a:lstStyle/>
                    <a:p>
                      <a:pPr algn="l" fontAlgn="ctr"/>
                      <a:r>
                        <a:rPr lang="en-US" sz="600" u="none" strike="noStrike">
                          <a:effectLst/>
                        </a:rPr>
                        <a:t>CIT_INFL_ASSMT</a:t>
                      </a:r>
                      <a:endParaRPr lang="en-US" sz="600" b="0" i="0" u="none" strike="noStrike">
                        <a:solidFill>
                          <a:srgbClr val="000000"/>
                        </a:solidFill>
                        <a:effectLst/>
                        <a:latin typeface="Times New Roman" panose="02020603050405020304" pitchFamily="18" charset="0"/>
                      </a:endParaRPr>
                    </a:p>
                  </a:txBody>
                  <a:tcPr marL="4600" marR="4600" marT="4600" marB="0" anchor="ctr"/>
                </a:tc>
                <a:tc>
                  <a:txBody>
                    <a:bodyPr/>
                    <a:lstStyle/>
                    <a:p>
                      <a:pPr algn="l" fontAlgn="ctr"/>
                      <a:r>
                        <a:rPr lang="en-US" sz="600" u="none" strike="noStrike">
                          <a:effectLst/>
                        </a:rPr>
                        <a:t>Initial assessment of the citizen at the time of the first</a:t>
                      </a:r>
                      <a:endParaRPr lang="en-US" sz="600" b="0" i="0" u="none" strike="noStrike">
                        <a:solidFill>
                          <a:srgbClr val="000000"/>
                        </a:solidFill>
                        <a:effectLst/>
                        <a:latin typeface="Times New Roman" panose="02020603050405020304" pitchFamily="18" charset="0"/>
                      </a:endParaRPr>
                    </a:p>
                  </a:txBody>
                  <a:tcPr marL="41398" marR="4600" marT="4600" marB="0" anchor="ctr"/>
                </a:tc>
                <a:tc>
                  <a:txBody>
                    <a:bodyPr/>
                    <a:lstStyle/>
                    <a:p>
                      <a:pPr algn="l" fontAlgn="ctr"/>
                      <a:r>
                        <a:rPr lang="en-US" sz="600" u="none" strike="noStrike" dirty="0">
                          <a:effectLst/>
                        </a:rPr>
                        <a:t>Input</a:t>
                      </a:r>
                      <a:endParaRPr lang="en-US" sz="600" b="0" i="0" u="none" strike="noStrike" dirty="0">
                        <a:solidFill>
                          <a:srgbClr val="000000"/>
                        </a:solidFill>
                        <a:effectLst/>
                        <a:latin typeface="Times New Roman" panose="02020603050405020304" pitchFamily="18" charset="0"/>
                      </a:endParaRPr>
                    </a:p>
                  </a:txBody>
                  <a:tcPr marL="4600" marR="4600" marT="4600" marB="0" anchor="ctr"/>
                </a:tc>
                <a:extLst>
                  <a:ext uri="{0D108BD9-81ED-4DB2-BD59-A6C34878D82A}">
                    <a16:rowId xmlns:a16="http://schemas.microsoft.com/office/drawing/2014/main" val="1225091833"/>
                  </a:ext>
                </a:extLst>
              </a:tr>
              <a:tr h="254964">
                <a:tc>
                  <a:txBody>
                    <a:bodyPr/>
                    <a:lstStyle/>
                    <a:p>
                      <a:pPr algn="l" fontAlgn="ctr"/>
                      <a:r>
                        <a:rPr lang="en-US" sz="600" u="none" strike="noStrike">
                          <a:effectLst/>
                        </a:rPr>
                        <a:t>CitChargeType</a:t>
                      </a:r>
                      <a:endParaRPr lang="en-US" sz="600" b="0" i="0" u="none" strike="noStrike">
                        <a:solidFill>
                          <a:srgbClr val="000000"/>
                        </a:solidFill>
                        <a:effectLst/>
                        <a:latin typeface="Times New Roman" panose="02020603050405020304" pitchFamily="18" charset="0"/>
                      </a:endParaRPr>
                    </a:p>
                  </a:txBody>
                  <a:tcPr marL="4600" marR="4600" marT="4600" marB="0" anchor="ctr"/>
                </a:tc>
                <a:tc>
                  <a:txBody>
                    <a:bodyPr/>
                    <a:lstStyle/>
                    <a:p>
                      <a:pPr algn="l" fontAlgn="ctr"/>
                      <a:r>
                        <a:rPr lang="en-US" sz="600" u="none" strike="noStrike">
                          <a:effectLst/>
                        </a:rPr>
                        <a:t>What kind of charges were imposed on the citizen</a:t>
                      </a:r>
                      <a:endParaRPr lang="en-US" sz="600" b="0" i="0" u="none" strike="noStrike">
                        <a:solidFill>
                          <a:srgbClr val="000000"/>
                        </a:solidFill>
                        <a:effectLst/>
                        <a:latin typeface="Times New Roman" panose="02020603050405020304" pitchFamily="18" charset="0"/>
                      </a:endParaRPr>
                    </a:p>
                  </a:txBody>
                  <a:tcPr marL="41398" marR="4600" marT="4600" marB="0" anchor="ctr"/>
                </a:tc>
                <a:tc>
                  <a:txBody>
                    <a:bodyPr/>
                    <a:lstStyle/>
                    <a:p>
                      <a:pPr algn="l" fontAlgn="ctr"/>
                      <a:r>
                        <a:rPr lang="en-US" sz="600" u="none" strike="noStrike" dirty="0">
                          <a:effectLst/>
                        </a:rPr>
                        <a:t>Input</a:t>
                      </a:r>
                      <a:endParaRPr lang="en-US" sz="600" b="0" i="0" u="none" strike="noStrike" dirty="0">
                        <a:solidFill>
                          <a:srgbClr val="000000"/>
                        </a:solidFill>
                        <a:effectLst/>
                        <a:latin typeface="Times New Roman" panose="02020603050405020304" pitchFamily="18" charset="0"/>
                      </a:endParaRPr>
                    </a:p>
                  </a:txBody>
                  <a:tcPr marL="4600" marR="4600" marT="4600" marB="0" anchor="ctr"/>
                </a:tc>
                <a:extLst>
                  <a:ext uri="{0D108BD9-81ED-4DB2-BD59-A6C34878D82A}">
                    <a16:rowId xmlns:a16="http://schemas.microsoft.com/office/drawing/2014/main" val="2358274477"/>
                  </a:ext>
                </a:extLst>
              </a:tr>
              <a:tr h="127482">
                <a:tc>
                  <a:txBody>
                    <a:bodyPr/>
                    <a:lstStyle/>
                    <a:p>
                      <a:pPr algn="l" fontAlgn="ctr"/>
                      <a:r>
                        <a:rPr lang="en-US" sz="600" u="none" strike="noStrike">
                          <a:effectLst/>
                        </a:rPr>
                        <a:t>ARC_Street</a:t>
                      </a:r>
                      <a:endParaRPr lang="en-US" sz="600" b="0" i="0" u="none" strike="noStrike">
                        <a:solidFill>
                          <a:srgbClr val="000000"/>
                        </a:solidFill>
                        <a:effectLst/>
                        <a:latin typeface="Times New Roman" panose="02020603050405020304" pitchFamily="18" charset="0"/>
                      </a:endParaRPr>
                    </a:p>
                  </a:txBody>
                  <a:tcPr marL="4600" marR="4600" marT="4600" marB="0" anchor="ctr"/>
                </a:tc>
                <a:tc>
                  <a:txBody>
                    <a:bodyPr/>
                    <a:lstStyle/>
                    <a:p>
                      <a:pPr algn="l" fontAlgn="ctr"/>
                      <a:r>
                        <a:rPr lang="en-US" sz="600" u="none" strike="noStrike">
                          <a:effectLst/>
                        </a:rPr>
                        <a:t>Street address of the incidence</a:t>
                      </a:r>
                      <a:endParaRPr lang="en-US" sz="600" b="0" i="0" u="none" strike="noStrike">
                        <a:solidFill>
                          <a:srgbClr val="000000"/>
                        </a:solidFill>
                        <a:effectLst/>
                        <a:latin typeface="Times New Roman" panose="02020603050405020304" pitchFamily="18" charset="0"/>
                      </a:endParaRPr>
                    </a:p>
                  </a:txBody>
                  <a:tcPr marL="41398" marR="4600" marT="4600" marB="0" anchor="ctr"/>
                </a:tc>
                <a:tc>
                  <a:txBody>
                    <a:bodyPr/>
                    <a:lstStyle/>
                    <a:p>
                      <a:pPr algn="l" fontAlgn="ctr"/>
                      <a:r>
                        <a:rPr lang="en-US" sz="600" u="none" strike="noStrike" dirty="0">
                          <a:effectLst/>
                        </a:rPr>
                        <a:t>Input</a:t>
                      </a:r>
                      <a:endParaRPr lang="en-US" sz="600" b="0" i="0" u="none" strike="noStrike" dirty="0">
                        <a:solidFill>
                          <a:srgbClr val="000000"/>
                        </a:solidFill>
                        <a:effectLst/>
                        <a:latin typeface="Times New Roman" panose="02020603050405020304" pitchFamily="18" charset="0"/>
                      </a:endParaRPr>
                    </a:p>
                  </a:txBody>
                  <a:tcPr marL="4600" marR="4600" marT="4600" marB="0" anchor="ctr"/>
                </a:tc>
                <a:extLst>
                  <a:ext uri="{0D108BD9-81ED-4DB2-BD59-A6C34878D82A}">
                    <a16:rowId xmlns:a16="http://schemas.microsoft.com/office/drawing/2014/main" val="2652765767"/>
                  </a:ext>
                </a:extLst>
              </a:tr>
              <a:tr h="127482">
                <a:tc>
                  <a:txBody>
                    <a:bodyPr/>
                    <a:lstStyle/>
                    <a:p>
                      <a:pPr algn="l" fontAlgn="ctr"/>
                      <a:r>
                        <a:rPr lang="en-US" sz="600" u="none" strike="noStrike">
                          <a:effectLst/>
                        </a:rPr>
                        <a:t>RA</a:t>
                      </a:r>
                      <a:endParaRPr lang="en-US" sz="600" b="0" i="0" u="none" strike="noStrike">
                        <a:solidFill>
                          <a:srgbClr val="000000"/>
                        </a:solidFill>
                        <a:effectLst/>
                        <a:latin typeface="Times New Roman" panose="02020603050405020304" pitchFamily="18" charset="0"/>
                      </a:endParaRPr>
                    </a:p>
                  </a:txBody>
                  <a:tcPr marL="4600" marR="4600" marT="4600" marB="0" anchor="ctr"/>
                </a:tc>
                <a:tc>
                  <a:txBody>
                    <a:bodyPr/>
                    <a:lstStyle/>
                    <a:p>
                      <a:pPr algn="l" fontAlgn="ctr"/>
                      <a:r>
                        <a:rPr lang="en-US" sz="600" u="none" strike="noStrike">
                          <a:effectLst/>
                        </a:rPr>
                        <a:t>Area code of the incidence</a:t>
                      </a:r>
                      <a:endParaRPr lang="en-US" sz="600" b="0" i="0" u="none" strike="noStrike">
                        <a:solidFill>
                          <a:srgbClr val="000000"/>
                        </a:solidFill>
                        <a:effectLst/>
                        <a:latin typeface="Times New Roman" panose="02020603050405020304" pitchFamily="18" charset="0"/>
                      </a:endParaRPr>
                    </a:p>
                  </a:txBody>
                  <a:tcPr marL="41398" marR="4600" marT="4600" marB="0" anchor="ctr"/>
                </a:tc>
                <a:tc>
                  <a:txBody>
                    <a:bodyPr/>
                    <a:lstStyle/>
                    <a:p>
                      <a:pPr algn="l" fontAlgn="ctr"/>
                      <a:r>
                        <a:rPr lang="en-US" sz="600" u="none" strike="noStrike" dirty="0">
                          <a:effectLst/>
                        </a:rPr>
                        <a:t>Input</a:t>
                      </a:r>
                      <a:endParaRPr lang="en-US" sz="600" b="0" i="0" u="none" strike="noStrike" dirty="0">
                        <a:solidFill>
                          <a:srgbClr val="000000"/>
                        </a:solidFill>
                        <a:effectLst/>
                        <a:latin typeface="Times New Roman" panose="02020603050405020304" pitchFamily="18" charset="0"/>
                      </a:endParaRPr>
                    </a:p>
                  </a:txBody>
                  <a:tcPr marL="4600" marR="4600" marT="4600" marB="0" anchor="ctr"/>
                </a:tc>
                <a:extLst>
                  <a:ext uri="{0D108BD9-81ED-4DB2-BD59-A6C34878D82A}">
                    <a16:rowId xmlns:a16="http://schemas.microsoft.com/office/drawing/2014/main" val="3087108722"/>
                  </a:ext>
                </a:extLst>
              </a:tr>
              <a:tr h="127482">
                <a:tc>
                  <a:txBody>
                    <a:bodyPr/>
                    <a:lstStyle/>
                    <a:p>
                      <a:pPr algn="l" fontAlgn="ctr"/>
                      <a:r>
                        <a:rPr lang="en-US" sz="600" u="none" strike="noStrike">
                          <a:effectLst/>
                        </a:rPr>
                        <a:t>BEAT</a:t>
                      </a:r>
                      <a:endParaRPr lang="en-US" sz="600" b="0" i="0" u="none" strike="noStrike">
                        <a:solidFill>
                          <a:srgbClr val="000000"/>
                        </a:solidFill>
                        <a:effectLst/>
                        <a:latin typeface="Times New Roman" panose="02020603050405020304" pitchFamily="18" charset="0"/>
                      </a:endParaRPr>
                    </a:p>
                  </a:txBody>
                  <a:tcPr marL="4600" marR="4600" marT="4600" marB="0" anchor="ctr"/>
                </a:tc>
                <a:tc>
                  <a:txBody>
                    <a:bodyPr/>
                    <a:lstStyle/>
                    <a:p>
                      <a:pPr algn="l" fontAlgn="ctr"/>
                      <a:r>
                        <a:rPr lang="en-US" sz="600" u="none" strike="noStrike">
                          <a:effectLst/>
                        </a:rPr>
                        <a:t>Beat Code of the incidence</a:t>
                      </a:r>
                      <a:endParaRPr lang="en-US" sz="600" b="0" i="0" u="none" strike="noStrike">
                        <a:solidFill>
                          <a:srgbClr val="000000"/>
                        </a:solidFill>
                        <a:effectLst/>
                        <a:latin typeface="Times New Roman" panose="02020603050405020304" pitchFamily="18" charset="0"/>
                      </a:endParaRPr>
                    </a:p>
                  </a:txBody>
                  <a:tcPr marL="41398" marR="4600" marT="4600" marB="0" anchor="ctr"/>
                </a:tc>
                <a:tc>
                  <a:txBody>
                    <a:bodyPr/>
                    <a:lstStyle/>
                    <a:p>
                      <a:pPr algn="l" fontAlgn="ctr"/>
                      <a:r>
                        <a:rPr lang="en-US" sz="600" u="none" strike="noStrike" dirty="0">
                          <a:effectLst/>
                        </a:rPr>
                        <a:t>Input</a:t>
                      </a:r>
                      <a:endParaRPr lang="en-US" sz="600" b="0" i="0" u="none" strike="noStrike" dirty="0">
                        <a:solidFill>
                          <a:srgbClr val="000000"/>
                        </a:solidFill>
                        <a:effectLst/>
                        <a:latin typeface="Times New Roman" panose="02020603050405020304" pitchFamily="18" charset="0"/>
                      </a:endParaRPr>
                    </a:p>
                  </a:txBody>
                  <a:tcPr marL="4600" marR="4600" marT="4600" marB="0" anchor="ctr"/>
                </a:tc>
                <a:extLst>
                  <a:ext uri="{0D108BD9-81ED-4DB2-BD59-A6C34878D82A}">
                    <a16:rowId xmlns:a16="http://schemas.microsoft.com/office/drawing/2014/main" val="3793031063"/>
                  </a:ext>
                </a:extLst>
              </a:tr>
              <a:tr h="127482">
                <a:tc>
                  <a:txBody>
                    <a:bodyPr/>
                    <a:lstStyle/>
                    <a:p>
                      <a:pPr algn="l" fontAlgn="ctr"/>
                      <a:r>
                        <a:rPr lang="en-US" sz="600" u="none" strike="noStrike">
                          <a:effectLst/>
                        </a:rPr>
                        <a:t>SECTOR</a:t>
                      </a:r>
                      <a:endParaRPr lang="en-US" sz="600" b="0" i="0" u="none" strike="noStrike">
                        <a:solidFill>
                          <a:srgbClr val="000000"/>
                        </a:solidFill>
                        <a:effectLst/>
                        <a:latin typeface="Times New Roman" panose="02020603050405020304" pitchFamily="18" charset="0"/>
                      </a:endParaRPr>
                    </a:p>
                  </a:txBody>
                  <a:tcPr marL="4600" marR="4600" marT="4600" marB="0" anchor="ctr"/>
                </a:tc>
                <a:tc>
                  <a:txBody>
                    <a:bodyPr/>
                    <a:lstStyle/>
                    <a:p>
                      <a:pPr algn="l" fontAlgn="ctr"/>
                      <a:r>
                        <a:rPr lang="en-US" sz="600" u="none" strike="noStrike">
                          <a:effectLst/>
                        </a:rPr>
                        <a:t>Sector number of the incidence</a:t>
                      </a:r>
                      <a:endParaRPr lang="en-US" sz="600" b="0" i="0" u="none" strike="noStrike">
                        <a:solidFill>
                          <a:srgbClr val="000000"/>
                        </a:solidFill>
                        <a:effectLst/>
                        <a:latin typeface="Times New Roman" panose="02020603050405020304" pitchFamily="18" charset="0"/>
                      </a:endParaRPr>
                    </a:p>
                  </a:txBody>
                  <a:tcPr marL="41398" marR="4600" marT="4600" marB="0" anchor="ctr"/>
                </a:tc>
                <a:tc>
                  <a:txBody>
                    <a:bodyPr/>
                    <a:lstStyle/>
                    <a:p>
                      <a:pPr algn="l" fontAlgn="ctr"/>
                      <a:r>
                        <a:rPr lang="en-US" sz="600" u="none" strike="noStrike" dirty="0">
                          <a:effectLst/>
                        </a:rPr>
                        <a:t>Input</a:t>
                      </a:r>
                      <a:endParaRPr lang="en-US" sz="600" b="0" i="0" u="none" strike="noStrike" dirty="0">
                        <a:solidFill>
                          <a:srgbClr val="000000"/>
                        </a:solidFill>
                        <a:effectLst/>
                        <a:latin typeface="Times New Roman" panose="02020603050405020304" pitchFamily="18" charset="0"/>
                      </a:endParaRPr>
                    </a:p>
                  </a:txBody>
                  <a:tcPr marL="4600" marR="4600" marT="4600" marB="0" anchor="ctr"/>
                </a:tc>
                <a:extLst>
                  <a:ext uri="{0D108BD9-81ED-4DB2-BD59-A6C34878D82A}">
                    <a16:rowId xmlns:a16="http://schemas.microsoft.com/office/drawing/2014/main" val="528467318"/>
                  </a:ext>
                </a:extLst>
              </a:tr>
              <a:tr h="127482">
                <a:tc>
                  <a:txBody>
                    <a:bodyPr/>
                    <a:lstStyle/>
                    <a:p>
                      <a:pPr algn="l" fontAlgn="ctr"/>
                      <a:r>
                        <a:rPr lang="en-US" sz="600" u="none" strike="noStrike">
                          <a:effectLst/>
                        </a:rPr>
                        <a:t>DIVISION</a:t>
                      </a:r>
                      <a:endParaRPr lang="en-US" sz="600" b="0" i="0" u="none" strike="noStrike">
                        <a:solidFill>
                          <a:srgbClr val="000000"/>
                        </a:solidFill>
                        <a:effectLst/>
                        <a:latin typeface="Times New Roman" panose="02020603050405020304" pitchFamily="18" charset="0"/>
                      </a:endParaRPr>
                    </a:p>
                  </a:txBody>
                  <a:tcPr marL="4600" marR="4600" marT="4600" marB="0" anchor="ctr"/>
                </a:tc>
                <a:tc>
                  <a:txBody>
                    <a:bodyPr/>
                    <a:lstStyle/>
                    <a:p>
                      <a:pPr algn="l" fontAlgn="ctr"/>
                      <a:r>
                        <a:rPr lang="en-US" sz="600" u="none" strike="noStrike">
                          <a:effectLst/>
                        </a:rPr>
                        <a:t>Division of the incidence</a:t>
                      </a:r>
                      <a:endParaRPr lang="en-US" sz="600" b="0" i="0" u="none" strike="noStrike">
                        <a:solidFill>
                          <a:srgbClr val="000000"/>
                        </a:solidFill>
                        <a:effectLst/>
                        <a:latin typeface="Times New Roman" panose="02020603050405020304" pitchFamily="18" charset="0"/>
                      </a:endParaRPr>
                    </a:p>
                  </a:txBody>
                  <a:tcPr marL="4600" marR="4600" marT="4600" marB="0" anchor="ctr"/>
                </a:tc>
                <a:tc>
                  <a:txBody>
                    <a:bodyPr/>
                    <a:lstStyle/>
                    <a:p>
                      <a:pPr algn="l" fontAlgn="ctr"/>
                      <a:r>
                        <a:rPr lang="en-US" sz="600" u="none" strike="noStrike" dirty="0">
                          <a:effectLst/>
                        </a:rPr>
                        <a:t>Input</a:t>
                      </a:r>
                      <a:endParaRPr lang="en-US" sz="600" b="0" i="0" u="none" strike="noStrike" dirty="0">
                        <a:solidFill>
                          <a:srgbClr val="000000"/>
                        </a:solidFill>
                        <a:effectLst/>
                        <a:latin typeface="Times New Roman" panose="02020603050405020304" pitchFamily="18" charset="0"/>
                      </a:endParaRPr>
                    </a:p>
                  </a:txBody>
                  <a:tcPr marL="4600" marR="4600" marT="4600" marB="0" anchor="ctr"/>
                </a:tc>
                <a:extLst>
                  <a:ext uri="{0D108BD9-81ED-4DB2-BD59-A6C34878D82A}">
                    <a16:rowId xmlns:a16="http://schemas.microsoft.com/office/drawing/2014/main" val="1528272945"/>
                  </a:ext>
                </a:extLst>
              </a:tr>
              <a:tr h="127482">
                <a:tc>
                  <a:txBody>
                    <a:bodyPr/>
                    <a:lstStyle/>
                    <a:p>
                      <a:pPr algn="l" fontAlgn="ctr"/>
                      <a:r>
                        <a:rPr lang="en-US" sz="600" u="none" strike="noStrike">
                          <a:effectLst/>
                        </a:rPr>
                        <a:t>DIST_NAME</a:t>
                      </a:r>
                      <a:endParaRPr lang="en-US" sz="600" b="0" i="0" u="none" strike="noStrike">
                        <a:solidFill>
                          <a:srgbClr val="000000"/>
                        </a:solidFill>
                        <a:effectLst/>
                        <a:latin typeface="Times New Roman" panose="02020603050405020304" pitchFamily="18" charset="0"/>
                      </a:endParaRPr>
                    </a:p>
                  </a:txBody>
                  <a:tcPr marL="4600" marR="4600" marT="4600" marB="0" anchor="ctr"/>
                </a:tc>
                <a:tc>
                  <a:txBody>
                    <a:bodyPr/>
                    <a:lstStyle/>
                    <a:p>
                      <a:pPr algn="l" fontAlgn="ctr"/>
                      <a:r>
                        <a:rPr lang="en-US" sz="600" u="none" strike="noStrike" dirty="0">
                          <a:effectLst/>
                        </a:rPr>
                        <a:t>District Name of the incidence</a:t>
                      </a:r>
                      <a:endParaRPr lang="en-US" sz="600" b="0" i="0" u="none" strike="noStrike" dirty="0">
                        <a:solidFill>
                          <a:srgbClr val="000000"/>
                        </a:solidFill>
                        <a:effectLst/>
                        <a:latin typeface="Times New Roman" panose="02020603050405020304" pitchFamily="18" charset="0"/>
                      </a:endParaRPr>
                    </a:p>
                  </a:txBody>
                  <a:tcPr marL="41398" marR="4600" marT="4600" marB="0" anchor="ctr"/>
                </a:tc>
                <a:tc>
                  <a:txBody>
                    <a:bodyPr/>
                    <a:lstStyle/>
                    <a:p>
                      <a:pPr algn="l" fontAlgn="ctr"/>
                      <a:r>
                        <a:rPr lang="en-US" sz="600" u="none" strike="noStrike" dirty="0">
                          <a:effectLst/>
                        </a:rPr>
                        <a:t>Input</a:t>
                      </a:r>
                      <a:endParaRPr lang="en-US" sz="600" b="0" i="0" u="none" strike="noStrike" dirty="0">
                        <a:solidFill>
                          <a:srgbClr val="000000"/>
                        </a:solidFill>
                        <a:effectLst/>
                        <a:latin typeface="Times New Roman" panose="02020603050405020304" pitchFamily="18" charset="0"/>
                      </a:endParaRPr>
                    </a:p>
                  </a:txBody>
                  <a:tcPr marL="4600" marR="4600" marT="4600" marB="0" anchor="ctr"/>
                </a:tc>
                <a:extLst>
                  <a:ext uri="{0D108BD9-81ED-4DB2-BD59-A6C34878D82A}">
                    <a16:rowId xmlns:a16="http://schemas.microsoft.com/office/drawing/2014/main" val="1778131519"/>
                  </a:ext>
                </a:extLst>
              </a:tr>
              <a:tr h="127482">
                <a:tc>
                  <a:txBody>
                    <a:bodyPr/>
                    <a:lstStyle/>
                    <a:p>
                      <a:pPr algn="l" fontAlgn="ctr"/>
                      <a:r>
                        <a:rPr lang="en-US" sz="600" u="none" strike="noStrike">
                          <a:effectLst/>
                        </a:rPr>
                        <a:t>GeoLocation</a:t>
                      </a:r>
                      <a:endParaRPr lang="en-US" sz="600" b="0" i="0" u="none" strike="noStrike">
                        <a:solidFill>
                          <a:srgbClr val="000000"/>
                        </a:solidFill>
                        <a:effectLst/>
                        <a:latin typeface="Times New Roman" panose="02020603050405020304" pitchFamily="18" charset="0"/>
                      </a:endParaRPr>
                    </a:p>
                  </a:txBody>
                  <a:tcPr marL="4600" marR="4600" marT="4600" marB="0" anchor="ctr"/>
                </a:tc>
                <a:tc>
                  <a:txBody>
                    <a:bodyPr/>
                    <a:lstStyle/>
                    <a:p>
                      <a:pPr algn="l" fontAlgn="ctr"/>
                      <a:r>
                        <a:rPr lang="en-US" sz="600" u="none" strike="noStrike">
                          <a:effectLst/>
                        </a:rPr>
                        <a:t>Geo Location of the incidence</a:t>
                      </a:r>
                      <a:endParaRPr lang="en-US" sz="600" b="0" i="0" u="none" strike="noStrike">
                        <a:solidFill>
                          <a:srgbClr val="000000"/>
                        </a:solidFill>
                        <a:effectLst/>
                        <a:latin typeface="Times New Roman" panose="02020603050405020304" pitchFamily="18" charset="0"/>
                      </a:endParaRPr>
                    </a:p>
                  </a:txBody>
                  <a:tcPr marL="41398" marR="4600" marT="4600" marB="0" anchor="ctr"/>
                </a:tc>
                <a:tc>
                  <a:txBody>
                    <a:bodyPr/>
                    <a:lstStyle/>
                    <a:p>
                      <a:pPr algn="l" fontAlgn="ctr"/>
                      <a:r>
                        <a:rPr lang="en-US" sz="600" u="none" strike="noStrike" dirty="0">
                          <a:effectLst/>
                        </a:rPr>
                        <a:t>Input</a:t>
                      </a:r>
                      <a:endParaRPr lang="en-US" sz="600" b="0" i="0" u="none" strike="noStrike" dirty="0">
                        <a:solidFill>
                          <a:srgbClr val="000000"/>
                        </a:solidFill>
                        <a:effectLst/>
                        <a:latin typeface="Times New Roman" panose="02020603050405020304" pitchFamily="18" charset="0"/>
                      </a:endParaRPr>
                    </a:p>
                  </a:txBody>
                  <a:tcPr marL="4600" marR="4600" marT="4600" marB="0" anchor="ctr"/>
                </a:tc>
                <a:extLst>
                  <a:ext uri="{0D108BD9-81ED-4DB2-BD59-A6C34878D82A}">
                    <a16:rowId xmlns:a16="http://schemas.microsoft.com/office/drawing/2014/main" val="124902041"/>
                  </a:ext>
                </a:extLst>
              </a:tr>
              <a:tr h="127482">
                <a:tc>
                  <a:txBody>
                    <a:bodyPr/>
                    <a:lstStyle/>
                    <a:p>
                      <a:pPr algn="l" fontAlgn="ctr"/>
                      <a:r>
                        <a:rPr lang="en-US" sz="600" u="none" strike="noStrike">
                          <a:effectLst/>
                        </a:rPr>
                        <a:t>Latitude</a:t>
                      </a:r>
                      <a:endParaRPr lang="en-US" sz="600" b="0" i="0" u="none" strike="noStrike">
                        <a:solidFill>
                          <a:srgbClr val="000000"/>
                        </a:solidFill>
                        <a:effectLst/>
                        <a:latin typeface="Times New Roman" panose="02020603050405020304" pitchFamily="18" charset="0"/>
                      </a:endParaRPr>
                    </a:p>
                  </a:txBody>
                  <a:tcPr marL="4600" marR="4600" marT="4600" marB="0" anchor="ctr"/>
                </a:tc>
                <a:tc>
                  <a:txBody>
                    <a:bodyPr/>
                    <a:lstStyle/>
                    <a:p>
                      <a:pPr algn="l" fontAlgn="ctr"/>
                      <a:r>
                        <a:rPr lang="en-US" sz="600" u="none" strike="noStrike">
                          <a:effectLst/>
                        </a:rPr>
                        <a:t>Missing</a:t>
                      </a:r>
                      <a:endParaRPr lang="en-US" sz="600" b="0" i="0" u="none" strike="noStrike">
                        <a:solidFill>
                          <a:srgbClr val="000000"/>
                        </a:solidFill>
                        <a:effectLst/>
                        <a:latin typeface="Times New Roman" panose="02020603050405020304" pitchFamily="18" charset="0"/>
                      </a:endParaRPr>
                    </a:p>
                  </a:txBody>
                  <a:tcPr marL="41398" marR="4600" marT="4600" marB="0" anchor="ctr"/>
                </a:tc>
                <a:tc>
                  <a:txBody>
                    <a:bodyPr/>
                    <a:lstStyle/>
                    <a:p>
                      <a:pPr algn="l" fontAlgn="ctr"/>
                      <a:r>
                        <a:rPr lang="en-US" sz="600" u="none" strike="noStrike" dirty="0">
                          <a:effectLst/>
                        </a:rPr>
                        <a:t>Reject</a:t>
                      </a:r>
                      <a:endParaRPr lang="en-US" sz="600" b="0" i="0" u="none" strike="noStrike" dirty="0">
                        <a:solidFill>
                          <a:srgbClr val="000000"/>
                        </a:solidFill>
                        <a:effectLst/>
                        <a:latin typeface="Times New Roman" panose="02020603050405020304" pitchFamily="18" charset="0"/>
                      </a:endParaRPr>
                    </a:p>
                  </a:txBody>
                  <a:tcPr marL="4600" marR="4600" marT="4600" marB="0" anchor="ctr"/>
                </a:tc>
                <a:extLst>
                  <a:ext uri="{0D108BD9-81ED-4DB2-BD59-A6C34878D82A}">
                    <a16:rowId xmlns:a16="http://schemas.microsoft.com/office/drawing/2014/main" val="2701067580"/>
                  </a:ext>
                </a:extLst>
              </a:tr>
              <a:tr h="127482">
                <a:tc>
                  <a:txBody>
                    <a:bodyPr/>
                    <a:lstStyle/>
                    <a:p>
                      <a:pPr algn="l" fontAlgn="ctr"/>
                      <a:r>
                        <a:rPr lang="en-US" sz="600" u="none" strike="noStrike">
                          <a:effectLst/>
                        </a:rPr>
                        <a:t>Latitude</a:t>
                      </a:r>
                      <a:endParaRPr lang="en-US" sz="600" b="0" i="0" u="none" strike="noStrike">
                        <a:solidFill>
                          <a:srgbClr val="000000"/>
                        </a:solidFill>
                        <a:effectLst/>
                        <a:latin typeface="Times New Roman" panose="02020603050405020304" pitchFamily="18" charset="0"/>
                      </a:endParaRPr>
                    </a:p>
                  </a:txBody>
                  <a:tcPr marL="4600" marR="4600" marT="4600" marB="0" anchor="ctr"/>
                </a:tc>
                <a:tc>
                  <a:txBody>
                    <a:bodyPr/>
                    <a:lstStyle/>
                    <a:p>
                      <a:pPr algn="l" fontAlgn="ctr"/>
                      <a:r>
                        <a:rPr lang="en-US" sz="600" u="none" strike="noStrike">
                          <a:effectLst/>
                        </a:rPr>
                        <a:t>Missing</a:t>
                      </a:r>
                      <a:endParaRPr lang="en-US" sz="600" b="0" i="0" u="none" strike="noStrike">
                        <a:solidFill>
                          <a:srgbClr val="000000"/>
                        </a:solidFill>
                        <a:effectLst/>
                        <a:latin typeface="Times New Roman" panose="02020603050405020304" pitchFamily="18" charset="0"/>
                      </a:endParaRPr>
                    </a:p>
                  </a:txBody>
                  <a:tcPr marL="41398" marR="4600" marT="4600" marB="0" anchor="ctr"/>
                </a:tc>
                <a:tc>
                  <a:txBody>
                    <a:bodyPr/>
                    <a:lstStyle/>
                    <a:p>
                      <a:pPr algn="l" fontAlgn="ctr"/>
                      <a:r>
                        <a:rPr lang="en-US" sz="600" u="none" strike="noStrike" dirty="0">
                          <a:effectLst/>
                        </a:rPr>
                        <a:t>Reject</a:t>
                      </a:r>
                      <a:endParaRPr lang="en-US" sz="600" b="0" i="0" u="none" strike="noStrike" dirty="0">
                        <a:solidFill>
                          <a:srgbClr val="000000"/>
                        </a:solidFill>
                        <a:effectLst/>
                        <a:latin typeface="Times New Roman" panose="02020603050405020304" pitchFamily="18" charset="0"/>
                      </a:endParaRPr>
                    </a:p>
                  </a:txBody>
                  <a:tcPr marL="4600" marR="4600" marT="4600" marB="0" anchor="ctr"/>
                </a:tc>
                <a:extLst>
                  <a:ext uri="{0D108BD9-81ED-4DB2-BD59-A6C34878D82A}">
                    <a16:rowId xmlns:a16="http://schemas.microsoft.com/office/drawing/2014/main" val="2369945971"/>
                  </a:ext>
                </a:extLst>
              </a:tr>
            </a:tbl>
          </a:graphicData>
        </a:graphic>
      </p:graphicFrame>
      <p:sp>
        <p:nvSpPr>
          <p:cNvPr id="3" name="Rectangle 2"/>
          <p:cNvSpPr/>
          <p:nvPr/>
        </p:nvSpPr>
        <p:spPr>
          <a:xfrm>
            <a:off x="5648769" y="1058746"/>
            <a:ext cx="5737725" cy="5890267"/>
          </a:xfrm>
          <a:prstGeom prst="rect">
            <a:avLst/>
          </a:prstGeom>
        </p:spPr>
        <p:txBody>
          <a:bodyPr wrap="square">
            <a:spAutoFit/>
          </a:bodyPr>
          <a:lstStyle/>
          <a:p>
            <a:pPr marL="228600" marR="0" algn="just">
              <a:spcBef>
                <a:spcPts val="0"/>
              </a:spcBef>
              <a:spcAft>
                <a:spcPts val="0"/>
              </a:spcAft>
            </a:pPr>
            <a:r>
              <a:rPr lang="en-US" b="1" dirty="0">
                <a:latin typeface="Times New Roman" panose="02020603050405020304" pitchFamily="18" charset="0"/>
                <a:ea typeface="Times New Roman" panose="02020603050405020304" pitchFamily="18" charset="0"/>
              </a:rPr>
              <a:t>    </a:t>
            </a:r>
            <a:r>
              <a:rPr lang="en-US" b="1" spc="10" dirty="0">
                <a:latin typeface="Calibri" panose="020F0502020204030204" pitchFamily="34" charset="0"/>
              </a:rPr>
              <a:t>Time related attributes – </a:t>
            </a:r>
          </a:p>
          <a:p>
            <a:pPr marL="228600" marR="0" algn="just">
              <a:spcBef>
                <a:spcPts val="0"/>
              </a:spcBef>
              <a:spcAft>
                <a:spcPts val="0"/>
              </a:spcAft>
            </a:pPr>
            <a:r>
              <a:rPr lang="en-US" spc="10" dirty="0">
                <a:latin typeface="Calibri" panose="020F0502020204030204" pitchFamily="34" charset="0"/>
              </a:rPr>
              <a:t>    Occurred time, Occurrence date, Officer Hire date</a:t>
            </a:r>
          </a:p>
          <a:p>
            <a:pPr>
              <a:lnSpc>
                <a:spcPts val="265"/>
              </a:lnSpc>
            </a:pPr>
            <a:r>
              <a:rPr lang="en-US" spc="10" dirty="0">
                <a:latin typeface="Calibri" panose="020F0502020204030204" pitchFamily="34" charset="0"/>
              </a:rPr>
              <a:t> </a:t>
            </a:r>
          </a:p>
          <a:p>
            <a:pPr marL="457200" marR="0" algn="just">
              <a:lnSpc>
                <a:spcPct val="103000"/>
              </a:lnSpc>
              <a:spcBef>
                <a:spcPts val="0"/>
              </a:spcBef>
              <a:spcAft>
                <a:spcPts val="0"/>
              </a:spcAft>
            </a:pPr>
            <a:endParaRPr lang="en-US" spc="10" dirty="0">
              <a:latin typeface="Calibri" panose="020F0502020204030204" pitchFamily="34" charset="0"/>
            </a:endParaRPr>
          </a:p>
          <a:p>
            <a:pPr marL="457200" marR="0" algn="just">
              <a:lnSpc>
                <a:spcPct val="103000"/>
              </a:lnSpc>
              <a:spcBef>
                <a:spcPts val="0"/>
              </a:spcBef>
              <a:spcAft>
                <a:spcPts val="0"/>
              </a:spcAft>
            </a:pPr>
            <a:r>
              <a:rPr lang="en-US" b="1" spc="10" dirty="0">
                <a:latin typeface="Calibri" panose="020F0502020204030204" pitchFamily="34" charset="0"/>
              </a:rPr>
              <a:t>Officer related attributes – </a:t>
            </a:r>
          </a:p>
          <a:p>
            <a:pPr marL="457200" marR="0" algn="just">
              <a:lnSpc>
                <a:spcPct val="103000"/>
              </a:lnSpc>
              <a:spcBef>
                <a:spcPts val="0"/>
              </a:spcBef>
              <a:spcAft>
                <a:spcPts val="0"/>
              </a:spcAft>
            </a:pPr>
            <a:r>
              <a:rPr lang="en-US" spc="10" dirty="0">
                <a:latin typeface="Calibri" panose="020F0502020204030204" pitchFamily="34" charset="0"/>
              </a:rPr>
              <a:t>Badge number, Officer Sex, Officer Race, </a:t>
            </a:r>
          </a:p>
          <a:p>
            <a:pPr marL="457200" marR="0" algn="just">
              <a:lnSpc>
                <a:spcPct val="103000"/>
              </a:lnSpc>
              <a:spcBef>
                <a:spcPts val="0"/>
              </a:spcBef>
              <a:spcAft>
                <a:spcPts val="0"/>
              </a:spcAft>
            </a:pPr>
            <a:r>
              <a:rPr lang="en-US" spc="10" dirty="0">
                <a:latin typeface="Calibri" panose="020F0502020204030204" pitchFamily="34" charset="0"/>
              </a:rPr>
              <a:t>Officer Injury, Officer Condition, </a:t>
            </a:r>
          </a:p>
          <a:p>
            <a:pPr marL="457200" marR="0" algn="just">
              <a:lnSpc>
                <a:spcPct val="103000"/>
              </a:lnSpc>
              <a:spcBef>
                <a:spcPts val="0"/>
              </a:spcBef>
              <a:spcAft>
                <a:spcPts val="0"/>
              </a:spcAft>
            </a:pPr>
            <a:r>
              <a:rPr lang="en-US" spc="10" dirty="0">
                <a:latin typeface="Calibri" panose="020F0502020204030204" pitchFamily="34" charset="0"/>
              </a:rPr>
              <a:t>Officer in hospital, Service Type</a:t>
            </a:r>
          </a:p>
          <a:p>
            <a:pPr>
              <a:lnSpc>
                <a:spcPts val="205"/>
              </a:lnSpc>
            </a:pPr>
            <a:r>
              <a:rPr lang="en-US" spc="10" dirty="0">
                <a:latin typeface="Calibri" panose="020F0502020204030204" pitchFamily="34" charset="0"/>
              </a:rPr>
              <a:t> </a:t>
            </a:r>
          </a:p>
          <a:p>
            <a:pPr marL="457200" marR="0" algn="just">
              <a:lnSpc>
                <a:spcPct val="103000"/>
              </a:lnSpc>
              <a:spcBef>
                <a:spcPts val="0"/>
              </a:spcBef>
              <a:spcAft>
                <a:spcPts val="0"/>
              </a:spcAft>
            </a:pPr>
            <a:endParaRPr lang="en-US" spc="10" dirty="0">
              <a:latin typeface="Calibri" panose="020F0502020204030204" pitchFamily="34" charset="0"/>
            </a:endParaRPr>
          </a:p>
          <a:p>
            <a:pPr marL="457200" marR="0" algn="just">
              <a:lnSpc>
                <a:spcPct val="103000"/>
              </a:lnSpc>
              <a:spcBef>
                <a:spcPts val="0"/>
              </a:spcBef>
              <a:spcAft>
                <a:spcPts val="0"/>
              </a:spcAft>
            </a:pPr>
            <a:r>
              <a:rPr lang="en-US" b="1" spc="10" dirty="0">
                <a:latin typeface="Calibri" panose="020F0502020204030204" pitchFamily="34" charset="0"/>
              </a:rPr>
              <a:t>Citizen related attributes – </a:t>
            </a:r>
          </a:p>
          <a:p>
            <a:pPr marL="457200" marR="0" algn="just">
              <a:lnSpc>
                <a:spcPct val="103000"/>
              </a:lnSpc>
              <a:spcBef>
                <a:spcPts val="0"/>
              </a:spcBef>
              <a:spcAft>
                <a:spcPts val="0"/>
              </a:spcAft>
            </a:pPr>
            <a:r>
              <a:rPr lang="en-US" spc="10" dirty="0">
                <a:latin typeface="Calibri" panose="020F0502020204030204" pitchFamily="34" charset="0"/>
              </a:rPr>
              <a:t>Citizen Number, Citizen Race, Citizen Sex, </a:t>
            </a:r>
          </a:p>
          <a:p>
            <a:pPr marL="457200" marR="0" algn="just">
              <a:lnSpc>
                <a:spcPct val="103000"/>
              </a:lnSpc>
              <a:spcBef>
                <a:spcPts val="0"/>
              </a:spcBef>
              <a:spcAft>
                <a:spcPts val="0"/>
              </a:spcAft>
            </a:pPr>
            <a:r>
              <a:rPr lang="en-US" spc="10" dirty="0">
                <a:latin typeface="Calibri" panose="020F0502020204030204" pitchFamily="34" charset="0"/>
              </a:rPr>
              <a:t>Citizen Injury, Citizen Condition Type, </a:t>
            </a:r>
          </a:p>
          <a:p>
            <a:pPr marL="457200" marR="0" algn="just">
              <a:lnSpc>
                <a:spcPct val="103000"/>
              </a:lnSpc>
              <a:spcBef>
                <a:spcPts val="0"/>
              </a:spcBef>
              <a:spcAft>
                <a:spcPts val="0"/>
              </a:spcAft>
            </a:pPr>
            <a:r>
              <a:rPr lang="en-US" spc="10" dirty="0">
                <a:latin typeface="Calibri" panose="020F0502020204030204" pitchFamily="34" charset="0"/>
              </a:rPr>
              <a:t>Citizen Arrest, Citizen Assessment type, </a:t>
            </a:r>
          </a:p>
          <a:p>
            <a:pPr marL="457200" marR="0" algn="just">
              <a:lnSpc>
                <a:spcPct val="103000"/>
              </a:lnSpc>
              <a:spcBef>
                <a:spcPts val="0"/>
              </a:spcBef>
              <a:spcAft>
                <a:spcPts val="0"/>
              </a:spcAft>
            </a:pPr>
            <a:r>
              <a:rPr lang="en-US" spc="10" dirty="0">
                <a:latin typeface="Calibri" panose="020F0502020204030204" pitchFamily="34" charset="0"/>
              </a:rPr>
              <a:t>Citizen charge type</a:t>
            </a:r>
          </a:p>
          <a:p>
            <a:pPr>
              <a:lnSpc>
                <a:spcPts val="150"/>
              </a:lnSpc>
            </a:pPr>
            <a:r>
              <a:rPr lang="en-US" spc="10" dirty="0">
                <a:latin typeface="Calibri" panose="020F0502020204030204" pitchFamily="34" charset="0"/>
              </a:rPr>
              <a:t> </a:t>
            </a:r>
          </a:p>
          <a:p>
            <a:pPr>
              <a:lnSpc>
                <a:spcPts val="150"/>
              </a:lnSpc>
            </a:pPr>
            <a:endParaRPr lang="en-US" spc="10" dirty="0">
              <a:latin typeface="Calibri" panose="020F0502020204030204" pitchFamily="34" charset="0"/>
            </a:endParaRPr>
          </a:p>
          <a:p>
            <a:pPr marL="228600" algn="just"/>
            <a:endParaRPr lang="en-US" spc="10" dirty="0">
              <a:latin typeface="Calibri" panose="020F0502020204030204" pitchFamily="34" charset="0"/>
            </a:endParaRPr>
          </a:p>
          <a:p>
            <a:pPr marL="228600" marR="0" algn="just">
              <a:spcBef>
                <a:spcPts val="0"/>
              </a:spcBef>
              <a:spcAft>
                <a:spcPts val="0"/>
              </a:spcAft>
            </a:pPr>
            <a:r>
              <a:rPr lang="en-US" spc="10" dirty="0">
                <a:latin typeface="Calibri" panose="020F0502020204030204" pitchFamily="34" charset="0"/>
              </a:rPr>
              <a:t>    </a:t>
            </a:r>
            <a:r>
              <a:rPr lang="en-US" b="1" spc="10" dirty="0">
                <a:latin typeface="Calibri" panose="020F0502020204030204" pitchFamily="34" charset="0"/>
              </a:rPr>
              <a:t>Location related attributes- </a:t>
            </a:r>
          </a:p>
          <a:p>
            <a:pPr marL="228600" marR="0" algn="just">
              <a:spcBef>
                <a:spcPts val="0"/>
              </a:spcBef>
              <a:spcAft>
                <a:spcPts val="0"/>
              </a:spcAft>
            </a:pPr>
            <a:r>
              <a:rPr lang="en-US" spc="10" dirty="0">
                <a:latin typeface="Calibri" panose="020F0502020204030204" pitchFamily="34" charset="0"/>
              </a:rPr>
              <a:t>    RA, Beat, Sector, Division,   District, Geolocation</a:t>
            </a:r>
          </a:p>
          <a:p>
            <a:pPr>
              <a:lnSpc>
                <a:spcPts val="265"/>
              </a:lnSpc>
            </a:pPr>
            <a:r>
              <a:rPr lang="en-US" spc="10" dirty="0">
                <a:latin typeface="Calibri" panose="020F0502020204030204" pitchFamily="34" charset="0"/>
              </a:rPr>
              <a:t> </a:t>
            </a:r>
          </a:p>
          <a:p>
            <a:pPr marL="457200" marR="0" algn="just">
              <a:lnSpc>
                <a:spcPct val="102000"/>
              </a:lnSpc>
              <a:spcBef>
                <a:spcPts val="0"/>
              </a:spcBef>
              <a:spcAft>
                <a:spcPts val="0"/>
              </a:spcAft>
            </a:pPr>
            <a:endParaRPr lang="en-US" spc="10" dirty="0">
              <a:latin typeface="Calibri" panose="020F0502020204030204" pitchFamily="34" charset="0"/>
            </a:endParaRPr>
          </a:p>
          <a:p>
            <a:pPr marL="457200" marR="0" algn="just">
              <a:lnSpc>
                <a:spcPct val="102000"/>
              </a:lnSpc>
              <a:spcBef>
                <a:spcPts val="0"/>
              </a:spcBef>
              <a:spcAft>
                <a:spcPts val="0"/>
              </a:spcAft>
            </a:pPr>
            <a:r>
              <a:rPr lang="en-US" b="1" spc="10" dirty="0">
                <a:latin typeface="Calibri" panose="020F0502020204030204" pitchFamily="34" charset="0"/>
              </a:rPr>
              <a:t>Interaction Related attributes- </a:t>
            </a:r>
          </a:p>
          <a:p>
            <a:pPr marL="457200" marR="0" algn="just">
              <a:lnSpc>
                <a:spcPct val="102000"/>
              </a:lnSpc>
              <a:spcBef>
                <a:spcPts val="0"/>
              </a:spcBef>
              <a:spcAft>
                <a:spcPts val="0"/>
              </a:spcAft>
            </a:pPr>
            <a:r>
              <a:rPr lang="en-US" spc="10" dirty="0">
                <a:latin typeface="Calibri" panose="020F0502020204030204" pitchFamily="34" charset="0"/>
              </a:rPr>
              <a:t>ID, File number, Force type, Force Effective, </a:t>
            </a:r>
          </a:p>
          <a:p>
            <a:pPr marL="457200" marR="0" algn="just">
              <a:lnSpc>
                <a:spcPct val="102000"/>
              </a:lnSpc>
              <a:spcBef>
                <a:spcPts val="0"/>
              </a:spcBef>
              <a:spcAft>
                <a:spcPts val="0"/>
              </a:spcAft>
            </a:pPr>
            <a:r>
              <a:rPr lang="en-US" spc="10" dirty="0">
                <a:latin typeface="Calibri" panose="020F0502020204030204" pitchFamily="34" charset="0"/>
              </a:rPr>
              <a:t>UOF Number</a:t>
            </a:r>
          </a:p>
        </p:txBody>
      </p:sp>
    </p:spTree>
    <p:extLst>
      <p:ext uri="{BB962C8B-B14F-4D97-AF65-F5344CB8AC3E}">
        <p14:creationId xmlns:p14="http://schemas.microsoft.com/office/powerpoint/2010/main" val="2703139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Preprocessing Activities</a:t>
            </a:r>
          </a:p>
        </p:txBody>
      </p:sp>
      <p:sp>
        <p:nvSpPr>
          <p:cNvPr id="3" name="Content Placeholder 2"/>
          <p:cNvSpPr>
            <a:spLocks noGrp="1"/>
          </p:cNvSpPr>
          <p:nvPr>
            <p:ph idx="1"/>
          </p:nvPr>
        </p:nvSpPr>
        <p:spPr>
          <a:xfrm>
            <a:off x="1261871" y="1828800"/>
            <a:ext cx="9287847" cy="4351337"/>
          </a:xfrm>
        </p:spPr>
        <p:txBody>
          <a:bodyPr/>
          <a:lstStyle/>
          <a:p>
            <a:r>
              <a:rPr lang="en-US" sz="2400" dirty="0">
                <a:solidFill>
                  <a:schemeClr val="tx1"/>
                </a:solidFill>
              </a:rPr>
              <a:t>Date format changes</a:t>
            </a:r>
          </a:p>
          <a:p>
            <a:r>
              <a:rPr lang="en-US" sz="2400" dirty="0">
                <a:solidFill>
                  <a:schemeClr val="tx1"/>
                </a:solidFill>
              </a:rPr>
              <a:t>Removing blank columns</a:t>
            </a:r>
          </a:p>
          <a:p>
            <a:r>
              <a:rPr lang="en-US" sz="2400" dirty="0">
                <a:solidFill>
                  <a:schemeClr val="tx1"/>
                </a:solidFill>
              </a:rPr>
              <a:t>Timestamp</a:t>
            </a:r>
          </a:p>
          <a:p>
            <a:r>
              <a:rPr lang="en-US" sz="2400" dirty="0">
                <a:solidFill>
                  <a:schemeClr val="tx1"/>
                </a:solidFill>
              </a:rPr>
              <a:t>Consistency</a:t>
            </a:r>
          </a:p>
          <a:p>
            <a:r>
              <a:rPr lang="en-US" sz="2400" dirty="0">
                <a:solidFill>
                  <a:schemeClr val="tx1"/>
                </a:solidFill>
              </a:rPr>
              <a:t>Most probable value</a:t>
            </a:r>
          </a:p>
          <a:p>
            <a:r>
              <a:rPr lang="en-US" sz="2400" dirty="0">
                <a:solidFill>
                  <a:schemeClr val="tx1"/>
                </a:solidFill>
              </a:rPr>
              <a:t>Binning</a:t>
            </a:r>
          </a:p>
          <a:p>
            <a:r>
              <a:rPr lang="en-US" sz="2400" dirty="0">
                <a:solidFill>
                  <a:schemeClr val="tx1"/>
                </a:solidFill>
              </a:rPr>
              <a:t>Dummy Coding</a:t>
            </a:r>
          </a:p>
          <a:p>
            <a:endParaRPr lang="en-US" sz="2200" dirty="0">
              <a:solidFill>
                <a:schemeClr val="tx1"/>
              </a:solidFill>
            </a:endParaRPr>
          </a:p>
          <a:p>
            <a:pPr marL="274320" lvl="1" indent="0">
              <a:buNone/>
            </a:pPr>
            <a:endParaRPr lang="en-US" sz="2400" dirty="0">
              <a:solidFill>
                <a:schemeClr val="tx1"/>
              </a:solidFill>
            </a:endParaRPr>
          </a:p>
          <a:p>
            <a:endParaRPr lang="en-US" sz="2400" dirty="0">
              <a:solidFill>
                <a:schemeClr val="tx1"/>
              </a:solidFill>
            </a:endParaRPr>
          </a:p>
          <a:p>
            <a:endParaRPr lang="en-US" sz="2400" dirty="0">
              <a:solidFill>
                <a:schemeClr val="tx1"/>
              </a:solidFill>
            </a:endParaRPr>
          </a:p>
          <a:p>
            <a:endParaRPr lang="en-US" dirty="0"/>
          </a:p>
        </p:txBody>
      </p:sp>
      <p:sp>
        <p:nvSpPr>
          <p:cNvPr id="4" name="Slide Number Placeholder 3"/>
          <p:cNvSpPr>
            <a:spLocks noGrp="1"/>
          </p:cNvSpPr>
          <p:nvPr>
            <p:ph type="sldNum" sz="quarter" idx="12"/>
          </p:nvPr>
        </p:nvSpPr>
        <p:spPr/>
        <p:txBody>
          <a:bodyPr/>
          <a:lstStyle/>
          <a:p>
            <a:fld id="{601A7ADE-E78F-4068-B691-87A7BF8C4DE5}" type="slidenum">
              <a:rPr lang="en-US" smtClean="0"/>
              <a:pPr/>
              <a:t>6</a:t>
            </a:fld>
            <a:endParaRPr lang="en-US" dirty="0"/>
          </a:p>
        </p:txBody>
      </p:sp>
    </p:spTree>
    <p:extLst>
      <p:ext uri="{BB962C8B-B14F-4D97-AF65-F5344CB8AC3E}">
        <p14:creationId xmlns:p14="http://schemas.microsoft.com/office/powerpoint/2010/main" val="251231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294198"/>
            <a:ext cx="9692640" cy="611656"/>
          </a:xfrm>
        </p:spPr>
        <p:txBody>
          <a:bodyPr>
            <a:normAutofit fontScale="90000"/>
          </a:bodyPr>
          <a:lstStyle/>
          <a:p>
            <a:r>
              <a:rPr lang="en-US" dirty="0"/>
              <a:t>Overview of Models</a:t>
            </a:r>
          </a:p>
        </p:txBody>
      </p:sp>
      <p:sp>
        <p:nvSpPr>
          <p:cNvPr id="4" name="Slide Number Placeholder 3"/>
          <p:cNvSpPr>
            <a:spLocks noGrp="1"/>
          </p:cNvSpPr>
          <p:nvPr>
            <p:ph type="sldNum" sz="quarter" idx="12"/>
          </p:nvPr>
        </p:nvSpPr>
        <p:spPr/>
        <p:txBody>
          <a:bodyPr/>
          <a:lstStyle/>
          <a:p>
            <a:fld id="{601A7ADE-E78F-4068-B691-87A7BF8C4DE5}" type="slidenum">
              <a:rPr lang="en-US" smtClean="0"/>
              <a:pPr/>
              <a:t>7</a:t>
            </a:fld>
            <a:endParaRPr lang="en-US" dirty="0"/>
          </a:p>
        </p:txBody>
      </p:sp>
      <p:sp>
        <p:nvSpPr>
          <p:cNvPr id="12" name="Rectangle 11"/>
          <p:cNvSpPr/>
          <p:nvPr/>
        </p:nvSpPr>
        <p:spPr>
          <a:xfrm>
            <a:off x="2136685" y="5397874"/>
            <a:ext cx="184731" cy="369332"/>
          </a:xfrm>
          <a:prstGeom prst="rect">
            <a:avLst/>
          </a:prstGeom>
        </p:spPr>
        <p:txBody>
          <a:bodyPr wrap="none">
            <a:spAutoFit/>
          </a:bodyPr>
          <a:lstStyle/>
          <a:p>
            <a:endParaRPr lang="en-US" dirty="0"/>
          </a:p>
        </p:txBody>
      </p:sp>
      <p:sp>
        <p:nvSpPr>
          <p:cNvPr id="3" name="Rectangle 2"/>
          <p:cNvSpPr/>
          <p:nvPr/>
        </p:nvSpPr>
        <p:spPr>
          <a:xfrm>
            <a:off x="1261872" y="1300302"/>
            <a:ext cx="9588098" cy="369332"/>
          </a:xfrm>
          <a:prstGeom prst="rect">
            <a:avLst/>
          </a:prstGeom>
        </p:spPr>
        <p:txBody>
          <a:bodyPr wrap="square">
            <a:spAutoFit/>
          </a:bodyPr>
          <a:lstStyle/>
          <a:p>
            <a:endParaRPr lang="en-US" dirty="0"/>
          </a:p>
        </p:txBody>
      </p:sp>
      <p:pic>
        <p:nvPicPr>
          <p:cNvPr id="5" name="Picture 4"/>
          <p:cNvPicPr>
            <a:picLocks noChangeAspect="1"/>
          </p:cNvPicPr>
          <p:nvPr/>
        </p:nvPicPr>
        <p:blipFill rotWithShape="1">
          <a:blip r:embed="rId2"/>
          <a:srcRect l="12546" t="21444" r="3732" b="28557"/>
          <a:stretch/>
        </p:blipFill>
        <p:spPr>
          <a:xfrm>
            <a:off x="747133" y="905855"/>
            <a:ext cx="10207379" cy="5266346"/>
          </a:xfrm>
          <a:prstGeom prst="rect">
            <a:avLst/>
          </a:prstGeom>
        </p:spPr>
      </p:pic>
    </p:spTree>
    <p:extLst>
      <p:ext uri="{BB962C8B-B14F-4D97-AF65-F5344CB8AC3E}">
        <p14:creationId xmlns:p14="http://schemas.microsoft.com/office/powerpoint/2010/main" val="3891596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294198"/>
            <a:ext cx="9692640" cy="611656"/>
          </a:xfrm>
        </p:spPr>
        <p:txBody>
          <a:bodyPr>
            <a:normAutofit fontScale="90000"/>
          </a:bodyPr>
          <a:lstStyle/>
          <a:p>
            <a:r>
              <a:rPr lang="en-US" dirty="0"/>
              <a:t>Contd.</a:t>
            </a:r>
          </a:p>
        </p:txBody>
      </p:sp>
      <p:sp>
        <p:nvSpPr>
          <p:cNvPr id="4" name="Slide Number Placeholder 3"/>
          <p:cNvSpPr>
            <a:spLocks noGrp="1"/>
          </p:cNvSpPr>
          <p:nvPr>
            <p:ph type="sldNum" sz="quarter" idx="12"/>
          </p:nvPr>
        </p:nvSpPr>
        <p:spPr/>
        <p:txBody>
          <a:bodyPr/>
          <a:lstStyle/>
          <a:p>
            <a:fld id="{601A7ADE-E78F-4068-B691-87A7BF8C4DE5}" type="slidenum">
              <a:rPr lang="en-US" smtClean="0"/>
              <a:pPr/>
              <a:t>8</a:t>
            </a:fld>
            <a:endParaRPr lang="en-US" dirty="0"/>
          </a:p>
        </p:txBody>
      </p:sp>
      <p:sp>
        <p:nvSpPr>
          <p:cNvPr id="12" name="Rectangle 11"/>
          <p:cNvSpPr/>
          <p:nvPr/>
        </p:nvSpPr>
        <p:spPr>
          <a:xfrm>
            <a:off x="2136685" y="5397874"/>
            <a:ext cx="184731" cy="369332"/>
          </a:xfrm>
          <a:prstGeom prst="rect">
            <a:avLst/>
          </a:prstGeom>
        </p:spPr>
        <p:txBody>
          <a:bodyPr wrap="none">
            <a:spAutoFit/>
          </a:bodyPr>
          <a:lstStyle/>
          <a:p>
            <a:endParaRPr lang="en-US" dirty="0"/>
          </a:p>
        </p:txBody>
      </p:sp>
      <p:pic>
        <p:nvPicPr>
          <p:cNvPr id="6" name="Content Placeholder 5"/>
          <p:cNvPicPr>
            <a:picLocks noGrp="1" noChangeAspect="1"/>
          </p:cNvPicPr>
          <p:nvPr>
            <p:ph idx="1"/>
          </p:nvPr>
        </p:nvPicPr>
        <p:blipFill rotWithShape="1">
          <a:blip r:embed="rId2"/>
          <a:srcRect l="15600" t="31031" r="39129" b="53258"/>
          <a:stretch/>
        </p:blipFill>
        <p:spPr>
          <a:xfrm>
            <a:off x="1350234" y="1016950"/>
            <a:ext cx="4586541" cy="996790"/>
          </a:xfrm>
          <a:prstGeom prst="rect">
            <a:avLst/>
          </a:prstGeom>
        </p:spPr>
      </p:pic>
      <p:sp>
        <p:nvSpPr>
          <p:cNvPr id="7" name="Rectangle 6"/>
          <p:cNvSpPr/>
          <p:nvPr/>
        </p:nvSpPr>
        <p:spPr>
          <a:xfrm>
            <a:off x="1285409" y="2013740"/>
            <a:ext cx="4629537" cy="1200329"/>
          </a:xfrm>
          <a:prstGeom prst="rect">
            <a:avLst/>
          </a:prstGeom>
        </p:spPr>
        <p:txBody>
          <a:bodyPr wrap="none">
            <a:spAutoFit/>
          </a:bodyPr>
          <a:lstStyle/>
          <a:p>
            <a:pPr marL="285750" indent="-285750">
              <a:buFont typeface="Arial" panose="020B0604020202020204" pitchFamily="34" charset="0"/>
              <a:buChar char="•"/>
            </a:pPr>
            <a:r>
              <a:rPr lang="en-US" sz="2400" spc="10" dirty="0">
                <a:latin typeface="Calibri" panose="020F0502020204030204" pitchFamily="34" charset="0"/>
              </a:rPr>
              <a:t>Data Preprocessing</a:t>
            </a:r>
          </a:p>
          <a:p>
            <a:pPr marL="285750" indent="-285750">
              <a:buFont typeface="Arial" panose="020B0604020202020204" pitchFamily="34" charset="0"/>
              <a:buChar char="•"/>
            </a:pPr>
            <a:r>
              <a:rPr lang="en-US" sz="2400" spc="10" dirty="0">
                <a:latin typeface="Calibri" panose="020F0502020204030204" pitchFamily="34" charset="0"/>
              </a:rPr>
              <a:t>Data Partitioning</a:t>
            </a:r>
          </a:p>
          <a:p>
            <a:pPr marL="285750" indent="-285750">
              <a:buFont typeface="Arial" panose="020B0604020202020204" pitchFamily="34" charset="0"/>
              <a:buChar char="•"/>
            </a:pPr>
            <a:r>
              <a:rPr lang="en-US" sz="2400" spc="10" dirty="0">
                <a:latin typeface="Calibri" panose="020F0502020204030204" pitchFamily="34" charset="0"/>
              </a:rPr>
              <a:t>Control Point for Further analysis</a:t>
            </a:r>
          </a:p>
        </p:txBody>
      </p:sp>
    </p:spTree>
    <p:extLst>
      <p:ext uri="{BB962C8B-B14F-4D97-AF65-F5344CB8AC3E}">
        <p14:creationId xmlns:p14="http://schemas.microsoft.com/office/powerpoint/2010/main" val="777360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294198"/>
            <a:ext cx="9692640" cy="611656"/>
          </a:xfrm>
        </p:spPr>
        <p:txBody>
          <a:bodyPr>
            <a:normAutofit fontScale="90000"/>
          </a:bodyPr>
          <a:lstStyle/>
          <a:p>
            <a:r>
              <a:rPr lang="en-US" dirty="0"/>
              <a:t>Contd.</a:t>
            </a:r>
          </a:p>
        </p:txBody>
      </p:sp>
      <p:sp>
        <p:nvSpPr>
          <p:cNvPr id="4" name="Slide Number Placeholder 3"/>
          <p:cNvSpPr>
            <a:spLocks noGrp="1"/>
          </p:cNvSpPr>
          <p:nvPr>
            <p:ph type="sldNum" sz="quarter" idx="12"/>
          </p:nvPr>
        </p:nvSpPr>
        <p:spPr/>
        <p:txBody>
          <a:bodyPr/>
          <a:lstStyle/>
          <a:p>
            <a:fld id="{601A7ADE-E78F-4068-B691-87A7BF8C4DE5}" type="slidenum">
              <a:rPr lang="en-US" smtClean="0"/>
              <a:pPr/>
              <a:t>9</a:t>
            </a:fld>
            <a:endParaRPr lang="en-US" dirty="0"/>
          </a:p>
        </p:txBody>
      </p:sp>
      <p:sp>
        <p:nvSpPr>
          <p:cNvPr id="12" name="Rectangle 11"/>
          <p:cNvSpPr/>
          <p:nvPr/>
        </p:nvSpPr>
        <p:spPr>
          <a:xfrm>
            <a:off x="2136685" y="5397874"/>
            <a:ext cx="184731" cy="369332"/>
          </a:xfrm>
          <a:prstGeom prst="rect">
            <a:avLst/>
          </a:prstGeom>
        </p:spPr>
        <p:txBody>
          <a:bodyPr wrap="none">
            <a:spAutoFit/>
          </a:bodyPr>
          <a:lstStyle/>
          <a:p>
            <a:endParaRPr lang="en-US" dirty="0"/>
          </a:p>
        </p:txBody>
      </p:sp>
      <p:sp>
        <p:nvSpPr>
          <p:cNvPr id="7" name="Rectangle 6"/>
          <p:cNvSpPr/>
          <p:nvPr/>
        </p:nvSpPr>
        <p:spPr>
          <a:xfrm>
            <a:off x="1350235" y="2013740"/>
            <a:ext cx="473206" cy="369332"/>
          </a:xfrm>
          <a:prstGeom prst="rect">
            <a:avLst/>
          </a:prstGeom>
        </p:spPr>
        <p:txBody>
          <a:bodyPr wrap="none">
            <a:spAutoFit/>
          </a:bodyPr>
          <a:lstStyle/>
          <a:p>
            <a:pPr marL="285750" indent="-285750">
              <a:buFont typeface="Arial" panose="020B0604020202020204" pitchFamily="34" charset="0"/>
              <a:buChar char="•"/>
            </a:pPr>
            <a:endParaRPr lang="en-US" dirty="0"/>
          </a:p>
        </p:txBody>
      </p:sp>
      <p:sp>
        <p:nvSpPr>
          <p:cNvPr id="5" name="Content Placeholder 4"/>
          <p:cNvSpPr>
            <a:spLocks noGrp="1"/>
          </p:cNvSpPr>
          <p:nvPr>
            <p:ph idx="1"/>
          </p:nvPr>
        </p:nvSpPr>
        <p:spPr/>
        <p:txBody>
          <a:bodyPr/>
          <a:lstStyle/>
          <a:p>
            <a:endParaRPr lang="en-US" dirty="0"/>
          </a:p>
        </p:txBody>
      </p:sp>
      <p:pic>
        <p:nvPicPr>
          <p:cNvPr id="9" name="Picture 8"/>
          <p:cNvPicPr>
            <a:picLocks noChangeAspect="1"/>
          </p:cNvPicPr>
          <p:nvPr/>
        </p:nvPicPr>
        <p:blipFill rotWithShape="1">
          <a:blip r:embed="rId2"/>
          <a:srcRect l="45490" t="21046" r="18762" b="49781"/>
          <a:stretch/>
        </p:blipFill>
        <p:spPr>
          <a:xfrm>
            <a:off x="1276349" y="1879222"/>
            <a:ext cx="4358356" cy="1999715"/>
          </a:xfrm>
          <a:prstGeom prst="rect">
            <a:avLst/>
          </a:prstGeom>
        </p:spPr>
      </p:pic>
      <p:sp>
        <p:nvSpPr>
          <p:cNvPr id="8" name="Rectangle 7"/>
          <p:cNvSpPr/>
          <p:nvPr/>
        </p:nvSpPr>
        <p:spPr>
          <a:xfrm>
            <a:off x="1276349" y="3929359"/>
            <a:ext cx="7705725" cy="1477328"/>
          </a:xfrm>
          <a:prstGeom prst="rect">
            <a:avLst/>
          </a:prstGeom>
        </p:spPr>
        <p:txBody>
          <a:bodyPr wrap="square">
            <a:spAutoFit/>
          </a:bodyPr>
          <a:lstStyle/>
          <a:p>
            <a:pPr marL="285750" indent="-285750">
              <a:buFont typeface="Arial" panose="020B0604020202020204" pitchFamily="34" charset="0"/>
              <a:buChar char="•"/>
            </a:pPr>
            <a:r>
              <a:rPr lang="en-US" dirty="0"/>
              <a:t>Interactive Decision Tree</a:t>
            </a:r>
          </a:p>
          <a:p>
            <a:pPr marL="285750" indent="-285750">
              <a:buFont typeface="Arial" panose="020B0604020202020204" pitchFamily="34" charset="0"/>
              <a:buChar char="•"/>
            </a:pPr>
            <a:r>
              <a:rPr lang="en-US" dirty="0"/>
              <a:t>2 Node Decision Tree</a:t>
            </a:r>
          </a:p>
          <a:p>
            <a:pPr marL="285750" indent="-285750">
              <a:buFont typeface="Arial" panose="020B0604020202020204" pitchFamily="34" charset="0"/>
              <a:buChar char="•"/>
            </a:pPr>
            <a:r>
              <a:rPr lang="en-US" dirty="0"/>
              <a:t>3 Node Decision Tree</a:t>
            </a:r>
          </a:p>
          <a:p>
            <a:pPr marL="285750" indent="-285750">
              <a:buFont typeface="Arial" panose="020B0604020202020204" pitchFamily="34" charset="0"/>
              <a:buChar char="•"/>
            </a:pPr>
            <a:r>
              <a:rPr lang="en-US" dirty="0"/>
              <a:t>Model Comparison</a:t>
            </a:r>
          </a:p>
          <a:p>
            <a:pPr marL="285750" indent="-285750">
              <a:buFont typeface="Arial" panose="020B0604020202020204" pitchFamily="34" charset="0"/>
              <a:buChar char="•"/>
            </a:pPr>
            <a:r>
              <a:rPr lang="en-US" dirty="0"/>
              <a:t>Gradient Boosting</a:t>
            </a:r>
          </a:p>
        </p:txBody>
      </p:sp>
    </p:spTree>
    <p:extLst>
      <p:ext uri="{BB962C8B-B14F-4D97-AF65-F5344CB8AC3E}">
        <p14:creationId xmlns:p14="http://schemas.microsoft.com/office/powerpoint/2010/main" val="3515539939"/>
      </p:ext>
    </p:extLst>
  </p:cSld>
  <p:clrMapOvr>
    <a:masterClrMapping/>
  </p:clrMapOvr>
</p:sld>
</file>

<file path=ppt/theme/theme1.xml><?xml version="1.0" encoding="utf-8"?>
<a:theme xmlns:a="http://schemas.openxmlformats.org/drawingml/2006/main" name="View">
  <a:themeElements>
    <a:clrScheme name="Custom 1">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FFC000"/>
      </a:hlink>
      <a:folHlink>
        <a:srgbClr val="FFC000"/>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1278</Words>
  <Application>Microsoft Office PowerPoint</Application>
  <PresentationFormat>Widescreen</PresentationFormat>
  <Paragraphs>343</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Century Schoolbook</vt:lpstr>
      <vt:lpstr>Times New Roman</vt:lpstr>
      <vt:lpstr>Wingdings 2</vt:lpstr>
      <vt:lpstr>View</vt:lpstr>
      <vt:lpstr> Police Response to Resistance </vt:lpstr>
      <vt:lpstr>Agenda</vt:lpstr>
      <vt:lpstr>Introduction</vt:lpstr>
      <vt:lpstr>Descriptive and Predictive Analysis</vt:lpstr>
      <vt:lpstr>Dataset walk through</vt:lpstr>
      <vt:lpstr>Preprocessing Activities</vt:lpstr>
      <vt:lpstr>Overview of Models</vt:lpstr>
      <vt:lpstr>Contd.</vt:lpstr>
      <vt:lpstr>Contd.</vt:lpstr>
      <vt:lpstr>Model Comparison</vt:lpstr>
      <vt:lpstr>More Models: Logistic Regression, Neural Networks and Gradient Boosted Decision Tree</vt:lpstr>
      <vt:lpstr>Model Comparison results:</vt:lpstr>
      <vt:lpstr>Time Series Analysis:</vt:lpstr>
      <vt:lpstr>Findings from Time Series Analysis</vt:lpstr>
      <vt:lpstr>Clustering I Analysis: </vt:lpstr>
      <vt:lpstr>Clustering I Analysis Results:</vt:lpstr>
      <vt:lpstr>Clustering I Analysis results:</vt:lpstr>
      <vt:lpstr>Clustering II :</vt:lpstr>
      <vt:lpstr>Contd.</vt:lpstr>
      <vt:lpstr>Clustering II - Statistics:</vt:lpstr>
      <vt:lpstr>Clustering II Analysis Results:</vt:lpstr>
      <vt:lpstr>Clustering II Analysis- Segment profile:</vt:lpstr>
      <vt:lpstr>Summary of Findings:</vt:lpstr>
      <vt:lpstr>Managerial Implication:</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2016-02-12T21:01:30Z</dcterms:created>
  <dcterms:modified xsi:type="dcterms:W3CDTF">2018-01-29T16:47:26Z</dcterms:modified>
</cp:coreProperties>
</file>