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is63bQot5fv16EtU8YUrfLneJ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3D0D68-50DA-4B7B-9F3A-556836FCE444}">
  <a:tblStyle styleId="{823D0D68-50DA-4B7B-9F3A-556836FCE44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6b6925827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6b692582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6b53705f1e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6b53705f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6b53705f1e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6b53705f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6b53705f1e_0_3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6b53705f1e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6b53705f1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6b53705f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6ab5109f6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6ab5109f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6b53705f1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6b53705f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b53705f1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b53705f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6b53705f1e_0_3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6b53705f1e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b53705f1e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6b53705f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b53705f1e_0_3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6b53705f1e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b53705f1e_0_3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b53705f1e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g16b53705f1e_0_285"/>
          <p:cNvGrpSpPr/>
          <p:nvPr/>
        </p:nvGrpSpPr>
        <p:grpSpPr>
          <a:xfrm>
            <a:off x="8130968" y="7"/>
            <a:ext cx="4060732" cy="2707359"/>
            <a:chOff x="6098378" y="5"/>
            <a:chExt cx="3045625" cy="2030570"/>
          </a:xfrm>
        </p:grpSpPr>
        <p:sp>
          <p:nvSpPr>
            <p:cNvPr id="11" name="Google Shape;11;g16b53705f1e_0_285"/>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g16b53705f1e_0_285"/>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16b53705f1e_0_285"/>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16b53705f1e_0_285"/>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16b53705f1e_0_285"/>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16b53705f1e_0_285"/>
          <p:cNvSpPr txBox="1"/>
          <p:nvPr>
            <p:ph type="ctrTitle"/>
          </p:nvPr>
        </p:nvSpPr>
        <p:spPr>
          <a:xfrm>
            <a:off x="797467" y="2366963"/>
            <a:ext cx="10962900" cy="1118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17" name="Google Shape;17;g16b53705f1e_0_285"/>
          <p:cNvSpPr txBox="1"/>
          <p:nvPr>
            <p:ph idx="1" type="subTitle"/>
          </p:nvPr>
        </p:nvSpPr>
        <p:spPr>
          <a:xfrm>
            <a:off x="797451" y="3621217"/>
            <a:ext cx="10962900" cy="5772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p:txBody>
      </p:sp>
      <p:sp>
        <p:nvSpPr>
          <p:cNvPr id="18" name="Google Shape;18;g16b53705f1e_0_285"/>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g16b53705f1e_0_345"/>
          <p:cNvGrpSpPr/>
          <p:nvPr/>
        </p:nvGrpSpPr>
        <p:grpSpPr>
          <a:xfrm>
            <a:off x="8130968" y="7"/>
            <a:ext cx="4060732" cy="2707359"/>
            <a:chOff x="6098378" y="5"/>
            <a:chExt cx="3045625" cy="2030570"/>
          </a:xfrm>
        </p:grpSpPr>
        <p:sp>
          <p:nvSpPr>
            <p:cNvPr id="71" name="Google Shape;71;g16b53705f1e_0_345"/>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16b53705f1e_0_345"/>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16b53705f1e_0_345"/>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16b53705f1e_0_345"/>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16b53705f1e_0_345"/>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6" name="Google Shape;76;g16b53705f1e_0_345"/>
          <p:cNvSpPr txBox="1"/>
          <p:nvPr>
            <p:ph hasCustomPrompt="1" type="title"/>
          </p:nvPr>
        </p:nvSpPr>
        <p:spPr>
          <a:xfrm>
            <a:off x="415600" y="1674733"/>
            <a:ext cx="11360700" cy="27075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77" name="Google Shape;77;g16b53705f1e_0_345"/>
          <p:cNvSpPr txBox="1"/>
          <p:nvPr>
            <p:ph idx="1" type="body"/>
          </p:nvPr>
        </p:nvSpPr>
        <p:spPr>
          <a:xfrm>
            <a:off x="415600" y="4492300"/>
            <a:ext cx="11360700" cy="17091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Clr>
                <a:schemeClr val="lt1"/>
              </a:buClr>
              <a:buSzPts val="2400"/>
              <a:buChar char="●"/>
              <a:defRPr>
                <a:solidFill>
                  <a:schemeClr val="lt1"/>
                </a:solidFill>
              </a:defRPr>
            </a:lvl1pPr>
            <a:lvl2pPr indent="-349250" lvl="1" marL="914400" algn="ctr">
              <a:spcBef>
                <a:spcPts val="0"/>
              </a:spcBef>
              <a:spcAft>
                <a:spcPts val="0"/>
              </a:spcAft>
              <a:buClr>
                <a:schemeClr val="lt1"/>
              </a:buClr>
              <a:buSzPts val="1900"/>
              <a:buChar char="○"/>
              <a:defRPr>
                <a:solidFill>
                  <a:schemeClr val="lt1"/>
                </a:solidFill>
              </a:defRPr>
            </a:lvl2pPr>
            <a:lvl3pPr indent="-349250" lvl="2" marL="1371600" algn="ctr">
              <a:spcBef>
                <a:spcPts val="0"/>
              </a:spcBef>
              <a:spcAft>
                <a:spcPts val="0"/>
              </a:spcAft>
              <a:buClr>
                <a:schemeClr val="lt1"/>
              </a:buClr>
              <a:buSzPts val="1900"/>
              <a:buChar char="■"/>
              <a:defRPr>
                <a:solidFill>
                  <a:schemeClr val="lt1"/>
                </a:solidFill>
              </a:defRPr>
            </a:lvl3pPr>
            <a:lvl4pPr indent="-349250" lvl="3" marL="1828800" algn="ctr">
              <a:spcBef>
                <a:spcPts val="0"/>
              </a:spcBef>
              <a:spcAft>
                <a:spcPts val="0"/>
              </a:spcAft>
              <a:buClr>
                <a:schemeClr val="lt1"/>
              </a:buClr>
              <a:buSzPts val="1900"/>
              <a:buChar char="●"/>
              <a:defRPr>
                <a:solidFill>
                  <a:schemeClr val="lt1"/>
                </a:solidFill>
              </a:defRPr>
            </a:lvl4pPr>
            <a:lvl5pPr indent="-349250" lvl="4" marL="2286000" algn="ctr">
              <a:spcBef>
                <a:spcPts val="0"/>
              </a:spcBef>
              <a:spcAft>
                <a:spcPts val="0"/>
              </a:spcAft>
              <a:buClr>
                <a:schemeClr val="lt1"/>
              </a:buClr>
              <a:buSzPts val="1900"/>
              <a:buChar char="○"/>
              <a:defRPr>
                <a:solidFill>
                  <a:schemeClr val="lt1"/>
                </a:solidFill>
              </a:defRPr>
            </a:lvl5pPr>
            <a:lvl6pPr indent="-349250" lvl="5" marL="2743200" algn="ctr">
              <a:spcBef>
                <a:spcPts val="0"/>
              </a:spcBef>
              <a:spcAft>
                <a:spcPts val="0"/>
              </a:spcAft>
              <a:buClr>
                <a:schemeClr val="lt1"/>
              </a:buClr>
              <a:buSzPts val="1900"/>
              <a:buChar char="■"/>
              <a:defRPr>
                <a:solidFill>
                  <a:schemeClr val="lt1"/>
                </a:solidFill>
              </a:defRPr>
            </a:lvl6pPr>
            <a:lvl7pPr indent="-349250" lvl="6" marL="3200400" algn="ctr">
              <a:spcBef>
                <a:spcPts val="0"/>
              </a:spcBef>
              <a:spcAft>
                <a:spcPts val="0"/>
              </a:spcAft>
              <a:buClr>
                <a:schemeClr val="lt1"/>
              </a:buClr>
              <a:buSzPts val="1900"/>
              <a:buChar char="●"/>
              <a:defRPr>
                <a:solidFill>
                  <a:schemeClr val="lt1"/>
                </a:solidFill>
              </a:defRPr>
            </a:lvl7pPr>
            <a:lvl8pPr indent="-349250" lvl="7" marL="3657600" algn="ctr">
              <a:spcBef>
                <a:spcPts val="0"/>
              </a:spcBef>
              <a:spcAft>
                <a:spcPts val="0"/>
              </a:spcAft>
              <a:buClr>
                <a:schemeClr val="lt1"/>
              </a:buClr>
              <a:buSzPts val="1900"/>
              <a:buChar char="○"/>
              <a:defRPr>
                <a:solidFill>
                  <a:schemeClr val="lt1"/>
                </a:solidFill>
              </a:defRPr>
            </a:lvl8pPr>
            <a:lvl9pPr indent="-349250" lvl="8" marL="4114800" algn="ctr">
              <a:spcBef>
                <a:spcPts val="0"/>
              </a:spcBef>
              <a:spcAft>
                <a:spcPts val="0"/>
              </a:spcAft>
              <a:buClr>
                <a:schemeClr val="lt1"/>
              </a:buClr>
              <a:buSzPts val="1900"/>
              <a:buChar char="■"/>
              <a:defRPr>
                <a:solidFill>
                  <a:schemeClr val="lt1"/>
                </a:solidFill>
              </a:defRPr>
            </a:lvl9pPr>
          </a:lstStyle>
          <a:p/>
        </p:txBody>
      </p:sp>
      <p:sp>
        <p:nvSpPr>
          <p:cNvPr id="78" name="Google Shape;78;g16b53705f1e_0_345"/>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g16b53705f1e_0_355"/>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1" name="Shape 81"/>
        <p:cNvGrpSpPr/>
        <p:nvPr/>
      </p:nvGrpSpPr>
      <p:grpSpPr>
        <a:xfrm>
          <a:off x="0" y="0"/>
          <a:ext cx="0" cy="0"/>
          <a:chOff x="0" y="0"/>
          <a:chExt cx="0" cy="0"/>
        </a:xfrm>
      </p:grpSpPr>
      <p:sp>
        <p:nvSpPr>
          <p:cNvPr id="82" name="Google Shape;82;g16b53705f1e_0_35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g16b53705f1e_0_35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4" name="Google Shape;84;g16b53705f1e_0_35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g16b53705f1e_0_35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g16b53705f1e_0_35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g16b53705f1e_0_295"/>
          <p:cNvGrpSpPr/>
          <p:nvPr/>
        </p:nvGrpSpPr>
        <p:grpSpPr>
          <a:xfrm>
            <a:off x="8130968" y="7"/>
            <a:ext cx="4060732" cy="2707359"/>
            <a:chOff x="6098378" y="5"/>
            <a:chExt cx="3045625" cy="2030570"/>
          </a:xfrm>
        </p:grpSpPr>
        <p:sp>
          <p:nvSpPr>
            <p:cNvPr id="21" name="Google Shape;21;g16b53705f1e_0_295"/>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16b53705f1e_0_295"/>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16b53705f1e_0_295"/>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16b53705f1e_0_295"/>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16b53705f1e_0_295"/>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6" name="Google Shape;26;g16b53705f1e_0_295"/>
          <p:cNvSpPr txBox="1"/>
          <p:nvPr>
            <p:ph type="title"/>
          </p:nvPr>
        </p:nvSpPr>
        <p:spPr>
          <a:xfrm>
            <a:off x="797467" y="2869796"/>
            <a:ext cx="10962900" cy="11184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27" name="Google Shape;27;g16b53705f1e_0_295"/>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g16b53705f1e_0_304"/>
          <p:cNvGrpSpPr/>
          <p:nvPr/>
        </p:nvGrpSpPr>
        <p:grpSpPr>
          <a:xfrm>
            <a:off x="0" y="5204762"/>
            <a:ext cx="12191695" cy="1653192"/>
            <a:chOff x="0" y="3903669"/>
            <a:chExt cx="9144000" cy="1239925"/>
          </a:xfrm>
        </p:grpSpPr>
        <p:sp>
          <p:nvSpPr>
            <p:cNvPr id="30" name="Google Shape;30;g16b53705f1e_0_304"/>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6b53705f1e_0_304"/>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16b53705f1e_0_304"/>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16b53705f1e_0_304"/>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16b53705f1e_0_304"/>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5" name="Google Shape;35;g16b53705f1e_0_304"/>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6" name="Google Shape;36;g16b53705f1e_0_304"/>
          <p:cNvSpPr txBox="1"/>
          <p:nvPr>
            <p:ph idx="1" type="body"/>
          </p:nvPr>
        </p:nvSpPr>
        <p:spPr>
          <a:xfrm>
            <a:off x="415600" y="1639833"/>
            <a:ext cx="11360700" cy="44520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37" name="Google Shape;37;g16b53705f1e_0_30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g16b53705f1e_0_314"/>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0" name="Google Shape;40;g16b53705f1e_0_314"/>
          <p:cNvSpPr txBox="1"/>
          <p:nvPr>
            <p:ph idx="1" type="body"/>
          </p:nvPr>
        </p:nvSpPr>
        <p:spPr>
          <a:xfrm>
            <a:off x="4156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1" name="Google Shape;41;g16b53705f1e_0_314"/>
          <p:cNvSpPr txBox="1"/>
          <p:nvPr>
            <p:ph idx="2" type="body"/>
          </p:nvPr>
        </p:nvSpPr>
        <p:spPr>
          <a:xfrm>
            <a:off x="64432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2" name="Google Shape;42;g16b53705f1e_0_31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g16b53705f1e_0_319"/>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5" name="Google Shape;45;g16b53705f1e_0_319"/>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g16b53705f1e_0_322"/>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8" name="Google Shape;48;g16b53705f1e_0_322"/>
          <p:cNvSpPr txBox="1"/>
          <p:nvPr>
            <p:ph idx="1" type="body"/>
          </p:nvPr>
        </p:nvSpPr>
        <p:spPr>
          <a:xfrm>
            <a:off x="415600" y="1954405"/>
            <a:ext cx="3744000" cy="41376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9" name="Google Shape;49;g16b53705f1e_0_322"/>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g16b53705f1e_0_326"/>
          <p:cNvGrpSpPr/>
          <p:nvPr/>
        </p:nvGrpSpPr>
        <p:grpSpPr>
          <a:xfrm>
            <a:off x="8130968" y="7"/>
            <a:ext cx="4060732" cy="2707359"/>
            <a:chOff x="6098378" y="5"/>
            <a:chExt cx="3045625" cy="2030570"/>
          </a:xfrm>
        </p:grpSpPr>
        <p:sp>
          <p:nvSpPr>
            <p:cNvPr id="52" name="Google Shape;52;g16b53705f1e_0_326"/>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16b53705f1e_0_326"/>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g16b53705f1e_0_326"/>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g16b53705f1e_0_326"/>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16b53705f1e_0_326"/>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7" name="Google Shape;57;g16b53705f1e_0_326"/>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58" name="Google Shape;58;g16b53705f1e_0_326"/>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g16b53705f1e_0_335"/>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1" name="Google Shape;61;g16b53705f1e_0_335"/>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g16b53705f1e_0_335"/>
          <p:cNvSpPr txBox="1"/>
          <p:nvPr>
            <p:ph type="title"/>
          </p:nvPr>
        </p:nvSpPr>
        <p:spPr>
          <a:xfrm>
            <a:off x="354000" y="1534800"/>
            <a:ext cx="5393700" cy="2085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63" name="Google Shape;63;g16b53705f1e_0_335"/>
          <p:cNvSpPr txBox="1"/>
          <p:nvPr>
            <p:ph idx="1" type="subTitle"/>
          </p:nvPr>
        </p:nvSpPr>
        <p:spPr>
          <a:xfrm>
            <a:off x="354000" y="3692002"/>
            <a:ext cx="5393700" cy="16923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4" name="Google Shape;64;g16b53705f1e_0_335"/>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65" name="Google Shape;65;g16b53705f1e_0_335"/>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g16b53705f1e_0_342"/>
          <p:cNvSpPr txBox="1"/>
          <p:nvPr>
            <p:ph idx="1" type="body"/>
          </p:nvPr>
        </p:nvSpPr>
        <p:spPr>
          <a:xfrm>
            <a:off x="426000" y="56407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68" name="Google Shape;68;g16b53705f1e_0_342"/>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g16b53705f1e_0_281"/>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7" name="Google Shape;7;g16b53705f1e_0_281"/>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8" name="Google Shape;8;g16b53705f1e_0_28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title"/>
          </p:nvPr>
        </p:nvSpPr>
        <p:spPr>
          <a:xfrm>
            <a:off x="594364" y="16870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Template for Project Presentation</a:t>
            </a:r>
            <a:br>
              <a:rPr lang="en-US"/>
            </a:br>
            <a:endParaRPr/>
          </a:p>
        </p:txBody>
      </p:sp>
      <p:sp>
        <p:nvSpPr>
          <p:cNvPr id="92" name="Google Shape;92;p1"/>
          <p:cNvSpPr txBox="1"/>
          <p:nvPr>
            <p:ph idx="1" type="body"/>
          </p:nvPr>
        </p:nvSpPr>
        <p:spPr>
          <a:xfrm>
            <a:off x="492775" y="1249900"/>
            <a:ext cx="10899000" cy="5320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8 mins presentation time per group. Does not include Q&amp;A time. One or more group members can present. </a:t>
            </a:r>
            <a:endParaRPr/>
          </a:p>
          <a:p>
            <a:pPr indent="-228600" lvl="0" marL="228600" rtl="0" algn="l">
              <a:lnSpc>
                <a:spcPct val="90000"/>
              </a:lnSpc>
              <a:spcBef>
                <a:spcPts val="1000"/>
              </a:spcBef>
              <a:spcAft>
                <a:spcPts val="0"/>
              </a:spcAft>
              <a:buClr>
                <a:schemeClr val="dk1"/>
              </a:buClr>
              <a:buSzPts val="1800"/>
              <a:buChar char="•"/>
            </a:pPr>
            <a:r>
              <a:rPr lang="en-US" sz="1800"/>
              <a:t>Submission requirements</a:t>
            </a:r>
            <a:endParaRPr/>
          </a:p>
          <a:p>
            <a:pPr indent="-228600" lvl="1" marL="685800" rtl="0" algn="l">
              <a:lnSpc>
                <a:spcPct val="90000"/>
              </a:lnSpc>
              <a:spcBef>
                <a:spcPts val="500"/>
              </a:spcBef>
              <a:spcAft>
                <a:spcPts val="0"/>
              </a:spcAft>
              <a:buClr>
                <a:schemeClr val="dk1"/>
              </a:buClr>
              <a:buSzPts val="1600"/>
              <a:buChar char="•"/>
            </a:pPr>
            <a:r>
              <a:rPr lang="en-US" sz="1600"/>
              <a:t>PowerPoint slides, Python notebook (if written new code including scrapers). No data files should be submitted</a:t>
            </a:r>
            <a:endParaRPr/>
          </a:p>
          <a:p>
            <a:pPr indent="-228600" lvl="1" marL="685800" rtl="0" algn="l">
              <a:lnSpc>
                <a:spcPct val="90000"/>
              </a:lnSpc>
              <a:spcBef>
                <a:spcPts val="500"/>
              </a:spcBef>
              <a:spcAft>
                <a:spcPts val="0"/>
              </a:spcAft>
              <a:buClr>
                <a:schemeClr val="dk1"/>
              </a:buClr>
              <a:buSzPts val="1600"/>
              <a:buChar char="•"/>
            </a:pPr>
            <a:r>
              <a:rPr lang="en-US" sz="1600"/>
              <a:t>Details can be provided on the slides themselves as notes (no report is required)</a:t>
            </a:r>
            <a:endParaRPr/>
          </a:p>
          <a:p>
            <a:pPr indent="-228600" lvl="0" marL="228600" rtl="0" algn="l">
              <a:lnSpc>
                <a:spcPct val="90000"/>
              </a:lnSpc>
              <a:spcBef>
                <a:spcPts val="1000"/>
              </a:spcBef>
              <a:spcAft>
                <a:spcPts val="0"/>
              </a:spcAft>
              <a:buClr>
                <a:schemeClr val="dk1"/>
              </a:buClr>
              <a:buSzPts val="1800"/>
              <a:buChar char="•"/>
            </a:pPr>
            <a:r>
              <a:rPr lang="en-US" sz="1800"/>
              <a:t>Slide 1: Project title and group member names</a:t>
            </a:r>
            <a:endParaRPr/>
          </a:p>
          <a:p>
            <a:pPr indent="-228600" lvl="0" marL="228600" rtl="0" algn="l">
              <a:lnSpc>
                <a:spcPct val="90000"/>
              </a:lnSpc>
              <a:spcBef>
                <a:spcPts val="1000"/>
              </a:spcBef>
              <a:spcAft>
                <a:spcPts val="0"/>
              </a:spcAft>
              <a:buClr>
                <a:schemeClr val="dk1"/>
              </a:buClr>
              <a:buSzPts val="1800"/>
              <a:buChar char="•"/>
            </a:pPr>
            <a:r>
              <a:rPr lang="en-US" sz="1800"/>
              <a:t>Slide 2: The problem statement, why it matters</a:t>
            </a:r>
            <a:endParaRPr/>
          </a:p>
          <a:p>
            <a:pPr indent="-228600" lvl="0" marL="228600" rtl="0" algn="l">
              <a:lnSpc>
                <a:spcPct val="90000"/>
              </a:lnSpc>
              <a:spcBef>
                <a:spcPts val="1000"/>
              </a:spcBef>
              <a:spcAft>
                <a:spcPts val="0"/>
              </a:spcAft>
              <a:buClr>
                <a:schemeClr val="dk1"/>
              </a:buClr>
              <a:buSzPts val="1800"/>
              <a:buChar char="•"/>
            </a:pPr>
            <a:r>
              <a:rPr lang="en-US" sz="1800"/>
              <a:t>Slides 3-4: Data source(s), search keywords (if applicable), frequency of important words, any pre-processing (e.g., merging of words or data, if applicable)</a:t>
            </a:r>
            <a:endParaRPr/>
          </a:p>
          <a:p>
            <a:pPr indent="-228600" lvl="0" marL="228600" rtl="0" algn="l">
              <a:lnSpc>
                <a:spcPct val="90000"/>
              </a:lnSpc>
              <a:spcBef>
                <a:spcPts val="1000"/>
              </a:spcBef>
              <a:spcAft>
                <a:spcPts val="0"/>
              </a:spcAft>
              <a:buClr>
                <a:schemeClr val="dk1"/>
              </a:buClr>
              <a:buSzPts val="1800"/>
              <a:buChar char="•"/>
            </a:pPr>
            <a:r>
              <a:rPr lang="en-US" sz="1800"/>
              <a:t>Slides 5-6: Analysis and results – e.g., sequence of analysis, lift, MDS, topic modeling, sentiment analysis, etc. (not all may be applicable)</a:t>
            </a:r>
            <a:endParaRPr/>
          </a:p>
          <a:p>
            <a:pPr indent="-228600" lvl="0" marL="228600" rtl="0" algn="l">
              <a:lnSpc>
                <a:spcPct val="90000"/>
              </a:lnSpc>
              <a:spcBef>
                <a:spcPts val="1000"/>
              </a:spcBef>
              <a:spcAft>
                <a:spcPts val="0"/>
              </a:spcAft>
              <a:buClr>
                <a:schemeClr val="dk1"/>
              </a:buClr>
              <a:buSzPts val="1800"/>
              <a:buChar char="•"/>
            </a:pPr>
            <a:r>
              <a:rPr lang="en-US" sz="1800"/>
              <a:t>Slide 7-8: Insights/recommendations from analysis </a:t>
            </a:r>
            <a:endParaRPr/>
          </a:p>
          <a:p>
            <a:pPr indent="-228600" lvl="0" marL="228600" rtl="0" algn="l">
              <a:lnSpc>
                <a:spcPct val="90000"/>
              </a:lnSpc>
              <a:spcBef>
                <a:spcPts val="1000"/>
              </a:spcBef>
              <a:spcAft>
                <a:spcPts val="0"/>
              </a:spcAft>
              <a:buClr>
                <a:schemeClr val="dk1"/>
              </a:buClr>
              <a:buSzPts val="1800"/>
              <a:buChar char="•"/>
            </a:pPr>
            <a:r>
              <a:rPr lang="en-US" sz="1800"/>
              <a:t>Upload presentation to Canvas by 8:30 a.m. on 10/18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aphicFrame>
        <p:nvGraphicFramePr>
          <p:cNvPr id="162" name="Google Shape;162;g16b6925827a_0_5"/>
          <p:cNvGraphicFramePr/>
          <p:nvPr/>
        </p:nvGraphicFramePr>
        <p:xfrm>
          <a:off x="207600" y="3309300"/>
          <a:ext cx="3000000" cy="3000000"/>
        </p:xfrm>
        <a:graphic>
          <a:graphicData uri="http://schemas.openxmlformats.org/drawingml/2006/table">
            <a:tbl>
              <a:tblPr>
                <a:noFill/>
                <a:tableStyleId>{823D0D68-50DA-4B7B-9F3A-556836FCE444}</a:tableStyleId>
              </a:tblPr>
              <a:tblGrid>
                <a:gridCol w="460025"/>
                <a:gridCol w="386425"/>
                <a:gridCol w="331225"/>
                <a:gridCol w="386425"/>
                <a:gridCol w="653250"/>
                <a:gridCol w="386425"/>
                <a:gridCol w="496825"/>
                <a:gridCol w="386425"/>
                <a:gridCol w="533650"/>
                <a:gridCol w="386425"/>
                <a:gridCol w="524425"/>
                <a:gridCol w="386425"/>
                <a:gridCol w="607250"/>
                <a:gridCol w="386425"/>
                <a:gridCol w="598025"/>
                <a:gridCol w="386425"/>
                <a:gridCol w="460025"/>
                <a:gridCol w="386425"/>
                <a:gridCol w="542850"/>
                <a:gridCol w="386425"/>
                <a:gridCol w="533650"/>
                <a:gridCol w="386425"/>
                <a:gridCol w="395625"/>
                <a:gridCol w="386425"/>
                <a:gridCol w="616450"/>
                <a:gridCol w="386425"/>
              </a:tblGrid>
              <a:tr h="407850">
                <a:tc>
                  <a:txBody>
                    <a:bodyPr/>
                    <a:lstStyle/>
                    <a:p>
                      <a:pPr indent="0" lvl="0" marL="0" rtl="0" algn="l">
                        <a:lnSpc>
                          <a:spcPct val="115000"/>
                        </a:lnSpc>
                        <a:spcBef>
                          <a:spcPts val="0"/>
                        </a:spcBef>
                        <a:spcAft>
                          <a:spcPts val="0"/>
                        </a:spcAft>
                        <a:buNone/>
                      </a:pPr>
                      <a:r>
                        <a:rPr b="1" lang="en-US" sz="750"/>
                        <a:t>Topic 0 words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0 weights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1 words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1 weights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2 words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2 weights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3 words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3 weights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4 words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4 weights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5 words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5 weights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6 words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6 weights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7 words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7 weights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8 words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8 weights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9 words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9 weights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10 words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10 weights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11 words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11 weights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12 words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US" sz="750"/>
                        <a:t>Topic 12 weights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0B3B2"/>
                    </a:solidFill>
                  </a:tcPr>
                </a:tc>
              </a:tr>
              <a:tr h="229425">
                <a:tc>
                  <a:txBody>
                    <a:bodyPr/>
                    <a:lstStyle/>
                    <a:p>
                      <a:pPr indent="0" lvl="0" marL="0" rtl="0" algn="l">
                        <a:lnSpc>
                          <a:spcPct val="115000"/>
                        </a:lnSpc>
                        <a:spcBef>
                          <a:spcPts val="0"/>
                        </a:spcBef>
                        <a:spcAft>
                          <a:spcPts val="0"/>
                        </a:spcAft>
                        <a:buNone/>
                      </a:pPr>
                      <a:r>
                        <a:rPr b="1" lang="en-US" sz="750"/>
                        <a:t>news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US" sz="750"/>
                        <a:t>187.9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maga</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95.0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job</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119.2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house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97.1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book</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87.7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court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91.9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pelosi</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90.5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thank</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458.9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america</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141.0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china</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126.7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deal</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76.9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win</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80.4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impeachment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195.6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9425">
                <a:tc>
                  <a:txBody>
                    <a:bodyPr/>
                    <a:lstStyle/>
                    <a:p>
                      <a:pPr indent="0" lvl="0" marL="0" rtl="0" algn="l">
                        <a:lnSpc>
                          <a:spcPct val="115000"/>
                        </a:lnSpc>
                        <a:spcBef>
                          <a:spcPts val="0"/>
                        </a:spcBef>
                        <a:spcAft>
                          <a:spcPts val="0"/>
                        </a:spcAft>
                        <a:buNone/>
                      </a:pPr>
                      <a:r>
                        <a:rPr b="1" lang="en-US" sz="750"/>
                        <a:t>fake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US" sz="750"/>
                        <a:t>172.3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florida</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60.3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president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112.5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white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82.2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love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68.1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law</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88.5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border</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88.9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TRUE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109.6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national</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104.8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coronavirus</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89.1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enjoy</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62.4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year</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65.7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schiff</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126.0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9425">
                <a:tc>
                  <a:txBody>
                    <a:bodyPr/>
                    <a:lstStyle/>
                    <a:p>
                      <a:pPr indent="0" lvl="0" marL="0" rtl="0" algn="l">
                        <a:lnSpc>
                          <a:spcPct val="115000"/>
                        </a:lnSpc>
                        <a:spcBef>
                          <a:spcPts val="0"/>
                        </a:spcBef>
                        <a:spcAft>
                          <a:spcPts val="0"/>
                        </a:spcAft>
                        <a:buNone/>
                      </a:pPr>
                      <a:r>
                        <a:rPr b="1" lang="en-US" sz="750"/>
                        <a:t>election</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US" sz="750"/>
                        <a:t>151.5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iran</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52.8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congratulation</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80.9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republican</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74.6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agree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54.7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president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84.9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nancy</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79.6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pennsylvania</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43.7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state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99.4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country</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71.5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billion</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57.2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carolina</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65.1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fbi</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89.2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9425">
                <a:tc>
                  <a:txBody>
                    <a:bodyPr/>
                    <a:lstStyle/>
                    <a:p>
                      <a:pPr indent="0" lvl="0" marL="0" rtl="0" algn="l">
                        <a:lnSpc>
                          <a:spcPct val="115000"/>
                        </a:lnSpc>
                        <a:spcBef>
                          <a:spcPts val="0"/>
                        </a:spcBef>
                        <a:spcAft>
                          <a:spcPts val="0"/>
                        </a:spcAft>
                        <a:buNone/>
                      </a:pPr>
                      <a:r>
                        <a:rPr b="1" lang="en-US" sz="750"/>
                        <a:t>biden</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US" sz="750"/>
                        <a:t>140.6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rally</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52.8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trump</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71.1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wall</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72.9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good</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52.5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conference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67.7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total</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77.7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god</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39.0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united</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84.7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drug</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60.9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fox</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49.5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north</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60.8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democrat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82.8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9425">
                <a:tc>
                  <a:txBody>
                    <a:bodyPr/>
                    <a:lstStyle/>
                    <a:p>
                      <a:pPr indent="0" lvl="0" marL="0" rtl="0" algn="l">
                        <a:lnSpc>
                          <a:spcPct val="115000"/>
                        </a:lnSpc>
                        <a:spcBef>
                          <a:spcPts val="0"/>
                        </a:spcBef>
                        <a:spcAft>
                          <a:spcPts val="0"/>
                        </a:spcAft>
                        <a:buNone/>
                      </a:pPr>
                      <a:r>
                        <a:rPr b="1" lang="en-US" sz="750"/>
                        <a:t>joe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US" sz="750"/>
                        <a:t>133.5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attack</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43.4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economy</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69.9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party</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70.4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washington</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47.4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trump</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61.2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complete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76.8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lawyer</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38.0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president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66.9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crazy</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59.6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interviewed</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45.4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kag</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59.6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russia</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82.3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9425">
                <a:tc>
                  <a:txBody>
                    <a:bodyPr/>
                    <a:lstStyle/>
                    <a:p>
                      <a:pPr indent="0" lvl="0" marL="0" rtl="0" algn="l">
                        <a:lnSpc>
                          <a:spcPct val="115000"/>
                        </a:lnSpc>
                        <a:spcBef>
                          <a:spcPts val="0"/>
                        </a:spcBef>
                        <a:spcAft>
                          <a:spcPts val="0"/>
                        </a:spcAft>
                        <a:buNone/>
                      </a:pPr>
                      <a:r>
                        <a:rPr b="1" lang="en-US" sz="750"/>
                        <a:t>medium</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US" sz="750"/>
                        <a:t>120.3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city</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43.3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honor</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63.8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approval</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61.1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new</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40.3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woman</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60.0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strong</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76.8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obstruction</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34.5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act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66.8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biden</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57.4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historic</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39.7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office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54.3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mueller</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78.6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9425">
                <a:tc>
                  <a:txBody>
                    <a:bodyPr/>
                    <a:lstStyle/>
                    <a:p>
                      <a:pPr indent="0" lvl="0" marL="0" rtl="0" algn="l">
                        <a:lnSpc>
                          <a:spcPct val="115000"/>
                        </a:lnSpc>
                        <a:spcBef>
                          <a:spcPts val="0"/>
                        </a:spcBef>
                        <a:spcAft>
                          <a:spcPts val="0"/>
                        </a:spcAft>
                        <a:buNone/>
                      </a:pPr>
                      <a:r>
                        <a:rPr b="1" lang="en-US" sz="750"/>
                        <a:t>democrat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US" sz="750"/>
                        <a:t>107.6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kill</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41.0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american</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53.4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rating</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59.0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th</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40.2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order</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58.6</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endorsement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72.4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nice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32.0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security</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62.1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world</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57.3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israel</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35.7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market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52.5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hunt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78.1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9425">
                <a:tc>
                  <a:txBody>
                    <a:bodyPr/>
                    <a:lstStyle/>
                    <a:p>
                      <a:pPr indent="0" lvl="0" marL="0" rtl="0" algn="l">
                        <a:lnSpc>
                          <a:spcPct val="115000"/>
                        </a:lnSpc>
                        <a:spcBef>
                          <a:spcPts val="0"/>
                        </a:spcBef>
                        <a:spcAft>
                          <a:spcPts val="0"/>
                        </a:spcAft>
                        <a:buNone/>
                      </a:pPr>
                      <a:r>
                        <a:rPr b="1" lang="en-US" sz="750"/>
                        <a:t>vote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US" sz="750"/>
                        <a:t>105.8</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mayor</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39.1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morning</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50.9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leave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43.9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people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37.3</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justice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55.5</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second</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68.0</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system</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31.9</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democrat</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61.4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covid</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57.1</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black</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35.2</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amaze</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50.7</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750"/>
                        <a:t>witch</a:t>
                      </a:r>
                      <a:endParaRPr b="1"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en-US" sz="750"/>
                        <a:t>77.4</a:t>
                      </a:r>
                      <a:endParaRPr sz="7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63" name="Google Shape;163;g16b6925827a_0_5"/>
          <p:cNvPicPr preferRelativeResize="0"/>
          <p:nvPr/>
        </p:nvPicPr>
        <p:blipFill>
          <a:blip r:embed="rId3">
            <a:alphaModFix/>
          </a:blip>
          <a:stretch>
            <a:fillRect/>
          </a:stretch>
        </p:blipFill>
        <p:spPr>
          <a:xfrm>
            <a:off x="5813725" y="199900"/>
            <a:ext cx="4624610" cy="2826150"/>
          </a:xfrm>
          <a:prstGeom prst="rect">
            <a:avLst/>
          </a:prstGeom>
          <a:noFill/>
          <a:ln>
            <a:noFill/>
          </a:ln>
        </p:spPr>
      </p:pic>
      <p:sp>
        <p:nvSpPr>
          <p:cNvPr id="164" name="Google Shape;164;g16b6925827a_0_5"/>
          <p:cNvSpPr txBox="1"/>
          <p:nvPr>
            <p:ph idx="4294967295" type="title"/>
          </p:nvPr>
        </p:nvSpPr>
        <p:spPr>
          <a:xfrm>
            <a:off x="823875" y="1009425"/>
            <a:ext cx="4230000" cy="1325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Topic Modeling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6b53705f1e_0_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170" name="Google Shape;170;g16b53705f1e_0_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2015 - Positive </a:t>
            </a:r>
            <a:endParaRPr/>
          </a:p>
          <a:p>
            <a:pPr indent="0" lvl="0" marL="0" rtl="0" algn="l">
              <a:spcBef>
                <a:spcPts val="1000"/>
              </a:spcBef>
              <a:spcAft>
                <a:spcPts val="0"/>
              </a:spcAft>
              <a:buNone/>
            </a:pPr>
            <a:r>
              <a:rPr lang="en-US"/>
              <a:t>2019 - </a:t>
            </a:r>
            <a:endParaRPr/>
          </a:p>
          <a:p>
            <a:pPr indent="0" lvl="0" marL="0" rtl="0" algn="l">
              <a:spcBef>
                <a:spcPts val="1000"/>
              </a:spcBef>
              <a:spcAft>
                <a:spcPts val="0"/>
              </a:spcAft>
              <a:buNone/>
            </a:pPr>
            <a:r>
              <a:rPr lang="en-US"/>
              <a:t>2022 - Higher negativity</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We can see that as time went by, Trump’s tweets started to get deleted more. These tweets were seen to have more negative sentiments. </a:t>
            </a:r>
            <a:endParaRPr/>
          </a:p>
          <a:p>
            <a:pPr indent="0" lvl="0" marL="0" rtl="0" algn="l">
              <a:spcBef>
                <a:spcPts val="1000"/>
              </a:spcBef>
              <a:spcAft>
                <a:spcPts val="0"/>
              </a:spcAft>
              <a:buNone/>
            </a:pPr>
            <a:r>
              <a:rPr lang="en-US"/>
              <a:t>From a word cloud, frequent</a:t>
            </a:r>
            <a:r>
              <a:rPr lang="en-US"/>
              <a:t> words from Trump’s tweets included Witch Hunt, Fake, China, Russia, and Impeachment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6b53705f1e_0_30"/>
          <p:cNvSpPr txBox="1"/>
          <p:nvPr>
            <p:ph type="title"/>
          </p:nvPr>
        </p:nvSpPr>
        <p:spPr>
          <a:xfrm>
            <a:off x="415600" y="546667"/>
            <a:ext cx="11360700" cy="810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Insights</a:t>
            </a:r>
            <a:endParaRPr/>
          </a:p>
        </p:txBody>
      </p:sp>
      <p:sp>
        <p:nvSpPr>
          <p:cNvPr id="176" name="Google Shape;176;g16b53705f1e_0_30"/>
          <p:cNvSpPr txBox="1"/>
          <p:nvPr>
            <p:ph idx="1" type="body"/>
          </p:nvPr>
        </p:nvSpPr>
        <p:spPr>
          <a:xfrm>
            <a:off x="415600" y="1639833"/>
            <a:ext cx="11360700" cy="4452000"/>
          </a:xfrm>
          <a:prstGeom prst="rect">
            <a:avLst/>
          </a:prstGeom>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None/>
            </a:pPr>
            <a:r>
              <a:rPr lang="en-US"/>
              <a:t>Since we can see how Trump’s tweets on controversial topics such as International affairs and false information lead to negative reactions and later deletions, it would make sense to advise Trump to post about different topics. Trump should </a:t>
            </a:r>
            <a:r>
              <a:rPr lang="en-US"/>
              <a:t>primarily talk about these controversial topics in speeches and in-person rather than through twitter, which can be seen more as a recreational use.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6b53705f1e_0_37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Recommendations</a:t>
            </a:r>
            <a:endParaRPr/>
          </a:p>
        </p:txBody>
      </p:sp>
      <p:sp>
        <p:nvSpPr>
          <p:cNvPr id="182" name="Google Shape;182;g16b53705f1e_0_37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None/>
            </a:pPr>
            <a:r>
              <a:rPr lang="en-US"/>
              <a:t>We would advise Trump to primarily tweet about election reminders, such as when he will be speaking and hosting debates, or current news that would not incur a negative reaction from either parties.</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rPr lang="en-US"/>
              <a:t>When tweeting, we would recommend that Trump use neutral words that would not lead to negative sentiments.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6b53705f1e_0_0"/>
          <p:cNvSpPr txBox="1"/>
          <p:nvPr>
            <p:ph type="ctrTitle"/>
          </p:nvPr>
        </p:nvSpPr>
        <p:spPr>
          <a:xfrm>
            <a:off x="797467" y="2366963"/>
            <a:ext cx="10962900" cy="1118400"/>
          </a:xfrm>
          <a:prstGeom prst="rect">
            <a:avLst/>
          </a:prstGeom>
        </p:spPr>
        <p:txBody>
          <a:bodyPr anchorCtr="0" anchor="b" bIns="121900" lIns="121900" spcFirstLastPara="1" rIns="121900" wrap="square" tIns="121900">
            <a:normAutofit fontScale="90000"/>
          </a:bodyPr>
          <a:lstStyle/>
          <a:p>
            <a:pPr indent="0" lvl="0" marL="0" rtl="0" algn="l">
              <a:spcBef>
                <a:spcPts val="0"/>
              </a:spcBef>
              <a:spcAft>
                <a:spcPts val="0"/>
              </a:spcAft>
              <a:buNone/>
            </a:pPr>
            <a:r>
              <a:rPr b="1" lang="en-US"/>
              <a:t>Trump Tweets Sentiment Analysis</a:t>
            </a:r>
            <a:endParaRPr b="1"/>
          </a:p>
        </p:txBody>
      </p:sp>
      <p:sp>
        <p:nvSpPr>
          <p:cNvPr id="98" name="Google Shape;98;g16b53705f1e_0_0"/>
          <p:cNvSpPr txBox="1"/>
          <p:nvPr>
            <p:ph idx="1" type="subTitle"/>
          </p:nvPr>
        </p:nvSpPr>
        <p:spPr>
          <a:xfrm>
            <a:off x="797476" y="4640192"/>
            <a:ext cx="10962900" cy="577200"/>
          </a:xfrm>
          <a:prstGeom prst="rect">
            <a:avLst/>
          </a:prstGeom>
        </p:spPr>
        <p:txBody>
          <a:bodyPr anchorCtr="0" anchor="t" bIns="121900" lIns="121900" spcFirstLastPara="1" rIns="121900" wrap="square" tIns="121900">
            <a:normAutofit fontScale="92500" lnSpcReduction="20000"/>
          </a:bodyPr>
          <a:lstStyle/>
          <a:p>
            <a:pPr indent="0" lvl="0" marL="0" rtl="0" algn="l">
              <a:spcBef>
                <a:spcPts val="0"/>
              </a:spcBef>
              <a:spcAft>
                <a:spcPts val="0"/>
              </a:spcAft>
              <a:buNone/>
            </a:pPr>
            <a:r>
              <a:rPr lang="en-US"/>
              <a:t>Disha Gandhi, Aditya NVS, Apurva Audi, Muskaan Singhania, Tanvi Dalal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6ab5109f65_0_0"/>
          <p:cNvSpPr txBox="1"/>
          <p:nvPr>
            <p:ph type="title"/>
          </p:nvPr>
        </p:nvSpPr>
        <p:spPr>
          <a:xfrm>
            <a:off x="253500" y="717467"/>
            <a:ext cx="11360700" cy="810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Problem Statement &amp; how it</a:t>
            </a:r>
            <a:endParaRPr/>
          </a:p>
        </p:txBody>
      </p:sp>
      <p:sp>
        <p:nvSpPr>
          <p:cNvPr id="104" name="Google Shape;104;g16ab5109f65_0_0"/>
          <p:cNvSpPr txBox="1"/>
          <p:nvPr>
            <p:ph idx="1" type="body"/>
          </p:nvPr>
        </p:nvSpPr>
        <p:spPr>
          <a:xfrm>
            <a:off x="330900" y="1620300"/>
            <a:ext cx="11283300" cy="4400100"/>
          </a:xfrm>
          <a:prstGeom prst="rect">
            <a:avLst/>
          </a:prstGeom>
        </p:spPr>
        <p:txBody>
          <a:bodyPr anchorCtr="0" anchor="t" bIns="121900" lIns="121900" spcFirstLastPara="1" rIns="121900" wrap="square" tIns="121900">
            <a:normAutofit fontScale="55000" lnSpcReduction="10000"/>
          </a:bodyPr>
          <a:lstStyle/>
          <a:p>
            <a:pPr indent="0" lvl="0" marL="0" rtl="0" algn="l">
              <a:spcBef>
                <a:spcPts val="0"/>
              </a:spcBef>
              <a:spcAft>
                <a:spcPts val="0"/>
              </a:spcAft>
              <a:buNone/>
            </a:pPr>
            <a:r>
              <a:rPr lang="en-US" sz="2900"/>
              <a:t>What could Trump do better on social media to better position himself for elections?</a:t>
            </a:r>
            <a:endParaRPr sz="2900"/>
          </a:p>
          <a:p>
            <a:pPr indent="0" lvl="0" marL="0" rtl="0" algn="l">
              <a:spcBef>
                <a:spcPts val="1600"/>
              </a:spcBef>
              <a:spcAft>
                <a:spcPts val="0"/>
              </a:spcAft>
              <a:buNone/>
            </a:pPr>
            <a:r>
              <a:t/>
            </a:r>
            <a:endParaRPr sz="2600"/>
          </a:p>
          <a:p>
            <a:pPr indent="0" lvl="0" marL="0" rtl="0" algn="l">
              <a:spcBef>
                <a:spcPts val="1600"/>
              </a:spcBef>
              <a:spcAft>
                <a:spcPts val="0"/>
              </a:spcAft>
              <a:buNone/>
            </a:pPr>
            <a:r>
              <a:t/>
            </a:r>
            <a:endParaRPr sz="2600"/>
          </a:p>
          <a:p>
            <a:pPr indent="0" lvl="0" marL="0" rtl="0" algn="l">
              <a:spcBef>
                <a:spcPts val="1600"/>
              </a:spcBef>
              <a:spcAft>
                <a:spcPts val="0"/>
              </a:spcAft>
              <a:buNone/>
            </a:pPr>
            <a:r>
              <a:rPr lang="en-US"/>
              <a:t>Through the the analysis of Trump’s 2015 and 2019 election campaigns tweets, can we advise Trump on how to approach the 2023 elections? </a:t>
            </a:r>
            <a:endParaRPr/>
          </a:p>
          <a:p>
            <a:pPr indent="0" lvl="0" marL="0" rtl="0" algn="l">
              <a:spcBef>
                <a:spcPts val="1600"/>
              </a:spcBef>
              <a:spcAft>
                <a:spcPts val="0"/>
              </a:spcAft>
              <a:buNone/>
            </a:pPr>
            <a:r>
              <a:rPr lang="en-US"/>
              <a:t>Why it's important: </a:t>
            </a:r>
            <a:endParaRPr/>
          </a:p>
          <a:p>
            <a:pPr indent="0" lvl="0" marL="0" rtl="0" algn="l">
              <a:spcBef>
                <a:spcPts val="1600"/>
              </a:spcBef>
              <a:spcAft>
                <a:spcPts val="0"/>
              </a:spcAft>
              <a:buNone/>
            </a:pPr>
            <a:r>
              <a:rPr lang="en-US"/>
              <a:t>-Understand the direct and indirect impact of posting, deleting, and retweeting tweets</a:t>
            </a:r>
            <a:endParaRPr/>
          </a:p>
          <a:p>
            <a:pPr indent="0" lvl="0" marL="0" rtl="0" algn="l">
              <a:spcBef>
                <a:spcPts val="1600"/>
              </a:spcBef>
              <a:spcAft>
                <a:spcPts val="0"/>
              </a:spcAft>
              <a:buNone/>
            </a:pPr>
            <a:r>
              <a:rPr lang="en-US"/>
              <a:t>-Breakdown the sentiment analysis to see which topics incur the largest reactions</a:t>
            </a:r>
            <a:endParaRPr/>
          </a:p>
          <a:p>
            <a:pPr indent="0" lvl="0" marL="0" rtl="0" algn="l">
              <a:spcBef>
                <a:spcPts val="1600"/>
              </a:spcBef>
              <a:spcAft>
                <a:spcPts val="0"/>
              </a:spcAft>
              <a:buNone/>
            </a:pPr>
            <a:r>
              <a:t/>
            </a:r>
            <a:endParaRPr sz="2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6b53705f1e_0_5"/>
          <p:cNvSpPr txBox="1"/>
          <p:nvPr>
            <p:ph type="title"/>
          </p:nvPr>
        </p:nvSpPr>
        <p:spPr>
          <a:xfrm>
            <a:off x="415600" y="546667"/>
            <a:ext cx="11360700" cy="810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Approach </a:t>
            </a:r>
            <a:endParaRPr/>
          </a:p>
        </p:txBody>
      </p:sp>
      <p:sp>
        <p:nvSpPr>
          <p:cNvPr id="110" name="Google Shape;110;g16b53705f1e_0_5"/>
          <p:cNvSpPr txBox="1"/>
          <p:nvPr>
            <p:ph idx="1" type="body"/>
          </p:nvPr>
        </p:nvSpPr>
        <p:spPr>
          <a:xfrm>
            <a:off x="330900" y="1620300"/>
            <a:ext cx="11861100" cy="44520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pic>
        <p:nvPicPr>
          <p:cNvPr id="111" name="Google Shape;111;g16b53705f1e_0_5"/>
          <p:cNvPicPr preferRelativeResize="0"/>
          <p:nvPr/>
        </p:nvPicPr>
        <p:blipFill>
          <a:blip r:embed="rId3">
            <a:alphaModFix/>
          </a:blip>
          <a:stretch>
            <a:fillRect/>
          </a:stretch>
        </p:blipFill>
        <p:spPr>
          <a:xfrm>
            <a:off x="415600" y="4296475"/>
            <a:ext cx="5334000" cy="41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6b53705f1e_0_10"/>
          <p:cNvSpPr txBox="1"/>
          <p:nvPr>
            <p:ph type="title"/>
          </p:nvPr>
        </p:nvSpPr>
        <p:spPr>
          <a:xfrm>
            <a:off x="3154075" y="335250"/>
            <a:ext cx="7349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Datasource &amp; PreProcessing</a:t>
            </a:r>
            <a:endParaRPr/>
          </a:p>
        </p:txBody>
      </p:sp>
      <p:grpSp>
        <p:nvGrpSpPr>
          <p:cNvPr id="117" name="Google Shape;117;g16b53705f1e_0_10"/>
          <p:cNvGrpSpPr/>
          <p:nvPr/>
        </p:nvGrpSpPr>
        <p:grpSpPr>
          <a:xfrm>
            <a:off x="2644526" y="1135606"/>
            <a:ext cx="6290218" cy="5558096"/>
            <a:chOff x="2256567" y="677103"/>
            <a:chExt cx="4036590" cy="3713071"/>
          </a:xfrm>
        </p:grpSpPr>
        <p:sp>
          <p:nvSpPr>
            <p:cNvPr id="118" name="Google Shape;118;g16b53705f1e_0_10"/>
            <p:cNvSpPr/>
            <p:nvPr/>
          </p:nvSpPr>
          <p:spPr>
            <a:xfrm rot="-6596588">
              <a:off x="3726388" y="3510395"/>
              <a:ext cx="771357" cy="771357"/>
            </a:xfrm>
            <a:prstGeom prst="ellipse">
              <a:avLst/>
            </a:prstGeom>
            <a:solidFill>
              <a:srgbClr val="D686E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16b53705f1e_0_10"/>
            <p:cNvSpPr/>
            <p:nvPr/>
          </p:nvSpPr>
          <p:spPr>
            <a:xfrm rot="-6599386">
              <a:off x="2318596" y="1407533"/>
              <a:ext cx="440541" cy="440541"/>
            </a:xfrm>
            <a:prstGeom prst="ellipse">
              <a:avLst/>
            </a:prstGeom>
            <a:solidFill>
              <a:srgbClr val="D686E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16b53705f1e_0_10"/>
            <p:cNvSpPr/>
            <p:nvPr/>
          </p:nvSpPr>
          <p:spPr>
            <a:xfrm rot="-6598839">
              <a:off x="2887641" y="2346984"/>
              <a:ext cx="1199287" cy="1199287"/>
            </a:xfrm>
            <a:prstGeom prst="ellipse">
              <a:avLst/>
            </a:prstGeom>
            <a:solidFill>
              <a:srgbClr val="D686E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16b53705f1e_0_10"/>
            <p:cNvSpPr/>
            <p:nvPr/>
          </p:nvSpPr>
          <p:spPr>
            <a:xfrm rot="-6598620">
              <a:off x="4374916" y="913763"/>
              <a:ext cx="1681581" cy="1681581"/>
            </a:xfrm>
            <a:prstGeom prst="ellipse">
              <a:avLst/>
            </a:prstGeom>
            <a:solidFill>
              <a:srgbClr val="D686E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16b53705f1e_0_10"/>
            <p:cNvSpPr/>
            <p:nvPr/>
          </p:nvSpPr>
          <p:spPr>
            <a:xfrm rot="-6597866">
              <a:off x="2661829" y="2208216"/>
              <a:ext cx="629106" cy="629106"/>
            </a:xfrm>
            <a:prstGeom prst="ellipse">
              <a:avLst/>
            </a:prstGeom>
            <a:solidFill>
              <a:srgbClr val="701C7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16b53705f1e_0_10"/>
            <p:cNvSpPr/>
            <p:nvPr/>
          </p:nvSpPr>
          <p:spPr>
            <a:xfrm rot="-6597701">
              <a:off x="3267625" y="1113818"/>
              <a:ext cx="274172" cy="274172"/>
            </a:xfrm>
            <a:prstGeom prst="ellipse">
              <a:avLst/>
            </a:prstGeom>
            <a:solidFill>
              <a:srgbClr val="D686E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4" name="Google Shape;124;g16b53705f1e_0_10"/>
          <p:cNvGrpSpPr/>
          <p:nvPr/>
        </p:nvGrpSpPr>
        <p:grpSpPr>
          <a:xfrm>
            <a:off x="5627106" y="2533461"/>
            <a:ext cx="4169034" cy="3944339"/>
            <a:chOff x="4447194" y="1815766"/>
            <a:chExt cx="2613487" cy="2440200"/>
          </a:xfrm>
        </p:grpSpPr>
        <p:sp>
          <p:nvSpPr>
            <p:cNvPr id="125" name="Google Shape;125;g16b53705f1e_0_10"/>
            <p:cNvSpPr/>
            <p:nvPr/>
          </p:nvSpPr>
          <p:spPr>
            <a:xfrm>
              <a:off x="4447194" y="1815766"/>
              <a:ext cx="2440200" cy="2440200"/>
            </a:xfrm>
            <a:prstGeom prst="ellipse">
              <a:avLst/>
            </a:prstGeom>
            <a:solidFill>
              <a:srgbClr val="551561"/>
            </a:solidFill>
            <a:ln>
              <a:noFill/>
            </a:ln>
            <a:effectLst>
              <a:outerShdw blurRad="228600" rotWithShape="0" algn="tl" dir="5400000" dist="50800">
                <a:srgbClr val="000000">
                  <a:alpha val="549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 name="Google Shape;126;g16b53705f1e_0_10"/>
            <p:cNvSpPr txBox="1"/>
            <p:nvPr/>
          </p:nvSpPr>
          <p:spPr>
            <a:xfrm>
              <a:off x="4845181" y="2541531"/>
              <a:ext cx="2215500" cy="1163400"/>
            </a:xfrm>
            <a:prstGeom prst="rect">
              <a:avLst/>
            </a:prstGeom>
            <a:noFill/>
            <a:ln>
              <a:noFill/>
            </a:ln>
          </p:spPr>
          <p:txBody>
            <a:bodyPr anchorCtr="0" anchor="ctr" bIns="121900" lIns="121900" spcFirstLastPara="1" rIns="121900" wrap="square" tIns="121900">
              <a:noAutofit/>
            </a:bodyPr>
            <a:lstStyle/>
            <a:p>
              <a:pPr indent="0" lvl="0" marL="457200" rtl="0" algn="l">
                <a:lnSpc>
                  <a:spcPct val="150000"/>
                </a:lnSpc>
                <a:spcBef>
                  <a:spcPts val="0"/>
                </a:spcBef>
                <a:spcAft>
                  <a:spcPts val="0"/>
                </a:spcAft>
                <a:buNone/>
              </a:pPr>
              <a:r>
                <a:rPr b="1" lang="en-US" sz="1500">
                  <a:solidFill>
                    <a:srgbClr val="FFFFFF"/>
                  </a:solidFill>
                  <a:latin typeface="Calibri"/>
                  <a:ea typeface="Calibri"/>
                  <a:cs typeface="Calibri"/>
                  <a:sym typeface="Calibri"/>
                </a:rPr>
                <a:t>Total tweets: Archive~56,000(2009-2021)</a:t>
              </a:r>
              <a:endParaRPr b="1" sz="1500">
                <a:solidFill>
                  <a:srgbClr val="FFFFFF"/>
                </a:solidFill>
                <a:latin typeface="Calibri"/>
                <a:ea typeface="Calibri"/>
                <a:cs typeface="Calibri"/>
                <a:sym typeface="Calibri"/>
              </a:endParaRPr>
            </a:p>
            <a:p>
              <a:pPr indent="-285750" lvl="0" marL="457200" rtl="0" algn="l">
                <a:lnSpc>
                  <a:spcPct val="150000"/>
                </a:lnSpc>
                <a:spcBef>
                  <a:spcPts val="0"/>
                </a:spcBef>
                <a:spcAft>
                  <a:spcPts val="0"/>
                </a:spcAft>
                <a:buClr>
                  <a:srgbClr val="FFFFFF"/>
                </a:buClr>
                <a:buSzPts val="900"/>
                <a:buFont typeface="Calibri"/>
                <a:buChar char="-"/>
              </a:pPr>
              <a:r>
                <a:rPr b="1" lang="en-US" sz="1500">
                  <a:solidFill>
                    <a:srgbClr val="FFFFFF"/>
                  </a:solidFill>
                  <a:latin typeface="Calibri"/>
                  <a:ea typeface="Calibri"/>
                  <a:cs typeface="Calibri"/>
                  <a:sym typeface="Calibri"/>
                </a:rPr>
                <a:t>Current Tweets~6,000(2022)</a:t>
              </a:r>
              <a:endParaRPr b="1" sz="700">
                <a:solidFill>
                  <a:srgbClr val="FFFFFF"/>
                </a:solidFill>
                <a:latin typeface="Calibri"/>
                <a:ea typeface="Calibri"/>
                <a:cs typeface="Calibri"/>
                <a:sym typeface="Calibri"/>
              </a:endParaRPr>
            </a:p>
          </p:txBody>
        </p:sp>
      </p:grpSp>
      <p:grpSp>
        <p:nvGrpSpPr>
          <p:cNvPr id="127" name="Google Shape;127;g16b53705f1e_0_10"/>
          <p:cNvGrpSpPr/>
          <p:nvPr/>
        </p:nvGrpSpPr>
        <p:grpSpPr>
          <a:xfrm>
            <a:off x="3899551" y="2435419"/>
            <a:ext cx="2682182" cy="2097969"/>
            <a:chOff x="3188082" y="1374053"/>
            <a:chExt cx="1759500" cy="1423800"/>
          </a:xfrm>
        </p:grpSpPr>
        <p:sp>
          <p:nvSpPr>
            <p:cNvPr id="128" name="Google Shape;128;g16b53705f1e_0_10"/>
            <p:cNvSpPr/>
            <p:nvPr/>
          </p:nvSpPr>
          <p:spPr>
            <a:xfrm>
              <a:off x="3490737" y="1374053"/>
              <a:ext cx="1423800" cy="1423800"/>
            </a:xfrm>
            <a:prstGeom prst="ellipse">
              <a:avLst/>
            </a:prstGeom>
            <a:solidFill>
              <a:srgbClr val="701C7F"/>
            </a:solidFill>
            <a:ln>
              <a:noFill/>
            </a:ln>
            <a:effectLst>
              <a:outerShdw blurRad="228600" rotWithShape="0" algn="tl" dir="5400000" dist="50800">
                <a:srgbClr val="000000">
                  <a:alpha val="549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9" name="Google Shape;129;g16b53705f1e_0_10"/>
            <p:cNvSpPr txBox="1"/>
            <p:nvPr/>
          </p:nvSpPr>
          <p:spPr>
            <a:xfrm>
              <a:off x="3188082" y="1495699"/>
              <a:ext cx="1759500" cy="1180500"/>
            </a:xfrm>
            <a:prstGeom prst="rect">
              <a:avLst/>
            </a:prstGeom>
            <a:noFill/>
            <a:ln>
              <a:noFill/>
            </a:ln>
          </p:spPr>
          <p:txBody>
            <a:bodyPr anchorCtr="0" anchor="ctr" bIns="121900" lIns="121900" spcFirstLastPara="1" rIns="121900" wrap="square" tIns="121900">
              <a:noAutofit/>
            </a:bodyPr>
            <a:lstStyle/>
            <a:p>
              <a:pPr indent="-260350" lvl="0" marL="457200" rtl="0" algn="ctr">
                <a:lnSpc>
                  <a:spcPct val="150000"/>
                </a:lnSpc>
                <a:spcBef>
                  <a:spcPts val="1000"/>
                </a:spcBef>
                <a:spcAft>
                  <a:spcPts val="0"/>
                </a:spcAft>
                <a:buClr>
                  <a:srgbClr val="FFFFFF"/>
                </a:buClr>
                <a:buSzPts val="500"/>
                <a:buFont typeface="Roboto"/>
                <a:buChar char="-"/>
              </a:pPr>
              <a:r>
                <a:rPr b="1" lang="en-US" sz="1100">
                  <a:solidFill>
                    <a:srgbClr val="FFFFFF"/>
                  </a:solidFill>
                  <a:latin typeface="Roboto"/>
                  <a:ea typeface="Roboto"/>
                  <a:cs typeface="Roboto"/>
                  <a:sym typeface="Roboto"/>
                </a:rPr>
                <a:t>R</a:t>
              </a:r>
              <a:r>
                <a:rPr b="1" lang="en-US" sz="1100">
                  <a:solidFill>
                    <a:srgbClr val="FFFFFF"/>
                  </a:solidFill>
                  <a:latin typeface="Roboto"/>
                  <a:ea typeface="Roboto"/>
                  <a:cs typeface="Roboto"/>
                  <a:sym typeface="Roboto"/>
                </a:rPr>
                <a:t>emoved emojis, RT, punctuations, mentions, links, stopwords, numbers , and other unessential words.</a:t>
              </a:r>
              <a:endParaRPr b="1" sz="500">
                <a:solidFill>
                  <a:srgbClr val="FFFFFF"/>
                </a:solidFill>
                <a:latin typeface="Roboto"/>
                <a:ea typeface="Roboto"/>
                <a:cs typeface="Roboto"/>
                <a:sym typeface="Roboto"/>
              </a:endParaRPr>
            </a:p>
          </p:txBody>
        </p:sp>
      </p:grpSp>
      <p:sp>
        <p:nvSpPr>
          <p:cNvPr id="130" name="Google Shape;130;g16b53705f1e_0_10"/>
          <p:cNvSpPr txBox="1"/>
          <p:nvPr/>
        </p:nvSpPr>
        <p:spPr>
          <a:xfrm>
            <a:off x="6320125" y="1917850"/>
            <a:ext cx="2002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latin typeface="Calibri"/>
                <a:ea typeface="Calibri"/>
                <a:cs typeface="Calibri"/>
                <a:sym typeface="Calibri"/>
              </a:rPr>
              <a:t>Sentiment Analysis using VADER</a:t>
            </a:r>
            <a:endParaRPr b="1">
              <a:solidFill>
                <a:schemeClr val="lt1"/>
              </a:solidFill>
              <a:latin typeface="Calibri"/>
              <a:ea typeface="Calibri"/>
              <a:cs typeface="Calibri"/>
              <a:sym typeface="Calibri"/>
            </a:endParaRPr>
          </a:p>
        </p:txBody>
      </p:sp>
      <p:sp>
        <p:nvSpPr>
          <p:cNvPr id="131" name="Google Shape;131;g16b53705f1e_0_10"/>
          <p:cNvSpPr txBox="1"/>
          <p:nvPr/>
        </p:nvSpPr>
        <p:spPr>
          <a:xfrm>
            <a:off x="3630850" y="4428825"/>
            <a:ext cx="16284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300">
                <a:solidFill>
                  <a:schemeClr val="lt1"/>
                </a:solidFill>
                <a:latin typeface="Calibri"/>
                <a:ea typeface="Calibri"/>
                <a:cs typeface="Calibri"/>
                <a:sym typeface="Calibri"/>
              </a:rPr>
              <a:t>Word Tokenization</a:t>
            </a:r>
            <a:endParaRPr b="1" sz="1300">
              <a:solidFill>
                <a:schemeClr val="lt1"/>
              </a:solidFill>
              <a:latin typeface="Calibri"/>
              <a:ea typeface="Calibri"/>
              <a:cs typeface="Calibri"/>
              <a:sym typeface="Calibri"/>
            </a:endParaRPr>
          </a:p>
          <a:p>
            <a:pPr indent="0" lvl="0" marL="0" rtl="0" algn="ctr">
              <a:spcBef>
                <a:spcPts val="0"/>
              </a:spcBef>
              <a:spcAft>
                <a:spcPts val="0"/>
              </a:spcAft>
              <a:buNone/>
            </a:pPr>
            <a:r>
              <a:rPr b="1" lang="en-US" sz="1300">
                <a:solidFill>
                  <a:schemeClr val="lt1"/>
                </a:solidFill>
                <a:latin typeface="Calibri"/>
                <a:ea typeface="Calibri"/>
                <a:cs typeface="Calibri"/>
                <a:sym typeface="Calibri"/>
              </a:rPr>
              <a:t>Lemmatization</a:t>
            </a:r>
            <a:endParaRPr b="1" sz="13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6b53705f1e_0_37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Datasource &amp; PreProcessing</a:t>
            </a:r>
            <a:endParaRPr/>
          </a:p>
        </p:txBody>
      </p:sp>
      <p:sp>
        <p:nvSpPr>
          <p:cNvPr id="137" name="Google Shape;137;g16b53705f1e_0_37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SzPts val="1800"/>
              <a:buChar char="-"/>
            </a:pPr>
            <a:r>
              <a:rPr lang="en-US"/>
              <a:t>Used the frequency of the top words to conduct lift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6b53705f1e_0_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Analysis</a:t>
            </a:r>
            <a:endParaRPr/>
          </a:p>
        </p:txBody>
      </p:sp>
      <p:sp>
        <p:nvSpPr>
          <p:cNvPr id="143" name="Google Shape;143;g16b53705f1e_0_15"/>
          <p:cNvSpPr txBox="1"/>
          <p:nvPr>
            <p:ph idx="1" type="body"/>
          </p:nvPr>
        </p:nvSpPr>
        <p:spPr>
          <a:xfrm>
            <a:off x="403150" y="1690825"/>
            <a:ext cx="34437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None/>
            </a:pPr>
            <a:r>
              <a:rPr lang="en-US" sz="2000">
                <a:solidFill>
                  <a:srgbClr val="212121"/>
                </a:solidFill>
              </a:rPr>
              <a:t>Used Vader score to conduct sentiment analysis </a:t>
            </a:r>
            <a:endParaRPr sz="2000">
              <a:solidFill>
                <a:srgbClr val="212121"/>
              </a:solidFill>
            </a:endParaRPr>
          </a:p>
          <a:p>
            <a:pPr indent="0" lvl="0" marL="0" rtl="0" algn="l">
              <a:lnSpc>
                <a:spcPct val="115000"/>
              </a:lnSpc>
              <a:spcBef>
                <a:spcPts val="1000"/>
              </a:spcBef>
              <a:spcAft>
                <a:spcPts val="0"/>
              </a:spcAft>
              <a:buNone/>
            </a:pPr>
            <a:r>
              <a:t/>
            </a:r>
            <a:endParaRPr sz="2000">
              <a:solidFill>
                <a:srgbClr val="212121"/>
              </a:solidFill>
            </a:endParaRPr>
          </a:p>
          <a:p>
            <a:pPr indent="0" lvl="0" marL="0" rtl="0" algn="l">
              <a:lnSpc>
                <a:spcPct val="115000"/>
              </a:lnSpc>
              <a:spcBef>
                <a:spcPts val="1000"/>
              </a:spcBef>
              <a:spcAft>
                <a:spcPts val="0"/>
              </a:spcAft>
              <a:buNone/>
            </a:pPr>
            <a:r>
              <a:rPr lang="en-US" sz="2000">
                <a:solidFill>
                  <a:srgbClr val="212121"/>
                </a:solidFill>
              </a:rPr>
              <a:t>Used tokenized words to conduct Lift analysis </a:t>
            </a:r>
            <a:endParaRPr sz="2000">
              <a:solidFill>
                <a:srgbClr val="212121"/>
              </a:solidFill>
            </a:endParaRPr>
          </a:p>
          <a:p>
            <a:pPr indent="0" lvl="0" marL="0" rtl="0" algn="l">
              <a:spcBef>
                <a:spcPts val="1000"/>
              </a:spcBef>
              <a:spcAft>
                <a:spcPts val="0"/>
              </a:spcAft>
              <a:buNone/>
            </a:pPr>
            <a:r>
              <a:t/>
            </a:r>
            <a:endParaRPr sz="2000">
              <a:solidFill>
                <a:srgbClr val="212121"/>
              </a:solidFill>
              <a:highlight>
                <a:srgbClr val="FFFFFF"/>
              </a:highlight>
            </a:endParaRPr>
          </a:p>
          <a:p>
            <a:pPr indent="0" lvl="0" marL="0" rtl="0" algn="l">
              <a:spcBef>
                <a:spcPts val="1000"/>
              </a:spcBef>
              <a:spcAft>
                <a:spcPts val="0"/>
              </a:spcAft>
              <a:buNone/>
            </a:pPr>
            <a:r>
              <a:rPr lang="en-US" sz="2000">
                <a:solidFill>
                  <a:srgbClr val="212121"/>
                </a:solidFill>
                <a:highlight>
                  <a:srgbClr val="FFFFFF"/>
                </a:highlight>
              </a:rPr>
              <a:t>Conducted MDS for three times: 2015, 2019, and 2022</a:t>
            </a:r>
            <a:endParaRPr sz="2000">
              <a:solidFill>
                <a:srgbClr val="212121"/>
              </a:solidFill>
              <a:highlight>
                <a:srgbClr val="FFFFFF"/>
              </a:highlight>
            </a:endParaRPr>
          </a:p>
        </p:txBody>
      </p:sp>
      <p:pic>
        <p:nvPicPr>
          <p:cNvPr id="144" name="Google Shape;144;g16b53705f1e_0_15"/>
          <p:cNvPicPr preferRelativeResize="0"/>
          <p:nvPr/>
        </p:nvPicPr>
        <p:blipFill>
          <a:blip r:embed="rId3">
            <a:alphaModFix/>
          </a:blip>
          <a:stretch>
            <a:fillRect/>
          </a:stretch>
        </p:blipFill>
        <p:spPr>
          <a:xfrm>
            <a:off x="4178900" y="1437450"/>
            <a:ext cx="7532252" cy="39831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g16b53705f1e_0_391"/>
          <p:cNvPicPr preferRelativeResize="0"/>
          <p:nvPr/>
        </p:nvPicPr>
        <p:blipFill>
          <a:blip r:embed="rId3">
            <a:alphaModFix/>
          </a:blip>
          <a:stretch>
            <a:fillRect/>
          </a:stretch>
        </p:blipFill>
        <p:spPr>
          <a:xfrm>
            <a:off x="0" y="1825350"/>
            <a:ext cx="6915186" cy="3452201"/>
          </a:xfrm>
          <a:prstGeom prst="rect">
            <a:avLst/>
          </a:prstGeom>
          <a:noFill/>
          <a:ln>
            <a:noFill/>
          </a:ln>
        </p:spPr>
      </p:pic>
      <p:pic>
        <p:nvPicPr>
          <p:cNvPr id="150" name="Google Shape;150;g16b53705f1e_0_391"/>
          <p:cNvPicPr preferRelativeResize="0"/>
          <p:nvPr/>
        </p:nvPicPr>
        <p:blipFill>
          <a:blip r:embed="rId4">
            <a:alphaModFix/>
          </a:blip>
          <a:stretch>
            <a:fillRect/>
          </a:stretch>
        </p:blipFill>
        <p:spPr>
          <a:xfrm>
            <a:off x="6017781" y="1779550"/>
            <a:ext cx="6174219" cy="3452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g16b53705f1e_0_398"/>
          <p:cNvPicPr preferRelativeResize="0"/>
          <p:nvPr/>
        </p:nvPicPr>
        <p:blipFill>
          <a:blip r:embed="rId3">
            <a:alphaModFix/>
          </a:blip>
          <a:stretch>
            <a:fillRect/>
          </a:stretch>
        </p:blipFill>
        <p:spPr>
          <a:xfrm>
            <a:off x="7090149" y="1220500"/>
            <a:ext cx="5101849" cy="5416426"/>
          </a:xfrm>
          <a:prstGeom prst="rect">
            <a:avLst/>
          </a:prstGeom>
          <a:noFill/>
          <a:ln>
            <a:noFill/>
          </a:ln>
        </p:spPr>
      </p:pic>
      <p:pic>
        <p:nvPicPr>
          <p:cNvPr id="156" name="Google Shape;156;g16b53705f1e_0_398"/>
          <p:cNvPicPr preferRelativeResize="0"/>
          <p:nvPr/>
        </p:nvPicPr>
        <p:blipFill>
          <a:blip r:embed="rId4">
            <a:alphaModFix/>
          </a:blip>
          <a:stretch>
            <a:fillRect/>
          </a:stretch>
        </p:blipFill>
        <p:spPr>
          <a:xfrm>
            <a:off x="217975" y="1305599"/>
            <a:ext cx="4493776" cy="4729349"/>
          </a:xfrm>
          <a:prstGeom prst="rect">
            <a:avLst/>
          </a:prstGeom>
          <a:noFill/>
          <a:ln>
            <a:noFill/>
          </a:ln>
        </p:spPr>
      </p:pic>
      <p:cxnSp>
        <p:nvCxnSpPr>
          <p:cNvPr id="157" name="Google Shape;157;g16b53705f1e_0_398"/>
          <p:cNvCxnSpPr/>
          <p:nvPr/>
        </p:nvCxnSpPr>
        <p:spPr>
          <a:xfrm>
            <a:off x="6010775" y="11450"/>
            <a:ext cx="11400" cy="6835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2017-12-23T15:52:46Z</dcterms:created>
  <dc:creator>Anitesh Barua</dc:creator>
</cp:coreProperties>
</file>