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3"/>
  </p:notesMasterIdLst>
  <p:sldIdLst>
    <p:sldId id="437" r:id="rId2"/>
    <p:sldId id="418" r:id="rId3"/>
    <p:sldId id="447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32" r:id="rId15"/>
    <p:sldId id="433" r:id="rId16"/>
    <p:sldId id="435" r:id="rId17"/>
    <p:sldId id="438" r:id="rId18"/>
    <p:sldId id="431" r:id="rId19"/>
    <p:sldId id="448" r:id="rId20"/>
    <p:sldId id="449" r:id="rId21"/>
    <p:sldId id="450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789820-CA70-4AB6-928E-6A4EC84AA795}">
          <p14:sldIdLst>
            <p14:sldId id="437"/>
            <p14:sldId id="418"/>
            <p14:sldId id="447"/>
            <p14:sldId id="419"/>
            <p14:sldId id="420"/>
            <p14:sldId id="421"/>
            <p14:sldId id="422"/>
          </p14:sldIdLst>
        </p14:section>
        <p14:section name="A Catalogue of Optimizations" id="{4B111AF4-65FD-4703-8BBF-28016669B0FF}">
          <p14:sldIdLst>
            <p14:sldId id="423"/>
            <p14:sldId id="424"/>
            <p14:sldId id="425"/>
            <p14:sldId id="426"/>
            <p14:sldId id="427"/>
            <p14:sldId id="428"/>
            <p14:sldId id="432"/>
            <p14:sldId id="433"/>
            <p14:sldId id="435"/>
            <p14:sldId id="438"/>
            <p14:sldId id="431"/>
          </p14:sldIdLst>
        </p14:section>
        <p14:section name="Data Flow Analysis" id="{3C7ED42B-E752-4832-962B-2716BCA019A3}">
          <p14:sldIdLst>
            <p14:sldId id="448"/>
            <p14:sldId id="449"/>
            <p14:sldId id="45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6633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82542" autoAdjust="0"/>
  </p:normalViewPr>
  <p:slideViewPr>
    <p:cSldViewPr snapToGrid="0">
      <p:cViewPr varScale="1">
        <p:scale>
          <a:sx n="74" d="100"/>
          <a:sy n="74" d="100"/>
        </p:scale>
        <p:origin x="-12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0" d="100"/>
        <a:sy n="120" d="100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3086" y="-67"/>
      </p:cViewPr>
      <p:guideLst>
        <p:guide orient="horz" pos="2880"/>
        <p:guide pos="2160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446F3E-D33E-4C0F-B7B0-F4C6436C2E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71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b="1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b="1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95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8EFE84-00C2-47C0-8989-850B6B28FE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8D8C4-493D-41FF-8BDC-2961842865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3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54748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x-none" sz="3200" smtClean="0">
                <a:solidFill>
                  <a:schemeClr val="accent2"/>
                </a:solidFill>
              </a:rPr>
              <a:t>Program Analysis</a:t>
            </a:r>
            <a:r>
              <a:rPr lang="en-US" sz="3200" dirty="0" smtClean="0">
                <a:solidFill>
                  <a:schemeClr val="accent2"/>
                </a:solidFill>
              </a:rPr>
              <a:t/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https://www.cse.iitb.ac.in/~karkare/cs618/</a:t>
            </a:r>
            <a:br>
              <a:rPr lang="en-IN" dirty="0">
                <a:solidFill>
                  <a:srgbClr val="FF0000"/>
                </a:solidFill>
              </a:rPr>
            </a:br>
            <a:endParaRPr lang="x-none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43910"/>
            <a:ext cx="6400800" cy="212979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Amey Karkare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Dept of Computer Science and Engg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 IIT </a:t>
            </a:r>
            <a:r>
              <a:rPr lang="x-none" altLang="en-US" sz="2800" dirty="0" smtClean="0"/>
              <a:t>Kanpur</a:t>
            </a:r>
          </a:p>
          <a:p>
            <a:pPr eaLnBrk="1" hangingPunct="1">
              <a:lnSpc>
                <a:spcPct val="80000"/>
              </a:lnSpc>
            </a:pPr>
            <a:r>
              <a:rPr lang="x-none" altLang="en-US" sz="2800" dirty="0" smtClean="0"/>
              <a:t>Visiting IIT Bombay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  <a:sym typeface="+mn-ea"/>
              </a:rPr>
              <a:t>karkare@cse.iit</a:t>
            </a:r>
            <a:r>
              <a:rPr lang="x-none" alt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  <a:sym typeface="+mn-ea"/>
              </a:rPr>
              <a:t>k</a:t>
            </a: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  <a:sym typeface="+mn-ea"/>
              </a:rPr>
              <a:t>.ac.in</a:t>
            </a:r>
            <a:endParaRPr lang="en-US" altLang="en-US" sz="2000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  <a:sym typeface="+mn-ea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karkare@cse.iit</a:t>
            </a:r>
            <a:r>
              <a:rPr lang="x-none" alt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0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.ac.in</a:t>
            </a:r>
          </a:p>
        </p:txBody>
      </p:sp>
      <p:pic>
        <p:nvPicPr>
          <p:cNvPr id="7" name="Picture 6" descr="IITK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170" y="4642627"/>
            <a:ext cx="1819469" cy="17302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972" y="2078375"/>
            <a:ext cx="89022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Code Optimizations</a:t>
            </a:r>
          </a:p>
        </p:txBody>
      </p:sp>
      <p:pic>
        <p:nvPicPr>
          <p:cNvPr id="2" name="Picture 1" descr="iitb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60" y="4551892"/>
            <a:ext cx="1657350" cy="169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7959"/>
            <a:ext cx="7772400" cy="4839493"/>
          </a:xfrm>
        </p:spPr>
        <p:txBody>
          <a:bodyPr/>
          <a:lstStyle/>
          <a:p>
            <a:r>
              <a:rPr lang="en-US" dirty="0" smtClean="0"/>
              <a:t>Constant Propagation</a:t>
            </a:r>
          </a:p>
          <a:p>
            <a:pPr lvl="1"/>
            <a:r>
              <a:rPr lang="en-US" dirty="0" smtClean="0"/>
              <a:t>Replace a variable by its “constant” value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May result in application of constant folding</a:t>
            </a:r>
          </a:p>
          <a:p>
            <a:pPr lvl="1"/>
            <a:r>
              <a:rPr lang="en-US" dirty="0" smtClean="0"/>
              <a:t>How/When can we apply it?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64027" y="3026195"/>
            <a:ext cx="7497148" cy="2072762"/>
            <a:chOff x="664027" y="3026195"/>
            <a:chExt cx="7497148" cy="2072762"/>
          </a:xfrm>
        </p:grpSpPr>
        <p:sp>
          <p:nvSpPr>
            <p:cNvPr id="6" name="TextBox 5"/>
            <p:cNvSpPr txBox="1"/>
            <p:nvPr/>
          </p:nvSpPr>
          <p:spPr>
            <a:xfrm>
              <a:off x="664027" y="3153746"/>
              <a:ext cx="23326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5;                      </a:t>
              </a:r>
            </a:p>
            <a:p>
              <a:pPr lvl="1"/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pPr lvl="1"/>
              <a:r>
                <a:rPr lang="en-US" dirty="0">
                  <a:latin typeface="Courier New" pitchFamily="49" charset="0"/>
                  <a:cs typeface="Courier New" pitchFamily="49" charset="0"/>
                </a:rPr>
                <a:t>j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*4;</a:t>
              </a:r>
            </a:p>
            <a:p>
              <a:pPr lvl="1"/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66052" y="3658464"/>
              <a:ext cx="3153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>
                  <a:latin typeface="+mn-lt"/>
                  <a:cs typeface="Courier New" pitchFamily="49" charset="0"/>
                </a:rPr>
                <a:t>Replaced by</a:t>
              </a:r>
              <a:endParaRPr lang="en-US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28522" y="3159965"/>
              <a:ext cx="23326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5;                      </a:t>
              </a:r>
            </a:p>
            <a:p>
              <a:pPr lvl="1"/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pPr lvl="1"/>
              <a:r>
                <a:rPr lang="en-US" dirty="0">
                  <a:latin typeface="Courier New" pitchFamily="49" charset="0"/>
                  <a:cs typeface="Courier New" pitchFamily="49" charset="0"/>
                </a:rPr>
                <a:t>j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5*4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lvl="1"/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5953" y="3026195"/>
              <a:ext cx="1950099" cy="16764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6019798" y="3018435"/>
            <a:ext cx="1950099" cy="1684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3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</a:t>
            </a:r>
            <a:r>
              <a:rPr lang="en-US" dirty="0" err="1" smtClean="0"/>
              <a:t>Subexpression</a:t>
            </a:r>
            <a:r>
              <a:rPr lang="en-US" dirty="0" smtClean="0"/>
              <a:t>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Reuse a computation if already “available”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to do it?</a:t>
            </a:r>
          </a:p>
          <a:p>
            <a:r>
              <a:rPr lang="en-US" dirty="0" smtClean="0"/>
              <a:t>When can we do it?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78330" y="2664976"/>
            <a:ext cx="7497148" cy="2449855"/>
            <a:chOff x="664027" y="3149068"/>
            <a:chExt cx="7497148" cy="2449855"/>
          </a:xfrm>
        </p:grpSpPr>
        <p:sp>
          <p:nvSpPr>
            <p:cNvPr id="5" name="TextBox 4"/>
            <p:cNvSpPr txBox="1"/>
            <p:nvPr/>
          </p:nvSpPr>
          <p:spPr>
            <a:xfrm>
              <a:off x="664027" y="3284380"/>
              <a:ext cx="264834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x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u+v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                      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1"/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pPr lvl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u+v+w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1"/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66052" y="3789098"/>
              <a:ext cx="3153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>
                  <a:latin typeface="+mn-lt"/>
                  <a:cs typeface="Courier New" pitchFamily="49" charset="0"/>
                </a:rPr>
                <a:t>Replaced by</a:t>
              </a:r>
              <a:endParaRPr lang="en-US" dirty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28522" y="3290599"/>
              <a:ext cx="233265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t0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u+v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lvl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x = t0;                      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1"/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pPr lvl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t0+w;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1"/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5953" y="3156829"/>
              <a:ext cx="2237794" cy="16764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19798" y="3149068"/>
              <a:ext cx="2141377" cy="20743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947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7959"/>
            <a:ext cx="7772400" cy="4839493"/>
          </a:xfrm>
        </p:spPr>
        <p:txBody>
          <a:bodyPr/>
          <a:lstStyle/>
          <a:p>
            <a:r>
              <a:rPr lang="en-US" dirty="0" smtClean="0"/>
              <a:t>Replace a variable by another</a:t>
            </a:r>
          </a:p>
          <a:p>
            <a:pPr lvl="1"/>
            <a:r>
              <a:rPr lang="en-US" dirty="0" smtClean="0"/>
              <a:t>If they are guaranteed to have same value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May result in dead code, common </a:t>
            </a:r>
            <a:r>
              <a:rPr lang="en-US" dirty="0" err="1" smtClean="0"/>
              <a:t>subexpr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How to apply it?</a:t>
            </a:r>
          </a:p>
          <a:p>
            <a:pPr lvl="1"/>
            <a:r>
              <a:rPr lang="en-US" dirty="0" smtClean="0"/>
              <a:t>When can we apply it?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64027" y="2970769"/>
            <a:ext cx="7497148" cy="2072762"/>
            <a:chOff x="664027" y="3026195"/>
            <a:chExt cx="7497148" cy="2072762"/>
          </a:xfrm>
        </p:grpSpPr>
        <p:sp>
          <p:nvSpPr>
            <p:cNvPr id="6" name="TextBox 5"/>
            <p:cNvSpPr txBox="1"/>
            <p:nvPr/>
          </p:nvSpPr>
          <p:spPr>
            <a:xfrm>
              <a:off x="664027" y="3153746"/>
              <a:ext cx="23326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k;                      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1"/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pPr lvl="1"/>
              <a:r>
                <a:rPr lang="en-US" dirty="0">
                  <a:latin typeface="Courier New" pitchFamily="49" charset="0"/>
                  <a:cs typeface="Courier New" pitchFamily="49" charset="0"/>
                </a:rPr>
                <a:t>j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*4;</a:t>
              </a:r>
            </a:p>
            <a:p>
              <a:pPr lvl="1"/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66052" y="3658464"/>
              <a:ext cx="3153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>
                  <a:latin typeface="+mn-lt"/>
                  <a:cs typeface="Courier New" pitchFamily="49" charset="0"/>
                </a:rPr>
                <a:t>Replaced by</a:t>
              </a:r>
              <a:endParaRPr lang="en-US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28522" y="3159965"/>
              <a:ext cx="23326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k;                      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1"/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pPr lvl="1"/>
              <a:r>
                <a:rPr lang="en-US" dirty="0">
                  <a:latin typeface="Courier New" pitchFamily="49" charset="0"/>
                  <a:cs typeface="Courier New" pitchFamily="49" charset="0"/>
                </a:rPr>
                <a:t>j = k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*4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lvl="1"/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5953" y="3026195"/>
              <a:ext cx="1950099" cy="16764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6019798" y="3018435"/>
            <a:ext cx="1950099" cy="1684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7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7959"/>
            <a:ext cx="7772400" cy="4839493"/>
          </a:xfrm>
        </p:spPr>
        <p:txBody>
          <a:bodyPr>
            <a:normAutofit/>
          </a:bodyPr>
          <a:lstStyle/>
          <a:p>
            <a:r>
              <a:rPr lang="en-US" dirty="0" smtClean="0"/>
              <a:t>Move the code in a program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Code size reduction</a:t>
            </a:r>
          </a:p>
          <a:p>
            <a:pPr lvl="1"/>
            <a:r>
              <a:rPr lang="en-US" dirty="0" smtClean="0"/>
              <a:t>Reduction in the frequency of execution</a:t>
            </a:r>
          </a:p>
          <a:p>
            <a:r>
              <a:rPr lang="en-US" dirty="0" smtClean="0"/>
              <a:t>Allowed only if the meaning of the program does not change.</a:t>
            </a:r>
          </a:p>
          <a:p>
            <a:pPr lvl="1"/>
            <a:r>
              <a:rPr lang="en-US" dirty="0" smtClean="0"/>
              <a:t>May result in dead code, common </a:t>
            </a:r>
            <a:r>
              <a:rPr lang="en-US" dirty="0" err="1" smtClean="0"/>
              <a:t>subexpr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How/When can we apply it?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7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ode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size reduction</a:t>
            </a:r>
          </a:p>
          <a:p>
            <a:pPr marL="457200" lvl="1" indent="0">
              <a:buNone/>
            </a:pPr>
            <a:r>
              <a:rPr lang="en-US" dirty="0" smtClean="0"/>
              <a:t>Suppose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 smtClean="0"/>
              <a:t> generates a large number of machine instructions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49624" y="3212815"/>
            <a:ext cx="7811552" cy="2072762"/>
            <a:chOff x="349624" y="3026195"/>
            <a:chExt cx="7811552" cy="2072762"/>
          </a:xfrm>
        </p:grpSpPr>
        <p:sp>
          <p:nvSpPr>
            <p:cNvPr id="6" name="TextBox 5"/>
            <p:cNvSpPr txBox="1"/>
            <p:nvPr/>
          </p:nvSpPr>
          <p:spPr>
            <a:xfrm>
              <a:off x="349624" y="3344631"/>
              <a:ext cx="314002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(a &lt; b) 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u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x op y;</a:t>
              </a:r>
            </a:p>
            <a:p>
              <a:pPr lvl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else                       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v = x op y;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32442" y="3677998"/>
              <a:ext cx="2369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>
                  <a:latin typeface="+mn-lt"/>
                  <a:cs typeface="Courier New" pitchFamily="49" charset="0"/>
                </a:rPr>
                <a:t>Replaced by</a:t>
              </a:r>
              <a:endParaRPr lang="en-US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18450" y="3159965"/>
              <a:ext cx="284272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t1 = x op y;</a:t>
              </a:r>
            </a:p>
            <a:p>
              <a:pPr lvl="1"/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 &lt; b) </a:t>
              </a:r>
            </a:p>
            <a:p>
              <a:pPr lvl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u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t1;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1"/>
              <a:r>
                <a:rPr lang="en-US" dirty="0">
                  <a:latin typeface="Courier New" pitchFamily="49" charset="0"/>
                  <a:cs typeface="Courier New" pitchFamily="49" charset="0"/>
                </a:rPr>
                <a:t>else                       </a:t>
              </a:r>
            </a:p>
            <a:p>
              <a:pPr lvl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v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t1;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2353" y="3026195"/>
              <a:ext cx="2817296" cy="20727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318450" y="3195723"/>
            <a:ext cx="2842726" cy="2089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2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2311"/>
            <a:ext cx="7772400" cy="11430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ode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93347"/>
            <a:ext cx="7772400" cy="5175404"/>
          </a:xfrm>
        </p:spPr>
        <p:txBody>
          <a:bodyPr>
            <a:normAutofit/>
          </a:bodyPr>
          <a:lstStyle/>
          <a:p>
            <a:r>
              <a:rPr lang="en-US" dirty="0" smtClean="0"/>
              <a:t>Execution frequency reduction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How/When can we do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66664" y="1976188"/>
            <a:ext cx="7394512" cy="3199420"/>
            <a:chOff x="766664" y="2755596"/>
            <a:chExt cx="7394512" cy="3199420"/>
          </a:xfrm>
        </p:grpSpPr>
        <p:grpSp>
          <p:nvGrpSpPr>
            <p:cNvPr id="5" name="Group 4"/>
            <p:cNvGrpSpPr/>
            <p:nvPr/>
          </p:nvGrpSpPr>
          <p:grpSpPr>
            <a:xfrm>
              <a:off x="766664" y="2755596"/>
              <a:ext cx="7394512" cy="3180758"/>
              <a:chOff x="766664" y="3026195"/>
              <a:chExt cx="7394512" cy="3180758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766664" y="3167342"/>
                <a:ext cx="272298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if (a &lt; b) 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lvl="1"/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…;</a:t>
                </a:r>
              </a:p>
              <a:p>
                <a:pPr lvl="1"/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else                       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lvl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v = x*y;</a:t>
                </a:r>
              </a:p>
              <a:p>
                <a:pPr lvl="1"/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 = x*y;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032442" y="3677998"/>
                <a:ext cx="236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dirty="0" smtClean="0">
                    <a:latin typeface="+mn-lt"/>
                    <a:cs typeface="Courier New" pitchFamily="49" charset="0"/>
                  </a:rPr>
                  <a:t>Replaced by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318450" y="3159965"/>
                <a:ext cx="284272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if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(a &lt; b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) { 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lvl="1"/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u  = …;</a:t>
                </a:r>
              </a:p>
              <a:p>
                <a:pPr lvl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t2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 x*y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;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lvl="1"/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} else {</a:t>
                </a:r>
              </a:p>
              <a:p>
                <a:pPr lvl="1"/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t2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 x*y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;                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lvl="1"/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v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t2;</a:t>
                </a:r>
              </a:p>
              <a:p>
                <a:pPr lvl="1"/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pPr lvl="1"/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w = t2;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915953" y="3026195"/>
                <a:ext cx="2573696" cy="20727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318450" y="2757166"/>
              <a:ext cx="2842726" cy="31978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127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2311"/>
            <a:ext cx="7772400" cy="1143000"/>
          </a:xfrm>
        </p:spPr>
        <p:txBody>
          <a:bodyPr/>
          <a:lstStyle/>
          <a:p>
            <a:r>
              <a:rPr lang="en-US" dirty="0" smtClean="0"/>
              <a:t>Loop Invariant Code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1270"/>
            <a:ext cx="7772400" cy="4279665"/>
          </a:xfrm>
        </p:spPr>
        <p:txBody>
          <a:bodyPr/>
          <a:lstStyle/>
          <a:p>
            <a:r>
              <a:rPr lang="en-US" dirty="0" smtClean="0"/>
              <a:t>Execution frequency reduction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How/When can we do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66664" y="2410349"/>
            <a:ext cx="7394512" cy="2544220"/>
            <a:chOff x="766664" y="2755596"/>
            <a:chExt cx="7394512" cy="2544220"/>
          </a:xfrm>
        </p:grpSpPr>
        <p:grpSp>
          <p:nvGrpSpPr>
            <p:cNvPr id="5" name="Group 4"/>
            <p:cNvGrpSpPr/>
            <p:nvPr/>
          </p:nvGrpSpPr>
          <p:grpSpPr>
            <a:xfrm>
              <a:off x="766664" y="2755596"/>
              <a:ext cx="7394512" cy="2442094"/>
              <a:chOff x="766664" y="3026195"/>
              <a:chExt cx="7394512" cy="2442094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766664" y="3167342"/>
                <a:ext cx="272298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for (…) {</a:t>
                </a:r>
              </a:p>
              <a:p>
                <a:pPr lvl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…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lvl="1"/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a+b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;</a:t>
                </a:r>
              </a:p>
              <a:p>
                <a:pPr lvl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…</a:t>
                </a:r>
              </a:p>
              <a:p>
                <a:pPr lvl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}</a:t>
                </a:r>
                <a:endParaRPr lang="en-US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032442" y="3677998"/>
                <a:ext cx="236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dirty="0" smtClean="0">
                    <a:latin typeface="+mn-lt"/>
                    <a:cs typeface="Courier New" pitchFamily="49" charset="0"/>
                  </a:rPr>
                  <a:t>Replaced by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318450" y="3159965"/>
                <a:ext cx="28427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t3 = </a:t>
                </a:r>
                <a:r>
                  <a:rPr lang="en-US" dirty="0" err="1" smtClean="0">
                    <a:latin typeface="Courier New" pitchFamily="49" charset="0"/>
                    <a:cs typeface="Courier New" pitchFamily="49" charset="0"/>
                  </a:rPr>
                  <a:t>a+b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;</a:t>
                </a:r>
              </a:p>
              <a:p>
                <a:pPr lvl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f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or (…) {</a:t>
                </a:r>
              </a:p>
              <a:p>
                <a:pPr lvl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…</a:t>
                </a:r>
              </a:p>
              <a:p>
                <a:pPr lvl="1"/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u  = t3;</a:t>
                </a:r>
              </a:p>
              <a:p>
                <a:pPr lvl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  …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lvl="1"/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}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915953" y="3026195"/>
                <a:ext cx="2573696" cy="20727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318450" y="2755596"/>
              <a:ext cx="2842726" cy="25442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422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2311"/>
            <a:ext cx="7772400" cy="11430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ode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93347"/>
            <a:ext cx="7772400" cy="5175404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Safety of code motion</a:t>
            </a:r>
          </a:p>
          <a:p>
            <a:r>
              <a:rPr lang="en-US" sz="4800" dirty="0" smtClean="0"/>
              <a:t>Profitability of code 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7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7959"/>
            <a:ext cx="7772400" cy="4839493"/>
          </a:xfrm>
        </p:spPr>
        <p:txBody>
          <a:bodyPr/>
          <a:lstStyle/>
          <a:p>
            <a:r>
              <a:rPr lang="en-US" dirty="0" smtClean="0"/>
              <a:t>Dead code elimination</a:t>
            </a:r>
          </a:p>
          <a:p>
            <a:pPr lvl="1"/>
            <a:r>
              <a:rPr lang="en-US" dirty="0" smtClean="0"/>
              <a:t>Remove unreachable, unused code.</a:t>
            </a:r>
          </a:p>
          <a:p>
            <a:pPr lvl="1"/>
            <a:r>
              <a:rPr lang="en-US" dirty="0" smtClean="0"/>
              <a:t>Can we always do it?</a:t>
            </a:r>
          </a:p>
          <a:p>
            <a:r>
              <a:rPr lang="en-US" dirty="0" smtClean="0"/>
              <a:t>Strength reduction</a:t>
            </a:r>
          </a:p>
          <a:p>
            <a:pPr lvl="1"/>
            <a:r>
              <a:rPr lang="en-US" dirty="0" smtClean="0"/>
              <a:t>Use of </a:t>
            </a:r>
            <a:r>
              <a:rPr lang="en-US" i="1" dirty="0" smtClean="0"/>
              <a:t>low strength </a:t>
            </a:r>
            <a:r>
              <a:rPr lang="en-US" dirty="0" smtClean="0"/>
              <a:t>operators in place of </a:t>
            </a:r>
            <a:r>
              <a:rPr lang="en-US" i="1" dirty="0" smtClean="0"/>
              <a:t>high strength </a:t>
            </a:r>
            <a:r>
              <a:rPr lang="en-US" dirty="0" smtClean="0"/>
              <a:t>operators.</a:t>
            </a:r>
          </a:p>
          <a:p>
            <a:pPr lvl="2"/>
            <a:r>
              <a:rPr lang="en-US" dirty="0" err="1" smtClean="0"/>
              <a:t>i</a:t>
            </a:r>
            <a:r>
              <a:rPr lang="en-US" dirty="0" smtClean="0"/>
              <a:t>*</a:t>
            </a:r>
            <a:r>
              <a:rPr lang="en-US" dirty="0" err="1" smtClean="0"/>
              <a:t>i</a:t>
            </a:r>
            <a:r>
              <a:rPr lang="en-US" dirty="0" smtClean="0"/>
              <a:t> instead of i^2, </a:t>
            </a:r>
            <a:r>
              <a:rPr lang="en-US" dirty="0" err="1" smtClean="0"/>
              <a:t>pow</a:t>
            </a:r>
            <a:r>
              <a:rPr lang="en-US" dirty="0" smtClean="0"/>
              <a:t>(i,2)</a:t>
            </a:r>
          </a:p>
          <a:p>
            <a:pPr lvl="2"/>
            <a:r>
              <a:rPr lang="en-US" dirty="0" err="1" smtClean="0"/>
              <a:t>i</a:t>
            </a:r>
            <a:r>
              <a:rPr lang="en-US" dirty="0" smtClean="0"/>
              <a:t>&lt;&lt;1 instead of </a:t>
            </a:r>
            <a:r>
              <a:rPr lang="en-US" dirty="0" err="1" smtClean="0"/>
              <a:t>i</a:t>
            </a:r>
            <a:r>
              <a:rPr lang="en-US" dirty="0" smtClean="0"/>
              <a:t>*2</a:t>
            </a:r>
          </a:p>
          <a:p>
            <a:pPr lvl="1"/>
            <a:r>
              <a:rPr lang="en-US" dirty="0" smtClean="0"/>
              <a:t>Typically performed for integers only </a:t>
            </a:r>
            <a:r>
              <a:rPr lang="en-US" dirty="0" smtClean="0">
                <a:solidFill>
                  <a:srgbClr val="FF0000"/>
                </a:solidFill>
              </a:rPr>
              <a:t>(Why?)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7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next few lectures</a:t>
            </a:r>
          </a:p>
          <a:p>
            <a:r>
              <a:rPr lang="en-US" i="1" dirty="0" smtClean="0"/>
              <a:t>Intraprocedural </a:t>
            </a:r>
            <a:r>
              <a:rPr lang="en-US" dirty="0" smtClean="0"/>
              <a:t>Data Flow analysis</a:t>
            </a:r>
          </a:p>
          <a:p>
            <a:pPr lvl="1"/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Classical examples</a:t>
            </a:r>
          </a:p>
          <a:p>
            <a:pPr lvl="1"/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FE84-00C2-47C0-8989-850B6B28FE8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To improve efficiency of generated executable (time, space, resources …)</a:t>
            </a:r>
          </a:p>
          <a:p>
            <a:pPr lvl="1"/>
            <a:r>
              <a:rPr lang="en-US" dirty="0" smtClean="0"/>
              <a:t>Maintain semantic equivalence</a:t>
            </a:r>
          </a:p>
          <a:p>
            <a:r>
              <a:rPr lang="en-US" dirty="0" smtClean="0"/>
              <a:t>Two levels</a:t>
            </a:r>
          </a:p>
          <a:p>
            <a:pPr lvl="1"/>
            <a:r>
              <a:rPr lang="en-US" dirty="0" smtClean="0"/>
              <a:t>Machine Independent</a:t>
            </a:r>
          </a:p>
          <a:p>
            <a:pPr lvl="1"/>
            <a:r>
              <a:rPr lang="en-US" dirty="0" smtClean="0"/>
              <a:t>Machine Dependent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6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Unless otherwise specified</a:t>
            </a:r>
          </a:p>
          <a:p>
            <a:r>
              <a:rPr lang="en-US" dirty="0" smtClean="0"/>
              <a:t>Intraprocedural: Restrict to a single function</a:t>
            </a:r>
          </a:p>
          <a:p>
            <a:r>
              <a:rPr lang="en-US" dirty="0" smtClean="0"/>
              <a:t>Input in 3–address code format</a:t>
            </a:r>
          </a:p>
          <a:p>
            <a:pPr marL="457200" lvl="1" indent="0">
              <a:buNone/>
            </a:pPr>
            <a:endParaRPr lang="en-US" altLang="en-US" sz="20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FE84-00C2-47C0-8989-850B6B28FE8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2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Address Code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7897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CC9900"/>
                </a:solidFill>
              </a:rPr>
              <a:t>Assignments</a:t>
            </a:r>
            <a:endParaRPr lang="en-US" altLang="en-US" dirty="0">
              <a:solidFill>
                <a:srgbClr val="CC9900"/>
              </a:solidFill>
            </a:endParaRPr>
          </a:p>
          <a:p>
            <a:pPr marL="57150" indent="0">
              <a:buNone/>
            </a:pPr>
            <a:r>
              <a:rPr lang="en-US" altLang="en-US" sz="2400" dirty="0"/>
              <a:t>	</a:t>
            </a:r>
            <a:r>
              <a:rPr lang="en-US" altLang="en-US" sz="2800" dirty="0"/>
              <a:t>x = y op z</a:t>
            </a:r>
          </a:p>
          <a:p>
            <a:pPr marL="57150" indent="0">
              <a:buNone/>
            </a:pPr>
            <a:r>
              <a:rPr lang="en-US" altLang="en-US" sz="2800" dirty="0"/>
              <a:t>	x = op y</a:t>
            </a:r>
          </a:p>
          <a:p>
            <a:pPr marL="57150" indent="0">
              <a:buNone/>
            </a:pPr>
            <a:r>
              <a:rPr lang="en-US" altLang="en-US" sz="2800" dirty="0"/>
              <a:t>	x = y</a:t>
            </a:r>
          </a:p>
          <a:p>
            <a:r>
              <a:rPr lang="en-US" altLang="en-US" dirty="0">
                <a:solidFill>
                  <a:srgbClr val="CC9900"/>
                </a:solidFill>
              </a:rPr>
              <a:t>Jump/Control statements</a:t>
            </a:r>
          </a:p>
          <a:p>
            <a:pPr marL="57150" indent="0">
              <a:buNone/>
            </a:pPr>
            <a:r>
              <a:rPr lang="en-US" altLang="en-US" sz="2400" dirty="0"/>
              <a:t>	</a:t>
            </a:r>
            <a:r>
              <a:rPr lang="en-US" altLang="en-US" sz="2800" dirty="0" err="1"/>
              <a:t>goto</a:t>
            </a:r>
            <a:r>
              <a:rPr lang="en-US" altLang="en-US" sz="2800" dirty="0"/>
              <a:t> L</a:t>
            </a:r>
          </a:p>
          <a:p>
            <a:pPr marL="57150" indent="0">
              <a:buNone/>
            </a:pPr>
            <a:r>
              <a:rPr lang="en-US" altLang="en-US" sz="2800" dirty="0"/>
              <a:t>	if x </a:t>
            </a:r>
            <a:r>
              <a:rPr lang="en-US" altLang="en-US" sz="2800" dirty="0" err="1"/>
              <a:t>relop</a:t>
            </a:r>
            <a:r>
              <a:rPr lang="en-US" altLang="en-US" sz="2800" dirty="0"/>
              <a:t> y </a:t>
            </a:r>
            <a:r>
              <a:rPr lang="en-US" altLang="en-US" sz="2800" dirty="0" err="1"/>
              <a:t>goto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L</a:t>
            </a:r>
          </a:p>
          <a:p>
            <a:pPr marL="400050"/>
            <a:r>
              <a:rPr lang="en-US" altLang="en-US" dirty="0" smtClean="0">
                <a:solidFill>
                  <a:srgbClr val="CC9900"/>
                </a:solidFill>
              </a:rPr>
              <a:t>Statements can have label(s)</a:t>
            </a:r>
          </a:p>
          <a:p>
            <a:pPr marL="514350" lvl="1" indent="0">
              <a:buNone/>
            </a:pPr>
            <a:r>
              <a:rPr lang="en-US" altLang="en-US" sz="2400" dirty="0" smtClean="0"/>
              <a:t>	</a:t>
            </a:r>
            <a:r>
              <a:rPr lang="en-US" altLang="en-US" dirty="0" smtClean="0"/>
              <a:t>L: … </a:t>
            </a:r>
            <a:endParaRPr lang="en-US" altLang="en-US" dirty="0"/>
          </a:p>
          <a:p>
            <a:pPr marL="800100" lvl="1"/>
            <a:endParaRPr lang="en-US" altLang="en-US" dirty="0">
              <a:solidFill>
                <a:srgbClr val="CC9900"/>
              </a:solidFill>
            </a:endParaRPr>
          </a:p>
          <a:p>
            <a:pPr marL="400050"/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FE84-00C2-47C0-8989-850B6B28FE8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66593" y="1787098"/>
            <a:ext cx="4249881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smtClean="0"/>
              <a:t>Arrays, Pointers and</a:t>
            </a:r>
          </a:p>
          <a:p>
            <a:r>
              <a:rPr lang="en-US" sz="3600" dirty="0"/>
              <a:t>F</a:t>
            </a:r>
            <a:r>
              <a:rPr lang="en-US" sz="3600" dirty="0" smtClean="0"/>
              <a:t>unctions to be added</a:t>
            </a:r>
          </a:p>
          <a:p>
            <a:r>
              <a:rPr lang="en-US" sz="3600" dirty="0" smtClean="0"/>
              <a:t>later when needed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5444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972" y="2078375"/>
            <a:ext cx="89022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Machine Independent</a:t>
            </a:r>
          </a:p>
          <a:p>
            <a:pPr algn="ctr"/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Code Optimizations</a:t>
            </a:r>
          </a:p>
        </p:txBody>
      </p:sp>
      <p:pic>
        <p:nvPicPr>
          <p:cNvPr id="1026" name="Picture 2" descr="C:\Users\karkare\AppData\Local\Microsoft\Windows\INetCache\IE\7OQ3GPY8\large-Magnifying-Glass-33.3-13475[1]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59" y="193779"/>
            <a:ext cx="6748228" cy="652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7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Independent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of optimizations</a:t>
            </a:r>
          </a:p>
          <a:p>
            <a:pPr lvl="1"/>
            <a:r>
              <a:rPr lang="en-US" dirty="0" smtClean="0"/>
              <a:t>Local</a:t>
            </a:r>
          </a:p>
          <a:p>
            <a:pPr lvl="1"/>
            <a:r>
              <a:rPr lang="en-US" dirty="0" smtClean="0"/>
              <a:t>Global</a:t>
            </a:r>
          </a:p>
          <a:p>
            <a:pPr lvl="1"/>
            <a:r>
              <a:rPr lang="en-US" dirty="0" err="1" smtClean="0"/>
              <a:t>Interprocedural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2457995"/>
            <a:ext cx="288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+mn-lt"/>
              </a:rPr>
              <a:t>Intraprocedural</a:t>
            </a:r>
            <a:endParaRPr lang="en-US" sz="2800" dirty="0">
              <a:latin typeface="+mn-lt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2612571" y="2262405"/>
            <a:ext cx="522514" cy="914400"/>
          </a:xfrm>
          <a:prstGeom prst="rightBrace">
            <a:avLst/>
          </a:prstGeom>
          <a:noFill/>
          <a:ln w="25400" cmpd="sng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0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7256"/>
            <a:ext cx="7772400" cy="4456932"/>
          </a:xfrm>
        </p:spPr>
        <p:txBody>
          <a:bodyPr/>
          <a:lstStyle/>
          <a:p>
            <a:r>
              <a:rPr lang="en-US" dirty="0" smtClean="0"/>
              <a:t>Restricted to a basic block</a:t>
            </a:r>
          </a:p>
          <a:p>
            <a:r>
              <a:rPr lang="en-US" dirty="0" smtClean="0"/>
              <a:t>Simplifies the analysis</a:t>
            </a:r>
          </a:p>
          <a:p>
            <a:r>
              <a:rPr lang="en-US" dirty="0" smtClean="0"/>
              <a:t>Not all optimizations can be applied locally</a:t>
            </a:r>
          </a:p>
          <a:p>
            <a:pPr lvl="1"/>
            <a:r>
              <a:rPr lang="en-US" dirty="0" smtClean="0"/>
              <a:t>E.g. Loop optimizations</a:t>
            </a:r>
          </a:p>
          <a:p>
            <a:r>
              <a:rPr lang="en-US" dirty="0" smtClean="0"/>
              <a:t>Gains are also limited</a:t>
            </a:r>
          </a:p>
          <a:p>
            <a:r>
              <a:rPr lang="en-US" dirty="0" smtClean="0"/>
              <a:t>Simplify global/</a:t>
            </a:r>
            <a:r>
              <a:rPr lang="en-US" dirty="0" err="1" smtClean="0"/>
              <a:t>interprocedural</a:t>
            </a:r>
            <a:r>
              <a:rPr lang="en-US" dirty="0" smtClean="0"/>
              <a:t> optimizations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2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restricted within a procedure/function</a:t>
            </a:r>
          </a:p>
          <a:p>
            <a:pPr lvl="1"/>
            <a:r>
              <a:rPr lang="en-US" dirty="0" smtClean="0"/>
              <a:t>Could be restricted to a smaller scope, e.g. a loop</a:t>
            </a:r>
          </a:p>
          <a:p>
            <a:r>
              <a:rPr lang="en-US" dirty="0" smtClean="0"/>
              <a:t>Most compiler implement up to global optimizations</a:t>
            </a:r>
          </a:p>
          <a:p>
            <a:pPr lvl="1"/>
            <a:r>
              <a:rPr lang="en-US" dirty="0" smtClean="0"/>
              <a:t>Well founded theory</a:t>
            </a:r>
          </a:p>
          <a:p>
            <a:pPr lvl="1"/>
            <a:r>
              <a:rPr lang="en-US" dirty="0" smtClean="0"/>
              <a:t>Practical gains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4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Interprocedural</a:t>
            </a:r>
            <a:r>
              <a:rPr lang="en-US" dirty="0" smtClean="0"/>
              <a:t>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Spans multiple procedures, files</a:t>
            </a:r>
          </a:p>
          <a:p>
            <a:pPr lvl="1"/>
            <a:r>
              <a:rPr lang="en-US" dirty="0" smtClean="0"/>
              <a:t>In some cases multiple languages!</a:t>
            </a:r>
          </a:p>
          <a:p>
            <a:r>
              <a:rPr lang="en-US" dirty="0" smtClean="0"/>
              <a:t>Not as popular as global optimizations</a:t>
            </a:r>
          </a:p>
          <a:p>
            <a:pPr lvl="1"/>
            <a:r>
              <a:rPr lang="en-US" dirty="0" smtClean="0"/>
              <a:t>No single theory applicable to multiple scenarios</a:t>
            </a:r>
          </a:p>
          <a:p>
            <a:pPr lvl="1"/>
            <a:r>
              <a:rPr lang="en-US" dirty="0" smtClean="0"/>
              <a:t>Time consuming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Catalogue of Code Optimizations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run-time actions to compile-time</a:t>
            </a:r>
          </a:p>
          <a:p>
            <a:r>
              <a:rPr lang="en-US" dirty="0" smtClean="0"/>
              <a:t>Constant Folding:</a:t>
            </a:r>
          </a:p>
          <a:p>
            <a:pPr marL="857250" lvl="2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Volume = 4/3*PI*r*r*r;</a:t>
            </a:r>
          </a:p>
          <a:p>
            <a:pPr lvl="1"/>
            <a:r>
              <a:rPr lang="en-US" dirty="0" smtClean="0"/>
              <a:t>Compute 4/3*PI at compile time</a:t>
            </a:r>
          </a:p>
          <a:p>
            <a:pPr lvl="1"/>
            <a:r>
              <a:rPr lang="en-US" dirty="0" smtClean="0"/>
              <a:t>Applied very frequently for linearizing indices of multidimensional arrays</a:t>
            </a:r>
          </a:p>
          <a:p>
            <a:pPr lvl="1"/>
            <a:r>
              <a:rPr lang="en-US" dirty="0" smtClean="0"/>
              <a:t>How/When can we apply it?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E70D-6096-44F0-96DE-60AB58EA5DD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1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i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</Template>
  <TotalTime>17778</TotalTime>
  <Words>686</Words>
  <Application>Microsoft Office PowerPoint</Application>
  <PresentationFormat>On-screen Show (4:3)</PresentationFormat>
  <Paragraphs>222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Simple</vt:lpstr>
      <vt:lpstr>Program Analysis https://www.cse.iitb.ac.in/~karkare/cs618/ </vt:lpstr>
      <vt:lpstr>Recap</vt:lpstr>
      <vt:lpstr>PowerPoint Presentation</vt:lpstr>
      <vt:lpstr>Machine Independent Optimizations</vt:lpstr>
      <vt:lpstr>Local Optimizations</vt:lpstr>
      <vt:lpstr>Global Optimizations</vt:lpstr>
      <vt:lpstr>Interprocedural Optimizations</vt:lpstr>
      <vt:lpstr>A Catalogue of Code Optimizations</vt:lpstr>
      <vt:lpstr>Compile-time Evaluation</vt:lpstr>
      <vt:lpstr>Compile-time Evaluation</vt:lpstr>
      <vt:lpstr>Common Subexpression Elimination</vt:lpstr>
      <vt:lpstr>Copy Propagation</vt:lpstr>
      <vt:lpstr>Code Movement</vt:lpstr>
      <vt:lpstr>Code Movement</vt:lpstr>
      <vt:lpstr>Code Movement</vt:lpstr>
      <vt:lpstr>Loop Invariant Code Movement</vt:lpstr>
      <vt:lpstr>Code Movement</vt:lpstr>
      <vt:lpstr>Other optimizations</vt:lpstr>
      <vt:lpstr>Agenda</vt:lpstr>
      <vt:lpstr>Assumptions</vt:lpstr>
      <vt:lpstr>3 Address Code</vt:lpstr>
    </vt:vector>
  </TitlesOfParts>
  <Company>IITK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cdr</dc:creator>
  <cp:lastModifiedBy>karkare</cp:lastModifiedBy>
  <cp:revision>646</cp:revision>
  <dcterms:created xsi:type="dcterms:W3CDTF">2003-12-03T10:57:31Z</dcterms:created>
  <dcterms:modified xsi:type="dcterms:W3CDTF">2016-07-29T00:39:46Z</dcterms:modified>
  <cp:contentStatus/>
</cp:coreProperties>
</file>