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461" r:id="rId2"/>
    <p:sldId id="462" r:id="rId3"/>
    <p:sldId id="463" r:id="rId4"/>
    <p:sldId id="464" r:id="rId5"/>
    <p:sldId id="465" r:id="rId6"/>
    <p:sldId id="392" r:id="rId7"/>
    <p:sldId id="436" r:id="rId8"/>
    <p:sldId id="468" r:id="rId9"/>
    <p:sldId id="469" r:id="rId10"/>
    <p:sldId id="393" r:id="rId11"/>
    <p:sldId id="470" r:id="rId12"/>
    <p:sldId id="467" r:id="rId13"/>
    <p:sldId id="466" r:id="rId14"/>
    <p:sldId id="437" r:id="rId15"/>
    <p:sldId id="394" r:id="rId16"/>
    <p:sldId id="395" r:id="rId17"/>
    <p:sldId id="439" r:id="rId18"/>
    <p:sldId id="438" r:id="rId19"/>
    <p:sldId id="471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72" r:id="rId30"/>
    <p:sldId id="473" r:id="rId31"/>
    <p:sldId id="405" r:id="rId32"/>
    <p:sldId id="474" r:id="rId33"/>
    <p:sldId id="406" r:id="rId34"/>
    <p:sldId id="407" r:id="rId35"/>
    <p:sldId id="408" r:id="rId36"/>
    <p:sldId id="456" r:id="rId37"/>
    <p:sldId id="457" r:id="rId38"/>
    <p:sldId id="458" r:id="rId39"/>
    <p:sldId id="459" r:id="rId40"/>
    <p:sldId id="460" r:id="rId41"/>
    <p:sldId id="409" r:id="rId42"/>
    <p:sldId id="410" r:id="rId43"/>
    <p:sldId id="413" r:id="rId44"/>
    <p:sldId id="454" r:id="rId45"/>
    <p:sldId id="455" r:id="rId4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789820-CA70-4AB6-928E-6A4EC84AA795}">
          <p14:sldIdLst>
            <p14:sldId id="461"/>
          </p14:sldIdLst>
        </p14:section>
        <p14:section name="Data Flow Analysis" id="{3C7ED42B-E752-4832-962B-2716BCA019A3}">
          <p14:sldIdLst>
            <p14:sldId id="462"/>
            <p14:sldId id="463"/>
            <p14:sldId id="464"/>
            <p14:sldId id="465"/>
            <p14:sldId id="392"/>
            <p14:sldId id="436"/>
            <p14:sldId id="468"/>
            <p14:sldId id="469"/>
            <p14:sldId id="393"/>
            <p14:sldId id="470"/>
            <p14:sldId id="467"/>
            <p14:sldId id="466"/>
            <p14:sldId id="437"/>
            <p14:sldId id="394"/>
            <p14:sldId id="395"/>
            <p14:sldId id="439"/>
            <p14:sldId id="438"/>
            <p14:sldId id="471"/>
            <p14:sldId id="396"/>
            <p14:sldId id="397"/>
          </p14:sldIdLst>
        </p14:section>
        <p14:section name="Analysis of Structured Program: Reaching Definitions" id="{2DCF484F-E1BB-44F6-AFCB-99308206B760}">
          <p14:sldIdLst>
            <p14:sldId id="398"/>
            <p14:sldId id="399"/>
            <p14:sldId id="400"/>
            <p14:sldId id="401"/>
            <p14:sldId id="402"/>
            <p14:sldId id="403"/>
            <p14:sldId id="404"/>
            <p14:sldId id="472"/>
            <p14:sldId id="473"/>
            <p14:sldId id="405"/>
            <p14:sldId id="474"/>
            <p14:sldId id="406"/>
            <p14:sldId id="407"/>
            <p14:sldId id="408"/>
            <p14:sldId id="456"/>
            <p14:sldId id="457"/>
            <p14:sldId id="458"/>
            <p14:sldId id="459"/>
            <p14:sldId id="460"/>
            <p14:sldId id="409"/>
            <p14:sldId id="410"/>
            <p14:sldId id="413"/>
            <p14:sldId id="454"/>
            <p14:sldId id="45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6633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82542" autoAdjust="0"/>
  </p:normalViewPr>
  <p:slideViewPr>
    <p:cSldViewPr snapToGrid="0">
      <p:cViewPr varScale="1">
        <p:scale>
          <a:sx n="60" d="100"/>
          <a:sy n="60" d="100"/>
        </p:scale>
        <p:origin x="-16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3086" y="-6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D5363-0049-495F-A802-1B0927FACA9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7A047-4882-4F70-87C1-CCAC2A32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93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446F3E-D33E-4C0F-B7B0-F4C6436C2E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71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7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9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EFE84-00C2-47C0-8989-850B6B28FE8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8D8C4-493D-41FF-8BDC-2961842865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54748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x-none" sz="3200" smtClean="0">
                <a:solidFill>
                  <a:schemeClr val="accent2"/>
                </a:solidFill>
              </a:rPr>
              <a:t>Program Analysis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https://www.cse.iitb.ac.in/~karkare/cs618/</a:t>
            </a:r>
            <a:br>
              <a:rPr lang="en-IN" dirty="0">
                <a:solidFill>
                  <a:srgbClr val="FF0000"/>
                </a:solidFill>
              </a:rPr>
            </a:br>
            <a:endParaRPr lang="x-none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43910"/>
            <a:ext cx="6400800" cy="212979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Amey Karkare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Dept of Computer Science and Engg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 IIT </a:t>
            </a:r>
            <a:r>
              <a:rPr lang="x-none" altLang="en-US" sz="2800" dirty="0" smtClean="0"/>
              <a:t>Kanpur</a:t>
            </a:r>
          </a:p>
          <a:p>
            <a:pPr eaLnBrk="1" hangingPunct="1">
              <a:lnSpc>
                <a:spcPct val="80000"/>
              </a:lnSpc>
            </a:pPr>
            <a:r>
              <a:rPr lang="x-none" altLang="en-US" sz="2800" dirty="0" smtClean="0"/>
              <a:t>Visiting IIT Bombay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karkare@cse.iit</a:t>
            </a:r>
            <a:r>
              <a:rPr lang="x-none" alt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k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.ac.in</a:t>
            </a:r>
            <a:endParaRPr lang="en-US" altLang="en-US" sz="2000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  <a:sym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karkare@cse.iit</a:t>
            </a:r>
            <a:r>
              <a:rPr lang="x-none" alt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.ac.in</a:t>
            </a:r>
          </a:p>
        </p:txBody>
      </p:sp>
      <p:pic>
        <p:nvPicPr>
          <p:cNvPr id="7" name="Picture 6" descr="IITK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170" y="4642627"/>
            <a:ext cx="1819469" cy="1730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972" y="2078375"/>
            <a:ext cx="8902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Data Flow Analysis</a:t>
            </a:r>
          </a:p>
        </p:txBody>
      </p:sp>
      <p:pic>
        <p:nvPicPr>
          <p:cNvPr id="2" name="Picture 1" descr="iitb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60" y="4551892"/>
            <a:ext cx="1657350" cy="16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6031"/>
            <a:ext cx="7772400" cy="832207"/>
          </a:xfrm>
        </p:spPr>
        <p:txBody>
          <a:bodyPr/>
          <a:lstStyle/>
          <a:p>
            <a:r>
              <a:rPr lang="en-US" dirty="0" smtClean="0"/>
              <a:t>Data Flow Abstraction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150706"/>
            <a:ext cx="7772400" cy="494529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Control Flow Graph (CFG)</a:t>
            </a:r>
          </a:p>
          <a:p>
            <a:r>
              <a:rPr lang="en-US" sz="4400" dirty="0" smtClean="0"/>
              <a:t>A </a:t>
            </a:r>
            <a:r>
              <a:rPr lang="en-US" sz="4000" dirty="0" smtClean="0"/>
              <a:t> </a:t>
            </a:r>
            <a:r>
              <a:rPr lang="en-US" sz="4000" dirty="0"/>
              <a:t>rooted directed </a:t>
            </a:r>
            <a:r>
              <a:rPr lang="en-US" sz="4000" dirty="0" smtClean="0"/>
              <a:t>graph G= (N, E)</a:t>
            </a:r>
          </a:p>
          <a:p>
            <a:r>
              <a:rPr lang="en-US" sz="4000" dirty="0" smtClean="0"/>
              <a:t>N = set of BBs </a:t>
            </a:r>
          </a:p>
          <a:p>
            <a:pPr lvl="1"/>
            <a:r>
              <a:rPr lang="en-US" sz="3600" dirty="0" smtClean="0"/>
              <a:t>including  </a:t>
            </a:r>
            <a:r>
              <a:rPr lang="en-US" sz="3600" i="1" dirty="0" smtClean="0"/>
              <a:t>entry</a:t>
            </a:r>
            <a:r>
              <a:rPr lang="en-US" sz="3600" dirty="0" smtClean="0"/>
              <a:t>, </a:t>
            </a:r>
            <a:r>
              <a:rPr lang="en-US" sz="3600" i="1" dirty="0" smtClean="0"/>
              <a:t>exit </a:t>
            </a:r>
          </a:p>
          <a:p>
            <a:r>
              <a:rPr lang="en-US" sz="4400" dirty="0" smtClean="0"/>
              <a:t>E = set of edges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0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Edges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Edge</a:t>
                </a:r>
                <a:r>
                  <a:rPr lang="en-US" sz="3600" dirty="0" smtClean="0">
                    <a:solidFill>
                      <a:srgbClr val="FF0000"/>
                    </a:solidFill>
                  </a:rPr>
                  <a:t> B1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B2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FF0000"/>
                        </a:solidFill>
                        <a:latin typeface="Cambria Math"/>
                      </a:rPr>
                      <m:t> ∈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E</a:t>
                </a:r>
                <a:r>
                  <a:rPr lang="en-US" sz="3600" dirty="0"/>
                  <a:t> if control can transfer from </a:t>
                </a:r>
                <a:r>
                  <a:rPr lang="en-US" sz="3600" dirty="0">
                    <a:solidFill>
                      <a:srgbClr val="FF0000"/>
                    </a:solidFill>
                  </a:rPr>
                  <a:t>B1</a:t>
                </a:r>
                <a:r>
                  <a:rPr lang="en-US" sz="3600" dirty="0"/>
                  <a:t> to </a:t>
                </a:r>
                <a:r>
                  <a:rPr lang="en-US" sz="3600" dirty="0">
                    <a:solidFill>
                      <a:srgbClr val="FF0000"/>
                    </a:solidFill>
                  </a:rPr>
                  <a:t>B2</a:t>
                </a:r>
              </a:p>
              <a:p>
                <a:pPr lvl="1"/>
                <a:r>
                  <a:rPr lang="en-US" sz="3200" dirty="0"/>
                  <a:t>Fall through</a:t>
                </a:r>
              </a:p>
              <a:p>
                <a:pPr lvl="1"/>
                <a:r>
                  <a:rPr lang="en-US" sz="3200" dirty="0"/>
                  <a:t>Through jump (goto)</a:t>
                </a:r>
              </a:p>
              <a:p>
                <a:pPr lvl="1"/>
                <a:r>
                  <a:rPr lang="en-US" sz="3200" dirty="0"/>
                  <a:t>Edge from </a:t>
                </a:r>
                <a:r>
                  <a:rPr lang="en-US" sz="3200" i="1" dirty="0"/>
                  <a:t>entry </a:t>
                </a:r>
                <a:r>
                  <a:rPr lang="en-US" sz="3200" dirty="0"/>
                  <a:t>to (</a:t>
                </a:r>
                <a:r>
                  <a:rPr lang="en-US" sz="3200" dirty="0" smtClean="0"/>
                  <a:t>all?) </a:t>
                </a:r>
                <a:r>
                  <a:rPr lang="en-US" sz="3200" dirty="0"/>
                  <a:t>real first </a:t>
                </a:r>
                <a:r>
                  <a:rPr lang="en-US" sz="3200" dirty="0" smtClean="0"/>
                  <a:t>BB(s)</a:t>
                </a:r>
                <a:endParaRPr lang="en-US" sz="3200" dirty="0"/>
              </a:p>
              <a:p>
                <a:pPr lvl="1"/>
                <a:r>
                  <a:rPr lang="en-US" sz="3200" dirty="0"/>
                  <a:t>Edge to </a:t>
                </a:r>
                <a:r>
                  <a:rPr lang="en-US" sz="3200" i="1" dirty="0"/>
                  <a:t>exit</a:t>
                </a:r>
                <a:r>
                  <a:rPr lang="en-US" sz="3200" dirty="0"/>
                  <a:t> from all </a:t>
                </a:r>
                <a:r>
                  <a:rPr lang="en-US" sz="3200" dirty="0" smtClean="0"/>
                  <a:t>last BBs </a:t>
                </a:r>
              </a:p>
              <a:p>
                <a:pPr lvl="2"/>
                <a:r>
                  <a:rPr lang="en-US" dirty="0" smtClean="0"/>
                  <a:t>BBs containing </a:t>
                </a:r>
                <a:r>
                  <a:rPr lang="en-US" i="1" dirty="0" smtClean="0"/>
                  <a:t>return</a:t>
                </a:r>
              </a:p>
              <a:p>
                <a:pPr lvl="2"/>
                <a:r>
                  <a:rPr lang="en-US" dirty="0" smtClean="0"/>
                  <a:t>Last</a:t>
                </a:r>
                <a:r>
                  <a:rPr lang="en-US" i="1" dirty="0" smtClean="0"/>
                  <a:t> real </a:t>
                </a:r>
                <a:r>
                  <a:rPr lang="en-US" dirty="0" smtClean="0"/>
                  <a:t>BB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022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E84-00C2-47C0-8989-850B6B28FE8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6031"/>
            <a:ext cx="7772400" cy="832207"/>
          </a:xfrm>
        </p:spPr>
        <p:txBody>
          <a:bodyPr/>
          <a:lstStyle/>
          <a:p>
            <a:r>
              <a:rPr lang="en-US" dirty="0" smtClean="0"/>
              <a:t>Data Flow Abstraction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150706"/>
            <a:ext cx="7772400" cy="494529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Control Flow graph</a:t>
            </a:r>
          </a:p>
          <a:p>
            <a:pPr lvl="1"/>
            <a:r>
              <a:rPr lang="en-US" sz="3200" dirty="0" smtClean="0"/>
              <a:t>Graph representation of paths that program may exercise during execution</a:t>
            </a:r>
          </a:p>
          <a:p>
            <a:pPr lvl="1"/>
            <a:r>
              <a:rPr lang="en-US" sz="3200" dirty="0" smtClean="0"/>
              <a:t>Typically one graph per procedure</a:t>
            </a:r>
          </a:p>
          <a:p>
            <a:pPr lvl="1"/>
            <a:r>
              <a:rPr lang="en-US" sz="3200" dirty="0"/>
              <a:t>G</a:t>
            </a:r>
            <a:r>
              <a:rPr lang="en-US" sz="3200" dirty="0" smtClean="0"/>
              <a:t>raphs for separate procedures have to be combined/connected for interprocedural analysis</a:t>
            </a:r>
          </a:p>
          <a:p>
            <a:pPr lvl="2"/>
            <a:r>
              <a:rPr lang="en-US" sz="2800" dirty="0" smtClean="0"/>
              <a:t> Later!</a:t>
            </a:r>
          </a:p>
          <a:p>
            <a:pPr lvl="2"/>
            <a:r>
              <a:rPr lang="en-US" sz="2800" dirty="0" smtClean="0"/>
              <a:t>Single procedure, single flow graph for now.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5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6031"/>
            <a:ext cx="7772400" cy="832207"/>
          </a:xfrm>
        </p:spPr>
        <p:txBody>
          <a:bodyPr/>
          <a:lstStyle/>
          <a:p>
            <a:r>
              <a:rPr lang="en-US" dirty="0" smtClean="0"/>
              <a:t>Data Flow Abstraction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150706"/>
            <a:ext cx="7772400" cy="494529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Input </a:t>
            </a:r>
            <a:r>
              <a:rPr lang="en-US" sz="4000" dirty="0"/>
              <a:t>state/Output </a:t>
            </a:r>
            <a:r>
              <a:rPr lang="en-US" sz="4000" dirty="0" smtClean="0"/>
              <a:t>state for Stmt</a:t>
            </a:r>
            <a:endParaRPr lang="en-US" sz="4000" dirty="0"/>
          </a:p>
          <a:p>
            <a:pPr lvl="1"/>
            <a:r>
              <a:rPr lang="en-US" sz="3600" dirty="0" smtClean="0"/>
              <a:t>Program </a:t>
            </a:r>
            <a:r>
              <a:rPr lang="en-US" sz="3600" dirty="0"/>
              <a:t>point before/after a stmt</a:t>
            </a:r>
          </a:p>
          <a:p>
            <a:pPr lvl="1"/>
            <a:r>
              <a:rPr lang="en-US" sz="3600" dirty="0" smtClean="0"/>
              <a:t>Denoted </a:t>
            </a:r>
            <a:r>
              <a:rPr lang="en-US" sz="3600" dirty="0"/>
              <a:t>IN[s] and OUT[s</a:t>
            </a:r>
            <a:r>
              <a:rPr lang="en-US" sz="3600" dirty="0" smtClean="0"/>
              <a:t>]</a:t>
            </a:r>
          </a:p>
          <a:p>
            <a:pPr lvl="1"/>
            <a:r>
              <a:rPr lang="en-US" sz="3600" dirty="0" smtClean="0"/>
              <a:t>Within a basic block:</a:t>
            </a:r>
          </a:p>
          <a:p>
            <a:pPr lvl="2"/>
            <a:r>
              <a:rPr lang="en-US" sz="3200" dirty="0" smtClean="0"/>
              <a:t>Program point after a stmt is same as the program point before the next stmt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6031"/>
            <a:ext cx="7772400" cy="832207"/>
          </a:xfrm>
        </p:spPr>
        <p:txBody>
          <a:bodyPr/>
          <a:lstStyle/>
          <a:p>
            <a:r>
              <a:rPr lang="en-US" dirty="0" smtClean="0"/>
              <a:t>Data Flow Abstraction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483" y="1150706"/>
            <a:ext cx="8686799" cy="4945294"/>
          </a:xfrm>
        </p:spPr>
        <p:txBody>
          <a:bodyPr>
            <a:noAutofit/>
          </a:bodyPr>
          <a:lstStyle/>
          <a:p>
            <a:r>
              <a:rPr lang="en-US" sz="4000" dirty="0" smtClean="0"/>
              <a:t>Input </a:t>
            </a:r>
            <a:r>
              <a:rPr lang="en-US" sz="4000" dirty="0"/>
              <a:t>state/Output state for </a:t>
            </a:r>
            <a:r>
              <a:rPr lang="en-US" sz="4000" dirty="0" smtClean="0"/>
              <a:t>BBs</a:t>
            </a:r>
            <a:endParaRPr lang="en-US" sz="4000" dirty="0"/>
          </a:p>
          <a:p>
            <a:pPr lvl="1"/>
            <a:r>
              <a:rPr lang="en-US" sz="3600" dirty="0" smtClean="0"/>
              <a:t>Program </a:t>
            </a:r>
            <a:r>
              <a:rPr lang="en-US" sz="3600" dirty="0"/>
              <a:t>point before/after a bb</a:t>
            </a:r>
          </a:p>
          <a:p>
            <a:pPr lvl="1"/>
            <a:r>
              <a:rPr lang="en-US" sz="3600" dirty="0" smtClean="0"/>
              <a:t>Denoted </a:t>
            </a:r>
            <a:r>
              <a:rPr lang="en-US" sz="3600" dirty="0"/>
              <a:t>IN[B] and OUT[B</a:t>
            </a:r>
            <a:r>
              <a:rPr lang="en-US" sz="3600" dirty="0" smtClean="0"/>
              <a:t>]</a:t>
            </a:r>
          </a:p>
          <a:p>
            <a:pPr lvl="1"/>
            <a:r>
              <a:rPr lang="en-US" sz="3600" dirty="0" smtClean="0"/>
              <a:t>For  B1 and B2:</a:t>
            </a:r>
          </a:p>
          <a:p>
            <a:pPr lvl="2"/>
            <a:r>
              <a:rPr lang="en-US" sz="3200" dirty="0" smtClean="0"/>
              <a:t>if there is an edge from B1 to B2 in CFG, then the program point </a:t>
            </a:r>
            <a:r>
              <a:rPr lang="en-US" sz="3200" i="1" dirty="0" smtClean="0"/>
              <a:t>after</a:t>
            </a:r>
            <a:r>
              <a:rPr lang="en-US" sz="3200" dirty="0" smtClean="0"/>
              <a:t> the last stmt of B1 </a:t>
            </a:r>
            <a:r>
              <a:rPr lang="en-US" sz="3200" i="1" dirty="0" smtClean="0"/>
              <a:t>may be</a:t>
            </a:r>
            <a:r>
              <a:rPr lang="en-US" sz="3200" dirty="0" smtClean="0"/>
              <a:t> followed immediately by the program point </a:t>
            </a:r>
            <a:r>
              <a:rPr lang="en-US" sz="3200" i="1" dirty="0" smtClean="0"/>
              <a:t>before</a:t>
            </a:r>
            <a:r>
              <a:rPr lang="en-US" sz="3200" dirty="0" smtClean="0"/>
              <a:t> the first stmt of B2.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6031"/>
            <a:ext cx="7772400" cy="832207"/>
          </a:xfrm>
        </p:spPr>
        <p:txBody>
          <a:bodyPr/>
          <a:lstStyle/>
          <a:p>
            <a:r>
              <a:rPr lang="en-US" dirty="0" smtClean="0"/>
              <a:t>Data Flow Abstraction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150706"/>
            <a:ext cx="7772400" cy="4945294"/>
          </a:xfrm>
        </p:spPr>
        <p:txBody>
          <a:bodyPr/>
          <a:lstStyle/>
          <a:p>
            <a:r>
              <a:rPr lang="en-US" dirty="0" smtClean="0"/>
              <a:t>Execution Path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,p</a:t>
            </a:r>
            <a:r>
              <a:rPr lang="en-US" baseline="-25000" dirty="0" smtClean="0"/>
              <a:t>2</a:t>
            </a:r>
            <a:r>
              <a:rPr lang="en-US" dirty="0" smtClean="0"/>
              <a:t>,…, p</a:t>
            </a:r>
            <a:r>
              <a:rPr lang="en-US" baseline="-25000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-&gt; p</a:t>
            </a:r>
            <a:r>
              <a:rPr lang="en-US" baseline="-25000" dirty="0" smtClean="0"/>
              <a:t>i+1</a:t>
            </a:r>
            <a:r>
              <a:rPr lang="en-US" dirty="0" smtClean="0"/>
              <a:t> are adjacent program points in the CFG</a:t>
            </a:r>
          </a:p>
          <a:p>
            <a:r>
              <a:rPr lang="en-US" dirty="0" smtClean="0"/>
              <a:t>Infinite number of possible execution paths.  </a:t>
            </a:r>
          </a:p>
          <a:p>
            <a:r>
              <a:rPr lang="en-US" dirty="0" smtClean="0"/>
              <a:t>No finite upper bound on the length.</a:t>
            </a:r>
          </a:p>
          <a:p>
            <a:r>
              <a:rPr lang="en-US" dirty="0" smtClean="0"/>
              <a:t>Need to Summarize the information at a program point with a finite set of facts.</a:t>
            </a:r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0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6031"/>
            <a:ext cx="7772400" cy="832207"/>
          </a:xfrm>
        </p:spPr>
        <p:txBody>
          <a:bodyPr/>
          <a:lstStyle/>
          <a:p>
            <a:r>
              <a:rPr lang="en-US" dirty="0" smtClean="0"/>
              <a:t>Data Flow Schema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150706"/>
            <a:ext cx="7772400" cy="494529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flow values associated with each program point</a:t>
            </a:r>
          </a:p>
          <a:p>
            <a:pPr lvl="1"/>
            <a:r>
              <a:rPr lang="en-US" sz="3200" dirty="0" smtClean="0"/>
              <a:t>Summarize all possible states at that point</a:t>
            </a:r>
          </a:p>
          <a:p>
            <a:r>
              <a:rPr lang="en-US" sz="3600" dirty="0" smtClean="0"/>
              <a:t>Domain: set of all possible data flow values</a:t>
            </a:r>
          </a:p>
          <a:p>
            <a:r>
              <a:rPr lang="en-US" sz="3600" dirty="0" smtClean="0"/>
              <a:t>Different domains for different analysis/optimization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3015"/>
            <a:ext cx="7772400" cy="1143000"/>
          </a:xfrm>
        </p:spPr>
        <p:txBody>
          <a:bodyPr/>
          <a:lstStyle/>
          <a:p>
            <a:r>
              <a:rPr lang="en-US" dirty="0" smtClean="0"/>
              <a:t>Data Flow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3502"/>
            <a:ext cx="7772400" cy="5130354"/>
          </a:xfrm>
        </p:spPr>
        <p:txBody>
          <a:bodyPr>
            <a:noAutofit/>
          </a:bodyPr>
          <a:lstStyle/>
          <a:p>
            <a:r>
              <a:rPr lang="en-US" dirty="0" smtClean="0"/>
              <a:t>Constraints on data flow values</a:t>
            </a:r>
          </a:p>
          <a:p>
            <a:pPr lvl="1"/>
            <a:r>
              <a:rPr lang="en-US" sz="3200" dirty="0" smtClean="0"/>
              <a:t>Transfer constraints</a:t>
            </a:r>
          </a:p>
          <a:p>
            <a:pPr lvl="1"/>
            <a:r>
              <a:rPr lang="en-US" sz="3200" dirty="0" smtClean="0"/>
              <a:t>Control flow constraints</a:t>
            </a:r>
          </a:p>
          <a:p>
            <a:r>
              <a:rPr lang="en-US" dirty="0" smtClean="0"/>
              <a:t>AIM: To </a:t>
            </a:r>
            <a:r>
              <a:rPr lang="en-US" dirty="0"/>
              <a:t>find a solution to </a:t>
            </a:r>
            <a:r>
              <a:rPr lang="en-US" dirty="0" smtClean="0"/>
              <a:t>the constraints</a:t>
            </a:r>
          </a:p>
          <a:p>
            <a:pPr lvl="1"/>
            <a:r>
              <a:rPr lang="en-US" sz="3200" dirty="0" smtClean="0"/>
              <a:t>Multiple solutions possible </a:t>
            </a:r>
          </a:p>
          <a:p>
            <a:pPr lvl="1"/>
            <a:r>
              <a:rPr lang="en-US" sz="3200" dirty="0" smtClean="0"/>
              <a:t>Trivial solutions,…, Exact solutions</a:t>
            </a:r>
          </a:p>
          <a:p>
            <a:r>
              <a:rPr lang="en-US" sz="3600" dirty="0" smtClean="0"/>
              <a:t>We typically compute approximate solution, close to the exact solution </a:t>
            </a:r>
          </a:p>
          <a:p>
            <a:pPr lvl="1"/>
            <a:r>
              <a:rPr lang="en-US" dirty="0" smtClean="0"/>
              <a:t>Why not exact solution?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5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6031"/>
            <a:ext cx="7772400" cy="832207"/>
          </a:xfrm>
        </p:spPr>
        <p:txBody>
          <a:bodyPr/>
          <a:lstStyle/>
          <a:p>
            <a:r>
              <a:rPr lang="en-US" dirty="0" smtClean="0"/>
              <a:t>Data Flow Constraints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150706"/>
            <a:ext cx="7772400" cy="4945294"/>
          </a:xfrm>
        </p:spPr>
        <p:txBody>
          <a:bodyPr>
            <a:noAutofit/>
          </a:bodyPr>
          <a:lstStyle/>
          <a:p>
            <a:r>
              <a:rPr lang="en-US" sz="4000" dirty="0" smtClean="0"/>
              <a:t>Transfer functions</a:t>
            </a:r>
          </a:p>
          <a:p>
            <a:pPr lvl="1"/>
            <a:r>
              <a:rPr lang="en-US" sz="3600" dirty="0" smtClean="0"/>
              <a:t>relationship between the data flow values before and after a stmt</a:t>
            </a:r>
          </a:p>
          <a:p>
            <a:r>
              <a:rPr lang="en-US" sz="4000" dirty="0" smtClean="0"/>
              <a:t>forward functions</a:t>
            </a:r>
          </a:p>
          <a:p>
            <a:pPr lvl="2">
              <a:buNone/>
            </a:pPr>
            <a:r>
              <a:rPr lang="en-US" sz="3200" dirty="0" smtClean="0"/>
              <a:t>OUT[s] = f</a:t>
            </a:r>
            <a:r>
              <a:rPr lang="en-US" sz="3200" baseline="-25000" dirty="0" smtClean="0"/>
              <a:t>s</a:t>
            </a:r>
            <a:r>
              <a:rPr lang="en-US" sz="3200" dirty="0" smtClean="0"/>
              <a:t>(IN[s])</a:t>
            </a:r>
          </a:p>
          <a:p>
            <a:r>
              <a:rPr lang="en-US" sz="4000" dirty="0" smtClean="0"/>
              <a:t>backward functions</a:t>
            </a:r>
          </a:p>
          <a:p>
            <a:pPr lvl="2">
              <a:buNone/>
            </a:pPr>
            <a:r>
              <a:rPr lang="en-US" sz="3200" dirty="0" smtClean="0"/>
              <a:t>IN[s] = f</a:t>
            </a:r>
            <a:r>
              <a:rPr lang="en-US" sz="3200" baseline="-25000" dirty="0" smtClean="0"/>
              <a:t>s</a:t>
            </a:r>
            <a:r>
              <a:rPr lang="en-US" sz="3200" dirty="0" smtClean="0"/>
              <a:t>(OUT[s])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2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6031"/>
            <a:ext cx="7772400" cy="832207"/>
          </a:xfrm>
        </p:spPr>
        <p:txBody>
          <a:bodyPr/>
          <a:lstStyle/>
          <a:p>
            <a:r>
              <a:rPr lang="en-US" dirty="0" smtClean="0"/>
              <a:t>Data Flow Constraints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150706"/>
            <a:ext cx="7772400" cy="4945294"/>
          </a:xfrm>
        </p:spPr>
        <p:txBody>
          <a:bodyPr>
            <a:noAutofit/>
          </a:bodyPr>
          <a:lstStyle/>
          <a:p>
            <a:r>
              <a:rPr lang="en-US" sz="4400" dirty="0" smtClean="0"/>
              <a:t>Control flow constraints</a:t>
            </a:r>
          </a:p>
          <a:p>
            <a:pPr lvl="1"/>
            <a:r>
              <a:rPr lang="en-US" sz="3600" dirty="0" smtClean="0"/>
              <a:t>relationship between the data flow values of two points that are related by program execution semantics</a:t>
            </a:r>
          </a:p>
          <a:p>
            <a:r>
              <a:rPr lang="en-US" sz="4000" dirty="0" smtClean="0"/>
              <a:t>For a basic block having n statements:</a:t>
            </a:r>
          </a:p>
          <a:p>
            <a:pPr lvl="1">
              <a:buNone/>
            </a:pPr>
            <a:r>
              <a:rPr lang="en-US" sz="4000" dirty="0" smtClean="0"/>
              <a:t>IN[s</a:t>
            </a:r>
            <a:r>
              <a:rPr lang="en-US" sz="4000" baseline="-25000" dirty="0" smtClean="0"/>
              <a:t>i+1</a:t>
            </a:r>
            <a:r>
              <a:rPr lang="en-US" sz="4000" dirty="0" smtClean="0"/>
              <a:t>] = OUT[s</a:t>
            </a:r>
            <a:r>
              <a:rPr lang="en-US" sz="4000" baseline="-25000" dirty="0" smtClean="0"/>
              <a:t>i</a:t>
            </a:r>
            <a:r>
              <a:rPr lang="en-US" sz="4000" dirty="0" smtClean="0"/>
              <a:t>], i = 1,2,…,n-1</a:t>
            </a:r>
          </a:p>
          <a:p>
            <a:pPr lvl="3" algn="ctr">
              <a:buNone/>
            </a:pPr>
            <a:r>
              <a:rPr lang="en-US" sz="3200" dirty="0" smtClean="0"/>
              <a:t>IN[s</a:t>
            </a:r>
            <a:r>
              <a:rPr lang="en-US" sz="3200" baseline="-25000" dirty="0"/>
              <a:t>1</a:t>
            </a:r>
            <a:r>
              <a:rPr lang="en-US" sz="3200" dirty="0" smtClean="0"/>
              <a:t>],  OUT[</a:t>
            </a:r>
            <a:r>
              <a:rPr lang="en-US" sz="3200" dirty="0" err="1" smtClean="0"/>
              <a:t>s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] to come later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Machine Independent</a:t>
            </a:r>
          </a:p>
          <a:p>
            <a:pPr lvl="1"/>
            <a:r>
              <a:rPr lang="en-US" dirty="0" smtClean="0"/>
              <a:t>Machine Dependent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Intraprocedural</a:t>
            </a:r>
          </a:p>
          <a:p>
            <a:pPr lvl="2"/>
            <a:r>
              <a:rPr lang="en-US" dirty="0" smtClean="0"/>
              <a:t>Local</a:t>
            </a:r>
          </a:p>
          <a:p>
            <a:pPr lvl="2"/>
            <a:r>
              <a:rPr lang="en-US" dirty="0" smtClean="0"/>
              <a:t>Global</a:t>
            </a:r>
          </a:p>
          <a:p>
            <a:pPr lvl="1"/>
            <a:r>
              <a:rPr lang="en-US" dirty="0" err="1" smtClean="0"/>
              <a:t>Interprocedural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E84-00C2-47C0-8989-850B6B28FE8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4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487299"/>
            <a:ext cx="8435083" cy="832207"/>
          </a:xfrm>
        </p:spPr>
        <p:txBody>
          <a:bodyPr/>
          <a:lstStyle/>
          <a:p>
            <a:r>
              <a:rPr lang="en-US" dirty="0" smtClean="0"/>
              <a:t>Data Flow Constraints: Basic Block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87456"/>
                <a:ext cx="7772400" cy="4945294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 smtClean="0"/>
                  <a:t>Forward</a:t>
                </a:r>
              </a:p>
              <a:p>
                <a:pPr lvl="1"/>
                <a:r>
                  <a:rPr lang="en-US" sz="3200" dirty="0" smtClean="0"/>
                  <a:t>For B consisting of s</a:t>
                </a:r>
                <a:r>
                  <a:rPr lang="en-US" sz="3200" baseline="-25000" dirty="0" smtClean="0"/>
                  <a:t>1</a:t>
                </a:r>
                <a:r>
                  <a:rPr lang="en-US" sz="3200" dirty="0" smtClean="0"/>
                  <a:t>, s</a:t>
                </a:r>
                <a:r>
                  <a:rPr lang="en-US" sz="3200" baseline="-25000" dirty="0" smtClean="0"/>
                  <a:t>2</a:t>
                </a:r>
                <a:r>
                  <a:rPr lang="en-US" sz="3200" dirty="0" smtClean="0"/>
                  <a:t>, … s</a:t>
                </a:r>
                <a:r>
                  <a:rPr lang="en-US" sz="3200" baseline="-25000" dirty="0" smtClean="0"/>
                  <a:t>n</a:t>
                </a:r>
                <a:endParaRPr lang="en-US" sz="3200" dirty="0" smtClean="0"/>
              </a:p>
              <a:p>
                <a:pPr lvl="1">
                  <a:buNone/>
                </a:pPr>
                <a:r>
                  <a:rPr lang="en-US" sz="3200" dirty="0" smtClean="0"/>
                  <a:t>        f</a:t>
                </a:r>
                <a:r>
                  <a:rPr lang="en-US" sz="3200" baseline="-25000" dirty="0" smtClean="0"/>
                  <a:t>B</a:t>
                </a:r>
                <a:r>
                  <a:rPr lang="en-US" sz="3200" dirty="0" smtClean="0"/>
                  <a:t> = f</a:t>
                </a:r>
                <a:r>
                  <a:rPr lang="en-US" sz="3200" baseline="-25000" dirty="0" smtClean="0"/>
                  <a:t>s</a:t>
                </a:r>
                <a:r>
                  <a:rPr lang="en-US" sz="3200" baseline="-40000" dirty="0" smtClean="0"/>
                  <a:t>n</a:t>
                </a:r>
                <a:r>
                  <a:rPr lang="en-US" sz="3200" dirty="0" smtClean="0"/>
                  <a:t> o … o f</a:t>
                </a:r>
                <a:r>
                  <a:rPr lang="en-US" sz="3200" baseline="-25000" dirty="0" smtClean="0"/>
                  <a:t>s</a:t>
                </a:r>
                <a:r>
                  <a:rPr lang="en-US" sz="3200" baseline="-40000" dirty="0" smtClean="0"/>
                  <a:t>2 </a:t>
                </a:r>
                <a:r>
                  <a:rPr lang="en-US" sz="3200" dirty="0" smtClean="0"/>
                  <a:t> o f</a:t>
                </a:r>
                <a:r>
                  <a:rPr lang="en-US" sz="3200" baseline="-25000" dirty="0" smtClean="0"/>
                  <a:t>s</a:t>
                </a:r>
                <a:r>
                  <a:rPr lang="en-US" sz="3200" baseline="-40000" dirty="0" smtClean="0"/>
                  <a:t>1 </a:t>
                </a:r>
                <a:endParaRPr lang="en-US" sz="3200" baseline="-25000" dirty="0" smtClean="0"/>
              </a:p>
              <a:p>
                <a:pPr lvl="1">
                  <a:buNone/>
                </a:pPr>
                <a:r>
                  <a:rPr lang="en-US" sz="3200" dirty="0" smtClean="0"/>
                  <a:t>      </a:t>
                </a:r>
                <a:r>
                  <a:rPr lang="en-US" dirty="0" smtClean="0"/>
                  <a:t>  OUT[B] = f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(IN[B])</a:t>
                </a:r>
              </a:p>
              <a:p>
                <a:pPr lvl="1"/>
                <a:r>
                  <a:rPr lang="en-US" sz="3200" dirty="0" smtClean="0"/>
                  <a:t>Control flow constraints</a:t>
                </a:r>
              </a:p>
              <a:p>
                <a:pPr lvl="1">
                  <a:buNone/>
                </a:pPr>
                <a:r>
                  <a:rPr lang="en-US" dirty="0" smtClean="0"/>
                  <a:t>	         IN[B]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baseline="-25000" dirty="0" smtClean="0"/>
                  <a:t>P a predecessor of B </a:t>
                </a:r>
                <a:r>
                  <a:rPr lang="en-US" dirty="0" smtClean="0"/>
                  <a:t>OUT[P]</a:t>
                </a:r>
              </a:p>
              <a:p>
                <a:r>
                  <a:rPr lang="en-US" sz="3600" dirty="0" smtClean="0"/>
                  <a:t>Backward</a:t>
                </a:r>
              </a:p>
              <a:p>
                <a:pPr lvl="2">
                  <a:buNone/>
                </a:pPr>
                <a:r>
                  <a:rPr lang="en-US" sz="2800" dirty="0" smtClean="0"/>
                  <a:t>   IN[B] = f</a:t>
                </a:r>
                <a:r>
                  <a:rPr lang="en-US" sz="2800" baseline="-25000" dirty="0" smtClean="0"/>
                  <a:t>B</a:t>
                </a:r>
                <a:r>
                  <a:rPr lang="en-US" sz="2800" dirty="0" smtClean="0"/>
                  <a:t>(OUT[B])</a:t>
                </a:r>
              </a:p>
              <a:p>
                <a:pPr lvl="2">
                  <a:buNone/>
                </a:pPr>
                <a:r>
                  <a:rPr lang="en-US" sz="2800" dirty="0" smtClean="0"/>
                  <a:t>OUT[B] =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sz="2800" baseline="-25000" dirty="0" smtClean="0"/>
                  <a:t>S a successor of B </a:t>
                </a:r>
                <a:r>
                  <a:rPr lang="en-US" sz="2800" dirty="0" smtClean="0"/>
                  <a:t>IN[S]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87456"/>
                <a:ext cx="7772400" cy="4945294"/>
              </a:xfrm>
              <a:blipFill rotWithShape="1">
                <a:blip r:embed="rId3"/>
                <a:stretch>
                  <a:fillRect l="-2196" t="-1850" b="-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0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dirty="0" smtClean="0"/>
              <a:t>Data Flow Equations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150706"/>
            <a:ext cx="7772400" cy="494529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Typical Equation</a:t>
            </a:r>
          </a:p>
          <a:p>
            <a:pPr lvl="1">
              <a:buNone/>
            </a:pPr>
            <a:r>
              <a:rPr lang="en-US" sz="3200" dirty="0" smtClean="0"/>
              <a:t>out[s] = in[s] – kill[s] U gen[s] </a:t>
            </a:r>
          </a:p>
          <a:p>
            <a:pPr lvl="1"/>
            <a:r>
              <a:rPr lang="en-US" sz="3200" dirty="0" smtClean="0"/>
              <a:t>gen(s): information generated</a:t>
            </a:r>
          </a:p>
          <a:p>
            <a:pPr lvl="1"/>
            <a:r>
              <a:rPr lang="en-US" sz="3200" dirty="0" smtClean="0"/>
              <a:t>kill(s) : information killed</a:t>
            </a:r>
          </a:p>
          <a:p>
            <a:r>
              <a:rPr lang="en-US" sz="3600" dirty="0" smtClean="0"/>
              <a:t>For example:</a:t>
            </a:r>
          </a:p>
          <a:p>
            <a:pPr lvl="1">
              <a:buNone/>
            </a:pPr>
            <a:r>
              <a:rPr lang="en-US" sz="3200" dirty="0" smtClean="0"/>
              <a:t>a = b * c   // generates expression b*c </a:t>
            </a:r>
          </a:p>
          <a:p>
            <a:pPr lvl="1">
              <a:buNone/>
            </a:pPr>
            <a:r>
              <a:rPr lang="en-US" sz="3200" dirty="0" smtClean="0"/>
              <a:t>c = 5         // kills expression b*c  </a:t>
            </a:r>
          </a:p>
          <a:p>
            <a:pPr lvl="1">
              <a:buNone/>
            </a:pPr>
            <a:r>
              <a:rPr lang="en-US" sz="3200" dirty="0" smtClean="0"/>
              <a:t>d = b * c   // is b*c redundant here?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Analysis of Structured Programs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6622" y="1263721"/>
            <a:ext cx="7772400" cy="4957280"/>
          </a:xfrm>
        </p:spPr>
        <p:txBody>
          <a:bodyPr anchor="t"/>
          <a:lstStyle/>
          <a:p>
            <a:r>
              <a:rPr lang="en-US" dirty="0" smtClean="0"/>
              <a:t>Reaching Definitions Analysis</a:t>
            </a:r>
          </a:p>
          <a:p>
            <a:pPr lvl="1"/>
            <a:r>
              <a:rPr lang="en-US" dirty="0" smtClean="0"/>
              <a:t>definition of a variable </a:t>
            </a:r>
            <a:r>
              <a:rPr lang="en-US" i="1" dirty="0" smtClean="0"/>
              <a:t>x 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smtClean="0"/>
              <a:t>x = …something… </a:t>
            </a:r>
          </a:p>
          <a:p>
            <a:pPr lvl="2"/>
            <a:r>
              <a:rPr lang="en-US" dirty="0" smtClean="0"/>
              <a:t>Could be more complex (e.g. through pointers, references, implicit)</a:t>
            </a:r>
          </a:p>
          <a:p>
            <a:pPr lvl="1"/>
            <a:r>
              <a:rPr lang="en-US" dirty="0" smtClean="0"/>
              <a:t>definition </a:t>
            </a:r>
            <a:r>
              <a:rPr lang="en-US" i="1" dirty="0" smtClean="0"/>
              <a:t>d </a:t>
            </a:r>
            <a:r>
              <a:rPr lang="en-US" dirty="0" smtClean="0"/>
              <a:t>reaches a point </a:t>
            </a:r>
            <a:r>
              <a:rPr lang="en-US" i="1" dirty="0" smtClean="0"/>
              <a:t>p</a:t>
            </a:r>
            <a:r>
              <a:rPr lang="en-US" dirty="0" smtClean="0"/>
              <a:t> if</a:t>
            </a:r>
          </a:p>
          <a:p>
            <a:pPr lvl="2"/>
            <a:r>
              <a:rPr lang="en-US" dirty="0" smtClean="0"/>
              <a:t>there is a path from the point immediately following </a:t>
            </a:r>
            <a:r>
              <a:rPr lang="en-US" i="1" dirty="0" smtClean="0"/>
              <a:t>d</a:t>
            </a:r>
            <a:r>
              <a:rPr lang="en-US" dirty="0" smtClean="0"/>
              <a:t> to </a:t>
            </a:r>
            <a:r>
              <a:rPr lang="en-US" i="1" dirty="0" smtClean="0"/>
              <a:t>p</a:t>
            </a:r>
          </a:p>
          <a:p>
            <a:pPr lvl="2"/>
            <a:r>
              <a:rPr lang="en-US" dirty="0" smtClean="0"/>
              <a:t>d is not “killed” along that path</a:t>
            </a:r>
          </a:p>
          <a:p>
            <a:pPr lvl="2"/>
            <a:r>
              <a:rPr lang="en-US" dirty="0" smtClean="0"/>
              <a:t>“Kill” means redefinition of the left hand side (</a:t>
            </a:r>
            <a:r>
              <a:rPr lang="en-US" i="1" dirty="0" smtClean="0"/>
              <a:t>x</a:t>
            </a:r>
            <a:r>
              <a:rPr lang="en-US" dirty="0" smtClean="0"/>
              <a:t> in the above case)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Analysis of Structured Programs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6622" y="3719245"/>
            <a:ext cx="7772400" cy="2501756"/>
          </a:xfrm>
        </p:spPr>
        <p:txBody>
          <a:bodyPr anchor="ctr"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out(s1) = in(s1) - kill(s1) U gen(s1) </a:t>
            </a:r>
          </a:p>
          <a:p>
            <a:pPr>
              <a:buNone/>
            </a:pPr>
            <a:r>
              <a:rPr lang="en-US" sz="2800" dirty="0" smtClean="0"/>
              <a:t>gen(s1) = {d}</a:t>
            </a:r>
          </a:p>
          <a:p>
            <a:pPr>
              <a:buNone/>
            </a:pPr>
            <a:r>
              <a:rPr lang="en-US" sz="2800" dirty="0" smtClean="0"/>
              <a:t>kill(s1) = D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 – {d}</a:t>
            </a:r>
            <a:r>
              <a:rPr lang="en-US" dirty="0" smtClean="0"/>
              <a:t>    </a:t>
            </a:r>
            <a:r>
              <a:rPr lang="en-US" sz="2800" dirty="0" smtClean="0"/>
              <a:t>// D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 : set of all defs of x</a:t>
            </a:r>
          </a:p>
          <a:p>
            <a:pPr>
              <a:buNone/>
            </a:pPr>
            <a:r>
              <a:rPr lang="en-US" sz="2800" dirty="0" smtClean="0"/>
              <a:t>kill(s1) = D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 will also work here!</a:t>
            </a:r>
          </a:p>
          <a:p>
            <a:pPr lvl="2">
              <a:buNone/>
            </a:pPr>
            <a:r>
              <a:rPr lang="en-US" dirty="0" smtClean="0"/>
              <a:t>But may not work in general!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4" name="Group 13"/>
          <p:cNvGrpSpPr/>
          <p:nvPr/>
        </p:nvGrpSpPr>
        <p:grpSpPr>
          <a:xfrm>
            <a:off x="3071973" y="1015429"/>
            <a:ext cx="2383605" cy="2488058"/>
            <a:chOff x="3113069" y="1868184"/>
            <a:chExt cx="2383605" cy="2488058"/>
          </a:xfrm>
        </p:grpSpPr>
        <p:sp>
          <p:nvSpPr>
            <p:cNvPr id="5" name="Oval 4"/>
            <p:cNvSpPr/>
            <p:nvPr/>
          </p:nvSpPr>
          <p:spPr>
            <a:xfrm>
              <a:off x="3113069" y="2465798"/>
              <a:ext cx="2383605" cy="128426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d: x = y+z</a:t>
              </a:r>
              <a:endParaRPr lang="en-IN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212403" y="3780890"/>
              <a:ext cx="226032" cy="575352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69595" y="1868184"/>
              <a:ext cx="226032" cy="575352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17222" y="1880171"/>
            <a:ext cx="70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s1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Analysis of Structured Programs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6622" y="3893906"/>
            <a:ext cx="7772400" cy="2691829"/>
          </a:xfrm>
        </p:spPr>
        <p:txBody>
          <a:bodyPr anchor="ctr"/>
          <a:lstStyle/>
          <a:p>
            <a:pPr algn="ctr">
              <a:buNone/>
            </a:pPr>
            <a:r>
              <a:rPr lang="en-US" sz="2800" dirty="0" smtClean="0"/>
              <a:t>gen(s) = gen(s2) U (gen(s1) – kill(s2))</a:t>
            </a:r>
          </a:p>
          <a:p>
            <a:pPr algn="ctr">
              <a:buNone/>
            </a:pPr>
            <a:r>
              <a:rPr lang="en-US" sz="2800" dirty="0" smtClean="0"/>
              <a:t>kill(s) = kill(s2) U (kill(s1) – gen(s2))</a:t>
            </a:r>
          </a:p>
          <a:p>
            <a:pPr algn="ctr">
              <a:buNone/>
            </a:pPr>
            <a:r>
              <a:rPr lang="en-US" sz="2800" dirty="0" smtClean="0"/>
              <a:t>in(s1) = in(s)</a:t>
            </a:r>
          </a:p>
          <a:p>
            <a:pPr algn="ctr">
              <a:buNone/>
            </a:pPr>
            <a:r>
              <a:rPr lang="en-US" sz="2800" dirty="0" smtClean="0"/>
              <a:t>in(s2) = out(s1)</a:t>
            </a:r>
          </a:p>
          <a:p>
            <a:pPr algn="ctr">
              <a:buNone/>
            </a:pPr>
            <a:r>
              <a:rPr lang="en-US" sz="2800" dirty="0" smtClean="0"/>
              <a:t>out(s) = out(s2)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06715" y="1167247"/>
            <a:ext cx="3205073" cy="2348102"/>
            <a:chOff x="2506715" y="1167247"/>
            <a:chExt cx="3205073" cy="2348102"/>
          </a:xfrm>
        </p:grpSpPr>
        <p:sp>
          <p:nvSpPr>
            <p:cNvPr id="4" name="Rectangle 3"/>
            <p:cNvSpPr/>
            <p:nvPr/>
          </p:nvSpPr>
          <p:spPr>
            <a:xfrm>
              <a:off x="2506715" y="1167247"/>
              <a:ext cx="3205073" cy="23481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8736" y="1203210"/>
              <a:ext cx="3232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85681" y="1005156"/>
            <a:ext cx="1232899" cy="2703816"/>
            <a:chOff x="3585681" y="1005155"/>
            <a:chExt cx="1220911" cy="3575407"/>
          </a:xfrm>
        </p:grpSpPr>
        <p:grpSp>
          <p:nvGrpSpPr>
            <p:cNvPr id="15" name="Group 14"/>
            <p:cNvGrpSpPr/>
            <p:nvPr/>
          </p:nvGrpSpPr>
          <p:grpSpPr>
            <a:xfrm>
              <a:off x="3585681" y="1005155"/>
              <a:ext cx="1202075" cy="2025721"/>
              <a:chOff x="3585681" y="1005155"/>
              <a:chExt cx="1202075" cy="2025721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585681" y="1502136"/>
                <a:ext cx="1202075" cy="104995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S1</a:t>
                </a:r>
                <a:endParaRPr lang="en-IN" dirty="0"/>
              </a:p>
            </p:txBody>
          </p:sp>
          <p:sp>
            <p:nvSpPr>
              <p:cNvPr id="11" name="Down Arrow 10"/>
              <p:cNvSpPr/>
              <p:nvPr/>
            </p:nvSpPr>
            <p:spPr>
              <a:xfrm>
                <a:off x="4112078" y="2560495"/>
                <a:ext cx="172848" cy="47038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Down Arrow 12"/>
              <p:cNvSpPr/>
              <p:nvPr/>
            </p:nvSpPr>
            <p:spPr>
              <a:xfrm>
                <a:off x="4095055" y="1005155"/>
                <a:ext cx="172848" cy="47038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9" name="Group 13"/>
            <p:cNvGrpSpPr/>
            <p:nvPr/>
          </p:nvGrpSpPr>
          <p:grpSpPr>
            <a:xfrm>
              <a:off x="3604517" y="2554841"/>
              <a:ext cx="1202075" cy="2025721"/>
              <a:chOff x="3626779" y="1857910"/>
              <a:chExt cx="1571947" cy="247778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626779" y="2465798"/>
                <a:ext cx="1571947" cy="128426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S2</a:t>
                </a:r>
                <a:endParaRPr lang="en-IN" dirty="0"/>
              </a:p>
            </p:txBody>
          </p:sp>
          <p:sp>
            <p:nvSpPr>
              <p:cNvPr id="12" name="Down Arrow 11"/>
              <p:cNvSpPr/>
              <p:nvPr/>
            </p:nvSpPr>
            <p:spPr>
              <a:xfrm>
                <a:off x="4315145" y="3760342"/>
                <a:ext cx="226032" cy="575352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Down Arrow 13"/>
              <p:cNvSpPr/>
              <p:nvPr/>
            </p:nvSpPr>
            <p:spPr>
              <a:xfrm>
                <a:off x="4292884" y="1857910"/>
                <a:ext cx="226032" cy="575352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874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879381" y="1203210"/>
            <a:ext cx="3205073" cy="1855300"/>
            <a:chOff x="2506715" y="1167247"/>
            <a:chExt cx="3205073" cy="2348102"/>
          </a:xfrm>
        </p:grpSpPr>
        <p:sp>
          <p:nvSpPr>
            <p:cNvPr id="21" name="Rectangle 20"/>
            <p:cNvSpPr/>
            <p:nvPr/>
          </p:nvSpPr>
          <p:spPr>
            <a:xfrm>
              <a:off x="2506715" y="1167247"/>
              <a:ext cx="3205073" cy="23481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28736" y="1203210"/>
              <a:ext cx="3232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Analysis of Structured Programs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6622" y="3893906"/>
            <a:ext cx="7772400" cy="2691829"/>
          </a:xfrm>
        </p:spPr>
        <p:txBody>
          <a:bodyPr anchor="ctr"/>
          <a:lstStyle/>
          <a:p>
            <a:pPr algn="ctr">
              <a:buNone/>
            </a:pPr>
            <a:r>
              <a:rPr lang="en-US" sz="2800" dirty="0" smtClean="0"/>
              <a:t>gen(s) = gen(s1) U gen(s2)</a:t>
            </a:r>
          </a:p>
          <a:p>
            <a:pPr algn="ctr">
              <a:buNone/>
            </a:pPr>
            <a:r>
              <a:rPr lang="en-US" sz="2800" dirty="0" smtClean="0"/>
              <a:t>kill(s) = kill(s1) </a:t>
            </a:r>
            <a:r>
              <a:rPr lang="en-US" sz="2800" dirty="0" smtClean="0">
                <a:sym typeface="Symbol" pitchFamily="18" charset="2"/>
              </a:rPr>
              <a:t> kill(s2)</a:t>
            </a:r>
          </a:p>
          <a:p>
            <a:pPr algn="ctr">
              <a:buNone/>
            </a:pPr>
            <a:r>
              <a:rPr lang="en-US" sz="2800" dirty="0" smtClean="0"/>
              <a:t>in(s1) = in(s2) = in(s)</a:t>
            </a:r>
          </a:p>
          <a:p>
            <a:pPr algn="ctr">
              <a:buNone/>
            </a:pPr>
            <a:r>
              <a:rPr lang="en-US" sz="2800" dirty="0" smtClean="0"/>
              <a:t>out(s) = out(s1) U out(s2)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2700000">
            <a:off x="3961422" y="1385870"/>
            <a:ext cx="174545" cy="3557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 rot="-2700000">
            <a:off x="4319489" y="1376254"/>
            <a:ext cx="174545" cy="3557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79505" y="1095629"/>
            <a:ext cx="2558266" cy="2281915"/>
            <a:chOff x="2979505" y="985267"/>
            <a:chExt cx="2558266" cy="2281915"/>
          </a:xfrm>
        </p:grpSpPr>
        <p:grpSp>
          <p:nvGrpSpPr>
            <p:cNvPr id="6" name="Group 14"/>
            <p:cNvGrpSpPr/>
            <p:nvPr/>
          </p:nvGrpSpPr>
          <p:grpSpPr>
            <a:xfrm>
              <a:off x="2979505" y="1545373"/>
              <a:ext cx="1680271" cy="931926"/>
              <a:chOff x="4033348" y="1244000"/>
              <a:chExt cx="1663933" cy="123233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033348" y="1244000"/>
                <a:ext cx="1202075" cy="104995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S1</a:t>
                </a:r>
                <a:endParaRPr lang="en-IN" dirty="0"/>
              </a:p>
            </p:txBody>
          </p:sp>
          <p:sp>
            <p:nvSpPr>
              <p:cNvPr id="11" name="Down Arrow 10"/>
              <p:cNvSpPr/>
              <p:nvPr/>
            </p:nvSpPr>
            <p:spPr>
              <a:xfrm rot="2700000">
                <a:off x="5405748" y="2184805"/>
                <a:ext cx="230811" cy="3522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8" name="Group 13"/>
            <p:cNvGrpSpPr/>
            <p:nvPr/>
          </p:nvGrpSpPr>
          <p:grpSpPr>
            <a:xfrm>
              <a:off x="4033526" y="985267"/>
              <a:ext cx="1504245" cy="1583274"/>
              <a:chOff x="2691957" y="1259662"/>
              <a:chExt cx="1947966" cy="256087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067976" y="2116819"/>
                <a:ext cx="1571947" cy="128426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S2</a:t>
                </a:r>
                <a:endParaRPr lang="en-IN" dirty="0"/>
              </a:p>
            </p:txBody>
          </p:sp>
          <p:sp>
            <p:nvSpPr>
              <p:cNvPr id="12" name="Down Arrow 11"/>
              <p:cNvSpPr/>
              <p:nvPr/>
            </p:nvSpPr>
            <p:spPr>
              <a:xfrm rot="18900000">
                <a:off x="2691957" y="3245185"/>
                <a:ext cx="226032" cy="57535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Down Arrow 13"/>
              <p:cNvSpPr/>
              <p:nvPr/>
            </p:nvSpPr>
            <p:spPr>
              <a:xfrm>
                <a:off x="2829354" y="1259662"/>
                <a:ext cx="226032" cy="57535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8" name="Down Arrow 17"/>
            <p:cNvSpPr/>
            <p:nvPr/>
          </p:nvSpPr>
          <p:spPr>
            <a:xfrm>
              <a:off x="4222679" y="2463034"/>
              <a:ext cx="195210" cy="80414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47394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06715" y="1167247"/>
            <a:ext cx="3205073" cy="2348102"/>
            <a:chOff x="2506715" y="1167247"/>
            <a:chExt cx="3205073" cy="2348102"/>
          </a:xfrm>
        </p:grpSpPr>
        <p:sp>
          <p:nvSpPr>
            <p:cNvPr id="11" name="Rectangle 10"/>
            <p:cNvSpPr/>
            <p:nvPr/>
          </p:nvSpPr>
          <p:spPr>
            <a:xfrm>
              <a:off x="2506715" y="1167247"/>
              <a:ext cx="3205073" cy="23481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28736" y="1203210"/>
              <a:ext cx="3232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Analysis of Structured Programs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6622" y="3893906"/>
            <a:ext cx="7772400" cy="2691829"/>
          </a:xfrm>
        </p:spPr>
        <p:txBody>
          <a:bodyPr anchor="ctr"/>
          <a:lstStyle/>
          <a:p>
            <a:pPr algn="ctr">
              <a:buNone/>
            </a:pPr>
            <a:r>
              <a:rPr lang="en-US" sz="2800" dirty="0" smtClean="0"/>
              <a:t>gen(s) = gen(s1)</a:t>
            </a:r>
          </a:p>
          <a:p>
            <a:pPr algn="ctr">
              <a:buNone/>
            </a:pPr>
            <a:r>
              <a:rPr lang="en-US" sz="2800" dirty="0" smtClean="0"/>
              <a:t>kill(s) = kill(s1)</a:t>
            </a:r>
          </a:p>
          <a:p>
            <a:pPr algn="ctr">
              <a:buNone/>
            </a:pPr>
            <a:r>
              <a:rPr lang="en-US" sz="2800" dirty="0" smtClean="0"/>
              <a:t>in(s1) = in(s) U gen(s1)</a:t>
            </a:r>
          </a:p>
          <a:p>
            <a:pPr algn="ctr">
              <a:buNone/>
            </a:pPr>
            <a:r>
              <a:rPr lang="en-US" sz="2800" dirty="0" smtClean="0"/>
              <a:t>out(s) = out(s1)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42534" y="1853598"/>
            <a:ext cx="1213878" cy="7940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26146" y="819807"/>
            <a:ext cx="1" cy="1033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42022" y="2647604"/>
            <a:ext cx="7451" cy="140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3432854" y="1374710"/>
            <a:ext cx="924542" cy="1630403"/>
          </a:xfrm>
          <a:custGeom>
            <a:avLst/>
            <a:gdLst>
              <a:gd name="connsiteX0" fmla="*/ 1247818 w 1247818"/>
              <a:gd name="connsiteY0" fmla="*/ 1574088 h 2219772"/>
              <a:gd name="connsiteX1" fmla="*/ 193459 w 1247818"/>
              <a:gd name="connsiteY1" fmla="*/ 2143255 h 2219772"/>
              <a:gd name="connsiteX2" fmla="*/ 62830 w 1247818"/>
              <a:gd name="connsiteY2" fmla="*/ 71860 h 2219772"/>
              <a:gd name="connsiteX3" fmla="*/ 902585 w 1247818"/>
              <a:gd name="connsiteY3" fmla="*/ 482406 h 2219772"/>
              <a:gd name="connsiteX0" fmla="*/ 1197740 w 1197740"/>
              <a:gd name="connsiteY0" fmla="*/ 1552507 h 1911712"/>
              <a:gd name="connsiteX1" fmla="*/ 404638 w 1197740"/>
              <a:gd name="connsiteY1" fmla="*/ 1757780 h 1911712"/>
              <a:gd name="connsiteX2" fmla="*/ 12752 w 1197740"/>
              <a:gd name="connsiteY2" fmla="*/ 50279 h 1911712"/>
              <a:gd name="connsiteX3" fmla="*/ 852507 w 1197740"/>
              <a:gd name="connsiteY3" fmla="*/ 460825 h 1911712"/>
              <a:gd name="connsiteX0" fmla="*/ 909097 w 909097"/>
              <a:gd name="connsiteY0" fmla="*/ 1328173 h 1669373"/>
              <a:gd name="connsiteX1" fmla="*/ 115995 w 909097"/>
              <a:gd name="connsiteY1" fmla="*/ 1533446 h 1669373"/>
              <a:gd name="connsiteX2" fmla="*/ 50680 w 909097"/>
              <a:gd name="connsiteY2" fmla="*/ 77871 h 1669373"/>
              <a:gd name="connsiteX3" fmla="*/ 563864 w 909097"/>
              <a:gd name="connsiteY3" fmla="*/ 236491 h 1669373"/>
              <a:gd name="connsiteX0" fmla="*/ 913037 w 913037"/>
              <a:gd name="connsiteY0" fmla="*/ 1340213 h 1681413"/>
              <a:gd name="connsiteX1" fmla="*/ 119935 w 913037"/>
              <a:gd name="connsiteY1" fmla="*/ 1545486 h 1681413"/>
              <a:gd name="connsiteX2" fmla="*/ 54620 w 913037"/>
              <a:gd name="connsiteY2" fmla="*/ 89911 h 1681413"/>
              <a:gd name="connsiteX3" fmla="*/ 623788 w 913037"/>
              <a:gd name="connsiteY3" fmla="*/ 201878 h 1681413"/>
              <a:gd name="connsiteX0" fmla="*/ 907791 w 907791"/>
              <a:gd name="connsiteY0" fmla="*/ 1357444 h 1698644"/>
              <a:gd name="connsiteX1" fmla="*/ 114689 w 907791"/>
              <a:gd name="connsiteY1" fmla="*/ 1562717 h 1698644"/>
              <a:gd name="connsiteX2" fmla="*/ 49374 w 907791"/>
              <a:gd name="connsiteY2" fmla="*/ 107142 h 1698644"/>
              <a:gd name="connsiteX3" fmla="*/ 543897 w 907791"/>
              <a:gd name="connsiteY3" fmla="*/ 163125 h 1698644"/>
              <a:gd name="connsiteX0" fmla="*/ 905189 w 905189"/>
              <a:gd name="connsiteY0" fmla="*/ 1342859 h 1684059"/>
              <a:gd name="connsiteX1" fmla="*/ 112087 w 905189"/>
              <a:gd name="connsiteY1" fmla="*/ 1548132 h 1684059"/>
              <a:gd name="connsiteX2" fmla="*/ 46772 w 905189"/>
              <a:gd name="connsiteY2" fmla="*/ 92557 h 1684059"/>
              <a:gd name="connsiteX3" fmla="*/ 503972 w 905189"/>
              <a:gd name="connsiteY3" fmla="*/ 195193 h 1684059"/>
              <a:gd name="connsiteX0" fmla="*/ 924542 w 924542"/>
              <a:gd name="connsiteY0" fmla="*/ 1293844 h 1630403"/>
              <a:gd name="connsiteX1" fmla="*/ 131440 w 924542"/>
              <a:gd name="connsiteY1" fmla="*/ 1499117 h 1630403"/>
              <a:gd name="connsiteX2" fmla="*/ 38134 w 924542"/>
              <a:gd name="connsiteY2" fmla="*/ 108857 h 1630403"/>
              <a:gd name="connsiteX3" fmla="*/ 523325 w 924542"/>
              <a:gd name="connsiteY3" fmla="*/ 146178 h 163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542" h="1630403">
                <a:moveTo>
                  <a:pt x="924542" y="1293844"/>
                </a:moveTo>
                <a:cubicBezTo>
                  <a:pt x="496111" y="1703613"/>
                  <a:pt x="279175" y="1696615"/>
                  <a:pt x="131440" y="1499117"/>
                </a:cubicBezTo>
                <a:cubicBezTo>
                  <a:pt x="-16295" y="1301619"/>
                  <a:pt x="-27180" y="334347"/>
                  <a:pt x="38134" y="108857"/>
                </a:cubicBezTo>
                <a:cubicBezTo>
                  <a:pt x="103448" y="-116633"/>
                  <a:pt x="369370" y="65313"/>
                  <a:pt x="523325" y="146178"/>
                </a:cubicBez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>
            <a:stCxn id="26" idx="3"/>
          </p:cNvCxnSpPr>
          <p:nvPr/>
        </p:nvCxnSpPr>
        <p:spPr>
          <a:xfrm>
            <a:off x="3956179" y="1520888"/>
            <a:ext cx="289250" cy="332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3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506715" y="1167247"/>
            <a:ext cx="3468416" cy="1765139"/>
            <a:chOff x="2506715" y="1167247"/>
            <a:chExt cx="3205073" cy="2348102"/>
          </a:xfrm>
        </p:grpSpPr>
        <p:sp>
          <p:nvSpPr>
            <p:cNvPr id="20" name="Rectangle 19"/>
            <p:cNvSpPr/>
            <p:nvPr/>
          </p:nvSpPr>
          <p:spPr>
            <a:xfrm>
              <a:off x="2506715" y="1167247"/>
              <a:ext cx="3205073" cy="23481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28736" y="1203210"/>
              <a:ext cx="3232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Conservative Analysis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5719" y="3640063"/>
            <a:ext cx="7772400" cy="277402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Assumption: All paths are feasible.</a:t>
            </a:r>
          </a:p>
          <a:p>
            <a:pPr lvl="1"/>
            <a:r>
              <a:rPr lang="en-US" dirty="0" smtClean="0"/>
              <a:t>Consider: if (true) s1; else s2</a:t>
            </a:r>
          </a:p>
          <a:p>
            <a:pPr lvl="1"/>
            <a:r>
              <a:rPr lang="en-US" dirty="0" smtClean="0"/>
              <a:t>s2 is never executed</a:t>
            </a:r>
          </a:p>
          <a:p>
            <a:pPr lvl="1">
              <a:buNone/>
            </a:pPr>
            <a:r>
              <a:rPr lang="en-US" dirty="0" smtClean="0"/>
              <a:t>gen(s) = gen(s1) </a:t>
            </a:r>
            <a:r>
              <a:rPr lang="en-US" dirty="0" smtClean="0">
                <a:sym typeface="Symbol"/>
              </a:rPr>
              <a:t> gen(s1)  gen(s2)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kill(s) = kill(s1)   </a:t>
            </a:r>
            <a:r>
              <a:rPr lang="en-US" dirty="0" smtClean="0">
                <a:sym typeface="Symbol"/>
              </a:rPr>
              <a:t> kill(s1)  kill(s2)</a:t>
            </a: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2700000">
            <a:off x="3961422" y="1275508"/>
            <a:ext cx="174545" cy="3557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 rot="-2700000">
            <a:off x="4319489" y="1265892"/>
            <a:ext cx="174545" cy="3557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18"/>
          <p:cNvGrpSpPr/>
          <p:nvPr/>
        </p:nvGrpSpPr>
        <p:grpSpPr>
          <a:xfrm>
            <a:off x="2979505" y="985267"/>
            <a:ext cx="2558266" cy="2158625"/>
            <a:chOff x="2979505" y="985267"/>
            <a:chExt cx="2558266" cy="2281915"/>
          </a:xfrm>
        </p:grpSpPr>
        <p:grpSp>
          <p:nvGrpSpPr>
            <p:cNvPr id="6" name="Group 14"/>
            <p:cNvGrpSpPr/>
            <p:nvPr/>
          </p:nvGrpSpPr>
          <p:grpSpPr>
            <a:xfrm>
              <a:off x="2979505" y="1545373"/>
              <a:ext cx="1680271" cy="931926"/>
              <a:chOff x="4033348" y="1244000"/>
              <a:chExt cx="1663933" cy="123233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033348" y="1244000"/>
                <a:ext cx="1202075" cy="104995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S1</a:t>
                </a:r>
                <a:endParaRPr lang="en-IN" dirty="0"/>
              </a:p>
            </p:txBody>
          </p:sp>
          <p:sp>
            <p:nvSpPr>
              <p:cNvPr id="11" name="Down Arrow 10"/>
              <p:cNvSpPr/>
              <p:nvPr/>
            </p:nvSpPr>
            <p:spPr>
              <a:xfrm rot="2700000">
                <a:off x="5405748" y="2184805"/>
                <a:ext cx="230811" cy="3522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8" name="Group 13"/>
            <p:cNvGrpSpPr/>
            <p:nvPr/>
          </p:nvGrpSpPr>
          <p:grpSpPr>
            <a:xfrm>
              <a:off x="4033526" y="985267"/>
              <a:ext cx="1504245" cy="1583274"/>
              <a:chOff x="2691957" y="1259662"/>
              <a:chExt cx="1947966" cy="256087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067976" y="2116819"/>
                <a:ext cx="1571947" cy="128426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S2</a:t>
                </a:r>
                <a:endParaRPr lang="en-IN" dirty="0"/>
              </a:p>
            </p:txBody>
          </p:sp>
          <p:sp>
            <p:nvSpPr>
              <p:cNvPr id="12" name="Down Arrow 11"/>
              <p:cNvSpPr/>
              <p:nvPr/>
            </p:nvSpPr>
            <p:spPr>
              <a:xfrm rot="18900000">
                <a:off x="2691957" y="3245185"/>
                <a:ext cx="226032" cy="57535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Down Arrow 13"/>
              <p:cNvSpPr/>
              <p:nvPr/>
            </p:nvSpPr>
            <p:spPr>
              <a:xfrm>
                <a:off x="2829354" y="1259662"/>
                <a:ext cx="226032" cy="57535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8" name="Down Arrow 17"/>
            <p:cNvSpPr/>
            <p:nvPr/>
          </p:nvSpPr>
          <p:spPr>
            <a:xfrm>
              <a:off x="4222679" y="2463034"/>
              <a:ext cx="195210" cy="80414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82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506715" y="1167247"/>
            <a:ext cx="3468416" cy="1765139"/>
            <a:chOff x="2506715" y="1167247"/>
            <a:chExt cx="3205073" cy="2348102"/>
          </a:xfrm>
        </p:grpSpPr>
        <p:sp>
          <p:nvSpPr>
            <p:cNvPr id="20" name="Rectangle 19"/>
            <p:cNvSpPr/>
            <p:nvPr/>
          </p:nvSpPr>
          <p:spPr>
            <a:xfrm>
              <a:off x="2506715" y="1167247"/>
              <a:ext cx="3205073" cy="23481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28736" y="1203210"/>
              <a:ext cx="3232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/>
              <a:t>Conservative Analysis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6622" y="3277457"/>
            <a:ext cx="7772400" cy="2774022"/>
          </a:xfrm>
        </p:spPr>
        <p:txBody>
          <a:bodyPr anchor="t">
            <a:noAutofit/>
          </a:bodyPr>
          <a:lstStyle/>
          <a:p>
            <a:r>
              <a:rPr lang="en-US" dirty="0" smtClean="0">
                <a:sym typeface="Symbol"/>
              </a:rPr>
              <a:t>Thus: 	true gen (s)  analysis gen(s)</a:t>
            </a:r>
          </a:p>
          <a:p>
            <a:pPr lvl="1">
              <a:buNone/>
            </a:pPr>
            <a:r>
              <a:rPr lang="en-US" sz="3200" dirty="0" smtClean="0">
                <a:sym typeface="Symbol"/>
              </a:rPr>
              <a:t>			true kill (s)   analysis kill(s)</a:t>
            </a:r>
          </a:p>
          <a:p>
            <a:r>
              <a:rPr lang="en-US" dirty="0" smtClean="0"/>
              <a:t>True is what is computed at run time</a:t>
            </a:r>
          </a:p>
          <a:p>
            <a:r>
              <a:rPr lang="en-US" dirty="0" smtClean="0"/>
              <a:t>This is </a:t>
            </a:r>
            <a:r>
              <a:rPr lang="en-US" dirty="0" smtClean="0">
                <a:solidFill>
                  <a:srgbClr val="C00000"/>
                </a:solidFill>
              </a:rPr>
              <a:t>SAFE</a:t>
            </a:r>
            <a:r>
              <a:rPr lang="en-US" dirty="0" smtClean="0"/>
              <a:t> estimate</a:t>
            </a:r>
          </a:p>
          <a:p>
            <a:pPr lvl="1"/>
            <a:r>
              <a:rPr lang="en-US" dirty="0" smtClean="0"/>
              <a:t>prevents optimization</a:t>
            </a:r>
          </a:p>
          <a:p>
            <a:pPr lvl="1"/>
            <a:r>
              <a:rPr lang="en-US" dirty="0" smtClean="0"/>
              <a:t>but no wrong optimization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2700000">
            <a:off x="3961422" y="1275508"/>
            <a:ext cx="174545" cy="3557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 rot="-2700000">
            <a:off x="4319489" y="1265892"/>
            <a:ext cx="174545" cy="3557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18"/>
          <p:cNvGrpSpPr/>
          <p:nvPr/>
        </p:nvGrpSpPr>
        <p:grpSpPr>
          <a:xfrm>
            <a:off x="2979505" y="985267"/>
            <a:ext cx="2558266" cy="2158625"/>
            <a:chOff x="2979505" y="985267"/>
            <a:chExt cx="2558266" cy="2281915"/>
          </a:xfrm>
        </p:grpSpPr>
        <p:grpSp>
          <p:nvGrpSpPr>
            <p:cNvPr id="6" name="Group 14"/>
            <p:cNvGrpSpPr/>
            <p:nvPr/>
          </p:nvGrpSpPr>
          <p:grpSpPr>
            <a:xfrm>
              <a:off x="2979505" y="1545373"/>
              <a:ext cx="1680271" cy="931926"/>
              <a:chOff x="4033348" y="1244000"/>
              <a:chExt cx="1663933" cy="123233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033348" y="1244000"/>
                <a:ext cx="1202075" cy="104995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S1</a:t>
                </a:r>
                <a:endParaRPr lang="en-IN" dirty="0"/>
              </a:p>
            </p:txBody>
          </p:sp>
          <p:sp>
            <p:nvSpPr>
              <p:cNvPr id="11" name="Down Arrow 10"/>
              <p:cNvSpPr/>
              <p:nvPr/>
            </p:nvSpPr>
            <p:spPr>
              <a:xfrm rot="2700000">
                <a:off x="5405748" y="2184805"/>
                <a:ext cx="230811" cy="3522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8" name="Group 13"/>
            <p:cNvGrpSpPr/>
            <p:nvPr/>
          </p:nvGrpSpPr>
          <p:grpSpPr>
            <a:xfrm>
              <a:off x="4033526" y="985267"/>
              <a:ext cx="1504245" cy="1583274"/>
              <a:chOff x="2691957" y="1259662"/>
              <a:chExt cx="1947966" cy="256087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067976" y="2116819"/>
                <a:ext cx="1571947" cy="128426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S2</a:t>
                </a:r>
                <a:endParaRPr lang="en-IN" dirty="0"/>
              </a:p>
            </p:txBody>
          </p:sp>
          <p:sp>
            <p:nvSpPr>
              <p:cNvPr id="12" name="Down Arrow 11"/>
              <p:cNvSpPr/>
              <p:nvPr/>
            </p:nvSpPr>
            <p:spPr>
              <a:xfrm rot="18900000">
                <a:off x="2691957" y="3245185"/>
                <a:ext cx="226032" cy="57535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Down Arrow 13"/>
              <p:cNvSpPr/>
              <p:nvPr/>
            </p:nvSpPr>
            <p:spPr>
              <a:xfrm>
                <a:off x="2829354" y="1259662"/>
                <a:ext cx="226032" cy="57535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8" name="Down Arrow 17"/>
            <p:cNvSpPr/>
            <p:nvPr/>
          </p:nvSpPr>
          <p:spPr>
            <a:xfrm>
              <a:off x="4222679" y="2463034"/>
              <a:ext cx="195210" cy="80414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48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Recap : Reaching Definitions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6622" y="1263721"/>
            <a:ext cx="7772400" cy="4957280"/>
          </a:xfrm>
        </p:spPr>
        <p:txBody>
          <a:bodyPr anchor="t"/>
          <a:lstStyle/>
          <a:p>
            <a:r>
              <a:rPr lang="en-US" dirty="0" smtClean="0"/>
              <a:t>Reaching Definitions Analysis</a:t>
            </a:r>
          </a:p>
          <a:p>
            <a:pPr lvl="1"/>
            <a:r>
              <a:rPr lang="en-US" dirty="0" smtClean="0"/>
              <a:t>definition of a variable </a:t>
            </a:r>
            <a:r>
              <a:rPr lang="en-US" i="1" dirty="0" smtClean="0"/>
              <a:t>x 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smtClean="0"/>
              <a:t>x = …something… </a:t>
            </a:r>
          </a:p>
          <a:p>
            <a:pPr lvl="2"/>
            <a:r>
              <a:rPr lang="en-US" dirty="0" smtClean="0"/>
              <a:t>Could be more complex (e.g. through pointers, references, implicit)</a:t>
            </a:r>
          </a:p>
          <a:p>
            <a:pPr lvl="1"/>
            <a:r>
              <a:rPr lang="en-US" dirty="0" smtClean="0"/>
              <a:t>definition </a:t>
            </a:r>
            <a:r>
              <a:rPr lang="en-US" i="1" dirty="0" smtClean="0"/>
              <a:t>d </a:t>
            </a:r>
            <a:r>
              <a:rPr lang="en-US" dirty="0" smtClean="0"/>
              <a:t>reaches a point </a:t>
            </a:r>
            <a:r>
              <a:rPr lang="en-US" i="1" dirty="0" smtClean="0"/>
              <a:t>p</a:t>
            </a:r>
            <a:r>
              <a:rPr lang="en-US" dirty="0" smtClean="0"/>
              <a:t> if</a:t>
            </a:r>
          </a:p>
          <a:p>
            <a:pPr lvl="2"/>
            <a:r>
              <a:rPr lang="en-US" dirty="0" smtClean="0"/>
              <a:t>there is a path from the point immediately following </a:t>
            </a:r>
            <a:r>
              <a:rPr lang="en-US" i="1" dirty="0" smtClean="0"/>
              <a:t>d</a:t>
            </a:r>
            <a:r>
              <a:rPr lang="en-US" dirty="0" smtClean="0"/>
              <a:t> to </a:t>
            </a:r>
            <a:r>
              <a:rPr lang="en-US" i="1" dirty="0" smtClean="0"/>
              <a:t>p</a:t>
            </a:r>
          </a:p>
          <a:p>
            <a:pPr lvl="2"/>
            <a:r>
              <a:rPr lang="en-US" dirty="0" smtClean="0"/>
              <a:t>d is not “killed” along that path</a:t>
            </a:r>
          </a:p>
          <a:p>
            <a:pPr lvl="2"/>
            <a:r>
              <a:rPr lang="en-US" dirty="0" smtClean="0"/>
              <a:t>“Kill” means redefinition of the left hand side (</a:t>
            </a:r>
            <a:r>
              <a:rPr lang="en-US" i="1" dirty="0" smtClean="0"/>
              <a:t>x</a:t>
            </a:r>
            <a:r>
              <a:rPr lang="en-US" dirty="0" smtClean="0"/>
              <a:t> in the above case)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next few lectures</a:t>
            </a:r>
          </a:p>
          <a:p>
            <a:r>
              <a:rPr lang="en-US" i="1" dirty="0" smtClean="0"/>
              <a:t>Intraprocedural </a:t>
            </a:r>
            <a:r>
              <a:rPr lang="en-US" dirty="0" smtClean="0"/>
              <a:t>Data Flow analysis</a:t>
            </a:r>
          </a:p>
          <a:p>
            <a:pPr lvl="1"/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Classical examples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E84-00C2-47C0-8989-850B6B28FE8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Intraprocedural </a:t>
            </a:r>
            <a:r>
              <a:rPr lang="en-US" dirty="0" smtClean="0"/>
              <a:t>Data Flow analysis</a:t>
            </a:r>
          </a:p>
          <a:p>
            <a:r>
              <a:rPr lang="en-US" dirty="0" smtClean="0"/>
              <a:t>Classical examples</a:t>
            </a:r>
          </a:p>
          <a:p>
            <a:pPr lvl="1"/>
            <a:r>
              <a:rPr lang="en-US" dirty="0" smtClean="0"/>
              <a:t>Reaching 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Available Expressions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E84-00C2-47C0-8989-850B6B28FE8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Reaching Definitions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3433" y="954958"/>
            <a:ext cx="8178229" cy="5476126"/>
          </a:xfrm>
        </p:spPr>
        <p:txBody>
          <a:bodyPr anchor="t">
            <a:noAutofit/>
          </a:bodyPr>
          <a:lstStyle/>
          <a:p>
            <a:r>
              <a:rPr lang="en-IN" sz="3600" dirty="0" smtClean="0"/>
              <a:t>A </a:t>
            </a:r>
            <a:r>
              <a:rPr lang="en-IN" sz="3600" dirty="0"/>
              <a:t>definition </a:t>
            </a:r>
            <a:r>
              <a:rPr lang="en-IN" sz="3600" i="1" dirty="0"/>
              <a:t>d</a:t>
            </a:r>
            <a:r>
              <a:rPr lang="en-IN" sz="3600" dirty="0"/>
              <a:t> </a:t>
            </a:r>
            <a:r>
              <a:rPr lang="en-IN" sz="3600" dirty="0" smtClean="0"/>
              <a:t>can reach the start </a:t>
            </a:r>
            <a:r>
              <a:rPr lang="en-IN" sz="3600" dirty="0"/>
              <a:t>of a block </a:t>
            </a:r>
            <a:r>
              <a:rPr lang="en-IN" sz="3600" dirty="0" smtClean="0"/>
              <a:t>from any of its predecessor</a:t>
            </a:r>
          </a:p>
          <a:p>
            <a:pPr lvl="1"/>
            <a:r>
              <a:rPr lang="en-IN" sz="3200" dirty="0" smtClean="0"/>
              <a:t>it </a:t>
            </a:r>
            <a:r>
              <a:rPr lang="en-IN" sz="3200" dirty="0"/>
              <a:t>reaches </a:t>
            </a:r>
            <a:r>
              <a:rPr lang="en-IN" sz="3200" dirty="0" smtClean="0"/>
              <a:t>the end of some predecessor </a:t>
            </a:r>
            <a:endParaRPr lang="en-IN" sz="4000" dirty="0"/>
          </a:p>
          <a:p>
            <a:pPr algn="ctr">
              <a:buNone/>
            </a:pPr>
            <a:r>
              <a:rPr lang="en-IN" sz="4000" dirty="0" smtClean="0"/>
              <a:t>in(B) = </a:t>
            </a:r>
            <a:r>
              <a:rPr lang="en-IN" sz="4000" dirty="0" smtClean="0">
                <a:sym typeface="Symbol"/>
              </a:rPr>
              <a:t></a:t>
            </a:r>
            <a:r>
              <a:rPr lang="en-IN" sz="4000" baseline="-25000" dirty="0" smtClean="0"/>
              <a:t>P is pred of B</a:t>
            </a:r>
            <a:r>
              <a:rPr lang="en-IN" sz="4000" dirty="0" smtClean="0"/>
              <a:t> out(P)</a:t>
            </a:r>
          </a:p>
          <a:p>
            <a:r>
              <a:rPr lang="en-IN" sz="3600" dirty="0"/>
              <a:t>A definition </a:t>
            </a:r>
            <a:r>
              <a:rPr lang="en-IN" sz="3600" i="1" dirty="0"/>
              <a:t>d</a:t>
            </a:r>
            <a:r>
              <a:rPr lang="en-IN" sz="3600" dirty="0"/>
              <a:t> reaches end of a </a:t>
            </a:r>
            <a:r>
              <a:rPr lang="en-IN" sz="3600" dirty="0" smtClean="0"/>
              <a:t>block</a:t>
            </a:r>
            <a:endParaRPr lang="en-IN" sz="3600" dirty="0"/>
          </a:p>
          <a:p>
            <a:pPr lvl="1"/>
            <a:r>
              <a:rPr lang="en-IN" sz="3200" dirty="0"/>
              <a:t>either it is generated in the block</a:t>
            </a:r>
          </a:p>
          <a:p>
            <a:pPr lvl="1"/>
            <a:r>
              <a:rPr lang="en-IN" sz="3200" dirty="0"/>
              <a:t>or it reaches block and not </a:t>
            </a:r>
            <a:r>
              <a:rPr lang="en-IN" sz="3200" dirty="0" smtClean="0"/>
              <a:t>killed</a:t>
            </a:r>
            <a:endParaRPr lang="en-IN" sz="4000" dirty="0" smtClean="0"/>
          </a:p>
          <a:p>
            <a:pPr algn="ctr">
              <a:buNone/>
            </a:pPr>
            <a:r>
              <a:rPr lang="en-IN" sz="4000" dirty="0" smtClean="0"/>
              <a:t>out(B) = in(B) – kill(B) </a:t>
            </a:r>
            <a:r>
              <a:rPr lang="en-IN" sz="4000" dirty="0" smtClean="0">
                <a:sym typeface="Symbol"/>
              </a:rPr>
              <a:t></a:t>
            </a:r>
            <a:r>
              <a:rPr lang="en-IN" sz="4000" dirty="0" smtClean="0"/>
              <a:t> gen(B)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6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Reaching Definitions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3433" y="954958"/>
            <a:ext cx="8178229" cy="5476126"/>
          </a:xfrm>
        </p:spPr>
        <p:txBody>
          <a:bodyPr anchor="t">
            <a:noAutofit/>
          </a:bodyPr>
          <a:lstStyle/>
          <a:p>
            <a:r>
              <a:rPr lang="en-IN" sz="4400" dirty="0" smtClean="0"/>
              <a:t>Kill &amp; gen known for each block. </a:t>
            </a:r>
          </a:p>
          <a:p>
            <a:r>
              <a:rPr lang="en-IN" sz="4400" dirty="0" smtClean="0"/>
              <a:t>A program with N blocks has 2N equations with 2N unknowns </a:t>
            </a:r>
          </a:p>
          <a:p>
            <a:pPr lvl="1"/>
            <a:r>
              <a:rPr lang="en-IN" sz="4000" dirty="0" smtClean="0"/>
              <a:t>solution is possible.</a:t>
            </a:r>
          </a:p>
          <a:p>
            <a:pPr lvl="1"/>
            <a:r>
              <a:rPr lang="en-IN" sz="4000" dirty="0" smtClean="0"/>
              <a:t>iterative approach (on next slide)</a:t>
            </a:r>
            <a:endParaRPr lang="en-US" sz="4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3707" y="457200"/>
            <a:ext cx="8178229" cy="5953874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each block B {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out(B) = 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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out(Entry)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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I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IN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this for later discussion</a:t>
            </a:r>
            <a:endParaRPr lang="en-IN" sz="1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 = true;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(change) {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change = false;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each block B other than Entry {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in(B) = 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</a:t>
            </a:r>
            <a:r>
              <a:rPr lang="en-I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P is pred of B</a:t>
            </a:r>
            <a:r>
              <a:rPr lang="en-I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out(P);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oldOut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out(B);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out(B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= in(B) - kill(B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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gen(B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(out(B) !=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oldOut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 {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change = true;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Reaching Definitions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90072" y="1058239"/>
            <a:ext cx="2789434" cy="5114818"/>
            <a:chOff x="672957" y="1068513"/>
            <a:chExt cx="2789434" cy="5114818"/>
          </a:xfrm>
        </p:grpSpPr>
        <p:sp>
          <p:nvSpPr>
            <p:cNvPr id="5" name="Rounded Rectangle 4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31542" y="1797977"/>
              <a:ext cx="1530849" cy="99659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dirty="0" smtClean="0"/>
            </a:p>
            <a:p>
              <a:r>
                <a:rPr lang="en-US" sz="1800" dirty="0" smtClean="0"/>
                <a:t>d1: i = m – 1</a:t>
              </a:r>
            </a:p>
            <a:p>
              <a:r>
                <a:rPr lang="en-US" sz="1800" dirty="0" smtClean="0"/>
                <a:t>d2: j = n</a:t>
              </a:r>
            </a:p>
            <a:p>
              <a:r>
                <a:rPr lang="en-US" sz="1800" dirty="0" smtClean="0"/>
                <a:t>d3: a = u1</a:t>
              </a:r>
            </a:p>
            <a:p>
              <a:endParaRPr lang="en-IN" sz="1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48666" y="3130194"/>
              <a:ext cx="1493176" cy="53768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d4: i = i - 1</a:t>
              </a:r>
            </a:p>
            <a:p>
              <a:r>
                <a:rPr lang="en-US" sz="1600" dirty="0" smtClean="0"/>
                <a:t>d5: j = j - 1</a:t>
              </a:r>
              <a:endParaRPr lang="en-IN" sz="16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d6: a = u2</a:t>
              </a:r>
              <a:endParaRPr lang="en-IN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d7: i = u3</a:t>
              </a:r>
              <a:endParaRPr lang="en-IN" sz="16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0"/>
            </p:cNvCxnSpPr>
            <p:nvPr/>
          </p:nvCxnSpPr>
          <p:spPr>
            <a:xfrm rot="16200000" flipH="1">
              <a:off x="2488916" y="1589925"/>
              <a:ext cx="410965" cy="51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8" idx="0"/>
            </p:cNvCxnSpPr>
            <p:nvPr/>
          </p:nvCxnSpPr>
          <p:spPr>
            <a:xfrm rot="5400000">
              <a:off x="2528299" y="2961526"/>
              <a:ext cx="335624" cy="17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2"/>
              <a:endCxn id="9" idx="0"/>
            </p:cNvCxnSpPr>
            <p:nvPr/>
          </p:nvCxnSpPr>
          <p:spPr>
            <a:xfrm rot="5400000">
              <a:off x="1713645" y="3246206"/>
              <a:ext cx="559940" cy="14032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  <a:endCxn id="1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2"/>
              <a:endCxn id="14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 flipH="1" flipV="1">
              <a:off x="1953376" y="4193141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2"/>
              <a:endCxn id="12" idx="0"/>
            </p:cNvCxnSpPr>
            <p:nvPr/>
          </p:nvCxnSpPr>
          <p:spPr>
            <a:xfrm rot="5400000">
              <a:off x="2016732" y="4328417"/>
              <a:ext cx="1339064" cy="179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8" name="Rounded Rectangle 47"/>
          <p:cNvSpPr/>
          <p:nvPr/>
        </p:nvSpPr>
        <p:spPr>
          <a:xfrm>
            <a:off x="976045" y="1787703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955497" y="3183276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3869932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780890" y="996307"/>
          <a:ext cx="44281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64"/>
                <a:gridCol w="1643865"/>
                <a:gridCol w="1736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{d1,d2,d3}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{d4,d7,d5,d6}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{d4,d5}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{d1,d7,d2}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{d6}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{d3}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{d7}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{d1,d4}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7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3214"/>
              </p:ext>
            </p:extLst>
          </p:nvPr>
        </p:nvGraphicFramePr>
        <p:xfrm>
          <a:off x="2815118" y="883578"/>
          <a:ext cx="6123398" cy="5617721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790805"/>
                <a:gridCol w="705313"/>
                <a:gridCol w="1164890"/>
                <a:gridCol w="1253447"/>
                <a:gridCol w="1090132"/>
                <a:gridCol w="1118811"/>
              </a:tblGrid>
              <a:tr h="538287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Reaching Definitions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4" name="Group 46"/>
          <p:cNvGrpSpPr/>
          <p:nvPr/>
        </p:nvGrpSpPr>
        <p:grpSpPr>
          <a:xfrm>
            <a:off x="0" y="1304819"/>
            <a:ext cx="2768885" cy="5034336"/>
            <a:chOff x="672957" y="1068513"/>
            <a:chExt cx="2789434" cy="5114818"/>
          </a:xfrm>
        </p:grpSpPr>
        <p:sp>
          <p:nvSpPr>
            <p:cNvPr id="5" name="Rounded Rectangle 4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31542" y="1797977"/>
              <a:ext cx="1530849" cy="99659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dirty="0" smtClean="0"/>
            </a:p>
            <a:p>
              <a:r>
                <a:rPr lang="en-US" sz="1800" dirty="0" smtClean="0"/>
                <a:t>d1: i = m – 1</a:t>
              </a:r>
            </a:p>
            <a:p>
              <a:r>
                <a:rPr lang="en-US" sz="1800" dirty="0" smtClean="0"/>
                <a:t>d2: j = n</a:t>
              </a:r>
            </a:p>
            <a:p>
              <a:r>
                <a:rPr lang="en-US" sz="1800" dirty="0" smtClean="0"/>
                <a:t>d3: a = u1</a:t>
              </a:r>
            </a:p>
            <a:p>
              <a:endParaRPr lang="en-IN" sz="1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48666" y="3130194"/>
              <a:ext cx="1493176" cy="53768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d4: i = i - 1</a:t>
              </a:r>
            </a:p>
            <a:p>
              <a:r>
                <a:rPr lang="en-US" sz="1600" dirty="0" smtClean="0"/>
                <a:t>d5: j = j - 1</a:t>
              </a:r>
              <a:endParaRPr lang="en-IN" sz="16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d6: a = u2</a:t>
              </a:r>
              <a:endParaRPr lang="en-IN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d7: i = u3</a:t>
              </a:r>
              <a:endParaRPr lang="en-IN" sz="16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0"/>
            </p:cNvCxnSpPr>
            <p:nvPr/>
          </p:nvCxnSpPr>
          <p:spPr>
            <a:xfrm rot="16200000" flipH="1">
              <a:off x="2488916" y="1589925"/>
              <a:ext cx="410965" cy="51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8" idx="0"/>
            </p:cNvCxnSpPr>
            <p:nvPr/>
          </p:nvCxnSpPr>
          <p:spPr>
            <a:xfrm rot="5400000">
              <a:off x="2528299" y="2961526"/>
              <a:ext cx="335624" cy="17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2"/>
              <a:endCxn id="9" idx="0"/>
            </p:cNvCxnSpPr>
            <p:nvPr/>
          </p:nvCxnSpPr>
          <p:spPr>
            <a:xfrm rot="5400000">
              <a:off x="1713645" y="3246206"/>
              <a:ext cx="559940" cy="14032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  <a:endCxn id="1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2"/>
              <a:endCxn id="14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 flipH="1" flipV="1">
              <a:off x="1953376" y="4193141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2"/>
              <a:endCxn id="12" idx="0"/>
            </p:cNvCxnSpPr>
            <p:nvPr/>
          </p:nvCxnSpPr>
          <p:spPr>
            <a:xfrm rot="5400000">
              <a:off x="2016732" y="4328417"/>
              <a:ext cx="1339064" cy="179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8" name="Rounded Rectangle 47"/>
          <p:cNvSpPr/>
          <p:nvPr/>
        </p:nvSpPr>
        <p:spPr>
          <a:xfrm>
            <a:off x="873303" y="1797977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842481" y="3121631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4075416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833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36454"/>
              </p:ext>
            </p:extLst>
          </p:nvPr>
        </p:nvGraphicFramePr>
        <p:xfrm>
          <a:off x="2815118" y="883578"/>
          <a:ext cx="6123398" cy="5617721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790805"/>
                <a:gridCol w="705313"/>
                <a:gridCol w="1164890"/>
                <a:gridCol w="1253447"/>
                <a:gridCol w="1090132"/>
                <a:gridCol w="1118811"/>
              </a:tblGrid>
              <a:tr h="538287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d1,d2,d3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Reaching Definitions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4" name="Group 46"/>
          <p:cNvGrpSpPr/>
          <p:nvPr/>
        </p:nvGrpSpPr>
        <p:grpSpPr>
          <a:xfrm>
            <a:off x="0" y="1304819"/>
            <a:ext cx="2768885" cy="5034336"/>
            <a:chOff x="672957" y="1068513"/>
            <a:chExt cx="2789434" cy="5114818"/>
          </a:xfrm>
        </p:grpSpPr>
        <p:sp>
          <p:nvSpPr>
            <p:cNvPr id="5" name="Rounded Rectangle 4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31542" y="1797977"/>
              <a:ext cx="1530849" cy="99659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dirty="0" smtClean="0"/>
            </a:p>
            <a:p>
              <a:r>
                <a:rPr lang="en-US" sz="1800" dirty="0" smtClean="0"/>
                <a:t>d1: i = m – 1</a:t>
              </a:r>
            </a:p>
            <a:p>
              <a:r>
                <a:rPr lang="en-US" sz="1800" dirty="0" smtClean="0"/>
                <a:t>d2: j = n</a:t>
              </a:r>
            </a:p>
            <a:p>
              <a:r>
                <a:rPr lang="en-US" sz="1800" dirty="0" smtClean="0"/>
                <a:t>d3: a = u1</a:t>
              </a:r>
            </a:p>
            <a:p>
              <a:endParaRPr lang="en-IN" sz="1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48666" y="3130194"/>
              <a:ext cx="1493176" cy="53768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d4: i = i - 1</a:t>
              </a:r>
            </a:p>
            <a:p>
              <a:r>
                <a:rPr lang="en-US" sz="1600" dirty="0" smtClean="0"/>
                <a:t>d5: j = j - 1</a:t>
              </a:r>
              <a:endParaRPr lang="en-IN" sz="16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d6: a = u2</a:t>
              </a:r>
              <a:endParaRPr lang="en-IN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d7: i = u3</a:t>
              </a:r>
              <a:endParaRPr lang="en-IN" sz="16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0"/>
            </p:cNvCxnSpPr>
            <p:nvPr/>
          </p:nvCxnSpPr>
          <p:spPr>
            <a:xfrm rot="16200000" flipH="1">
              <a:off x="2488916" y="1589925"/>
              <a:ext cx="410965" cy="51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8" idx="0"/>
            </p:cNvCxnSpPr>
            <p:nvPr/>
          </p:nvCxnSpPr>
          <p:spPr>
            <a:xfrm rot="5400000">
              <a:off x="2528299" y="2961526"/>
              <a:ext cx="335624" cy="17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2"/>
              <a:endCxn id="9" idx="0"/>
            </p:cNvCxnSpPr>
            <p:nvPr/>
          </p:nvCxnSpPr>
          <p:spPr>
            <a:xfrm rot="5400000">
              <a:off x="1713645" y="3246206"/>
              <a:ext cx="559940" cy="14032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  <a:endCxn id="1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2"/>
              <a:endCxn id="14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 flipH="1" flipV="1">
              <a:off x="1953376" y="4193141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2"/>
              <a:endCxn id="12" idx="0"/>
            </p:cNvCxnSpPr>
            <p:nvPr/>
          </p:nvCxnSpPr>
          <p:spPr>
            <a:xfrm rot="5400000">
              <a:off x="2016732" y="4328417"/>
              <a:ext cx="1339064" cy="179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8" name="Rounded Rectangle 47"/>
          <p:cNvSpPr/>
          <p:nvPr/>
        </p:nvSpPr>
        <p:spPr>
          <a:xfrm>
            <a:off x="873303" y="1797977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842481" y="3121631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4075416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8153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45439"/>
              </p:ext>
            </p:extLst>
          </p:nvPr>
        </p:nvGraphicFramePr>
        <p:xfrm>
          <a:off x="2815118" y="883578"/>
          <a:ext cx="6123398" cy="5617721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790805"/>
                <a:gridCol w="705313"/>
                <a:gridCol w="1164890"/>
                <a:gridCol w="1253447"/>
                <a:gridCol w="1090132"/>
                <a:gridCol w="1118811"/>
              </a:tblGrid>
              <a:tr h="538287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d1,d2,d3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d1,d2,d3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d3,d4,d5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Reaching Definitions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4" name="Group 46"/>
          <p:cNvGrpSpPr/>
          <p:nvPr/>
        </p:nvGrpSpPr>
        <p:grpSpPr>
          <a:xfrm>
            <a:off x="0" y="1304819"/>
            <a:ext cx="2768885" cy="5034336"/>
            <a:chOff x="672957" y="1068513"/>
            <a:chExt cx="2789434" cy="5114818"/>
          </a:xfrm>
        </p:grpSpPr>
        <p:sp>
          <p:nvSpPr>
            <p:cNvPr id="5" name="Rounded Rectangle 4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31542" y="1797977"/>
              <a:ext cx="1530849" cy="99659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dirty="0" smtClean="0"/>
            </a:p>
            <a:p>
              <a:r>
                <a:rPr lang="en-US" sz="1800" dirty="0" smtClean="0"/>
                <a:t>d1: i = m – 1</a:t>
              </a:r>
            </a:p>
            <a:p>
              <a:r>
                <a:rPr lang="en-US" sz="1800" dirty="0" smtClean="0"/>
                <a:t>d2: j = n</a:t>
              </a:r>
            </a:p>
            <a:p>
              <a:r>
                <a:rPr lang="en-US" sz="1800" dirty="0" smtClean="0"/>
                <a:t>d3: a = u1</a:t>
              </a:r>
            </a:p>
            <a:p>
              <a:endParaRPr lang="en-IN" sz="1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48666" y="3130194"/>
              <a:ext cx="1493176" cy="53768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d4: i = i - 1</a:t>
              </a:r>
            </a:p>
            <a:p>
              <a:r>
                <a:rPr lang="en-US" sz="1600" dirty="0" smtClean="0"/>
                <a:t>d5: j = j - 1</a:t>
              </a:r>
              <a:endParaRPr lang="en-IN" sz="16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d6: a = u2</a:t>
              </a:r>
              <a:endParaRPr lang="en-IN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d7: i = u3</a:t>
              </a:r>
              <a:endParaRPr lang="en-IN" sz="16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0"/>
            </p:cNvCxnSpPr>
            <p:nvPr/>
          </p:nvCxnSpPr>
          <p:spPr>
            <a:xfrm rot="16200000" flipH="1">
              <a:off x="2488916" y="1589925"/>
              <a:ext cx="410965" cy="51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8" idx="0"/>
            </p:cNvCxnSpPr>
            <p:nvPr/>
          </p:nvCxnSpPr>
          <p:spPr>
            <a:xfrm rot="5400000">
              <a:off x="2528299" y="2961526"/>
              <a:ext cx="335624" cy="17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2"/>
              <a:endCxn id="9" idx="0"/>
            </p:cNvCxnSpPr>
            <p:nvPr/>
          </p:nvCxnSpPr>
          <p:spPr>
            <a:xfrm rot="5400000">
              <a:off x="1713645" y="3246206"/>
              <a:ext cx="559940" cy="14032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  <a:endCxn id="1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2"/>
              <a:endCxn id="14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 flipH="1" flipV="1">
              <a:off x="1953376" y="4193141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2"/>
              <a:endCxn id="12" idx="0"/>
            </p:cNvCxnSpPr>
            <p:nvPr/>
          </p:nvCxnSpPr>
          <p:spPr>
            <a:xfrm rot="5400000">
              <a:off x="2016732" y="4328417"/>
              <a:ext cx="1339064" cy="179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8" name="Rounded Rectangle 47"/>
          <p:cNvSpPr/>
          <p:nvPr/>
        </p:nvSpPr>
        <p:spPr>
          <a:xfrm>
            <a:off x="873303" y="1797977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842481" y="3121631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4075416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4459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29244"/>
              </p:ext>
            </p:extLst>
          </p:nvPr>
        </p:nvGraphicFramePr>
        <p:xfrm>
          <a:off x="2815118" y="883578"/>
          <a:ext cx="6123398" cy="5617721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790805"/>
                <a:gridCol w="705313"/>
                <a:gridCol w="1164890"/>
                <a:gridCol w="1253447"/>
                <a:gridCol w="1090132"/>
                <a:gridCol w="1118811"/>
              </a:tblGrid>
              <a:tr h="538287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d1,d2,d3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</a:t>
                      </a:r>
                    </a:p>
                    <a:p>
                      <a:pPr algn="ctr"/>
                      <a:r>
                        <a:rPr lang="en-US" dirty="0" smtClean="0"/>
                        <a:t>d5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</a:t>
                      </a:r>
                    </a:p>
                    <a:p>
                      <a:pPr algn="ctr"/>
                      <a:r>
                        <a:rPr lang="en-US" dirty="0" smtClean="0"/>
                        <a:t>d5,d6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d1,d2,d3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d3,d4,d5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d4,d5,</a:t>
                      </a:r>
                    </a:p>
                    <a:p>
                      <a:pPr algn="ctr"/>
                      <a:r>
                        <a:rPr lang="en-US" dirty="0" smtClean="0"/>
                        <a:t>d6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d3,d5,</a:t>
                      </a:r>
                    </a:p>
                    <a:p>
                      <a:pPr algn="ctr"/>
                      <a:r>
                        <a:rPr lang="en-US" dirty="0" smtClean="0"/>
                        <a:t>d6,d7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Reaching Definitions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4" name="Group 46"/>
          <p:cNvGrpSpPr/>
          <p:nvPr/>
        </p:nvGrpSpPr>
        <p:grpSpPr>
          <a:xfrm>
            <a:off x="0" y="1304819"/>
            <a:ext cx="2768885" cy="5034336"/>
            <a:chOff x="672957" y="1068513"/>
            <a:chExt cx="2789434" cy="5114818"/>
          </a:xfrm>
        </p:grpSpPr>
        <p:sp>
          <p:nvSpPr>
            <p:cNvPr id="5" name="Rounded Rectangle 4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31542" y="1797977"/>
              <a:ext cx="1530849" cy="99659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dirty="0" smtClean="0"/>
            </a:p>
            <a:p>
              <a:r>
                <a:rPr lang="en-US" sz="1800" dirty="0" smtClean="0"/>
                <a:t>d1: i = m – 1</a:t>
              </a:r>
            </a:p>
            <a:p>
              <a:r>
                <a:rPr lang="en-US" sz="1800" dirty="0" smtClean="0"/>
                <a:t>d2: j = n</a:t>
              </a:r>
            </a:p>
            <a:p>
              <a:r>
                <a:rPr lang="en-US" sz="1800" dirty="0" smtClean="0"/>
                <a:t>d3: a = u1</a:t>
              </a:r>
            </a:p>
            <a:p>
              <a:endParaRPr lang="en-IN" sz="1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48666" y="3130194"/>
              <a:ext cx="1493176" cy="53768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d4: i = i - 1</a:t>
              </a:r>
            </a:p>
            <a:p>
              <a:r>
                <a:rPr lang="en-US" sz="1600" dirty="0" smtClean="0"/>
                <a:t>d5: j = j - 1</a:t>
              </a:r>
              <a:endParaRPr lang="en-IN" sz="16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d6: a = u2</a:t>
              </a:r>
              <a:endParaRPr lang="en-IN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d7: i = u3</a:t>
              </a:r>
              <a:endParaRPr lang="en-IN" sz="16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0"/>
            </p:cNvCxnSpPr>
            <p:nvPr/>
          </p:nvCxnSpPr>
          <p:spPr>
            <a:xfrm rot="16200000" flipH="1">
              <a:off x="2488916" y="1589925"/>
              <a:ext cx="410965" cy="51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8" idx="0"/>
            </p:cNvCxnSpPr>
            <p:nvPr/>
          </p:nvCxnSpPr>
          <p:spPr>
            <a:xfrm rot="5400000">
              <a:off x="2528299" y="2961526"/>
              <a:ext cx="335624" cy="17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2"/>
              <a:endCxn id="9" idx="0"/>
            </p:cNvCxnSpPr>
            <p:nvPr/>
          </p:nvCxnSpPr>
          <p:spPr>
            <a:xfrm rot="5400000">
              <a:off x="1713645" y="3246206"/>
              <a:ext cx="559940" cy="14032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  <a:endCxn id="1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2"/>
              <a:endCxn id="14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 flipH="1" flipV="1">
              <a:off x="1953376" y="4193141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2"/>
              <a:endCxn id="12" idx="0"/>
            </p:cNvCxnSpPr>
            <p:nvPr/>
          </p:nvCxnSpPr>
          <p:spPr>
            <a:xfrm rot="5400000">
              <a:off x="2016732" y="4328417"/>
              <a:ext cx="1339064" cy="179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8" name="Rounded Rectangle 47"/>
          <p:cNvSpPr/>
          <p:nvPr/>
        </p:nvSpPr>
        <p:spPr>
          <a:xfrm>
            <a:off x="873303" y="1797977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842481" y="3121631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4075416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967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01505"/>
              </p:ext>
            </p:extLst>
          </p:nvPr>
        </p:nvGraphicFramePr>
        <p:xfrm>
          <a:off x="2815118" y="883578"/>
          <a:ext cx="6123398" cy="5617721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790805"/>
                <a:gridCol w="705313"/>
                <a:gridCol w="1164890"/>
                <a:gridCol w="1253447"/>
                <a:gridCol w="1090132"/>
                <a:gridCol w="1118811"/>
              </a:tblGrid>
              <a:tr h="538287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d1,d2,d3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</a:t>
                      </a:r>
                    </a:p>
                    <a:p>
                      <a:pPr algn="ctr"/>
                      <a:r>
                        <a:rPr lang="en-US" dirty="0" smtClean="0"/>
                        <a:t>d5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</a:t>
                      </a:r>
                    </a:p>
                    <a:p>
                      <a:pPr algn="ctr"/>
                      <a:r>
                        <a:rPr lang="en-US" dirty="0" smtClean="0"/>
                        <a:t>d5,d6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d1,d2,d3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d3,d4,d5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d4,d5,</a:t>
                      </a:r>
                    </a:p>
                    <a:p>
                      <a:pPr algn="ctr"/>
                      <a:r>
                        <a:rPr lang="en-US" dirty="0" smtClean="0"/>
                        <a:t>d6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d3,d5,</a:t>
                      </a:r>
                    </a:p>
                    <a:p>
                      <a:pPr algn="ctr"/>
                      <a:r>
                        <a:rPr lang="en-US" dirty="0" smtClean="0"/>
                        <a:t>d6,d7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d1,d2,d3,d5, d6,d7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</a:t>
                      </a:r>
                    </a:p>
                    <a:p>
                      <a:pPr algn="ctr"/>
                      <a:r>
                        <a:rPr lang="en-US" dirty="0" smtClean="0"/>
                        <a:t>d5,d6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</a:t>
                      </a:r>
                    </a:p>
                    <a:p>
                      <a:pPr algn="ctr"/>
                      <a:r>
                        <a:rPr lang="en-US" dirty="0" smtClean="0"/>
                        <a:t>d5,d6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d1,d2,d3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</a:t>
                      </a:r>
                    </a:p>
                    <a:p>
                      <a:pPr algn="ctr"/>
                      <a:r>
                        <a:rPr lang="en-US" dirty="0" smtClean="0"/>
                        <a:t>d5,d6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d4,d5,</a:t>
                      </a:r>
                    </a:p>
                    <a:p>
                      <a:pPr algn="ctr"/>
                      <a:r>
                        <a:rPr lang="en-US" dirty="0" smtClean="0"/>
                        <a:t>d6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d3,d5,</a:t>
                      </a:r>
                    </a:p>
                    <a:p>
                      <a:pPr algn="ctr"/>
                      <a:r>
                        <a:rPr lang="en-US" dirty="0" smtClean="0"/>
                        <a:t>d6,d7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Reaching Definitions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4" name="Group 46"/>
          <p:cNvGrpSpPr/>
          <p:nvPr/>
        </p:nvGrpSpPr>
        <p:grpSpPr>
          <a:xfrm>
            <a:off x="0" y="1304819"/>
            <a:ext cx="2768885" cy="5034336"/>
            <a:chOff x="672957" y="1068513"/>
            <a:chExt cx="2789434" cy="5114818"/>
          </a:xfrm>
        </p:grpSpPr>
        <p:sp>
          <p:nvSpPr>
            <p:cNvPr id="5" name="Rounded Rectangle 4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31542" y="1797977"/>
              <a:ext cx="1530849" cy="99659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dirty="0" smtClean="0"/>
            </a:p>
            <a:p>
              <a:r>
                <a:rPr lang="en-US" sz="1800" dirty="0" smtClean="0"/>
                <a:t>d1: i = m – 1</a:t>
              </a:r>
            </a:p>
            <a:p>
              <a:r>
                <a:rPr lang="en-US" sz="1800" dirty="0" smtClean="0"/>
                <a:t>d2: j = n</a:t>
              </a:r>
            </a:p>
            <a:p>
              <a:r>
                <a:rPr lang="en-US" sz="1800" dirty="0" smtClean="0"/>
                <a:t>d3: a = u1</a:t>
              </a:r>
            </a:p>
            <a:p>
              <a:endParaRPr lang="en-IN" sz="1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48666" y="3130194"/>
              <a:ext cx="1493176" cy="53768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d4: i = i - 1</a:t>
              </a:r>
            </a:p>
            <a:p>
              <a:r>
                <a:rPr lang="en-US" sz="1600" dirty="0" smtClean="0"/>
                <a:t>d5: j = j - 1</a:t>
              </a:r>
              <a:endParaRPr lang="en-IN" sz="16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d6: a = u2</a:t>
              </a:r>
              <a:endParaRPr lang="en-IN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d7: i = u3</a:t>
              </a:r>
              <a:endParaRPr lang="en-IN" sz="16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0"/>
            </p:cNvCxnSpPr>
            <p:nvPr/>
          </p:nvCxnSpPr>
          <p:spPr>
            <a:xfrm rot="16200000" flipH="1">
              <a:off x="2488916" y="1589925"/>
              <a:ext cx="410965" cy="51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8" idx="0"/>
            </p:cNvCxnSpPr>
            <p:nvPr/>
          </p:nvCxnSpPr>
          <p:spPr>
            <a:xfrm rot="5400000">
              <a:off x="2528299" y="2961526"/>
              <a:ext cx="335624" cy="17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2"/>
              <a:endCxn id="9" idx="0"/>
            </p:cNvCxnSpPr>
            <p:nvPr/>
          </p:nvCxnSpPr>
          <p:spPr>
            <a:xfrm rot="5400000">
              <a:off x="1713645" y="3246206"/>
              <a:ext cx="559940" cy="14032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  <a:endCxn id="1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2"/>
              <a:endCxn id="14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 flipH="1" flipV="1">
              <a:off x="1953376" y="4193141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2"/>
              <a:endCxn id="12" idx="0"/>
            </p:cNvCxnSpPr>
            <p:nvPr/>
          </p:nvCxnSpPr>
          <p:spPr>
            <a:xfrm rot="5400000">
              <a:off x="2016732" y="4328417"/>
              <a:ext cx="1339064" cy="179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8" name="Rounded Rectangle 47"/>
          <p:cNvSpPr/>
          <p:nvPr/>
        </p:nvSpPr>
        <p:spPr>
          <a:xfrm>
            <a:off x="873303" y="1797977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842481" y="3121631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4075416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822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Unless otherwise specified</a:t>
            </a:r>
          </a:p>
          <a:p>
            <a:r>
              <a:rPr lang="en-US" dirty="0" smtClean="0"/>
              <a:t>Intraprocedural: Restrict to a single procedure</a:t>
            </a:r>
          </a:p>
          <a:p>
            <a:r>
              <a:rPr lang="en-US" dirty="0" smtClean="0"/>
              <a:t>Input in 3–address code format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E84-00C2-47C0-8989-850B6B28FE8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56543"/>
              </p:ext>
            </p:extLst>
          </p:nvPr>
        </p:nvGraphicFramePr>
        <p:xfrm>
          <a:off x="2815118" y="883578"/>
          <a:ext cx="6123398" cy="5617721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790805"/>
                <a:gridCol w="705313"/>
                <a:gridCol w="1164890"/>
                <a:gridCol w="1253447"/>
                <a:gridCol w="1090132"/>
                <a:gridCol w="1118811"/>
              </a:tblGrid>
              <a:tr h="538287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d1,d2,d3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</a:t>
                      </a:r>
                    </a:p>
                    <a:p>
                      <a:pPr algn="ctr"/>
                      <a:r>
                        <a:rPr lang="en-US" dirty="0" smtClean="0"/>
                        <a:t>d5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</a:t>
                      </a:r>
                    </a:p>
                    <a:p>
                      <a:pPr algn="ctr"/>
                      <a:r>
                        <a:rPr lang="en-US" dirty="0" smtClean="0"/>
                        <a:t>d5,d6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d1,d2,d3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d3,d4,d5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d4,d5,</a:t>
                      </a:r>
                    </a:p>
                    <a:p>
                      <a:pPr algn="ctr"/>
                      <a:r>
                        <a:rPr lang="en-US" dirty="0" smtClean="0"/>
                        <a:t>d6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d3,d5,</a:t>
                      </a:r>
                    </a:p>
                    <a:p>
                      <a:pPr algn="ctr"/>
                      <a:r>
                        <a:rPr lang="en-US" dirty="0" smtClean="0"/>
                        <a:t>d6,d7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d1,d2,d3,d5, d6,d7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</a:t>
                      </a:r>
                    </a:p>
                    <a:p>
                      <a:pPr algn="ctr"/>
                      <a:r>
                        <a:rPr lang="en-US" dirty="0" smtClean="0"/>
                        <a:t>d5,d6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</a:t>
                      </a:r>
                    </a:p>
                    <a:p>
                      <a:pPr algn="ctr"/>
                      <a:r>
                        <a:rPr lang="en-US" dirty="0" smtClean="0"/>
                        <a:t>d5,d6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d1,d2,d3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</a:t>
                      </a:r>
                    </a:p>
                    <a:p>
                      <a:pPr algn="ctr"/>
                      <a:r>
                        <a:rPr lang="en-US" dirty="0" smtClean="0"/>
                        <a:t>d5,d6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d4,d5,</a:t>
                      </a:r>
                    </a:p>
                    <a:p>
                      <a:pPr algn="ctr"/>
                      <a:r>
                        <a:rPr lang="en-US" dirty="0" smtClean="0"/>
                        <a:t>d6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d3,d5,</a:t>
                      </a:r>
                    </a:p>
                    <a:p>
                      <a:pPr algn="ctr"/>
                      <a:r>
                        <a:rPr lang="en-US" dirty="0" smtClean="0"/>
                        <a:t>d6,d7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d1,d2,d3,d5, d6,d7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</a:t>
                      </a:r>
                    </a:p>
                    <a:p>
                      <a:pPr algn="ctr"/>
                      <a:r>
                        <a:rPr lang="en-US" dirty="0" smtClean="0"/>
                        <a:t>d5,d6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</a:t>
                      </a:r>
                    </a:p>
                    <a:p>
                      <a:pPr algn="ctr"/>
                      <a:r>
                        <a:rPr lang="en-US" dirty="0" smtClean="0"/>
                        <a:t>d5,d6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d1,d2,d3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d3,d4,</a:t>
                      </a:r>
                    </a:p>
                    <a:p>
                      <a:pPr algn="ctr"/>
                      <a:r>
                        <a:rPr lang="en-US" dirty="0" smtClean="0"/>
                        <a:t>d5,d6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d4,d5,</a:t>
                      </a:r>
                    </a:p>
                    <a:p>
                      <a:pPr algn="ctr"/>
                      <a:r>
                        <a:rPr lang="en-US" dirty="0" smtClean="0"/>
                        <a:t>d6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d3,d5,</a:t>
                      </a:r>
                    </a:p>
                    <a:p>
                      <a:pPr algn="ctr"/>
                      <a:r>
                        <a:rPr lang="en-US" dirty="0" smtClean="0"/>
                        <a:t>d6,d7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Reaching Definitions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4" name="Group 46"/>
          <p:cNvGrpSpPr/>
          <p:nvPr/>
        </p:nvGrpSpPr>
        <p:grpSpPr>
          <a:xfrm>
            <a:off x="0" y="1304819"/>
            <a:ext cx="2768885" cy="5034336"/>
            <a:chOff x="672957" y="1068513"/>
            <a:chExt cx="2789434" cy="5114818"/>
          </a:xfrm>
        </p:grpSpPr>
        <p:sp>
          <p:nvSpPr>
            <p:cNvPr id="5" name="Rounded Rectangle 4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31542" y="1797977"/>
              <a:ext cx="1530849" cy="99659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dirty="0" smtClean="0"/>
            </a:p>
            <a:p>
              <a:r>
                <a:rPr lang="en-US" sz="1800" dirty="0" smtClean="0"/>
                <a:t>d1: i = m – 1</a:t>
              </a:r>
            </a:p>
            <a:p>
              <a:r>
                <a:rPr lang="en-US" sz="1800" dirty="0" smtClean="0"/>
                <a:t>d2: j = n</a:t>
              </a:r>
            </a:p>
            <a:p>
              <a:r>
                <a:rPr lang="en-US" sz="1800" dirty="0" smtClean="0"/>
                <a:t>d3: a = u1</a:t>
              </a:r>
            </a:p>
            <a:p>
              <a:endParaRPr lang="en-IN" sz="1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48666" y="3130194"/>
              <a:ext cx="1493176" cy="53768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d4: i = i - 1</a:t>
              </a:r>
            </a:p>
            <a:p>
              <a:r>
                <a:rPr lang="en-US" sz="1600" dirty="0" smtClean="0"/>
                <a:t>d5: j = j - 1</a:t>
              </a:r>
              <a:endParaRPr lang="en-IN" sz="16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d6: a = u2</a:t>
              </a:r>
              <a:endParaRPr lang="en-IN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d7: i = u3</a:t>
              </a:r>
              <a:endParaRPr lang="en-IN" sz="16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0"/>
            </p:cNvCxnSpPr>
            <p:nvPr/>
          </p:nvCxnSpPr>
          <p:spPr>
            <a:xfrm rot="16200000" flipH="1">
              <a:off x="2488916" y="1589925"/>
              <a:ext cx="410965" cy="51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8" idx="0"/>
            </p:cNvCxnSpPr>
            <p:nvPr/>
          </p:nvCxnSpPr>
          <p:spPr>
            <a:xfrm rot="5400000">
              <a:off x="2528299" y="2961526"/>
              <a:ext cx="335624" cy="17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2"/>
              <a:endCxn id="9" idx="0"/>
            </p:cNvCxnSpPr>
            <p:nvPr/>
          </p:nvCxnSpPr>
          <p:spPr>
            <a:xfrm rot="5400000">
              <a:off x="1713645" y="3246206"/>
              <a:ext cx="559940" cy="14032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  <a:endCxn id="1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2"/>
              <a:endCxn id="14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 flipH="1" flipV="1">
              <a:off x="1953376" y="4193141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2"/>
              <a:endCxn id="12" idx="0"/>
            </p:cNvCxnSpPr>
            <p:nvPr/>
          </p:nvCxnSpPr>
          <p:spPr>
            <a:xfrm rot="5400000">
              <a:off x="2016732" y="4328417"/>
              <a:ext cx="1339064" cy="179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8" name="Rounded Rectangle 47"/>
          <p:cNvSpPr/>
          <p:nvPr/>
        </p:nvSpPr>
        <p:spPr>
          <a:xfrm>
            <a:off x="873303" y="1797977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842481" y="3121631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4075416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321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01872"/>
              </p:ext>
            </p:extLst>
          </p:nvPr>
        </p:nvGraphicFramePr>
        <p:xfrm>
          <a:off x="2815119" y="1411172"/>
          <a:ext cx="6328881" cy="544682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817342"/>
                <a:gridCol w="728981"/>
                <a:gridCol w="1203980"/>
                <a:gridCol w="1236071"/>
                <a:gridCol w="1160980"/>
                <a:gridCol w="1181527"/>
              </a:tblGrid>
              <a:tr h="52373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</a:tr>
              <a:tr h="49374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-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-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-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-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493744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0000000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0000000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0000000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0000000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51278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  <a:sym typeface="Symbol"/>
                        </a:rPr>
                        <a:t>0000000</a:t>
                      </a:r>
                      <a:endParaRPr lang="en-IN" dirty="0" smtClean="0">
                        <a:latin typeface="+mj-lt"/>
                      </a:endParaRPr>
                    </a:p>
                    <a:p>
                      <a:pPr algn="ctr"/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1110000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0011100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0011110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659105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1110000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0011100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0001110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0010111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65910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  <a:sym typeface="Symbol"/>
                        </a:rPr>
                        <a:t>0000000</a:t>
                      </a:r>
                      <a:endParaRPr lang="en-IN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1110111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0011110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0011110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659105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1110000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0011110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0001110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0010111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65910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  <a:sym typeface="Symbol"/>
                        </a:rPr>
                        <a:t>0000000</a:t>
                      </a:r>
                      <a:endParaRPr lang="en-IN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1110111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0011110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0011110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659105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1110000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0011110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0001110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0010111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Reaching Definitions: Bitvectors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4" name="Group 46"/>
          <p:cNvGrpSpPr/>
          <p:nvPr/>
        </p:nvGrpSpPr>
        <p:grpSpPr>
          <a:xfrm>
            <a:off x="0" y="1304819"/>
            <a:ext cx="2768885" cy="5034336"/>
            <a:chOff x="672957" y="1068513"/>
            <a:chExt cx="2789434" cy="5114818"/>
          </a:xfrm>
        </p:grpSpPr>
        <p:sp>
          <p:nvSpPr>
            <p:cNvPr id="5" name="Rounded Rectangle 4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31542" y="1797977"/>
              <a:ext cx="1530849" cy="99659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dirty="0" smtClean="0"/>
            </a:p>
            <a:p>
              <a:r>
                <a:rPr lang="en-US" sz="1800" dirty="0" smtClean="0"/>
                <a:t>d1: i = m – 1</a:t>
              </a:r>
            </a:p>
            <a:p>
              <a:r>
                <a:rPr lang="en-US" sz="1800" dirty="0" smtClean="0"/>
                <a:t>d2: j = n</a:t>
              </a:r>
            </a:p>
            <a:p>
              <a:r>
                <a:rPr lang="en-US" sz="1800" dirty="0" smtClean="0"/>
                <a:t>d3: a = u1</a:t>
              </a:r>
            </a:p>
            <a:p>
              <a:endParaRPr lang="en-IN" sz="1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48666" y="3130194"/>
              <a:ext cx="1493176" cy="53768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d4: i = i - 1</a:t>
              </a:r>
            </a:p>
            <a:p>
              <a:r>
                <a:rPr lang="en-US" sz="1600" dirty="0" smtClean="0"/>
                <a:t>d5: j = j - 1</a:t>
              </a:r>
              <a:endParaRPr lang="en-IN" sz="16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d6: a = u2</a:t>
              </a:r>
              <a:endParaRPr lang="en-IN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d7: i = u3</a:t>
              </a:r>
              <a:endParaRPr lang="en-IN" sz="16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0"/>
            </p:cNvCxnSpPr>
            <p:nvPr/>
          </p:nvCxnSpPr>
          <p:spPr>
            <a:xfrm rot="16200000" flipH="1">
              <a:off x="2488916" y="1589925"/>
              <a:ext cx="410965" cy="51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8" idx="0"/>
            </p:cNvCxnSpPr>
            <p:nvPr/>
          </p:nvCxnSpPr>
          <p:spPr>
            <a:xfrm rot="5400000">
              <a:off x="2528299" y="2961526"/>
              <a:ext cx="335624" cy="17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2"/>
              <a:endCxn id="9" idx="0"/>
            </p:cNvCxnSpPr>
            <p:nvPr/>
          </p:nvCxnSpPr>
          <p:spPr>
            <a:xfrm rot="5400000">
              <a:off x="1713645" y="3246206"/>
              <a:ext cx="559940" cy="14032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  <a:endCxn id="1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2"/>
              <a:endCxn id="14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 flipH="1" flipV="1">
              <a:off x="1953376" y="4193141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2"/>
              <a:endCxn id="12" idx="0"/>
            </p:cNvCxnSpPr>
            <p:nvPr/>
          </p:nvCxnSpPr>
          <p:spPr>
            <a:xfrm rot="5400000">
              <a:off x="2016732" y="4328417"/>
              <a:ext cx="1339064" cy="179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8" name="Rounded Rectangle 47"/>
          <p:cNvSpPr/>
          <p:nvPr/>
        </p:nvSpPr>
        <p:spPr>
          <a:xfrm>
            <a:off x="873303" y="1797977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842481" y="3121631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4095964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825394" y="944939"/>
          <a:ext cx="2544563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3509"/>
                <a:gridCol w="363509"/>
                <a:gridCol w="363509"/>
                <a:gridCol w="363509"/>
                <a:gridCol w="363509"/>
                <a:gridCol w="363509"/>
                <a:gridCol w="3635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d1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d2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d3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d4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d5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d6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d7</a:t>
                      </a:r>
                      <a:endParaRPr lang="en-IN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45303" y="893853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bits for each definition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80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074" y="136989"/>
            <a:ext cx="7772400" cy="1143000"/>
          </a:xfrm>
        </p:spPr>
        <p:txBody>
          <a:bodyPr/>
          <a:lstStyle/>
          <a:p>
            <a:r>
              <a:rPr lang="en-US" sz="3600" dirty="0" smtClean="0"/>
              <a:t>Reaching Definitions: Bitvectors</a:t>
            </a:r>
            <a:endParaRPr lang="en-IN" sz="3600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85800" y="1469204"/>
            <a:ext cx="7772400" cy="4626796"/>
          </a:xfrm>
        </p:spPr>
        <p:txBody>
          <a:bodyPr/>
          <a:lstStyle/>
          <a:p>
            <a:pPr algn="ctr">
              <a:buNone/>
            </a:pPr>
            <a:r>
              <a:rPr lang="en-IN" dirty="0" smtClean="0">
                <a:solidFill>
                  <a:schemeClr val="accent2"/>
                </a:solidFill>
              </a:rPr>
              <a:t>in(B) = </a:t>
            </a:r>
            <a:r>
              <a:rPr lang="en-IN" dirty="0" smtClean="0">
                <a:solidFill>
                  <a:schemeClr val="accent2"/>
                </a:solidFill>
                <a:sym typeface="Symbol"/>
              </a:rPr>
              <a:t></a:t>
            </a:r>
            <a:r>
              <a:rPr lang="en-IN" baseline="-25000" dirty="0" smtClean="0">
                <a:solidFill>
                  <a:schemeClr val="accent2"/>
                </a:solidFill>
              </a:rPr>
              <a:t>P is pred of B</a:t>
            </a:r>
            <a:r>
              <a:rPr lang="en-IN" dirty="0" smtClean="0">
                <a:solidFill>
                  <a:schemeClr val="accent2"/>
                </a:solidFill>
              </a:rPr>
              <a:t> out(P)</a:t>
            </a:r>
          </a:p>
          <a:p>
            <a:pPr algn="ctr">
              <a:buNone/>
            </a:pPr>
            <a:r>
              <a:rPr lang="en-IN" dirty="0" smtClean="0">
                <a:solidFill>
                  <a:schemeClr val="accent2"/>
                </a:solidFill>
              </a:rPr>
              <a:t>out(B) = in(B) –kill(B) </a:t>
            </a:r>
            <a:r>
              <a:rPr lang="en-IN" dirty="0" smtClean="0">
                <a:solidFill>
                  <a:schemeClr val="accent2"/>
                </a:solidFill>
                <a:sym typeface="Symbol"/>
              </a:rPr>
              <a:t></a:t>
            </a:r>
            <a:r>
              <a:rPr lang="en-IN" dirty="0" smtClean="0">
                <a:solidFill>
                  <a:schemeClr val="accent2"/>
                </a:solidFill>
              </a:rPr>
              <a:t> gen(B)</a:t>
            </a:r>
          </a:p>
          <a:p>
            <a:r>
              <a:rPr lang="en-US" dirty="0" smtClean="0"/>
              <a:t>With bit vectors,</a:t>
            </a:r>
          </a:p>
          <a:p>
            <a:pPr algn="ctr">
              <a:buNone/>
            </a:pPr>
            <a:r>
              <a:rPr lang="en-IN" dirty="0" smtClean="0">
                <a:solidFill>
                  <a:schemeClr val="accent2"/>
                </a:solidFill>
              </a:rPr>
              <a:t>in(B) = </a:t>
            </a:r>
            <a:r>
              <a:rPr lang="en-IN" dirty="0" smtClean="0">
                <a:solidFill>
                  <a:schemeClr val="accent2"/>
                </a:solidFill>
                <a:sym typeface="Symbol"/>
              </a:rPr>
              <a:t></a:t>
            </a:r>
            <a:r>
              <a:rPr lang="en-IN" baseline="-25000" dirty="0" smtClean="0">
                <a:solidFill>
                  <a:schemeClr val="accent2"/>
                </a:solidFill>
              </a:rPr>
              <a:t>P is pred of B</a:t>
            </a:r>
            <a:r>
              <a:rPr lang="en-IN" dirty="0" smtClean="0">
                <a:solidFill>
                  <a:schemeClr val="accent2"/>
                </a:solidFill>
              </a:rPr>
              <a:t> out(P)</a:t>
            </a:r>
          </a:p>
          <a:p>
            <a:pPr algn="ctr">
              <a:buNone/>
            </a:pPr>
            <a:r>
              <a:rPr lang="en-IN" dirty="0" smtClean="0">
                <a:solidFill>
                  <a:schemeClr val="accent2"/>
                </a:solidFill>
              </a:rPr>
              <a:t>out(B) = (in(B) </a:t>
            </a:r>
            <a:r>
              <a:rPr lang="en-IN" dirty="0" smtClean="0">
                <a:solidFill>
                  <a:schemeClr val="accent2"/>
                </a:solidFill>
                <a:sym typeface="Symbol"/>
              </a:rPr>
              <a:t> </a:t>
            </a:r>
            <a:r>
              <a:rPr lang="en-IN" dirty="0" smtClean="0">
                <a:solidFill>
                  <a:schemeClr val="accent2"/>
                </a:solidFill>
              </a:rPr>
              <a:t>kill(B)) </a:t>
            </a:r>
            <a:r>
              <a:rPr lang="en-IN" dirty="0" smtClean="0">
                <a:solidFill>
                  <a:schemeClr val="accent2"/>
                </a:solidFill>
                <a:sym typeface="Symbol"/>
              </a:rPr>
              <a:t></a:t>
            </a:r>
            <a:r>
              <a:rPr lang="en-IN" dirty="0" smtClean="0">
                <a:solidFill>
                  <a:schemeClr val="accent2"/>
                </a:solidFill>
              </a:rPr>
              <a:t> gen(B)</a:t>
            </a:r>
          </a:p>
          <a:p>
            <a:r>
              <a:rPr lang="en-IN" dirty="0" smtClean="0">
                <a:sym typeface="Symbol"/>
              </a:rPr>
              <a:t>Bitwise , , 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62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7537"/>
            <a:ext cx="7772400" cy="1143000"/>
          </a:xfrm>
        </p:spPr>
        <p:txBody>
          <a:bodyPr/>
          <a:lstStyle/>
          <a:p>
            <a:r>
              <a:rPr lang="en-US" sz="3600" dirty="0" smtClean="0"/>
              <a:t>Reaching Definitions: Application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1802"/>
            <a:ext cx="7772400" cy="490419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Constant Folding</a:t>
            </a:r>
          </a:p>
          <a:p>
            <a:pPr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While changes occur {</a:t>
            </a:r>
          </a:p>
          <a:p>
            <a:pPr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for all the stmts S of the program {</a:t>
            </a:r>
          </a:p>
          <a:p>
            <a:pPr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for each operand B of S {</a:t>
            </a:r>
          </a:p>
          <a:p>
            <a:pPr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if there is a unique definition of B   </a:t>
            </a:r>
          </a:p>
          <a:p>
            <a:pPr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 that reaches S and is a constant C  {</a:t>
            </a:r>
          </a:p>
          <a:p>
            <a:pPr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  replace B by C in S;</a:t>
            </a:r>
          </a:p>
          <a:p>
            <a:pPr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  if all operands of S are constant {</a:t>
            </a:r>
          </a:p>
          <a:p>
            <a:pPr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    replace rhs by eval(rhs);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mark definition as constant;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}}}}}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9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Definitions: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For a basic block B: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gen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 {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|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 B defines variable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and is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not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followed by another definition of x in B}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kill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{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|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block contains some definition of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 lvl="1">
              <a:buNone/>
            </a:pPr>
            <a:r>
              <a:rPr lang="en-IN" dirty="0">
                <a:solidFill>
                  <a:schemeClr val="accent2"/>
                </a:solidFill>
              </a:rPr>
              <a:t>in(B) = </a:t>
            </a:r>
            <a:r>
              <a:rPr lang="en-IN" dirty="0">
                <a:solidFill>
                  <a:schemeClr val="accent2"/>
                </a:solidFill>
                <a:sym typeface="Symbol"/>
              </a:rPr>
              <a:t></a:t>
            </a:r>
            <a:r>
              <a:rPr lang="en-IN" baseline="-25000" dirty="0">
                <a:solidFill>
                  <a:schemeClr val="accent2"/>
                </a:solidFill>
              </a:rPr>
              <a:t>P is pred of B</a:t>
            </a:r>
            <a:r>
              <a:rPr lang="en-IN" dirty="0">
                <a:solidFill>
                  <a:schemeClr val="accent2"/>
                </a:solidFill>
              </a:rPr>
              <a:t> out(P)</a:t>
            </a:r>
          </a:p>
          <a:p>
            <a:pPr lvl="1">
              <a:buNone/>
            </a:pPr>
            <a:r>
              <a:rPr lang="en-IN" dirty="0">
                <a:solidFill>
                  <a:schemeClr val="accent2"/>
                </a:solidFill>
              </a:rPr>
              <a:t>out(B) = in(B) –kill(B) </a:t>
            </a:r>
            <a:r>
              <a:rPr lang="en-IN" dirty="0">
                <a:solidFill>
                  <a:schemeClr val="accent2"/>
                </a:solidFill>
                <a:sym typeface="Symbol"/>
              </a:rPr>
              <a:t></a:t>
            </a:r>
            <a:r>
              <a:rPr lang="en-IN" dirty="0">
                <a:solidFill>
                  <a:schemeClr val="accent2"/>
                </a:solidFill>
              </a:rPr>
              <a:t> gen(B</a:t>
            </a:r>
            <a:r>
              <a:rPr lang="en-IN" dirty="0" smtClean="0">
                <a:solidFill>
                  <a:schemeClr val="accent2"/>
                </a:solidFill>
              </a:rPr>
              <a:t>) </a:t>
            </a:r>
          </a:p>
          <a:p>
            <a:pPr lvl="1">
              <a:buNone/>
            </a:pPr>
            <a:r>
              <a:rPr lang="en-IN" dirty="0" smtClean="0">
                <a:solidFill>
                  <a:schemeClr val="accent2"/>
                </a:solidFill>
              </a:rPr>
              <a:t>meet ( </a:t>
            </a:r>
            <a:r>
              <a:rPr lang="el-GR" dirty="0" smtClean="0">
                <a:solidFill>
                  <a:schemeClr val="accent2"/>
                </a:solidFill>
              </a:rPr>
              <a:t>Λ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) operator: The operator to combine information coming along different predecessors is </a:t>
            </a:r>
            <a:r>
              <a:rPr lang="en-IN" dirty="0" smtClean="0">
                <a:solidFill>
                  <a:schemeClr val="accent2"/>
                </a:solidFill>
                <a:sym typeface="Symbol"/>
              </a:rPr>
              <a:t></a:t>
            </a:r>
            <a:endParaRPr lang="en-US" dirty="0" smtClean="0"/>
          </a:p>
          <a:p>
            <a:r>
              <a:rPr lang="en-US" sz="3600" dirty="0" smtClean="0"/>
              <a:t>What about ENTRY block?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Definitions: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Entry block has to be initialized specially:</a:t>
            </a:r>
          </a:p>
          <a:p>
            <a:pPr marL="800100" lvl="2" indent="0">
              <a:buNone/>
            </a:pPr>
            <a:r>
              <a:rPr lang="en-IN" sz="3200" dirty="0" smtClean="0">
                <a:solidFill>
                  <a:schemeClr val="accent2"/>
                </a:solidFill>
              </a:rPr>
              <a:t>out(B</a:t>
            </a:r>
            <a:r>
              <a:rPr lang="en-IN" sz="3200" baseline="-25000" dirty="0" smtClean="0">
                <a:solidFill>
                  <a:schemeClr val="accent2"/>
                </a:solidFill>
              </a:rPr>
              <a:t>entry</a:t>
            </a:r>
            <a:r>
              <a:rPr lang="en-IN" sz="3200" dirty="0" smtClean="0">
                <a:solidFill>
                  <a:schemeClr val="accent2"/>
                </a:solidFill>
              </a:rPr>
              <a:t>) </a:t>
            </a:r>
            <a:r>
              <a:rPr lang="en-IN" sz="3200" dirty="0">
                <a:solidFill>
                  <a:schemeClr val="accent2"/>
                </a:solidFill>
              </a:rPr>
              <a:t>= </a:t>
            </a:r>
            <a:r>
              <a:rPr lang="en-IN" sz="3200" dirty="0" smtClean="0">
                <a:solidFill>
                  <a:schemeClr val="accent2"/>
                </a:solidFill>
              </a:rPr>
              <a:t>Entry Info</a:t>
            </a:r>
          </a:p>
          <a:p>
            <a:pPr marL="800100" lvl="2" indent="0">
              <a:buNone/>
            </a:pPr>
            <a:r>
              <a:rPr lang="en-IN" sz="3200" dirty="0" smtClean="0">
                <a:solidFill>
                  <a:schemeClr val="accent2"/>
                </a:solidFill>
              </a:rPr>
              <a:t>Entry Info = 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sym typeface="Symbol"/>
              </a:rPr>
              <a:t></a:t>
            </a:r>
            <a:endParaRPr lang="en-IN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4000" dirty="0" smtClean="0"/>
              <a:t>A better entry info could be:</a:t>
            </a:r>
          </a:p>
          <a:p>
            <a:pPr marL="800100" lvl="2" indent="0">
              <a:buNone/>
            </a:pPr>
            <a:r>
              <a:rPr lang="en-IN" sz="3200" dirty="0" smtClean="0">
                <a:solidFill>
                  <a:schemeClr val="accent2"/>
                </a:solidFill>
              </a:rPr>
              <a:t>Entry </a:t>
            </a:r>
            <a:r>
              <a:rPr lang="en-IN" sz="3200" dirty="0">
                <a:solidFill>
                  <a:schemeClr val="accent2"/>
                </a:solidFill>
              </a:rPr>
              <a:t>Info </a:t>
            </a:r>
            <a:r>
              <a:rPr lang="en-IN" sz="3200" dirty="0" smtClean="0">
                <a:solidFill>
                  <a:schemeClr val="accent2"/>
                </a:solidFill>
              </a:rPr>
              <a:t>= { x = undefined | x is a variable}</a:t>
            </a:r>
            <a:endParaRPr lang="en-US" dirty="0" smtClean="0"/>
          </a:p>
          <a:p>
            <a:r>
              <a:rPr lang="en-US" sz="4000" dirty="0" smtClean="0"/>
              <a:t>Why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9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Address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7897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CC9900"/>
                </a:solidFill>
              </a:rPr>
              <a:t>Assignments</a:t>
            </a:r>
            <a:endParaRPr lang="en-US" altLang="en-US" dirty="0">
              <a:solidFill>
                <a:srgbClr val="CC9900"/>
              </a:solidFill>
            </a:endParaRPr>
          </a:p>
          <a:p>
            <a:pPr marL="57150" indent="0">
              <a:buNone/>
            </a:pPr>
            <a:r>
              <a:rPr lang="en-US" altLang="en-US" sz="2400" dirty="0"/>
              <a:t>	</a:t>
            </a:r>
            <a:r>
              <a:rPr lang="en-US" altLang="en-US" sz="2800" dirty="0"/>
              <a:t>x = y op z</a:t>
            </a:r>
          </a:p>
          <a:p>
            <a:pPr marL="57150" indent="0">
              <a:buNone/>
            </a:pPr>
            <a:r>
              <a:rPr lang="en-US" altLang="en-US" sz="2800" dirty="0"/>
              <a:t>	x = op y</a:t>
            </a:r>
          </a:p>
          <a:p>
            <a:pPr marL="57150" indent="0">
              <a:buNone/>
            </a:pPr>
            <a:r>
              <a:rPr lang="en-US" altLang="en-US" sz="2800" dirty="0"/>
              <a:t>	x = y</a:t>
            </a:r>
          </a:p>
          <a:p>
            <a:r>
              <a:rPr lang="en-US" altLang="en-US" dirty="0">
                <a:solidFill>
                  <a:srgbClr val="CC9900"/>
                </a:solidFill>
              </a:rPr>
              <a:t>Jump/Control statements</a:t>
            </a:r>
          </a:p>
          <a:p>
            <a:pPr marL="57150" indent="0">
              <a:buNone/>
            </a:pPr>
            <a:r>
              <a:rPr lang="en-US" altLang="en-US" sz="2400" dirty="0"/>
              <a:t>	</a:t>
            </a:r>
            <a:r>
              <a:rPr lang="en-US" altLang="en-US" sz="2800" dirty="0"/>
              <a:t>goto L</a:t>
            </a:r>
          </a:p>
          <a:p>
            <a:pPr marL="57150" indent="0">
              <a:buNone/>
            </a:pPr>
            <a:r>
              <a:rPr lang="en-US" altLang="en-US" sz="2800" dirty="0"/>
              <a:t>	if x </a:t>
            </a:r>
            <a:r>
              <a:rPr lang="en-US" altLang="en-US" sz="2800" dirty="0" err="1"/>
              <a:t>relop</a:t>
            </a:r>
            <a:r>
              <a:rPr lang="en-US" altLang="en-US" sz="2800" dirty="0"/>
              <a:t> y goto </a:t>
            </a:r>
            <a:r>
              <a:rPr lang="en-US" altLang="en-US" sz="2800" dirty="0" smtClean="0"/>
              <a:t>L</a:t>
            </a:r>
          </a:p>
          <a:p>
            <a:pPr marL="400050"/>
            <a:r>
              <a:rPr lang="en-US" altLang="en-US" dirty="0" smtClean="0">
                <a:solidFill>
                  <a:srgbClr val="CC9900"/>
                </a:solidFill>
              </a:rPr>
              <a:t>Statements can have label(s)</a:t>
            </a:r>
          </a:p>
          <a:p>
            <a:pPr marL="514350" lvl="1" indent="0">
              <a:buNone/>
            </a:pPr>
            <a:r>
              <a:rPr lang="en-US" altLang="en-US" sz="2400" dirty="0" smtClean="0"/>
              <a:t>	</a:t>
            </a:r>
            <a:r>
              <a:rPr lang="en-US" altLang="en-US" dirty="0" smtClean="0"/>
              <a:t>L: … </a:t>
            </a:r>
            <a:endParaRPr lang="en-US" altLang="en-US" dirty="0"/>
          </a:p>
          <a:p>
            <a:pPr marL="800100" lvl="1"/>
            <a:endParaRPr lang="en-US" altLang="en-US" dirty="0">
              <a:solidFill>
                <a:srgbClr val="CC9900"/>
              </a:solidFill>
            </a:endParaRPr>
          </a:p>
          <a:p>
            <a:pPr marL="400050"/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E84-00C2-47C0-8989-850B6B28FE8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25145" y="1597906"/>
            <a:ext cx="4647041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Arrays, Pointers and</a:t>
            </a:r>
          </a:p>
          <a:p>
            <a:r>
              <a:rPr lang="en-US" sz="3600" dirty="0"/>
              <a:t>P</a:t>
            </a:r>
            <a:r>
              <a:rPr lang="en-US" sz="3600" dirty="0" smtClean="0"/>
              <a:t>rocedures to be added</a:t>
            </a:r>
          </a:p>
          <a:p>
            <a:r>
              <a:rPr lang="en-US" sz="3600" dirty="0" smtClean="0"/>
              <a:t>later when needed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965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6031"/>
            <a:ext cx="7772400" cy="832207"/>
          </a:xfrm>
        </p:spPr>
        <p:txBody>
          <a:bodyPr/>
          <a:lstStyle/>
          <a:p>
            <a:r>
              <a:rPr lang="en-US" dirty="0" smtClean="0"/>
              <a:t>Data Flow Analysis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150706"/>
            <a:ext cx="7772400" cy="4945294"/>
          </a:xfrm>
        </p:spPr>
        <p:txBody>
          <a:bodyPr>
            <a:noAutofit/>
          </a:bodyPr>
          <a:lstStyle/>
          <a:p>
            <a:r>
              <a:rPr lang="en-US" dirty="0" smtClean="0"/>
              <a:t>Class of techniques to derive information about flow of data</a:t>
            </a:r>
          </a:p>
          <a:p>
            <a:pPr lvl="1"/>
            <a:r>
              <a:rPr lang="en-US" dirty="0" smtClean="0"/>
              <a:t>along program execution paths</a:t>
            </a:r>
          </a:p>
          <a:p>
            <a:r>
              <a:rPr lang="en-US" dirty="0" smtClean="0"/>
              <a:t>Used to answer questions such as:</a:t>
            </a:r>
          </a:p>
          <a:p>
            <a:pPr lvl="1"/>
            <a:r>
              <a:rPr lang="en-US" dirty="0" smtClean="0"/>
              <a:t>whether two identical expressions evaluate to same value</a:t>
            </a:r>
          </a:p>
          <a:p>
            <a:pPr lvl="2"/>
            <a:r>
              <a:rPr lang="en-US" dirty="0" smtClean="0"/>
              <a:t>used in common subexpression elimination</a:t>
            </a:r>
          </a:p>
          <a:p>
            <a:pPr lvl="1"/>
            <a:r>
              <a:rPr lang="en-US" dirty="0" smtClean="0"/>
              <a:t>whether the result of an assignment is used later</a:t>
            </a:r>
          </a:p>
          <a:p>
            <a:pPr lvl="2"/>
            <a:r>
              <a:rPr lang="en-US" dirty="0" smtClean="0"/>
              <a:t>used by dead code elimination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6031"/>
            <a:ext cx="7772400" cy="832207"/>
          </a:xfrm>
        </p:spPr>
        <p:txBody>
          <a:bodyPr/>
          <a:lstStyle/>
          <a:p>
            <a:r>
              <a:rPr lang="en-US" dirty="0" smtClean="0"/>
              <a:t>Data Flow Abstraction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150706"/>
            <a:ext cx="7772400" cy="4945294"/>
          </a:xfrm>
        </p:spPr>
        <p:txBody>
          <a:bodyPr>
            <a:normAutofit/>
          </a:bodyPr>
          <a:lstStyle/>
          <a:p>
            <a:r>
              <a:rPr lang="en-US" sz="4000" dirty="0"/>
              <a:t>Basic Blocks </a:t>
            </a:r>
            <a:r>
              <a:rPr lang="en-US" sz="4000" dirty="0" smtClean="0"/>
              <a:t>(BB)</a:t>
            </a:r>
            <a:endParaRPr lang="en-US" sz="4000" dirty="0"/>
          </a:p>
          <a:p>
            <a:pPr lvl="1"/>
            <a:r>
              <a:rPr lang="en-US" sz="3600" dirty="0" smtClean="0"/>
              <a:t>sequence of 3-address code </a:t>
            </a:r>
            <a:r>
              <a:rPr lang="en-US" sz="3600" dirty="0" err="1" smtClean="0"/>
              <a:t>stmts</a:t>
            </a:r>
            <a:endParaRPr lang="en-US" sz="3600" dirty="0" smtClean="0"/>
          </a:p>
          <a:p>
            <a:pPr lvl="1"/>
            <a:r>
              <a:rPr lang="en-US" sz="3600" dirty="0" smtClean="0"/>
              <a:t>single entry at the first statement </a:t>
            </a:r>
          </a:p>
          <a:p>
            <a:pPr lvl="1"/>
            <a:r>
              <a:rPr lang="en-US" sz="3600" dirty="0" smtClean="0"/>
              <a:t>single exit at the last statement  </a:t>
            </a:r>
          </a:p>
          <a:p>
            <a:pPr lvl="1"/>
            <a:r>
              <a:rPr lang="en-US" sz="3600" dirty="0" smtClean="0"/>
              <a:t>Typically we use “maximal” basic block (maximal sequence of such instructions)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1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6031"/>
            <a:ext cx="7772400" cy="832207"/>
          </a:xfrm>
        </p:spPr>
        <p:txBody>
          <a:bodyPr/>
          <a:lstStyle/>
          <a:p>
            <a:r>
              <a:rPr lang="en-US" dirty="0" smtClean="0"/>
              <a:t>Data Flow Abstraction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150706"/>
            <a:ext cx="7772400" cy="4945294"/>
          </a:xfrm>
        </p:spPr>
        <p:txBody>
          <a:bodyPr>
            <a:normAutofit/>
          </a:bodyPr>
          <a:lstStyle/>
          <a:p>
            <a:r>
              <a:rPr lang="en-US" sz="4000" i="1" dirty="0" smtClean="0"/>
              <a:t>Leader</a:t>
            </a:r>
            <a:r>
              <a:rPr lang="en-US" sz="4000" dirty="0" smtClean="0"/>
              <a:t>: First statement of a basic block</a:t>
            </a:r>
          </a:p>
          <a:p>
            <a:pPr lvl="1"/>
            <a:r>
              <a:rPr lang="en-US" sz="3600" dirty="0" smtClean="0"/>
              <a:t>First instruction of program (procedure)</a:t>
            </a:r>
          </a:p>
          <a:p>
            <a:pPr lvl="1"/>
            <a:r>
              <a:rPr lang="en-US" sz="3600" dirty="0" smtClean="0"/>
              <a:t>Target of a branch (goto)</a:t>
            </a:r>
          </a:p>
          <a:p>
            <a:pPr lvl="1"/>
            <a:r>
              <a:rPr lang="en-US" sz="3600" dirty="0"/>
              <a:t>I</a:t>
            </a:r>
            <a:r>
              <a:rPr lang="en-US" sz="3600" dirty="0" smtClean="0"/>
              <a:t>nstruction immediately following a branch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8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Basic Blocks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Two special BBs are added to simplify the analysis</a:t>
            </a:r>
          </a:p>
          <a:p>
            <a:pPr lvl="1"/>
            <a:r>
              <a:rPr lang="en-US" sz="3200" dirty="0" smtClean="0"/>
              <a:t>empty (?) blocks!</a:t>
            </a:r>
          </a:p>
          <a:p>
            <a:r>
              <a:rPr lang="en-US" sz="3600" i="1" dirty="0" smtClean="0"/>
              <a:t>Entry: </a:t>
            </a:r>
            <a:r>
              <a:rPr lang="en-US" sz="3600" dirty="0" smtClean="0"/>
              <a:t>Assumed to be the </a:t>
            </a:r>
            <a:r>
              <a:rPr lang="en-US" sz="3600" i="1" dirty="0" smtClean="0"/>
              <a:t>first</a:t>
            </a:r>
            <a:r>
              <a:rPr lang="en-US" sz="3600" dirty="0" smtClean="0"/>
              <a:t> block to be executed for the procedure analyzed </a:t>
            </a:r>
            <a:endParaRPr lang="en-US" sz="3600" i="1" dirty="0" smtClean="0"/>
          </a:p>
          <a:p>
            <a:r>
              <a:rPr lang="en-US" sz="3600" i="1" dirty="0" smtClean="0"/>
              <a:t>Exit: </a:t>
            </a:r>
            <a:r>
              <a:rPr lang="en-US" sz="3600" dirty="0" smtClean="0"/>
              <a:t>Assumed to be the </a:t>
            </a:r>
            <a:r>
              <a:rPr lang="en-US" sz="3600" i="1" dirty="0" smtClean="0"/>
              <a:t>last</a:t>
            </a:r>
            <a:r>
              <a:rPr lang="en-US" sz="3600" dirty="0" smtClean="0"/>
              <a:t> block to be executed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E84-00C2-47C0-8989-850B6B28FE8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5035</TotalTime>
  <Words>2443</Words>
  <Application>Microsoft Office PowerPoint</Application>
  <PresentationFormat>On-screen Show (4:3)</PresentationFormat>
  <Paragraphs>780</Paragraphs>
  <Slides>45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Simple</vt:lpstr>
      <vt:lpstr>Program Analysis https://www.cse.iitb.ac.in/~karkare/cs618/ </vt:lpstr>
      <vt:lpstr>Recap</vt:lpstr>
      <vt:lpstr>Agenda</vt:lpstr>
      <vt:lpstr>Assumptions</vt:lpstr>
      <vt:lpstr>3 Address Code</vt:lpstr>
      <vt:lpstr>Data Flow Analysis</vt:lpstr>
      <vt:lpstr>Data Flow Abstraction</vt:lpstr>
      <vt:lpstr>Data Flow Abstraction</vt:lpstr>
      <vt:lpstr>Special Basic Blocks</vt:lpstr>
      <vt:lpstr>Data Flow Abstraction</vt:lpstr>
      <vt:lpstr>CFG Edges</vt:lpstr>
      <vt:lpstr>Data Flow Abstraction</vt:lpstr>
      <vt:lpstr>Data Flow Abstraction</vt:lpstr>
      <vt:lpstr>Data Flow Abstraction</vt:lpstr>
      <vt:lpstr>Data Flow Abstraction</vt:lpstr>
      <vt:lpstr>Data Flow Schema</vt:lpstr>
      <vt:lpstr>Data Flow Problem</vt:lpstr>
      <vt:lpstr>Data Flow Constraints</vt:lpstr>
      <vt:lpstr>Data Flow Constraints</vt:lpstr>
      <vt:lpstr>Data Flow Constraints: Basic Block</vt:lpstr>
      <vt:lpstr>Data Flow Equations</vt:lpstr>
      <vt:lpstr>Analysis of Structured Programs</vt:lpstr>
      <vt:lpstr>Analysis of Structured Programs</vt:lpstr>
      <vt:lpstr>Analysis of Structured Programs</vt:lpstr>
      <vt:lpstr>Analysis of Structured Programs</vt:lpstr>
      <vt:lpstr>Analysis of Structured Programs</vt:lpstr>
      <vt:lpstr>Conservative Analysis</vt:lpstr>
      <vt:lpstr>Conservative Analysis</vt:lpstr>
      <vt:lpstr>Recap : Reaching Definitions</vt:lpstr>
      <vt:lpstr>Agenda</vt:lpstr>
      <vt:lpstr>Reaching Definitions</vt:lpstr>
      <vt:lpstr>Reaching Definitions</vt:lpstr>
      <vt:lpstr>PowerPoint Presentation</vt:lpstr>
      <vt:lpstr>Reaching Definitions</vt:lpstr>
      <vt:lpstr>Reaching Definitions</vt:lpstr>
      <vt:lpstr>Reaching Definitions</vt:lpstr>
      <vt:lpstr>Reaching Definitions</vt:lpstr>
      <vt:lpstr>Reaching Definitions</vt:lpstr>
      <vt:lpstr>Reaching Definitions</vt:lpstr>
      <vt:lpstr>Reaching Definitions</vt:lpstr>
      <vt:lpstr>Reaching Definitions: Bitvectors</vt:lpstr>
      <vt:lpstr>Reaching Definitions: Bitvectors</vt:lpstr>
      <vt:lpstr>Reaching Definitions: Application</vt:lpstr>
      <vt:lpstr>Reaching Definitions: Summary</vt:lpstr>
      <vt:lpstr>Reaching Definitions: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Compiler Optimizations</dc:title>
  <dc:creator>karkare</dc:creator>
  <cp:lastModifiedBy>karkare</cp:lastModifiedBy>
  <cp:revision>204</cp:revision>
  <cp:lastPrinted>2016-07-29T18:14:14Z</cp:lastPrinted>
  <dcterms:created xsi:type="dcterms:W3CDTF">2012-01-10T14:35:29Z</dcterms:created>
  <dcterms:modified xsi:type="dcterms:W3CDTF">2016-08-05T04:50:25Z</dcterms:modified>
  <cp:contentStatus/>
</cp:coreProperties>
</file>