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476" r:id="rId2"/>
    <p:sldId id="440" r:id="rId3"/>
    <p:sldId id="441" r:id="rId4"/>
    <p:sldId id="456" r:id="rId5"/>
    <p:sldId id="457" r:id="rId6"/>
    <p:sldId id="458" r:id="rId7"/>
    <p:sldId id="442" r:id="rId8"/>
    <p:sldId id="443" r:id="rId9"/>
    <p:sldId id="444" r:id="rId10"/>
    <p:sldId id="445" r:id="rId11"/>
    <p:sldId id="446" r:id="rId12"/>
    <p:sldId id="447" r:id="rId13"/>
    <p:sldId id="477" r:id="rId14"/>
    <p:sldId id="448" r:id="rId15"/>
    <p:sldId id="459" r:id="rId16"/>
    <p:sldId id="449" r:id="rId17"/>
    <p:sldId id="450" r:id="rId18"/>
    <p:sldId id="471" r:id="rId19"/>
    <p:sldId id="478" r:id="rId20"/>
    <p:sldId id="479" r:id="rId21"/>
    <p:sldId id="480" r:id="rId22"/>
    <p:sldId id="481" r:id="rId23"/>
    <p:sldId id="482" r:id="rId24"/>
    <p:sldId id="483" r:id="rId25"/>
    <p:sldId id="451" r:id="rId26"/>
    <p:sldId id="452" r:id="rId27"/>
    <p:sldId id="453" r:id="rId28"/>
    <p:sldId id="460" r:id="rId29"/>
    <p:sldId id="462" r:id="rId30"/>
    <p:sldId id="472" r:id="rId31"/>
    <p:sldId id="464" r:id="rId32"/>
    <p:sldId id="465" r:id="rId33"/>
    <p:sldId id="466" r:id="rId34"/>
    <p:sldId id="469" r:id="rId35"/>
    <p:sldId id="470" r:id="rId36"/>
    <p:sldId id="468" r:id="rId37"/>
    <p:sldId id="474" r:id="rId38"/>
    <p:sldId id="475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476"/>
          </p14:sldIdLst>
        </p14:section>
        <p14:section name="Available Expressions" id="{48342150-A859-4FB5-9144-83A53F5D4768}">
          <p14:sldIdLst>
            <p14:sldId id="440"/>
            <p14:sldId id="441"/>
            <p14:sldId id="456"/>
            <p14:sldId id="457"/>
            <p14:sldId id="458"/>
            <p14:sldId id="442"/>
            <p14:sldId id="443"/>
            <p14:sldId id="444"/>
            <p14:sldId id="445"/>
            <p14:sldId id="446"/>
            <p14:sldId id="447"/>
            <p14:sldId id="477"/>
            <p14:sldId id="448"/>
            <p14:sldId id="459"/>
            <p14:sldId id="449"/>
            <p14:sldId id="450"/>
            <p14:sldId id="471"/>
            <p14:sldId id="478"/>
            <p14:sldId id="479"/>
            <p14:sldId id="480"/>
            <p14:sldId id="481"/>
            <p14:sldId id="482"/>
            <p14:sldId id="483"/>
            <p14:sldId id="451"/>
            <p14:sldId id="452"/>
            <p14:sldId id="453"/>
            <p14:sldId id="460"/>
            <p14:sldId id="462"/>
            <p14:sldId id="472"/>
            <p14:sldId id="464"/>
            <p14:sldId id="465"/>
          </p14:sldIdLst>
        </p14:section>
        <p14:section name="Other Analyses" id="{B5FE6E9D-0394-48C5-8C68-23E532C5C662}">
          <p14:sldIdLst>
            <p14:sldId id="466"/>
            <p14:sldId id="469"/>
            <p14:sldId id="470"/>
            <p14:sldId id="468"/>
            <p14:sldId id="474"/>
            <p14:sldId id="4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2542" autoAdjust="0"/>
  </p:normalViewPr>
  <p:slideViewPr>
    <p:cSldViewPr snapToGrid="0">
      <p:cViewPr varScale="1">
        <p:scale>
          <a:sx n="60" d="100"/>
          <a:sy n="60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24B1-DF30-45E0-B5F8-7A325ED330F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C45D-5250-4DEA-9117-C2B4FF0D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9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79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6F3E-D33E-4C0F-B7B0-F4C6436C2E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Note that in(s) \intersection gen(s) does not work here. Ex:</a:t>
            </a:r>
          </a:p>
          <a:p>
            <a:endParaRPr lang="en-IN" dirty="0" smtClean="0"/>
          </a:p>
          <a:p>
            <a:r>
              <a:rPr lang="en-IN" dirty="0" smtClean="0"/>
              <a:t> Z</a:t>
            </a:r>
            <a:r>
              <a:rPr lang="en-IN" baseline="0" dirty="0" smtClean="0"/>
              <a:t> = x*y; </a:t>
            </a:r>
          </a:p>
          <a:p>
            <a:r>
              <a:rPr lang="en-IN" baseline="0" dirty="0" smtClean="0"/>
              <a:t> while (…) {} ; </a:t>
            </a:r>
          </a:p>
          <a:p>
            <a:r>
              <a:rPr lang="en-IN" baseline="0" dirty="0" smtClean="0"/>
              <a:t> // is x*y available here?</a:t>
            </a: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247B1-8AE4-4C83-B320-6B56CB10C7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4391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 Flow Analysis (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contd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06715" y="1167247"/>
            <a:ext cx="3405354" cy="1780905"/>
            <a:chOff x="2506715" y="1167247"/>
            <a:chExt cx="3205073" cy="2348102"/>
          </a:xfrm>
        </p:grpSpPr>
        <p:sp>
          <p:nvSpPr>
            <p:cNvPr id="20" name="Rectangle 19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Again: Conservative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640075"/>
            <a:ext cx="7772400" cy="277402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Assumption: All paths are feasible.</a:t>
            </a:r>
          </a:p>
          <a:p>
            <a:pPr lvl="1"/>
            <a:r>
              <a:rPr lang="en-US" dirty="0" smtClean="0"/>
              <a:t>Consider: if (true) s1; else s2</a:t>
            </a:r>
          </a:p>
          <a:p>
            <a:pPr lvl="1"/>
            <a:r>
              <a:rPr lang="en-US" dirty="0" smtClean="0"/>
              <a:t>s2 is never executed</a:t>
            </a:r>
          </a:p>
          <a:p>
            <a:pPr lvl="1">
              <a:buNone/>
            </a:pPr>
            <a:r>
              <a:rPr lang="en-US" dirty="0" smtClean="0"/>
              <a:t>gen(s) = gen(s1) </a:t>
            </a:r>
            <a:r>
              <a:rPr lang="en-US" dirty="0">
                <a:sym typeface="Symbol"/>
              </a:rPr>
              <a:t> gen(s1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 </a:t>
            </a:r>
            <a:r>
              <a:rPr lang="en-US" dirty="0" smtClean="0">
                <a:sym typeface="Symbol"/>
              </a:rPr>
              <a:t>gen(s2)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kill(s) = kill(s1) </a:t>
            </a:r>
            <a:r>
              <a:rPr lang="en-US" dirty="0">
                <a:sym typeface="Symbol"/>
              </a:rPr>
              <a:t> </a:t>
            </a:r>
            <a:r>
              <a:rPr lang="en-US" dirty="0" smtClean="0">
                <a:sym typeface="Symbol"/>
              </a:rPr>
              <a:t>kill(s1) </a:t>
            </a:r>
            <a:r>
              <a:rPr lang="en-US" dirty="0">
                <a:sym typeface="Symbol"/>
              </a:rPr>
              <a:t> kill(s2</a:t>
            </a:r>
            <a:r>
              <a:rPr lang="en-US" dirty="0" smtClean="0">
                <a:sym typeface="Symbol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275508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265892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18"/>
          <p:cNvGrpSpPr/>
          <p:nvPr/>
        </p:nvGrpSpPr>
        <p:grpSpPr>
          <a:xfrm>
            <a:off x="2979505" y="985267"/>
            <a:ext cx="2558266" cy="2158625"/>
            <a:chOff x="2979505" y="985267"/>
            <a:chExt cx="2558266" cy="228191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4"/>
              <a:ext cx="195210" cy="80414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1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06715" y="1167247"/>
            <a:ext cx="3405354" cy="1780905"/>
            <a:chOff x="2506715" y="1167247"/>
            <a:chExt cx="3205073" cy="2348102"/>
          </a:xfrm>
        </p:grpSpPr>
        <p:sp>
          <p:nvSpPr>
            <p:cNvPr id="20" name="Rectangle 19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Again: Conservative </a:t>
            </a:r>
            <a:r>
              <a:rPr lang="en-US" sz="4000" dirty="0"/>
              <a:t>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277457"/>
            <a:ext cx="7772400" cy="2774022"/>
          </a:xfrm>
        </p:spPr>
        <p:txBody>
          <a:bodyPr anchor="t">
            <a:noAutofit/>
          </a:bodyPr>
          <a:lstStyle/>
          <a:p>
            <a:r>
              <a:rPr lang="en-US" dirty="0" smtClean="0">
                <a:sym typeface="Symbol"/>
              </a:rPr>
              <a:t>Thus: 	true gen (s) </a:t>
            </a:r>
            <a:r>
              <a:rPr lang="en-US" dirty="0">
                <a:sym typeface="Symbol"/>
              </a:rPr>
              <a:t> </a:t>
            </a:r>
            <a:r>
              <a:rPr lang="en-US" dirty="0" smtClean="0">
                <a:sym typeface="Symbol"/>
              </a:rPr>
              <a:t>analysis gen(s)</a:t>
            </a:r>
          </a:p>
          <a:p>
            <a:pPr lvl="1">
              <a:buNone/>
            </a:pPr>
            <a:r>
              <a:rPr lang="en-US" sz="3200" dirty="0" smtClean="0">
                <a:sym typeface="Symbol"/>
              </a:rPr>
              <a:t>			true kill (s) </a:t>
            </a:r>
            <a:r>
              <a:rPr lang="en-US" sz="3200" dirty="0">
                <a:sym typeface="Symbol"/>
              </a:rPr>
              <a:t> </a:t>
            </a:r>
            <a:r>
              <a:rPr lang="en-US" sz="3200" dirty="0" smtClean="0">
                <a:sym typeface="Symbol"/>
              </a:rPr>
              <a:t>analysis kill(s)</a:t>
            </a:r>
          </a:p>
          <a:p>
            <a:r>
              <a:rPr lang="en-US" dirty="0" smtClean="0"/>
              <a:t>True is what is computed at run time</a:t>
            </a:r>
          </a:p>
          <a:p>
            <a:r>
              <a:rPr lang="en-US" dirty="0" smtClean="0"/>
              <a:t>This is </a:t>
            </a:r>
            <a:r>
              <a:rPr lang="en-US" dirty="0" smtClean="0">
                <a:solidFill>
                  <a:srgbClr val="C00000"/>
                </a:solidFill>
              </a:rPr>
              <a:t>SAFE</a:t>
            </a:r>
            <a:r>
              <a:rPr lang="en-US" dirty="0" smtClean="0"/>
              <a:t> estimate</a:t>
            </a:r>
          </a:p>
          <a:p>
            <a:pPr lvl="1"/>
            <a:r>
              <a:rPr lang="en-US" dirty="0" smtClean="0"/>
              <a:t>prevents optimization</a:t>
            </a:r>
          </a:p>
          <a:p>
            <a:pPr lvl="1"/>
            <a:r>
              <a:rPr lang="en-US" dirty="0" smtClean="0"/>
              <a:t>but no wrong optimization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275508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265892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18"/>
          <p:cNvGrpSpPr/>
          <p:nvPr/>
        </p:nvGrpSpPr>
        <p:grpSpPr>
          <a:xfrm>
            <a:off x="2979505" y="985267"/>
            <a:ext cx="2558266" cy="2158625"/>
            <a:chOff x="2979505" y="985267"/>
            <a:chExt cx="2558266" cy="228191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4"/>
              <a:ext cx="195210" cy="80414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1946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2248" y="876128"/>
            <a:ext cx="8734097" cy="5476126"/>
          </a:xfrm>
        </p:spPr>
        <p:txBody>
          <a:bodyPr anchor="t">
            <a:noAutofit/>
          </a:bodyPr>
          <a:lstStyle/>
          <a:p>
            <a:r>
              <a:rPr lang="en-IN" sz="4000" dirty="0"/>
              <a:t>Expr e is available at the </a:t>
            </a:r>
            <a:r>
              <a:rPr lang="en-IN" sz="4000" dirty="0" smtClean="0"/>
              <a:t>start of </a:t>
            </a:r>
            <a:r>
              <a:rPr lang="en-IN" sz="4000" dirty="0"/>
              <a:t>a block </a:t>
            </a:r>
            <a:endParaRPr lang="en-IN" sz="4000" dirty="0" smtClean="0"/>
          </a:p>
          <a:p>
            <a:pPr lvl="1"/>
            <a:r>
              <a:rPr lang="en-IN" sz="3600" dirty="0" smtClean="0"/>
              <a:t>It is available at the end of </a:t>
            </a:r>
            <a:r>
              <a:rPr lang="en-IN" sz="3600" b="1" dirty="0" smtClean="0"/>
              <a:t>all</a:t>
            </a:r>
            <a:r>
              <a:rPr lang="en-IN" sz="3600" dirty="0" smtClean="0"/>
              <a:t> predecessors</a:t>
            </a:r>
            <a:endParaRPr lang="en-IN" sz="3600" dirty="0"/>
          </a:p>
          <a:p>
            <a:pPr algn="ctr">
              <a:buNone/>
            </a:pPr>
            <a:r>
              <a:rPr lang="en-IN" sz="4000" dirty="0" smtClean="0"/>
              <a:t>in(B) = </a:t>
            </a:r>
            <a:r>
              <a:rPr lang="en-US" sz="4000" dirty="0">
                <a:sym typeface="Symbol"/>
              </a:rPr>
              <a:t> </a:t>
            </a:r>
            <a:r>
              <a:rPr lang="en-IN" sz="4000" baseline="-25000" dirty="0" smtClean="0"/>
              <a:t>P is pred of B</a:t>
            </a:r>
            <a:r>
              <a:rPr lang="en-IN" sz="4000" dirty="0" smtClean="0"/>
              <a:t> out(P)</a:t>
            </a:r>
          </a:p>
          <a:p>
            <a:r>
              <a:rPr lang="en-IN" sz="3600" dirty="0" smtClean="0"/>
              <a:t>Expr e is available at the end of a block</a:t>
            </a:r>
          </a:p>
          <a:p>
            <a:pPr lvl="1"/>
            <a:r>
              <a:rPr lang="en-IN" sz="3200" dirty="0" smtClean="0"/>
              <a:t>either it is generated by the block</a:t>
            </a:r>
          </a:p>
          <a:p>
            <a:pPr lvl="1"/>
            <a:r>
              <a:rPr lang="en-IN" sz="3200" dirty="0" smtClean="0"/>
              <a:t>or it is available at the start of the block and not killed by the block</a:t>
            </a:r>
          </a:p>
          <a:p>
            <a:pPr lvl="0" algn="ctr">
              <a:buNone/>
            </a:pPr>
            <a:r>
              <a:rPr lang="en-IN" sz="4000" dirty="0">
                <a:solidFill>
                  <a:prstClr val="black"/>
                </a:solidFill>
              </a:rPr>
              <a:t>out(B) = in(B) –kill(B) </a:t>
            </a:r>
            <a:r>
              <a:rPr lang="en-IN" sz="4000" dirty="0">
                <a:solidFill>
                  <a:prstClr val="black"/>
                </a:solidFill>
                <a:sym typeface="Symbol"/>
              </a:rPr>
              <a:t></a:t>
            </a:r>
            <a:r>
              <a:rPr lang="en-IN" sz="4000" dirty="0">
                <a:solidFill>
                  <a:prstClr val="black"/>
                </a:solidFill>
              </a:rPr>
              <a:t> gen(B</a:t>
            </a:r>
            <a:r>
              <a:rPr lang="en-IN" sz="4000" dirty="0" smtClean="0">
                <a:solidFill>
                  <a:prstClr val="black"/>
                </a:solidFill>
              </a:rPr>
              <a:t>)</a:t>
            </a:r>
            <a:endParaRPr lang="en-IN" sz="40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4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433" y="1207214"/>
            <a:ext cx="8178229" cy="5476126"/>
          </a:xfrm>
        </p:spPr>
        <p:txBody>
          <a:bodyPr anchor="t">
            <a:normAutofit/>
          </a:bodyPr>
          <a:lstStyle/>
          <a:p>
            <a:r>
              <a:rPr lang="en-IN" sz="4000" dirty="0" smtClean="0"/>
              <a:t>Kill &amp; gen known for each block. </a:t>
            </a:r>
          </a:p>
          <a:p>
            <a:r>
              <a:rPr lang="en-IN" sz="4000" dirty="0" smtClean="0"/>
              <a:t>A program with N blocks has 2N equations with 2N unknowns </a:t>
            </a:r>
          </a:p>
          <a:p>
            <a:pPr lvl="1"/>
            <a:r>
              <a:rPr lang="en-IN" sz="3600" dirty="0" smtClean="0"/>
              <a:t>solution is possible.</a:t>
            </a:r>
          </a:p>
          <a:p>
            <a:pPr lvl="1"/>
            <a:r>
              <a:rPr lang="en-IN" sz="3600" dirty="0" smtClean="0"/>
              <a:t>iterative approach (on next slide)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3707" y="457200"/>
            <a:ext cx="8178229" cy="5953874"/>
          </a:xfrm>
        </p:spPr>
        <p:txBody>
          <a:bodyPr anchor="t"/>
          <a:lstStyle/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block B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out(B) =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U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“universal” set of all </a:t>
            </a:r>
            <a:r>
              <a:rPr lang="en-I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exprs</a:t>
            </a:r>
            <a:endParaRPr lang="en-IN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out(Entry) =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; // 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remember reaching </a:t>
            </a:r>
            <a:r>
              <a:rPr lang="en-I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defs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?</a:t>
            </a:r>
            <a:endParaRPr lang="en-IN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= true;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(change)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change = false;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each block B other than Entry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in(B)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</a:t>
            </a:r>
            <a:r>
              <a:rPr lang="en-I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P is pred of 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out(P);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out(B);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out(B) = in(B) - kill(B)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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gen(B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oldOut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out(B)) then {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change = true;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set of all expressions?</a:t>
            </a:r>
          </a:p>
          <a:p>
            <a:r>
              <a:rPr lang="en-US" dirty="0" smtClean="0"/>
              <a:t>How to compute it efficiently?</a:t>
            </a:r>
          </a:p>
          <a:p>
            <a:r>
              <a:rPr lang="en-US" dirty="0" smtClean="0"/>
              <a:t>Why Entry block is initialized differently?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0072" y="1058239"/>
            <a:ext cx="2789434" cy="5114818"/>
            <a:chOff x="672957" y="1068513"/>
            <a:chExt cx="2789434" cy="5114818"/>
          </a:xfrm>
        </p:grpSpPr>
        <p:sp>
          <p:nvSpPr>
            <p:cNvPr id="5" name="Rounded Rectangle 4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8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4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2"/>
              <a:endCxn id="1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976045" y="1787703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955497" y="3183276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3869932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3617"/>
              </p:ext>
            </p:extLst>
          </p:nvPr>
        </p:nvGraphicFramePr>
        <p:xfrm>
          <a:off x="4144784" y="1189061"/>
          <a:ext cx="44281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64"/>
                <a:gridCol w="1643865"/>
                <a:gridCol w="1736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93502" y="3937571"/>
            <a:ext cx="47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 = {a*b, </a:t>
            </a:r>
            <a:r>
              <a:rPr lang="en-US" dirty="0" err="1" smtClean="0">
                <a:latin typeface="+mj-lt"/>
              </a:rPr>
              <a:t>c+d</a:t>
            </a:r>
            <a:r>
              <a:rPr lang="en-US" dirty="0" smtClean="0">
                <a:latin typeface="+mj-lt"/>
              </a:rPr>
              <a:t>}</a:t>
            </a:r>
          </a:p>
          <a:p>
            <a:r>
              <a:rPr lang="en-US" dirty="0" smtClean="0">
                <a:latin typeface="+mj-lt"/>
              </a:rPr>
              <a:t>We are not interested in other expressions/variables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1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4236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5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5912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6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01111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5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6841" y="1263721"/>
            <a:ext cx="8466083" cy="4957280"/>
          </a:xfrm>
        </p:spPr>
        <p:txBody>
          <a:bodyPr anchor="t">
            <a:noAutofit/>
          </a:bodyPr>
          <a:lstStyle/>
          <a:p>
            <a:r>
              <a:rPr lang="en-US" sz="3600" dirty="0" smtClean="0"/>
              <a:t>Expression e is available at a point p:</a:t>
            </a:r>
          </a:p>
          <a:p>
            <a:pPr lvl="1"/>
            <a:r>
              <a:rPr lang="en-US" sz="3200" b="1" dirty="0" smtClean="0"/>
              <a:t>Every</a:t>
            </a:r>
            <a:r>
              <a:rPr lang="en-US" sz="3200" dirty="0" smtClean="0"/>
              <a:t> path from entry to p has at least one evaluation of e</a:t>
            </a:r>
          </a:p>
          <a:p>
            <a:pPr lvl="1"/>
            <a:r>
              <a:rPr lang="en-US" sz="3200" dirty="0" smtClean="0"/>
              <a:t>There is no assignment to any component variable of e </a:t>
            </a:r>
            <a:r>
              <a:rPr lang="en-US" sz="3200" b="1" dirty="0" smtClean="0"/>
              <a:t>after last evaluation</a:t>
            </a:r>
            <a:r>
              <a:rPr lang="en-US" sz="3200" dirty="0" smtClean="0"/>
              <a:t> of e prior to p</a:t>
            </a:r>
          </a:p>
          <a:p>
            <a:r>
              <a:rPr lang="en-US" sz="3600" dirty="0" smtClean="0"/>
              <a:t>Expression e is </a:t>
            </a:r>
            <a:r>
              <a:rPr lang="en-US" sz="3600" i="1" dirty="0" smtClean="0"/>
              <a:t>generated</a:t>
            </a:r>
            <a:r>
              <a:rPr lang="en-US" sz="3600" b="1" i="1" dirty="0" smtClean="0"/>
              <a:t> </a:t>
            </a:r>
            <a:r>
              <a:rPr lang="en-US" sz="3600" dirty="0" smtClean="0"/>
              <a:t>by its evaluation</a:t>
            </a:r>
          </a:p>
          <a:p>
            <a:r>
              <a:rPr lang="en-US" sz="3600" dirty="0"/>
              <a:t>Expression e is </a:t>
            </a:r>
            <a:r>
              <a:rPr lang="en-US" sz="3600" i="1" dirty="0" smtClean="0"/>
              <a:t>killed  </a:t>
            </a:r>
            <a:r>
              <a:rPr lang="en-US" sz="3600" dirty="0" smtClean="0"/>
              <a:t>by assignment to its component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15990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5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57148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{a*b,</a:t>
                      </a:r>
                    </a:p>
                    <a:p>
                      <a:pPr algn="ctr"/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5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22527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{a*b,</a:t>
                      </a:r>
                    </a:p>
                    <a:p>
                      <a:pPr algn="ctr"/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7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68943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{a*b,</a:t>
                      </a:r>
                    </a:p>
                    <a:p>
                      <a:pPr algn="ctr"/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{a*b,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7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72337"/>
              </p:ext>
            </p:extLst>
          </p:nvPr>
        </p:nvGraphicFramePr>
        <p:xfrm>
          <a:off x="2815118" y="883578"/>
          <a:ext cx="6123398" cy="561772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790805"/>
                <a:gridCol w="705313"/>
                <a:gridCol w="1164890"/>
                <a:gridCol w="1253447"/>
                <a:gridCol w="1090132"/>
                <a:gridCol w="1118811"/>
              </a:tblGrid>
              <a:tr h="538287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50746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U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{a*b,</a:t>
                      </a:r>
                    </a:p>
                    <a:p>
                      <a:pPr algn="ctr"/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{a*b,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urier" pitchFamily="49" charset="0"/>
                          <a:sym typeface="Symbol"/>
                        </a:rPr>
                        <a:t>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</a:t>
                      </a:r>
                      <a:r>
                        <a:rPr lang="en-IN" dirty="0" err="1" smtClean="0"/>
                        <a:t>c+d</a:t>
                      </a: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  <a:tr h="67741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{a*</a:t>
                      </a:r>
                      <a:r>
                        <a:rPr lang="en-US" dirty="0" err="1" smtClean="0"/>
                        <a:t>b,c+d</a:t>
                      </a:r>
                      <a:r>
                        <a:rPr lang="en-US" dirty="0" smtClean="0"/>
                        <a:t>}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{a*b,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c+d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{a*b}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73303" y="1797977"/>
            <a:ext cx="421240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B1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42481" y="3121631"/>
            <a:ext cx="470898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B2</a:t>
            </a:r>
            <a:endParaRPr lang="en-IN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0" y="4075416"/>
            <a:ext cx="486311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B3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996593" y="4977829"/>
            <a:ext cx="498297" cy="380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769" y="1384824"/>
            <a:ext cx="2789434" cy="5114818"/>
            <a:chOff x="672957" y="1068513"/>
            <a:chExt cx="2789434" cy="5114818"/>
          </a:xfrm>
        </p:grpSpPr>
        <p:sp>
          <p:nvSpPr>
            <p:cNvPr id="26" name="Rounded Rectangle 25"/>
            <p:cNvSpPr/>
            <p:nvPr/>
          </p:nvSpPr>
          <p:spPr>
            <a:xfrm>
              <a:off x="2157573" y="1068513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ENTRY</a:t>
              </a:r>
              <a:endParaRPr lang="en-IN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31542" y="1797977"/>
              <a:ext cx="1530849" cy="65691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 smtClean="0"/>
                <a:t>…= a*b</a:t>
              </a:r>
            </a:p>
            <a:p>
              <a:r>
                <a:rPr lang="en-IN" sz="1800" dirty="0" smtClean="0"/>
                <a:t>…= </a:t>
              </a:r>
              <a:r>
                <a:rPr lang="en-IN" sz="1800" dirty="0" err="1" smtClean="0"/>
                <a:t>c+d</a:t>
              </a:r>
              <a:endParaRPr lang="en-IN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48666" y="2792544"/>
              <a:ext cx="1493176" cy="875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/>
                <a:t>… = </a:t>
              </a:r>
              <a:r>
                <a:rPr lang="en-US" sz="1600" dirty="0" err="1" smtClean="0"/>
                <a:t>c+d</a:t>
              </a:r>
              <a:endParaRPr lang="en-US" sz="1600" dirty="0" smtClean="0"/>
            </a:p>
            <a:p>
              <a:r>
                <a:rPr lang="en-US" sz="1600" dirty="0" smtClean="0"/>
                <a:t>a = a*b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2957" y="4227815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 = a*b</a:t>
              </a:r>
              <a:endParaRPr lang="en-IN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8256" y="5006939"/>
              <a:ext cx="1238036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 = a*b</a:t>
              </a:r>
              <a:endParaRPr lang="en-IN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35313" y="5864832"/>
              <a:ext cx="1068512" cy="3184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EXIT</a:t>
              </a:r>
              <a:endParaRPr lang="en-IN" dirty="0"/>
            </a:p>
          </p:txBody>
        </p:sp>
        <p:cxnSp>
          <p:nvCxnSpPr>
            <p:cNvPr id="35" name="Straight Arrow Connector 34"/>
            <p:cNvCxnSpPr>
              <a:stCxn id="26" idx="2"/>
              <a:endCxn id="27" idx="0"/>
            </p:cNvCxnSpPr>
            <p:nvPr/>
          </p:nvCxnSpPr>
          <p:spPr>
            <a:xfrm>
              <a:off x="2691829" y="1387012"/>
              <a:ext cx="5138" cy="410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  <a:endCxn id="29" idx="0"/>
            </p:cNvCxnSpPr>
            <p:nvPr/>
          </p:nvCxnSpPr>
          <p:spPr>
            <a:xfrm flipH="1">
              <a:off x="2695254" y="2454894"/>
              <a:ext cx="1713" cy="337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0" idx="0"/>
            </p:cNvCxnSpPr>
            <p:nvPr/>
          </p:nvCxnSpPr>
          <p:spPr>
            <a:xfrm flipH="1">
              <a:off x="1291975" y="3667875"/>
              <a:ext cx="1403279" cy="559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2"/>
              <a:endCxn id="32" idx="0"/>
            </p:cNvCxnSpPr>
            <p:nvPr/>
          </p:nvCxnSpPr>
          <p:spPr>
            <a:xfrm rot="16200000" flipH="1">
              <a:off x="1754312" y="4083976"/>
              <a:ext cx="460625" cy="1385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rot="5400000">
              <a:off x="2403725" y="5591283"/>
              <a:ext cx="539394" cy="77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5400000" flipH="1" flipV="1">
              <a:off x="2205314" y="4043845"/>
              <a:ext cx="2226066" cy="100173"/>
            </a:xfrm>
            <a:prstGeom prst="curvedConnector5">
              <a:avLst>
                <a:gd name="adj1" fmla="val -13038"/>
                <a:gd name="adj2" fmla="val 1073504"/>
                <a:gd name="adj3" fmla="val 110269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2"/>
              <a:endCxn id="32" idx="0"/>
            </p:cNvCxnSpPr>
            <p:nvPr/>
          </p:nvCxnSpPr>
          <p:spPr>
            <a:xfrm flipH="1">
              <a:off x="2677274" y="3667875"/>
              <a:ext cx="17980" cy="133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79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6607"/>
              </p:ext>
            </p:extLst>
          </p:nvPr>
        </p:nvGraphicFramePr>
        <p:xfrm>
          <a:off x="2815119" y="1411172"/>
          <a:ext cx="6328881" cy="544682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817342"/>
                <a:gridCol w="728981"/>
                <a:gridCol w="1203980"/>
                <a:gridCol w="1236071"/>
                <a:gridCol w="1160980"/>
                <a:gridCol w="1181527"/>
              </a:tblGrid>
              <a:tr h="52373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B4</a:t>
                      </a:r>
                      <a:endParaRPr lang="en-IN" dirty="0"/>
                    </a:p>
                  </a:txBody>
                  <a:tcPr/>
                </a:tc>
              </a:tr>
              <a:tr h="4937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-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93744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51278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</a:t>
                      </a:r>
                      <a:endParaRPr lang="en-IN" dirty="0" smtClean="0">
                        <a:latin typeface="+mj-lt"/>
                      </a:endParaRPr>
                    </a:p>
                    <a:p>
                      <a:pPr algn="ctr"/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sym typeface="Symbol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</a:t>
                      </a:r>
                      <a:endParaRPr lang="en-IN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  <a:sym typeface="Symbol"/>
                        </a:rPr>
                        <a:t>00</a:t>
                      </a:r>
                      <a:endParaRPr lang="en-IN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65910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0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Expressions: Bitvectors</a:t>
            </a:r>
            <a:endParaRPr lang="en-IN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4974"/>
              </p:ext>
            </p:extLst>
          </p:nvPr>
        </p:nvGraphicFramePr>
        <p:xfrm>
          <a:off x="2825393" y="771513"/>
          <a:ext cx="1715075" cy="5181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82947"/>
                <a:gridCol w="73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a*b</a:t>
                      </a:r>
                      <a:endParaRPr lang="en-IN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c+d</a:t>
                      </a:r>
                      <a:endParaRPr lang="en-IN" sz="2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45303" y="893853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 for each expression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300845"/>
            <a:ext cx="2830210" cy="5114818"/>
            <a:chOff x="0" y="1300845"/>
            <a:chExt cx="2830210" cy="5114818"/>
          </a:xfrm>
        </p:grpSpPr>
        <p:sp>
          <p:nvSpPr>
            <p:cNvPr id="48" name="Rounded Rectangle 47"/>
            <p:cNvSpPr/>
            <p:nvPr/>
          </p:nvSpPr>
          <p:spPr>
            <a:xfrm>
              <a:off x="873303" y="1797977"/>
              <a:ext cx="421240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B1</a:t>
              </a:r>
              <a:endParaRPr lang="en-IN" sz="14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42481" y="3121631"/>
              <a:ext cx="470898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B2</a:t>
              </a:r>
              <a:endParaRPr lang="en-IN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0" y="4095964"/>
              <a:ext cx="486311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B3</a:t>
              </a:r>
              <a:endParaRPr lang="en-IN" sz="14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996593" y="4977829"/>
              <a:ext cx="498297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B4</a:t>
              </a:r>
              <a:endParaRPr lang="en-IN" sz="14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0776" y="1300845"/>
              <a:ext cx="2789434" cy="5114818"/>
              <a:chOff x="672957" y="1068513"/>
              <a:chExt cx="2789434" cy="511481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157573" y="1068513"/>
                <a:ext cx="1068512" cy="3184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ENTRY</a:t>
                </a:r>
                <a:endParaRPr lang="en-IN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31542" y="1797977"/>
                <a:ext cx="1530849" cy="65691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800" dirty="0" smtClean="0"/>
                  <a:t>…= a*b</a:t>
                </a:r>
              </a:p>
              <a:p>
                <a:r>
                  <a:rPr lang="en-IN" sz="1800" dirty="0" smtClean="0"/>
                  <a:t>…= </a:t>
                </a:r>
                <a:r>
                  <a:rPr lang="en-IN" sz="1800" dirty="0" err="1" smtClean="0"/>
                  <a:t>c+d</a:t>
                </a:r>
                <a:endParaRPr lang="en-IN" sz="18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948666" y="2792544"/>
                <a:ext cx="1493176" cy="8753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… = </a:t>
                </a:r>
                <a:r>
                  <a:rPr lang="en-US" sz="1600" dirty="0" err="1" smtClean="0"/>
                  <a:t>c+d</a:t>
                </a:r>
                <a:endParaRPr lang="en-US" sz="1600" dirty="0" smtClean="0"/>
              </a:p>
              <a:p>
                <a:r>
                  <a:rPr lang="en-US" sz="1600" dirty="0" smtClean="0"/>
                  <a:t>a = a*b</a:t>
                </a:r>
                <a:endParaRPr lang="en-IN" sz="1600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2957" y="4227815"/>
                <a:ext cx="1238036" cy="3184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… = a*b</a:t>
                </a:r>
                <a:endParaRPr lang="en-IN" sz="16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058256" y="5006939"/>
                <a:ext cx="1238036" cy="3184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 = a*b</a:t>
                </a:r>
                <a:endParaRPr lang="en-IN" sz="1600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135313" y="5864832"/>
                <a:ext cx="1068512" cy="31849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EXIT</a:t>
                </a:r>
                <a:endParaRPr lang="en-IN" dirty="0"/>
              </a:p>
            </p:txBody>
          </p:sp>
          <p:cxnSp>
            <p:nvCxnSpPr>
              <p:cNvPr id="37" name="Straight Arrow Connector 36"/>
              <p:cNvCxnSpPr>
                <a:stCxn id="29" idx="2"/>
                <a:endCxn id="30" idx="0"/>
              </p:cNvCxnSpPr>
              <p:nvPr/>
            </p:nvCxnSpPr>
            <p:spPr>
              <a:xfrm>
                <a:off x="2691829" y="1387012"/>
                <a:ext cx="5138" cy="4109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0" idx="2"/>
                <a:endCxn id="32" idx="0"/>
              </p:cNvCxnSpPr>
              <p:nvPr/>
            </p:nvCxnSpPr>
            <p:spPr>
              <a:xfrm flipH="1">
                <a:off x="2695254" y="2454894"/>
                <a:ext cx="1713" cy="3376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1291975" y="3667875"/>
                <a:ext cx="1403279" cy="5599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3" idx="2"/>
                <a:endCxn id="35" idx="0"/>
              </p:cNvCxnSpPr>
              <p:nvPr/>
            </p:nvCxnSpPr>
            <p:spPr>
              <a:xfrm rot="16200000" flipH="1">
                <a:off x="1754312" y="4083976"/>
                <a:ext cx="460625" cy="13852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5" idx="2"/>
                <a:endCxn id="36" idx="0"/>
              </p:cNvCxnSpPr>
              <p:nvPr/>
            </p:nvCxnSpPr>
            <p:spPr>
              <a:xfrm rot="5400000">
                <a:off x="2403725" y="5591283"/>
                <a:ext cx="539394" cy="77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5400000" flipH="1" flipV="1">
                <a:off x="2205314" y="4043845"/>
                <a:ext cx="2226066" cy="100173"/>
              </a:xfrm>
              <a:prstGeom prst="curvedConnector5">
                <a:avLst>
                  <a:gd name="adj1" fmla="val -13038"/>
                  <a:gd name="adj2" fmla="val 1073504"/>
                  <a:gd name="adj3" fmla="val 110269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2" idx="2"/>
                <a:endCxn id="35" idx="0"/>
              </p:cNvCxnSpPr>
              <p:nvPr/>
            </p:nvCxnSpPr>
            <p:spPr>
              <a:xfrm flipH="1">
                <a:off x="2677274" y="3667875"/>
                <a:ext cx="17980" cy="1339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84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Available Expressions: Bitvectors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>
                <a:solidFill>
                  <a:schemeClr val="accent2"/>
                </a:solidFill>
              </a:rPr>
              <a:t>in(B) = </a:t>
            </a:r>
            <a:r>
              <a:rPr lang="en-US" sz="4000" dirty="0">
                <a:solidFill>
                  <a:schemeClr val="accent6"/>
                </a:solidFill>
                <a:sym typeface="Symbol"/>
              </a:rPr>
              <a:t></a:t>
            </a:r>
            <a:r>
              <a:rPr lang="en-US" sz="4000" dirty="0">
                <a:sym typeface="Symbol"/>
              </a:rPr>
              <a:t> </a:t>
            </a:r>
            <a:r>
              <a:rPr lang="en-IN" sz="4000" baseline="-25000" dirty="0" smtClean="0">
                <a:solidFill>
                  <a:schemeClr val="accent2"/>
                </a:solidFill>
              </a:rPr>
              <a:t>P is pred of B</a:t>
            </a:r>
            <a:r>
              <a:rPr lang="en-IN" sz="4000" dirty="0" smtClean="0">
                <a:solidFill>
                  <a:schemeClr val="accent2"/>
                </a:solidFill>
              </a:rPr>
              <a:t> out(P)</a:t>
            </a:r>
          </a:p>
          <a:p>
            <a:pPr algn="ctr">
              <a:buNone/>
            </a:pPr>
            <a:r>
              <a:rPr lang="en-IN" sz="4000" dirty="0" smtClean="0">
                <a:solidFill>
                  <a:schemeClr val="accent2"/>
                </a:solidFill>
              </a:rPr>
              <a:t>out(B) = in(B) –kill(B) </a:t>
            </a:r>
            <a:r>
              <a:rPr lang="en-IN" sz="4000" dirty="0" smtClean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sz="4000" dirty="0" smtClean="0">
                <a:solidFill>
                  <a:schemeClr val="accent2"/>
                </a:solidFill>
              </a:rPr>
              <a:t> gen(B)</a:t>
            </a:r>
          </a:p>
          <a:p>
            <a:r>
              <a:rPr lang="en-US" sz="4000" dirty="0" smtClean="0"/>
              <a:t>With bit vectors,</a:t>
            </a:r>
          </a:p>
          <a:p>
            <a:pPr algn="ctr">
              <a:buNone/>
            </a:pPr>
            <a:r>
              <a:rPr lang="en-IN" sz="4000" dirty="0" smtClean="0">
                <a:solidFill>
                  <a:schemeClr val="accent2"/>
                </a:solidFill>
              </a:rPr>
              <a:t>in(B) = </a:t>
            </a:r>
            <a:r>
              <a:rPr lang="en-IN" sz="4000" dirty="0">
                <a:solidFill>
                  <a:schemeClr val="accent2"/>
                </a:solidFill>
                <a:sym typeface="Symbol"/>
              </a:rPr>
              <a:t> </a:t>
            </a:r>
            <a:r>
              <a:rPr lang="en-IN" sz="4000" baseline="-25000" dirty="0" smtClean="0">
                <a:solidFill>
                  <a:schemeClr val="accent2"/>
                </a:solidFill>
              </a:rPr>
              <a:t>P is pred of B</a:t>
            </a:r>
            <a:r>
              <a:rPr lang="en-IN" sz="4000" dirty="0" smtClean="0">
                <a:solidFill>
                  <a:schemeClr val="accent2"/>
                </a:solidFill>
              </a:rPr>
              <a:t> out(P)</a:t>
            </a:r>
          </a:p>
          <a:p>
            <a:pPr algn="ctr">
              <a:buNone/>
            </a:pPr>
            <a:r>
              <a:rPr lang="en-IN" sz="4000" dirty="0" smtClean="0">
                <a:solidFill>
                  <a:schemeClr val="accent2"/>
                </a:solidFill>
              </a:rPr>
              <a:t>out(B) = (in(B) </a:t>
            </a:r>
            <a:r>
              <a:rPr lang="en-IN" sz="4000" dirty="0" smtClean="0">
                <a:solidFill>
                  <a:schemeClr val="accent2"/>
                </a:solidFill>
                <a:sym typeface="Symbol"/>
              </a:rPr>
              <a:t> </a:t>
            </a:r>
            <a:r>
              <a:rPr lang="en-IN" sz="4000" dirty="0" smtClean="0">
                <a:solidFill>
                  <a:schemeClr val="accent2"/>
                </a:solidFill>
              </a:rPr>
              <a:t>kill(B)) </a:t>
            </a:r>
            <a:r>
              <a:rPr lang="en-IN" sz="4000" dirty="0" smtClean="0">
                <a:solidFill>
                  <a:schemeClr val="accent2"/>
                </a:solidFill>
                <a:sym typeface="Symbol"/>
              </a:rPr>
              <a:t></a:t>
            </a:r>
            <a:r>
              <a:rPr lang="en-IN" sz="4000" dirty="0" smtClean="0">
                <a:solidFill>
                  <a:schemeClr val="accent2"/>
                </a:solidFill>
              </a:rPr>
              <a:t> gen(B)</a:t>
            </a:r>
          </a:p>
          <a:p>
            <a:r>
              <a:rPr lang="en-IN" sz="4000" dirty="0" smtClean="0">
                <a:sym typeface="Symbol"/>
              </a:rPr>
              <a:t>Bitwise , ,  operations.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90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7537"/>
            <a:ext cx="7772400" cy="1143000"/>
          </a:xfrm>
        </p:spPr>
        <p:txBody>
          <a:bodyPr/>
          <a:lstStyle/>
          <a:p>
            <a:r>
              <a:rPr lang="en-US" sz="3600" dirty="0" smtClean="0"/>
              <a:t>Available Expressions: Application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91" y="1210463"/>
            <a:ext cx="7772400" cy="4904198"/>
          </a:xfrm>
        </p:spPr>
        <p:txBody>
          <a:bodyPr/>
          <a:lstStyle/>
          <a:p>
            <a:r>
              <a:rPr lang="en-IN" dirty="0" smtClean="0"/>
              <a:t>Common subexpression elimination in a block B</a:t>
            </a:r>
          </a:p>
          <a:p>
            <a:pPr lvl="1"/>
            <a:r>
              <a:rPr lang="en-IN" dirty="0" smtClean="0"/>
              <a:t>Expression e available at the entry of B</a:t>
            </a:r>
          </a:p>
          <a:p>
            <a:pPr lvl="1"/>
            <a:r>
              <a:rPr lang="en-IN" dirty="0" smtClean="0"/>
              <a:t>e is also computed at a point p in B</a:t>
            </a:r>
          </a:p>
          <a:p>
            <a:pPr lvl="1"/>
            <a:r>
              <a:rPr lang="en-IN" dirty="0" smtClean="0"/>
              <a:t>Components of e are not modified from entry of B to p</a:t>
            </a:r>
          </a:p>
          <a:p>
            <a:r>
              <a:rPr lang="en-IN" dirty="0" smtClean="0"/>
              <a:t>e is “</a:t>
            </a:r>
            <a:r>
              <a:rPr lang="en-IN" i="1" dirty="0" smtClean="0"/>
              <a:t>upward exposed</a:t>
            </a:r>
            <a:r>
              <a:rPr lang="en-IN" dirty="0" smtClean="0"/>
              <a:t>” in B</a:t>
            </a:r>
          </a:p>
          <a:p>
            <a:r>
              <a:rPr lang="en-IN" dirty="0" smtClean="0"/>
              <a:t>Expressions generated in B are “</a:t>
            </a:r>
            <a:r>
              <a:rPr lang="en-IN" i="1" dirty="0" smtClean="0"/>
              <a:t>downward exposed</a:t>
            </a:r>
            <a:r>
              <a:rPr lang="en-IN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Summary of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i="1" dirty="0" smtClean="0"/>
              <a:t>gen</a:t>
            </a:r>
            <a:r>
              <a:rPr lang="en-US" dirty="0" smtClean="0"/>
              <a:t> </a:t>
            </a:r>
            <a:r>
              <a:rPr lang="en-US" dirty="0"/>
              <a:t>= { </a:t>
            </a:r>
            <a:r>
              <a:rPr lang="en-US" i="1" dirty="0" smtClean="0"/>
              <a:t>d</a:t>
            </a:r>
            <a:r>
              <a:rPr lang="en-US" baseline="-25000" dirty="0"/>
              <a:t>x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 </a:t>
            </a:r>
            <a:r>
              <a:rPr lang="en-US" i="1" dirty="0"/>
              <a:t>d</a:t>
            </a:r>
            <a:r>
              <a:rPr lang="en-US" baseline="-25000" dirty="0"/>
              <a:t>x </a:t>
            </a:r>
            <a:r>
              <a:rPr lang="en-US" baseline="-25000" dirty="0" smtClean="0"/>
              <a:t> </a:t>
            </a:r>
            <a:r>
              <a:rPr lang="en-US" dirty="0" smtClean="0"/>
              <a:t>in B defines variable </a:t>
            </a:r>
            <a:r>
              <a:rPr lang="en-US" i="1" dirty="0" smtClean="0"/>
              <a:t>x </a:t>
            </a:r>
            <a:r>
              <a:rPr lang="en-US" dirty="0" smtClean="0"/>
              <a:t>and is </a:t>
            </a:r>
            <a:r>
              <a:rPr lang="en-US" dirty="0"/>
              <a:t>not </a:t>
            </a:r>
            <a:r>
              <a:rPr lang="en-US" dirty="0" smtClean="0"/>
              <a:t>followed by another definition of x in B}</a:t>
            </a:r>
          </a:p>
          <a:p>
            <a:pPr marL="400050" lvl="1" indent="0">
              <a:buNone/>
            </a:pPr>
            <a:r>
              <a:rPr lang="en-US" i="1" dirty="0" smtClean="0"/>
              <a:t>kill </a:t>
            </a:r>
            <a:r>
              <a:rPr lang="en-US" dirty="0" smtClean="0"/>
              <a:t>= </a:t>
            </a:r>
            <a:r>
              <a:rPr lang="en-US" dirty="0"/>
              <a:t>{ </a:t>
            </a:r>
            <a:r>
              <a:rPr lang="en-US" i="1" dirty="0"/>
              <a:t>d</a:t>
            </a:r>
            <a:r>
              <a:rPr lang="en-US" baseline="-25000" dirty="0"/>
              <a:t>x</a:t>
            </a:r>
            <a:r>
              <a:rPr lang="en-US" dirty="0"/>
              <a:t> | </a:t>
            </a:r>
            <a:r>
              <a:rPr lang="en-US" dirty="0" smtClean="0"/>
              <a:t>block contains some definition of </a:t>
            </a:r>
            <a:r>
              <a:rPr lang="en-US" dirty="0"/>
              <a:t>x </a:t>
            </a: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IN" dirty="0" smtClean="0"/>
              <a:t>in(B</a:t>
            </a:r>
            <a:r>
              <a:rPr lang="en-IN" dirty="0"/>
              <a:t>) = </a:t>
            </a:r>
            <a:r>
              <a:rPr lang="en-IN" dirty="0">
                <a:sym typeface="Symbol"/>
              </a:rPr>
              <a:t></a:t>
            </a:r>
            <a:r>
              <a:rPr lang="en-IN" baseline="-25000" dirty="0"/>
              <a:t>P is pred of B</a:t>
            </a:r>
            <a:r>
              <a:rPr lang="en-IN" dirty="0"/>
              <a:t> out(P)</a:t>
            </a:r>
          </a:p>
          <a:p>
            <a:pPr lvl="1">
              <a:buNone/>
            </a:pPr>
            <a:r>
              <a:rPr lang="en-IN" dirty="0"/>
              <a:t>out(B) = in(B) –kill(B) </a:t>
            </a:r>
            <a:r>
              <a:rPr lang="en-IN" dirty="0">
                <a:sym typeface="Symbol"/>
              </a:rPr>
              <a:t></a:t>
            </a:r>
            <a:r>
              <a:rPr lang="en-IN" dirty="0"/>
              <a:t> gen(B</a:t>
            </a:r>
            <a:r>
              <a:rPr lang="en-IN" dirty="0" smtClean="0"/>
              <a:t>) </a:t>
            </a:r>
          </a:p>
          <a:p>
            <a:pPr lvl="1">
              <a:buNone/>
            </a:pPr>
            <a:r>
              <a:rPr lang="en-IN" dirty="0" smtClean="0"/>
              <a:t>meet ( 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  <a:r>
              <a:rPr lang="en-IN" dirty="0" smtClean="0"/>
              <a:t>) operator is </a:t>
            </a:r>
            <a:r>
              <a:rPr lang="en-IN" dirty="0" smtClean="0">
                <a:sym typeface="Symbol"/>
              </a:rPr>
              <a:t></a:t>
            </a:r>
          </a:p>
          <a:p>
            <a:pPr lvl="1">
              <a:buNone/>
            </a:pPr>
            <a:r>
              <a:rPr lang="en-IN" dirty="0" smtClean="0">
                <a:sym typeface="Symbol"/>
              </a:rPr>
              <a:t>Initialization:</a:t>
            </a:r>
          </a:p>
          <a:p>
            <a:pPr lvl="1">
              <a:buNone/>
            </a:pPr>
            <a:r>
              <a:rPr lang="en-IN" dirty="0" smtClean="0"/>
              <a:t>out(B</a:t>
            </a:r>
            <a:r>
              <a:rPr lang="en-IN" baseline="-25000" dirty="0" smtClean="0"/>
              <a:t>entry</a:t>
            </a:r>
            <a:r>
              <a:rPr lang="en-IN" dirty="0"/>
              <a:t>) = Entry Info = </a:t>
            </a:r>
            <a:r>
              <a:rPr lang="en-IN" dirty="0">
                <a:latin typeface="Courier" pitchFamily="49" charset="0"/>
                <a:sym typeface="Symbol"/>
              </a:rPr>
              <a:t></a:t>
            </a:r>
            <a:endParaRPr lang="en-US" dirty="0"/>
          </a:p>
          <a:p>
            <a:pPr lvl="1">
              <a:buNone/>
            </a:pPr>
            <a:r>
              <a:rPr lang="en-IN" dirty="0" smtClean="0"/>
              <a:t>out(B) = </a:t>
            </a:r>
            <a:r>
              <a:rPr lang="en-IN" dirty="0" smtClean="0">
                <a:latin typeface="Courier" pitchFamily="49" charset="0"/>
                <a:sym typeface="Symbol"/>
              </a:rPr>
              <a:t>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Available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600200"/>
            <a:ext cx="8466083" cy="452596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3200" i="1" dirty="0" smtClean="0"/>
              <a:t>gen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 downward exposed expressions</a:t>
            </a:r>
          </a:p>
          <a:p>
            <a:pPr marL="400050" lvl="1" indent="0">
              <a:buNone/>
            </a:pPr>
            <a:r>
              <a:rPr lang="en-US" sz="3200" i="1" dirty="0" smtClean="0"/>
              <a:t>kill </a:t>
            </a:r>
            <a:r>
              <a:rPr lang="en-US" sz="3200" dirty="0" smtClean="0"/>
              <a:t>= </a:t>
            </a:r>
            <a:r>
              <a:rPr lang="en-US" sz="3200" dirty="0"/>
              <a:t>{ </a:t>
            </a:r>
            <a:r>
              <a:rPr lang="en-US" sz="3200" i="1" dirty="0" smtClean="0"/>
              <a:t>e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 </a:t>
            </a:r>
            <a:r>
              <a:rPr lang="en-US" sz="3200" dirty="0"/>
              <a:t>| </a:t>
            </a:r>
            <a:r>
              <a:rPr lang="en-US" sz="3200" dirty="0" smtClean="0"/>
              <a:t>block contains some definition of </a:t>
            </a:r>
            <a:r>
              <a:rPr lang="en-US" sz="3200" dirty="0"/>
              <a:t>x </a:t>
            </a:r>
            <a:r>
              <a:rPr lang="en-US" sz="3200" dirty="0" smtClean="0"/>
              <a:t>}</a:t>
            </a:r>
          </a:p>
          <a:p>
            <a:pPr lvl="1">
              <a:buNone/>
            </a:pPr>
            <a:r>
              <a:rPr lang="en-IN" sz="3200" dirty="0" smtClean="0"/>
              <a:t>in(B</a:t>
            </a:r>
            <a:r>
              <a:rPr lang="en-IN" sz="3200" dirty="0"/>
              <a:t>) = </a:t>
            </a:r>
            <a:r>
              <a:rPr lang="en-US" sz="3200" dirty="0">
                <a:sym typeface="Symbol"/>
              </a:rPr>
              <a:t> </a:t>
            </a:r>
            <a:r>
              <a:rPr lang="en-IN" sz="3200" baseline="-25000" dirty="0" smtClean="0"/>
              <a:t>P </a:t>
            </a:r>
            <a:r>
              <a:rPr lang="en-IN" sz="3200" baseline="-25000" dirty="0"/>
              <a:t>is pred of B</a:t>
            </a:r>
            <a:r>
              <a:rPr lang="en-IN" sz="3200" dirty="0"/>
              <a:t> out(P)</a:t>
            </a:r>
          </a:p>
          <a:p>
            <a:pPr lvl="1">
              <a:buNone/>
            </a:pPr>
            <a:r>
              <a:rPr lang="en-IN" sz="3200" dirty="0"/>
              <a:t>out(B) = in(B) –kill(B) </a:t>
            </a:r>
            <a:r>
              <a:rPr lang="en-IN" sz="3200" dirty="0">
                <a:sym typeface="Symbol"/>
              </a:rPr>
              <a:t></a:t>
            </a:r>
            <a:r>
              <a:rPr lang="en-IN" sz="3200" dirty="0"/>
              <a:t> gen(B</a:t>
            </a:r>
            <a:r>
              <a:rPr lang="en-IN" sz="3200" dirty="0" smtClean="0"/>
              <a:t>) </a:t>
            </a:r>
          </a:p>
          <a:p>
            <a:pPr lvl="1">
              <a:buNone/>
            </a:pPr>
            <a:r>
              <a:rPr lang="en-IN" sz="3200" dirty="0" smtClean="0"/>
              <a:t>meet ( </a:t>
            </a:r>
            <a:r>
              <a:rPr lang="el-GR" sz="3200" dirty="0" smtClean="0"/>
              <a:t>Λ</a:t>
            </a:r>
            <a:r>
              <a:rPr lang="en-US" sz="3200" dirty="0" smtClean="0"/>
              <a:t> </a:t>
            </a:r>
            <a:r>
              <a:rPr lang="en-IN" sz="3200" dirty="0" smtClean="0"/>
              <a:t>) operator is </a:t>
            </a:r>
            <a:r>
              <a:rPr lang="en-US" sz="3200" dirty="0">
                <a:sym typeface="Symbol"/>
              </a:rPr>
              <a:t></a:t>
            </a:r>
            <a:r>
              <a:rPr lang="en-US" sz="3200" dirty="0">
                <a:solidFill>
                  <a:schemeClr val="accent6"/>
                </a:solidFill>
                <a:sym typeface="Symbol"/>
              </a:rPr>
              <a:t> </a:t>
            </a:r>
            <a:endParaRPr lang="en-IN" sz="3200" dirty="0" smtClean="0">
              <a:sym typeface="Symbol"/>
            </a:endParaRPr>
          </a:p>
          <a:p>
            <a:pPr lvl="1">
              <a:buNone/>
            </a:pPr>
            <a:r>
              <a:rPr lang="en-IN" sz="3200" dirty="0" smtClean="0">
                <a:sym typeface="Symbol"/>
              </a:rPr>
              <a:t>Initialization:</a:t>
            </a:r>
          </a:p>
          <a:p>
            <a:pPr lvl="1">
              <a:buNone/>
            </a:pPr>
            <a:r>
              <a:rPr lang="en-IN" sz="3200" dirty="0" smtClean="0"/>
              <a:t>out(B</a:t>
            </a:r>
            <a:r>
              <a:rPr lang="en-IN" sz="3200" baseline="-25000" dirty="0" smtClean="0"/>
              <a:t>entry</a:t>
            </a:r>
            <a:r>
              <a:rPr lang="en-IN" sz="3200" dirty="0"/>
              <a:t>) = Entry Info = </a:t>
            </a:r>
            <a:r>
              <a:rPr lang="en-IN" sz="3200" dirty="0" smtClean="0">
                <a:latin typeface="Courier" pitchFamily="49" charset="0"/>
                <a:sym typeface="Symbol"/>
              </a:rPr>
              <a:t></a:t>
            </a:r>
            <a:endParaRPr lang="en-US" sz="3200" dirty="0"/>
          </a:p>
          <a:p>
            <a:pPr lvl="1">
              <a:buNone/>
            </a:pPr>
            <a:r>
              <a:rPr lang="en-IN" sz="3200" dirty="0" smtClean="0"/>
              <a:t>out(B) = </a:t>
            </a:r>
            <a:r>
              <a:rPr lang="en-IN" sz="3200" dirty="0" smtClean="0">
                <a:latin typeface="Courier" pitchFamily="49" charset="0"/>
                <a:sym typeface="Symbol"/>
              </a:rPr>
              <a:t>U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503486"/>
            <a:ext cx="7772400" cy="3111917"/>
          </a:xfrm>
        </p:spPr>
        <p:txBody>
          <a:bodyPr anchor="ctr"/>
          <a:lstStyle/>
          <a:p>
            <a:pPr>
              <a:buNone/>
            </a:pPr>
            <a:r>
              <a:rPr lang="en-US" sz="2000" dirty="0" smtClean="0"/>
              <a:t>gen(s1) = {</a:t>
            </a:r>
            <a:r>
              <a:rPr lang="en-US" sz="2000" dirty="0" err="1" smtClean="0"/>
              <a:t>y+z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kill(s1) = E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</a:t>
            </a:r>
            <a:r>
              <a:rPr lang="en-US" sz="2400" dirty="0" smtClean="0"/>
              <a:t>    </a:t>
            </a:r>
            <a:r>
              <a:rPr lang="en-US" sz="2000" dirty="0" smtClean="0"/>
              <a:t>// E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: set of all expressions having x as a component</a:t>
            </a:r>
          </a:p>
          <a:p>
            <a:pPr>
              <a:buNone/>
            </a:pPr>
            <a:r>
              <a:rPr lang="en-US" sz="2000" dirty="0"/>
              <a:t>out(s1) = in(s1) - kill(s1) U gen(s1)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THIS MAY NOT WORK IN GENERAL!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2593910" y="1419984"/>
            <a:ext cx="2923312" cy="1868889"/>
            <a:chOff x="3113069" y="1868184"/>
            <a:chExt cx="2383605" cy="2488058"/>
          </a:xfrm>
        </p:grpSpPr>
        <p:sp>
          <p:nvSpPr>
            <p:cNvPr id="5" name="Oval 4"/>
            <p:cNvSpPr/>
            <p:nvPr/>
          </p:nvSpPr>
          <p:spPr>
            <a:xfrm>
              <a:off x="3113069" y="2465798"/>
              <a:ext cx="2383605" cy="1284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x = y+z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2403" y="3780890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69595" y="1868184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17222" y="1880171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s1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3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Reaching Definition and Available Expressions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Class Discussion about</a:t>
            </a:r>
          </a:p>
          <a:p>
            <a:pPr lvl="1"/>
            <a:r>
              <a:rPr lang="en-US" sz="4800" dirty="0" smtClean="0"/>
              <a:t>Similarities</a:t>
            </a:r>
          </a:p>
          <a:p>
            <a:pPr lvl="1"/>
            <a:r>
              <a:rPr lang="en-US" sz="4800" dirty="0" smtClean="0"/>
              <a:t>Differences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Available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if we Initialize:</a:t>
            </a:r>
            <a:endParaRPr lang="en-IN" sz="4000" dirty="0" smtClean="0">
              <a:sym typeface="Symbol"/>
            </a:endParaRPr>
          </a:p>
          <a:p>
            <a:pPr lvl="1">
              <a:buNone/>
            </a:pPr>
            <a:r>
              <a:rPr lang="en-IN" sz="3200" dirty="0" smtClean="0"/>
              <a:t>out(B</a:t>
            </a:r>
            <a:r>
              <a:rPr lang="en-IN" sz="3200" baseline="-25000" dirty="0" smtClean="0"/>
              <a:t>entry</a:t>
            </a:r>
            <a:r>
              <a:rPr lang="en-IN" sz="3200" dirty="0"/>
              <a:t>) = Entry Info = </a:t>
            </a:r>
            <a:r>
              <a:rPr lang="en-IN" sz="3200" dirty="0" smtClean="0">
                <a:latin typeface="Courier" pitchFamily="49" charset="0"/>
                <a:sym typeface="Symbol"/>
              </a:rPr>
              <a:t></a:t>
            </a:r>
            <a:endParaRPr lang="en-US" sz="3200" dirty="0"/>
          </a:p>
          <a:p>
            <a:pPr lvl="1">
              <a:buNone/>
            </a:pPr>
            <a:r>
              <a:rPr lang="en-IN" sz="3200" dirty="0" smtClean="0"/>
              <a:t>out(B) = </a:t>
            </a:r>
            <a:r>
              <a:rPr lang="en-IN" sz="3200" dirty="0">
                <a:latin typeface="Courier" pitchFamily="49" charset="0"/>
                <a:sym typeface="Symbol"/>
              </a:rPr>
              <a:t></a:t>
            </a:r>
            <a:endParaRPr lang="en-US" sz="3200" dirty="0"/>
          </a:p>
          <a:p>
            <a:r>
              <a:rPr lang="en-US" sz="4000" dirty="0" smtClean="0"/>
              <a:t>We might miss some expressions that are available</a:t>
            </a:r>
          </a:p>
          <a:p>
            <a:r>
              <a:rPr lang="en-US" sz="4000" dirty="0" smtClean="0"/>
              <a:t>Loose on opportunity to optimize!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1682" y="214589"/>
            <a:ext cx="6094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What are the expressions available at B2</a:t>
            </a:r>
          </a:p>
          <a:p>
            <a:r>
              <a:rPr lang="en-US" dirty="0" smtClean="0">
                <a:latin typeface="+mj-lt"/>
              </a:rPr>
              <a:t>when out(B) initialized with 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U   ii)</a:t>
            </a:r>
            <a:r>
              <a:rPr lang="en-IN" dirty="0" smtClean="0">
                <a:latin typeface="+mj-lt"/>
                <a:sym typeface="Symbol"/>
              </a:rPr>
              <a:t> 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875412" y="1414918"/>
            <a:ext cx="2470894" cy="5020781"/>
            <a:chOff x="2875412" y="1414918"/>
            <a:chExt cx="2470894" cy="5020781"/>
          </a:xfrm>
        </p:grpSpPr>
        <p:grpSp>
          <p:nvGrpSpPr>
            <p:cNvPr id="31" name="Group 30"/>
            <p:cNvGrpSpPr/>
            <p:nvPr/>
          </p:nvGrpSpPr>
          <p:grpSpPr>
            <a:xfrm>
              <a:off x="2875412" y="1414918"/>
              <a:ext cx="2470894" cy="5020781"/>
              <a:chOff x="2875412" y="1414918"/>
              <a:chExt cx="2470894" cy="502078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75412" y="1414918"/>
                <a:ext cx="2462863" cy="4593996"/>
                <a:chOff x="999528" y="1068513"/>
                <a:chExt cx="2462863" cy="4516558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157573" y="1068513"/>
                  <a:ext cx="1068512" cy="31849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ENTRY</a:t>
                  </a:r>
                  <a:endParaRPr lang="en-IN" dirty="0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1931542" y="1797977"/>
                  <a:ext cx="1530849" cy="656917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800" dirty="0" smtClean="0"/>
                    <a:t>…= a*b</a:t>
                  </a:r>
                </a:p>
                <a:p>
                  <a:r>
                    <a:rPr lang="en-IN" sz="1800" dirty="0" smtClean="0"/>
                    <a:t>…= </a:t>
                  </a:r>
                  <a:r>
                    <a:rPr lang="en-IN" sz="1800" dirty="0" err="1" smtClean="0"/>
                    <a:t>c+d</a:t>
                  </a:r>
                  <a:endParaRPr lang="en-IN" sz="1800" dirty="0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948666" y="2792545"/>
                  <a:ext cx="1493176" cy="580636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IN" sz="1600" dirty="0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999528" y="3794145"/>
                  <a:ext cx="1238036" cy="31849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085979" y="4413664"/>
                  <a:ext cx="1238036" cy="31849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cxnSp>
              <p:nvCxnSpPr>
                <p:cNvPr id="12" name="Straight Arrow Connector 1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2691829" y="1387012"/>
                  <a:ext cx="5138" cy="4109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7" idx="2"/>
                  <a:endCxn id="8" idx="0"/>
                </p:cNvCxnSpPr>
                <p:nvPr/>
              </p:nvCxnSpPr>
              <p:spPr>
                <a:xfrm flipH="1">
                  <a:off x="2695254" y="2454894"/>
                  <a:ext cx="1713" cy="33765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8" idx="2"/>
                  <a:endCxn id="9" idx="0"/>
                </p:cNvCxnSpPr>
                <p:nvPr/>
              </p:nvCxnSpPr>
              <p:spPr>
                <a:xfrm flipH="1">
                  <a:off x="1618546" y="3373181"/>
                  <a:ext cx="1076708" cy="4209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1618546" y="4112644"/>
                  <a:ext cx="1086451" cy="3010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0" idx="2"/>
                </p:cNvCxnSpPr>
                <p:nvPr/>
              </p:nvCxnSpPr>
              <p:spPr>
                <a:xfrm flipH="1">
                  <a:off x="2675237" y="4732163"/>
                  <a:ext cx="29760" cy="8529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2695254" y="3373181"/>
                  <a:ext cx="9743" cy="10404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ounded Rectangle 25"/>
              <p:cNvSpPr/>
              <p:nvPr/>
            </p:nvSpPr>
            <p:spPr>
              <a:xfrm>
                <a:off x="3815457" y="5778782"/>
                <a:ext cx="1530849" cy="65691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800" dirty="0" smtClean="0"/>
                  <a:t>…= a*b</a:t>
                </a:r>
              </a:p>
              <a:p>
                <a:r>
                  <a:rPr lang="en-IN" sz="1800" dirty="0" smtClean="0"/>
                  <a:t>…= </a:t>
                </a:r>
                <a:r>
                  <a:rPr lang="en-IN" sz="1800" dirty="0" err="1" smtClean="0"/>
                  <a:t>c+d</a:t>
                </a:r>
                <a:endParaRPr lang="en-IN" sz="1800" dirty="0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3353652" y="2078944"/>
              <a:ext cx="470898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B1</a:t>
              </a:r>
              <a:endParaRPr lang="en-IN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53652" y="5727096"/>
              <a:ext cx="470898" cy="3801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B2</a:t>
              </a:r>
              <a:endParaRPr lang="en-IN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77273" y="2996789"/>
            <a:ext cx="923731" cy="2368313"/>
            <a:chOff x="4777273" y="2996789"/>
            <a:chExt cx="923731" cy="2368313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86604" y="2996789"/>
              <a:ext cx="914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4777273" y="2996789"/>
              <a:ext cx="923731" cy="2368313"/>
              <a:chOff x="4777273" y="2996789"/>
              <a:chExt cx="923731" cy="2368313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4777273" y="2996789"/>
                <a:ext cx="9331" cy="17172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701004" y="2996789"/>
                <a:ext cx="0" cy="236831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786604" y="5141383"/>
                <a:ext cx="0" cy="22371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86604" y="5365102"/>
                <a:ext cx="9144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02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Variable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variable x is </a:t>
            </a:r>
            <a:r>
              <a:rPr lang="en-US" sz="4000" i="1" dirty="0" smtClean="0"/>
              <a:t>live</a:t>
            </a:r>
            <a:r>
              <a:rPr lang="en-US" sz="4000" dirty="0" smtClean="0"/>
              <a:t> at a point p if</a:t>
            </a:r>
          </a:p>
          <a:p>
            <a:pPr lvl="1"/>
            <a:r>
              <a:rPr lang="en-US" sz="3600" dirty="0" smtClean="0"/>
              <a:t>There is a point p’ </a:t>
            </a:r>
            <a:r>
              <a:rPr lang="en-US" sz="3600" dirty="0"/>
              <a:t>along </a:t>
            </a:r>
            <a:r>
              <a:rPr lang="en-US" sz="3600" b="1" u="sng" dirty="0" smtClean="0"/>
              <a:t>some</a:t>
            </a:r>
            <a:r>
              <a:rPr lang="en-US" sz="3600" b="1" dirty="0" smtClean="0"/>
              <a:t> </a:t>
            </a:r>
            <a:r>
              <a:rPr lang="en-US" sz="3600" dirty="0" smtClean="0"/>
              <a:t>path </a:t>
            </a:r>
            <a:r>
              <a:rPr lang="en-US" sz="3600" dirty="0"/>
              <a:t>in the flow graph starting at p </a:t>
            </a:r>
            <a:r>
              <a:rPr lang="en-US" sz="3600" dirty="0" smtClean="0"/>
              <a:t>to the EXIT</a:t>
            </a:r>
          </a:p>
          <a:p>
            <a:pPr lvl="1"/>
            <a:r>
              <a:rPr lang="en-US" sz="3600" dirty="0" smtClean="0"/>
              <a:t>Value of x could be used at p’ </a:t>
            </a:r>
          </a:p>
          <a:p>
            <a:pPr lvl="1"/>
            <a:r>
              <a:rPr lang="en-US" sz="3600" dirty="0" smtClean="0"/>
              <a:t>There is no definition of x between p and p’ along </a:t>
            </a:r>
            <a:r>
              <a:rPr lang="en-US" sz="3600" b="1" u="sng" dirty="0" smtClean="0"/>
              <a:t>this</a:t>
            </a:r>
            <a:r>
              <a:rPr lang="en-US" sz="3600" dirty="0" smtClean="0"/>
              <a:t> path</a:t>
            </a:r>
          </a:p>
          <a:p>
            <a:r>
              <a:rPr lang="en-US" sz="4000" dirty="0" smtClean="0"/>
              <a:t>Otherwise x is </a:t>
            </a:r>
            <a:r>
              <a:rPr lang="en-US" sz="4000" i="1" dirty="0" smtClean="0"/>
              <a:t>dead</a:t>
            </a:r>
            <a:r>
              <a:rPr lang="en-US" sz="4000" dirty="0" smtClean="0"/>
              <a:t> at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Live Variable Analysis: Gen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>
            <a:normAutofit/>
          </a:bodyPr>
          <a:lstStyle/>
          <a:p>
            <a:r>
              <a:rPr lang="en-IN" sz="4000" dirty="0"/>
              <a:t>g</a:t>
            </a:r>
            <a:r>
              <a:rPr lang="en-IN" sz="4000" dirty="0" smtClean="0"/>
              <a:t>en(B) </a:t>
            </a:r>
          </a:p>
          <a:p>
            <a:r>
              <a:rPr lang="en-IN" sz="4000" dirty="0" smtClean="0"/>
              <a:t>Set of variables whose values may be used in B prior to any definition</a:t>
            </a:r>
          </a:p>
          <a:p>
            <a:r>
              <a:rPr lang="en-IN" sz="4000" dirty="0" smtClean="0"/>
              <a:t>Also called “use(B)”</a:t>
            </a:r>
          </a:p>
          <a:p>
            <a:r>
              <a:rPr lang="en-IN" sz="4000" dirty="0" smtClean="0"/>
              <a:t>“upward exposed” use of a variable is generated by 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922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Live Variable Analysis: Kill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kill(B) </a:t>
            </a:r>
          </a:p>
          <a:p>
            <a:r>
              <a:rPr lang="en-IN" sz="4000" dirty="0" smtClean="0"/>
              <a:t>Set of variables defined in B prior to any use</a:t>
            </a:r>
          </a:p>
          <a:p>
            <a:r>
              <a:rPr lang="en-IN" sz="4000" dirty="0" smtClean="0"/>
              <a:t>Also called “</a:t>
            </a:r>
            <a:r>
              <a:rPr lang="en-IN" sz="4000" dirty="0" err="1" smtClean="0"/>
              <a:t>def</a:t>
            </a:r>
            <a:r>
              <a:rPr lang="en-IN" sz="4000" dirty="0" smtClean="0"/>
              <a:t>(B)”</a:t>
            </a:r>
          </a:p>
          <a:p>
            <a:r>
              <a:rPr lang="en-IN" sz="4000" dirty="0" smtClean="0"/>
              <a:t>“upward exposed” definition of a variable kills its </a:t>
            </a:r>
            <a:r>
              <a:rPr lang="en-IN" sz="4000" dirty="0" err="1" smtClean="0"/>
              <a:t>liveness</a:t>
            </a:r>
            <a:r>
              <a:rPr lang="en-IN" sz="4000" dirty="0" smtClean="0"/>
              <a:t> in B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703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Live Variable Analysis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dirty="0" smtClean="0">
                <a:solidFill>
                  <a:schemeClr val="accent2"/>
                </a:solidFill>
              </a:rPr>
              <a:t>out(B) = </a:t>
            </a:r>
            <a:r>
              <a:rPr lang="en-IN" sz="3600" dirty="0">
                <a:solidFill>
                  <a:schemeClr val="accent2"/>
                </a:solidFill>
                <a:sym typeface="Symbol"/>
              </a:rPr>
              <a:t> </a:t>
            </a:r>
            <a:r>
              <a:rPr lang="en-IN" sz="3600" baseline="-25000" dirty="0" smtClean="0">
                <a:solidFill>
                  <a:schemeClr val="accent2"/>
                </a:solidFill>
              </a:rPr>
              <a:t>S is </a:t>
            </a:r>
            <a:r>
              <a:rPr lang="en-IN" sz="3600" baseline="-25000" dirty="0" err="1" smtClean="0">
                <a:solidFill>
                  <a:schemeClr val="accent2"/>
                </a:solidFill>
              </a:rPr>
              <a:t>succ</a:t>
            </a:r>
            <a:r>
              <a:rPr lang="en-IN" sz="3600" dirty="0" smtClean="0">
                <a:solidFill>
                  <a:schemeClr val="accent2"/>
                </a:solidFill>
              </a:rPr>
              <a:t> </a:t>
            </a:r>
            <a:r>
              <a:rPr lang="en-IN" sz="3600" baseline="-25000" dirty="0" smtClean="0">
                <a:solidFill>
                  <a:schemeClr val="accent2"/>
                </a:solidFill>
              </a:rPr>
              <a:t>of B</a:t>
            </a:r>
            <a:r>
              <a:rPr lang="en-IN" sz="3600" dirty="0" smtClean="0">
                <a:solidFill>
                  <a:schemeClr val="accent2"/>
                </a:solidFill>
              </a:rPr>
              <a:t> in(S)</a:t>
            </a:r>
          </a:p>
          <a:p>
            <a:pPr algn="ctr">
              <a:buNone/>
            </a:pPr>
            <a:r>
              <a:rPr lang="en-IN" sz="3600" dirty="0" smtClean="0">
                <a:solidFill>
                  <a:schemeClr val="accent2"/>
                </a:solidFill>
              </a:rPr>
              <a:t>in(B) = out(B) –kill(B) </a:t>
            </a:r>
            <a:r>
              <a:rPr lang="en-IN" sz="3600" dirty="0" smtClean="0">
                <a:solidFill>
                  <a:schemeClr val="accent2"/>
                </a:solidFill>
                <a:sym typeface="Symbol"/>
              </a:rPr>
              <a:t></a:t>
            </a:r>
            <a:r>
              <a:rPr lang="en-IN" sz="3600" dirty="0" smtClean="0">
                <a:solidFill>
                  <a:schemeClr val="accent2"/>
                </a:solidFill>
              </a:rPr>
              <a:t> gen(B)</a:t>
            </a:r>
          </a:p>
          <a:p>
            <a:pPr algn="ctr">
              <a:buNone/>
            </a:pPr>
            <a:r>
              <a:rPr lang="en-IN" sz="3600" dirty="0" smtClean="0"/>
              <a:t>Alt:</a:t>
            </a:r>
            <a:r>
              <a:rPr lang="en-IN" sz="3600" dirty="0" smtClean="0">
                <a:solidFill>
                  <a:schemeClr val="accent2"/>
                </a:solidFill>
              </a:rPr>
              <a:t> in(B) = out(B) – </a:t>
            </a:r>
            <a:r>
              <a:rPr lang="en-IN" sz="3600" dirty="0" err="1" smtClean="0">
                <a:solidFill>
                  <a:schemeClr val="accent2"/>
                </a:solidFill>
              </a:rPr>
              <a:t>def</a:t>
            </a:r>
            <a:r>
              <a:rPr lang="en-IN" sz="3600" dirty="0" smtClean="0">
                <a:solidFill>
                  <a:schemeClr val="accent2"/>
                </a:solidFill>
              </a:rPr>
              <a:t>(B) </a:t>
            </a:r>
            <a:r>
              <a:rPr lang="en-IN" sz="3600" dirty="0" smtClean="0">
                <a:solidFill>
                  <a:schemeClr val="accent2"/>
                </a:solidFill>
                <a:sym typeface="Symbol"/>
              </a:rPr>
              <a:t> use(B)</a:t>
            </a:r>
            <a:endParaRPr lang="en-IN" sz="3600" dirty="0" smtClean="0">
              <a:solidFill>
                <a:schemeClr val="accent2"/>
              </a:solidFill>
            </a:endParaRPr>
          </a:p>
          <a:p>
            <a:r>
              <a:rPr lang="en-US" sz="3600" dirty="0" smtClean="0"/>
              <a:t>With bit vectors,</a:t>
            </a:r>
          </a:p>
          <a:p>
            <a:pPr algn="ctr">
              <a:buNone/>
            </a:pPr>
            <a:r>
              <a:rPr lang="en-IN" sz="3600" dirty="0" smtClean="0">
                <a:solidFill>
                  <a:schemeClr val="accent2"/>
                </a:solidFill>
              </a:rPr>
              <a:t>out(B) = </a:t>
            </a:r>
            <a:r>
              <a:rPr lang="en-IN" sz="3600" dirty="0">
                <a:solidFill>
                  <a:schemeClr val="accent2"/>
                </a:solidFill>
                <a:sym typeface="Symbol"/>
              </a:rPr>
              <a:t></a:t>
            </a:r>
            <a:r>
              <a:rPr lang="en-IN" sz="3600" dirty="0">
                <a:solidFill>
                  <a:schemeClr val="accent2"/>
                </a:solidFill>
              </a:rPr>
              <a:t> </a:t>
            </a:r>
            <a:r>
              <a:rPr lang="en-IN" sz="3600" baseline="-25000" dirty="0" smtClean="0">
                <a:solidFill>
                  <a:schemeClr val="accent2"/>
                </a:solidFill>
              </a:rPr>
              <a:t>S is </a:t>
            </a:r>
            <a:r>
              <a:rPr lang="en-IN" sz="3600" baseline="-25000" dirty="0" err="1" smtClean="0">
                <a:solidFill>
                  <a:schemeClr val="accent2"/>
                </a:solidFill>
              </a:rPr>
              <a:t>succ</a:t>
            </a:r>
            <a:r>
              <a:rPr lang="en-IN" sz="3600" baseline="-25000" dirty="0" smtClean="0">
                <a:solidFill>
                  <a:schemeClr val="accent2"/>
                </a:solidFill>
              </a:rPr>
              <a:t> of B</a:t>
            </a:r>
            <a:r>
              <a:rPr lang="en-IN" sz="3600" dirty="0" smtClean="0">
                <a:solidFill>
                  <a:schemeClr val="accent2"/>
                </a:solidFill>
              </a:rPr>
              <a:t> in(S)</a:t>
            </a:r>
          </a:p>
          <a:p>
            <a:pPr algn="ctr">
              <a:buNone/>
            </a:pPr>
            <a:r>
              <a:rPr lang="en-IN" sz="3600" dirty="0" smtClean="0">
                <a:solidFill>
                  <a:schemeClr val="accent2"/>
                </a:solidFill>
              </a:rPr>
              <a:t>in(B) = (out(B) </a:t>
            </a:r>
            <a:r>
              <a:rPr lang="en-IN" sz="3600" dirty="0" smtClean="0">
                <a:solidFill>
                  <a:schemeClr val="accent2"/>
                </a:solidFill>
                <a:sym typeface="Symbol"/>
              </a:rPr>
              <a:t> </a:t>
            </a:r>
            <a:r>
              <a:rPr lang="en-IN" sz="3600" dirty="0" smtClean="0">
                <a:solidFill>
                  <a:schemeClr val="accent2"/>
                </a:solidFill>
              </a:rPr>
              <a:t>kill(B)) </a:t>
            </a:r>
            <a:r>
              <a:rPr lang="en-IN" sz="3600" dirty="0" smtClean="0">
                <a:solidFill>
                  <a:schemeClr val="accent2"/>
                </a:solidFill>
                <a:sym typeface="Symbol"/>
              </a:rPr>
              <a:t></a:t>
            </a:r>
            <a:r>
              <a:rPr lang="en-IN" sz="3600" dirty="0" smtClean="0">
                <a:solidFill>
                  <a:schemeClr val="accent2"/>
                </a:solidFill>
              </a:rPr>
              <a:t> gen(B)</a:t>
            </a:r>
          </a:p>
          <a:p>
            <a:r>
              <a:rPr lang="en-IN" sz="3600" dirty="0" smtClean="0">
                <a:sym typeface="Symbol"/>
              </a:rPr>
              <a:t>Bitwise , ,  operations.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699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Very Busy Expressions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966" y="1263721"/>
            <a:ext cx="8276896" cy="4957280"/>
          </a:xfrm>
        </p:spPr>
        <p:txBody>
          <a:bodyPr anchor="t">
            <a:noAutofit/>
          </a:bodyPr>
          <a:lstStyle/>
          <a:p>
            <a:r>
              <a:rPr lang="en-US" sz="4000" dirty="0" smtClean="0"/>
              <a:t>Expression e is very busy at a point p</a:t>
            </a:r>
          </a:p>
          <a:p>
            <a:pPr lvl="1"/>
            <a:r>
              <a:rPr lang="en-US" sz="3600" b="1" dirty="0" smtClean="0"/>
              <a:t>Every</a:t>
            </a:r>
            <a:r>
              <a:rPr lang="en-US" sz="3600" dirty="0" smtClean="0"/>
              <a:t> path from p to exit has at least one evaluation of e</a:t>
            </a:r>
          </a:p>
          <a:p>
            <a:pPr lvl="1"/>
            <a:r>
              <a:rPr lang="en-US" sz="3600" dirty="0" smtClean="0"/>
              <a:t>There is no assignment to any component variable of e </a:t>
            </a:r>
            <a:r>
              <a:rPr lang="en-US" sz="3600" b="1" dirty="0" smtClean="0"/>
              <a:t>before first evaluation</a:t>
            </a:r>
            <a:r>
              <a:rPr lang="en-US" sz="3600" dirty="0" smtClean="0"/>
              <a:t> of </a:t>
            </a:r>
            <a:r>
              <a:rPr lang="en-US" sz="3600" smtClean="0"/>
              <a:t>e following </a:t>
            </a:r>
            <a:r>
              <a:rPr lang="en-US" sz="3600" dirty="0" smtClean="0"/>
              <a:t>p</a:t>
            </a:r>
          </a:p>
          <a:p>
            <a:r>
              <a:rPr lang="en-US" sz="4000" dirty="0" smtClean="0"/>
              <a:t>Also called </a:t>
            </a:r>
            <a:r>
              <a:rPr lang="en-US" sz="4000" b="1" i="1" dirty="0" err="1" smtClean="0"/>
              <a:t>Anticipable</a:t>
            </a:r>
            <a:r>
              <a:rPr lang="en-US" sz="4000" dirty="0" smtClean="0"/>
              <a:t> expression</a:t>
            </a:r>
          </a:p>
          <a:p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074" y="136989"/>
            <a:ext cx="7772400" cy="1143000"/>
          </a:xfrm>
        </p:spPr>
        <p:txBody>
          <a:bodyPr/>
          <a:lstStyle/>
          <a:p>
            <a:r>
              <a:rPr lang="en-US" sz="3600" dirty="0" smtClean="0"/>
              <a:t>Very Busy Expression</a:t>
            </a:r>
            <a:endParaRPr lang="en-IN" sz="36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85800" y="1469204"/>
            <a:ext cx="7772400" cy="4626796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Practice Assignment</a:t>
            </a:r>
          </a:p>
          <a:p>
            <a:pPr lvl="1"/>
            <a:r>
              <a:rPr lang="en-IN" sz="4000" dirty="0" smtClean="0"/>
              <a:t>Set the data flow equations for Very Busy Expression</a:t>
            </a:r>
          </a:p>
          <a:p>
            <a:pPr lvl="1"/>
            <a:r>
              <a:rPr lang="en-IN" sz="4000" dirty="0" smtClean="0"/>
              <a:t>Hint: Available Expression Analysis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6763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719245"/>
            <a:ext cx="7772400" cy="2501756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INCORRECT FORMULATION</a:t>
            </a:r>
          </a:p>
          <a:p>
            <a:pPr>
              <a:buNone/>
            </a:pPr>
            <a:r>
              <a:rPr lang="en-US" sz="2800" dirty="0" smtClean="0"/>
              <a:t>out(s1) = in(s1) - kill(s1) U gen(s1) </a:t>
            </a:r>
          </a:p>
          <a:p>
            <a:pPr>
              <a:buNone/>
            </a:pPr>
            <a:r>
              <a:rPr lang="en-US" sz="2800" dirty="0" smtClean="0"/>
              <a:t>gen(s1) = {</a:t>
            </a:r>
            <a:r>
              <a:rPr lang="en-US" sz="2800" dirty="0" err="1"/>
              <a:t>x</a:t>
            </a:r>
            <a:r>
              <a:rPr lang="en-US" sz="2800" dirty="0" err="1" smtClean="0"/>
              <a:t>+z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kill(s1) = 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</a:t>
            </a:r>
            <a:r>
              <a:rPr lang="en-US" dirty="0" smtClean="0"/>
              <a:t>    </a:t>
            </a:r>
            <a:r>
              <a:rPr lang="en-US" sz="2800" dirty="0" smtClean="0"/>
              <a:t>// 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: set of all expressions having x as a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3071973" y="1015429"/>
            <a:ext cx="2383605" cy="2488058"/>
            <a:chOff x="3113069" y="1868184"/>
            <a:chExt cx="2383605" cy="2488058"/>
          </a:xfrm>
        </p:grpSpPr>
        <p:sp>
          <p:nvSpPr>
            <p:cNvPr id="5" name="Oval 4"/>
            <p:cNvSpPr/>
            <p:nvPr/>
          </p:nvSpPr>
          <p:spPr>
            <a:xfrm>
              <a:off x="3113069" y="2465798"/>
              <a:ext cx="2383605" cy="1284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x = </a:t>
              </a:r>
              <a:r>
                <a:rPr lang="en-US" dirty="0" err="1"/>
                <a:t>x</a:t>
              </a:r>
              <a:r>
                <a:rPr lang="en-US" dirty="0" err="1" smtClean="0"/>
                <a:t>+z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2403" y="3780890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69595" y="1868184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17222" y="1880171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s1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4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719245"/>
            <a:ext cx="7772400" cy="2501756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INCORRECT FORMULATION</a:t>
            </a:r>
          </a:p>
          <a:p>
            <a:pPr>
              <a:buNone/>
            </a:pPr>
            <a:r>
              <a:rPr lang="en-US" sz="2800" strike="sngStrike" dirty="0" smtClean="0"/>
              <a:t>out(s1) = in(s1) - kill(s1) U gen(s1) </a:t>
            </a:r>
          </a:p>
          <a:p>
            <a:pPr>
              <a:buNone/>
            </a:pPr>
            <a:r>
              <a:rPr lang="en-US" sz="2800" strike="sngStrike" dirty="0" smtClean="0"/>
              <a:t>gen(s1) = {</a:t>
            </a:r>
            <a:r>
              <a:rPr lang="en-US" sz="2800" strike="sngStrike" dirty="0" err="1"/>
              <a:t>x</a:t>
            </a:r>
            <a:r>
              <a:rPr lang="en-US" sz="2800" strike="sngStrike" dirty="0" err="1" smtClean="0"/>
              <a:t>+z</a:t>
            </a:r>
            <a:r>
              <a:rPr lang="en-US" sz="2800" strike="sngStrike" dirty="0" smtClean="0"/>
              <a:t>}</a:t>
            </a:r>
          </a:p>
          <a:p>
            <a:pPr>
              <a:buNone/>
            </a:pPr>
            <a:r>
              <a:rPr lang="en-US" sz="2800" strike="sngStrike" dirty="0" smtClean="0"/>
              <a:t>kill(s1) = E</a:t>
            </a:r>
            <a:r>
              <a:rPr lang="en-US" sz="2800" strike="sngStrike" baseline="-25000" dirty="0" smtClean="0"/>
              <a:t>x</a:t>
            </a:r>
            <a:r>
              <a:rPr lang="en-US" sz="2800" strike="sngStrike" dirty="0" smtClean="0"/>
              <a:t> </a:t>
            </a:r>
            <a:r>
              <a:rPr lang="en-US" strike="sngStrike" dirty="0" smtClean="0"/>
              <a:t>    </a:t>
            </a:r>
            <a:r>
              <a:rPr lang="en-US" sz="2800" strike="sngStrike" dirty="0" smtClean="0"/>
              <a:t>// E</a:t>
            </a:r>
            <a:r>
              <a:rPr lang="en-US" sz="2800" strike="sngStrike" baseline="-25000" dirty="0" smtClean="0"/>
              <a:t>x</a:t>
            </a:r>
            <a:r>
              <a:rPr lang="en-US" sz="2800" strike="sngStrike" dirty="0" smtClean="0"/>
              <a:t> : set of all expressions having x as a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3071973" y="1015429"/>
            <a:ext cx="2383605" cy="2488058"/>
            <a:chOff x="3113069" y="1868184"/>
            <a:chExt cx="2383605" cy="2488058"/>
          </a:xfrm>
        </p:grpSpPr>
        <p:sp>
          <p:nvSpPr>
            <p:cNvPr id="5" name="Oval 4"/>
            <p:cNvSpPr/>
            <p:nvPr/>
          </p:nvSpPr>
          <p:spPr>
            <a:xfrm>
              <a:off x="3113069" y="2465798"/>
              <a:ext cx="2383605" cy="1284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x = </a:t>
              </a:r>
              <a:r>
                <a:rPr lang="en-US" dirty="0" err="1"/>
                <a:t>x</a:t>
              </a:r>
              <a:r>
                <a:rPr lang="en-US" dirty="0" err="1" smtClean="0"/>
                <a:t>+z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2403" y="3780890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69595" y="1868184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17222" y="1880171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s1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1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719245"/>
            <a:ext cx="7772400" cy="2501756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CORRECT FORMULATION</a:t>
            </a:r>
          </a:p>
          <a:p>
            <a:pPr>
              <a:buNone/>
            </a:pPr>
            <a:r>
              <a:rPr lang="en-US" sz="2800" dirty="0" smtClean="0"/>
              <a:t>out(s1) = in(s1) - kill(s1) U gen(s1) </a:t>
            </a:r>
          </a:p>
          <a:p>
            <a:pPr>
              <a:buNone/>
            </a:pPr>
            <a:r>
              <a:rPr lang="en-US" sz="2800" dirty="0" smtClean="0"/>
              <a:t>gen(s1) = { </a:t>
            </a:r>
            <a:r>
              <a:rPr lang="en-US" sz="2800" dirty="0" err="1" smtClean="0"/>
              <a:t>rhs</a:t>
            </a:r>
            <a:r>
              <a:rPr lang="en-US" sz="2800" dirty="0" smtClean="0"/>
              <a:t> | lhs is not part of </a:t>
            </a:r>
            <a:r>
              <a:rPr lang="en-US" sz="2800" dirty="0" err="1" smtClean="0"/>
              <a:t>rhs</a:t>
            </a:r>
            <a:r>
              <a:rPr lang="en-US" sz="2800" dirty="0" smtClean="0"/>
              <a:t> }</a:t>
            </a:r>
          </a:p>
          <a:p>
            <a:pPr>
              <a:buNone/>
            </a:pPr>
            <a:r>
              <a:rPr lang="en-US" sz="2800" dirty="0" smtClean="0"/>
              <a:t>kill(s1) =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lhs</a:t>
            </a:r>
            <a:r>
              <a:rPr lang="en-US" sz="2800" dirty="0" smtClean="0"/>
              <a:t> </a:t>
            </a:r>
            <a:r>
              <a:rPr lang="en-US" dirty="0" smtClean="0"/>
              <a:t>    </a:t>
            </a:r>
            <a:r>
              <a:rPr lang="en-US" sz="2800" dirty="0" smtClean="0"/>
              <a:t>//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lhs</a:t>
            </a:r>
            <a:r>
              <a:rPr lang="en-US" sz="2800" dirty="0" smtClean="0"/>
              <a:t> : set of all expressions having lhs as a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2677887" y="1015429"/>
            <a:ext cx="2777692" cy="2488058"/>
            <a:chOff x="3113069" y="1868184"/>
            <a:chExt cx="2383605" cy="2488058"/>
          </a:xfrm>
        </p:grpSpPr>
        <p:sp>
          <p:nvSpPr>
            <p:cNvPr id="5" name="Oval 4"/>
            <p:cNvSpPr/>
            <p:nvPr/>
          </p:nvSpPr>
          <p:spPr>
            <a:xfrm>
              <a:off x="3113069" y="2465798"/>
              <a:ext cx="2383605" cy="12842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lhs = </a:t>
              </a:r>
              <a:r>
                <a:rPr lang="en-US" dirty="0" err="1" smtClean="0"/>
                <a:t>rhs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212403" y="3780890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69595" y="1868184"/>
              <a:ext cx="226032" cy="5753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17222" y="1880171"/>
            <a:ext cx="70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s1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2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gen(s2) U (gen(s1) – kill(s2))</a:t>
            </a:r>
          </a:p>
          <a:p>
            <a:pPr algn="ctr">
              <a:buNone/>
            </a:pPr>
            <a:r>
              <a:rPr lang="en-US" sz="2800" dirty="0" smtClean="0"/>
              <a:t>kill(s) = kill(s2) U (kill(s1) – gen(s2))</a:t>
            </a:r>
          </a:p>
          <a:p>
            <a:pPr algn="ctr">
              <a:buNone/>
            </a:pPr>
            <a:r>
              <a:rPr lang="en-US" sz="2800" dirty="0" smtClean="0"/>
              <a:t>in(s1) = in(s)</a:t>
            </a:r>
          </a:p>
          <a:p>
            <a:pPr algn="ctr">
              <a:buNone/>
            </a:pPr>
            <a:r>
              <a:rPr lang="en-US" sz="2800" dirty="0" smtClean="0"/>
              <a:t>in(s2) = out(s1)</a:t>
            </a:r>
          </a:p>
          <a:p>
            <a:pPr algn="ctr">
              <a:buNone/>
            </a:pPr>
            <a:r>
              <a:rPr lang="en-US" sz="2800" dirty="0" smtClean="0"/>
              <a:t>out(s) = out(s2)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06715" y="1167247"/>
            <a:ext cx="3205073" cy="2348102"/>
            <a:chOff x="2506715" y="1167247"/>
            <a:chExt cx="3205073" cy="2348102"/>
          </a:xfrm>
        </p:grpSpPr>
        <p:sp>
          <p:nvSpPr>
            <p:cNvPr id="18" name="Rectangle 17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5681" y="1005156"/>
            <a:ext cx="1232899" cy="2703816"/>
            <a:chOff x="3585681" y="1005155"/>
            <a:chExt cx="1220911" cy="3575407"/>
          </a:xfrm>
        </p:grpSpPr>
        <p:grpSp>
          <p:nvGrpSpPr>
            <p:cNvPr id="15" name="Group 14"/>
            <p:cNvGrpSpPr/>
            <p:nvPr/>
          </p:nvGrpSpPr>
          <p:grpSpPr>
            <a:xfrm>
              <a:off x="3585681" y="1005155"/>
              <a:ext cx="1202075" cy="2025721"/>
              <a:chOff x="3585681" y="1005155"/>
              <a:chExt cx="1202075" cy="202572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585681" y="1502136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4112078" y="2560495"/>
                <a:ext cx="172848" cy="47038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4095055" y="1005155"/>
                <a:ext cx="172848" cy="47038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604517" y="2554841"/>
              <a:ext cx="1202075" cy="2025721"/>
              <a:chOff x="3626779" y="1857910"/>
              <a:chExt cx="1571947" cy="247778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626779" y="2465798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4315145" y="3760342"/>
                <a:ext cx="226032" cy="57535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4292884" y="1857910"/>
                <a:ext cx="226032" cy="575352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7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06715" y="1167247"/>
            <a:ext cx="3205073" cy="2348102"/>
            <a:chOff x="2506715" y="1167247"/>
            <a:chExt cx="3205073" cy="2348102"/>
          </a:xfrm>
        </p:grpSpPr>
        <p:sp>
          <p:nvSpPr>
            <p:cNvPr id="21" name="Rectangle 20"/>
            <p:cNvSpPr/>
            <p:nvPr/>
          </p:nvSpPr>
          <p:spPr>
            <a:xfrm>
              <a:off x="250671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Analysis of Structured Programs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gen(s1)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 smtClean="0"/>
              <a:t> gen(s2)</a:t>
            </a:r>
          </a:p>
          <a:p>
            <a:pPr algn="ctr">
              <a:buNone/>
            </a:pPr>
            <a:r>
              <a:rPr lang="en-US" sz="2800" dirty="0" smtClean="0"/>
              <a:t>kill(s) = kill(s1) </a:t>
            </a:r>
            <a:r>
              <a:rPr lang="en-US" sz="2800" dirty="0"/>
              <a:t>U</a:t>
            </a:r>
            <a:r>
              <a:rPr lang="en-US" sz="2800" dirty="0" smtClean="0">
                <a:sym typeface="Symbol" pitchFamily="18" charset="2"/>
              </a:rPr>
              <a:t> kill(s2)</a:t>
            </a:r>
          </a:p>
          <a:p>
            <a:pPr algn="ctr">
              <a:buNone/>
            </a:pPr>
            <a:r>
              <a:rPr lang="en-US" sz="2800" dirty="0" smtClean="0"/>
              <a:t>in(s1) = in(s2) = in(s)</a:t>
            </a:r>
          </a:p>
          <a:p>
            <a:pPr algn="ctr">
              <a:buNone/>
            </a:pPr>
            <a:r>
              <a:rPr lang="en-US" sz="2800" dirty="0" smtClean="0"/>
              <a:t>out(s) = out(s1)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out(s2</a:t>
            </a:r>
            <a:r>
              <a:rPr lang="en-US" sz="28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700000">
            <a:off x="3961422" y="1275508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-2700000">
            <a:off x="4319489" y="1265892"/>
            <a:ext cx="174545" cy="3557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79505" y="985267"/>
            <a:ext cx="2558266" cy="2766925"/>
            <a:chOff x="2979505" y="985267"/>
            <a:chExt cx="2558266" cy="2766925"/>
          </a:xfrm>
        </p:grpSpPr>
        <p:grpSp>
          <p:nvGrpSpPr>
            <p:cNvPr id="6" name="Group 14"/>
            <p:cNvGrpSpPr/>
            <p:nvPr/>
          </p:nvGrpSpPr>
          <p:grpSpPr>
            <a:xfrm>
              <a:off x="2979505" y="1545373"/>
              <a:ext cx="1680271" cy="931926"/>
              <a:chOff x="4033348" y="1244000"/>
              <a:chExt cx="1663933" cy="12323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3348" y="1244000"/>
                <a:ext cx="1202075" cy="104995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IN" dirty="0"/>
              </a:p>
            </p:txBody>
          </p:sp>
          <p:sp>
            <p:nvSpPr>
              <p:cNvPr id="11" name="Down Arrow 10"/>
              <p:cNvSpPr/>
              <p:nvPr/>
            </p:nvSpPr>
            <p:spPr>
              <a:xfrm rot="2700000">
                <a:off x="5405748" y="2184805"/>
                <a:ext cx="230811" cy="35225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033526" y="985267"/>
              <a:ext cx="1504245" cy="1583274"/>
              <a:chOff x="2691957" y="1259662"/>
              <a:chExt cx="1947966" cy="256087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67976" y="2116819"/>
                <a:ext cx="1571947" cy="12842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IN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8900000">
                <a:off x="2691957" y="3245185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Down Arrow 13"/>
              <p:cNvSpPr/>
              <p:nvPr/>
            </p:nvSpPr>
            <p:spPr>
              <a:xfrm>
                <a:off x="2829354" y="1259662"/>
                <a:ext cx="226032" cy="57535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4222679" y="2463033"/>
              <a:ext cx="97605" cy="128915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60309" y="1167247"/>
            <a:ext cx="3205073" cy="2348102"/>
            <a:chOff x="2743205" y="1167247"/>
            <a:chExt cx="3205073" cy="2348102"/>
          </a:xfrm>
        </p:grpSpPr>
        <p:sp>
          <p:nvSpPr>
            <p:cNvPr id="11" name="Rectangle 10"/>
            <p:cNvSpPr/>
            <p:nvPr/>
          </p:nvSpPr>
          <p:spPr>
            <a:xfrm>
              <a:off x="2743205" y="1167247"/>
              <a:ext cx="3205073" cy="2348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8736" y="1203210"/>
              <a:ext cx="323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773" y="226031"/>
            <a:ext cx="8435083" cy="832207"/>
          </a:xfrm>
        </p:spPr>
        <p:txBody>
          <a:bodyPr/>
          <a:lstStyle/>
          <a:p>
            <a:r>
              <a:rPr lang="en-US" sz="4000" dirty="0" smtClean="0"/>
              <a:t>Available </a:t>
            </a:r>
            <a:r>
              <a:rPr lang="en-US" sz="4000" dirty="0" err="1" smtClean="0"/>
              <a:t>Expr</a:t>
            </a:r>
            <a:r>
              <a:rPr lang="en-US" sz="4000" dirty="0" smtClean="0"/>
              <a:t> Analysis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6622" y="3893906"/>
            <a:ext cx="7772400" cy="2691829"/>
          </a:xfrm>
        </p:spPr>
        <p:txBody>
          <a:bodyPr anchor="ctr"/>
          <a:lstStyle/>
          <a:p>
            <a:pPr algn="ctr">
              <a:buNone/>
            </a:pPr>
            <a:r>
              <a:rPr lang="en-US" sz="2800" dirty="0" smtClean="0"/>
              <a:t>gen(s) = gen(s1)</a:t>
            </a:r>
          </a:p>
          <a:p>
            <a:pPr algn="ctr">
              <a:buNone/>
            </a:pPr>
            <a:r>
              <a:rPr lang="en-US" sz="2800" dirty="0" smtClean="0"/>
              <a:t>kill(s) = kill(s1)</a:t>
            </a:r>
          </a:p>
          <a:p>
            <a:pPr algn="ctr">
              <a:buNone/>
            </a:pPr>
            <a:r>
              <a:rPr lang="en-US" sz="2800" dirty="0" smtClean="0"/>
              <a:t>in(s1) = in(s)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 smtClean="0">
                <a:sym typeface="Symbol" pitchFamily="18" charset="2"/>
              </a:rPr>
              <a:t>gen</a:t>
            </a:r>
            <a:r>
              <a:rPr lang="en-US" sz="2800" dirty="0" smtClean="0"/>
              <a:t>(s1)</a:t>
            </a:r>
          </a:p>
          <a:p>
            <a:pPr algn="ctr">
              <a:buNone/>
            </a:pPr>
            <a:r>
              <a:rPr lang="en-US" sz="2800" dirty="0" smtClean="0"/>
              <a:t>out(s) = out(s1)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85766" y="1853598"/>
            <a:ext cx="1213878" cy="7940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69379" y="882869"/>
            <a:ext cx="23326" cy="9707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5254" y="2647604"/>
            <a:ext cx="7451" cy="1293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676086" y="1374710"/>
            <a:ext cx="924542" cy="1630403"/>
          </a:xfrm>
          <a:custGeom>
            <a:avLst/>
            <a:gdLst>
              <a:gd name="connsiteX0" fmla="*/ 1247818 w 1247818"/>
              <a:gd name="connsiteY0" fmla="*/ 1574088 h 2219772"/>
              <a:gd name="connsiteX1" fmla="*/ 193459 w 1247818"/>
              <a:gd name="connsiteY1" fmla="*/ 2143255 h 2219772"/>
              <a:gd name="connsiteX2" fmla="*/ 62830 w 1247818"/>
              <a:gd name="connsiteY2" fmla="*/ 71860 h 2219772"/>
              <a:gd name="connsiteX3" fmla="*/ 902585 w 1247818"/>
              <a:gd name="connsiteY3" fmla="*/ 482406 h 2219772"/>
              <a:gd name="connsiteX0" fmla="*/ 1197740 w 1197740"/>
              <a:gd name="connsiteY0" fmla="*/ 1552507 h 1911712"/>
              <a:gd name="connsiteX1" fmla="*/ 404638 w 1197740"/>
              <a:gd name="connsiteY1" fmla="*/ 1757780 h 1911712"/>
              <a:gd name="connsiteX2" fmla="*/ 12752 w 1197740"/>
              <a:gd name="connsiteY2" fmla="*/ 50279 h 1911712"/>
              <a:gd name="connsiteX3" fmla="*/ 852507 w 1197740"/>
              <a:gd name="connsiteY3" fmla="*/ 460825 h 1911712"/>
              <a:gd name="connsiteX0" fmla="*/ 909097 w 909097"/>
              <a:gd name="connsiteY0" fmla="*/ 1328173 h 1669373"/>
              <a:gd name="connsiteX1" fmla="*/ 115995 w 909097"/>
              <a:gd name="connsiteY1" fmla="*/ 1533446 h 1669373"/>
              <a:gd name="connsiteX2" fmla="*/ 50680 w 909097"/>
              <a:gd name="connsiteY2" fmla="*/ 77871 h 1669373"/>
              <a:gd name="connsiteX3" fmla="*/ 563864 w 909097"/>
              <a:gd name="connsiteY3" fmla="*/ 236491 h 1669373"/>
              <a:gd name="connsiteX0" fmla="*/ 913037 w 913037"/>
              <a:gd name="connsiteY0" fmla="*/ 1340213 h 1681413"/>
              <a:gd name="connsiteX1" fmla="*/ 119935 w 913037"/>
              <a:gd name="connsiteY1" fmla="*/ 1545486 h 1681413"/>
              <a:gd name="connsiteX2" fmla="*/ 54620 w 913037"/>
              <a:gd name="connsiteY2" fmla="*/ 89911 h 1681413"/>
              <a:gd name="connsiteX3" fmla="*/ 623788 w 913037"/>
              <a:gd name="connsiteY3" fmla="*/ 201878 h 1681413"/>
              <a:gd name="connsiteX0" fmla="*/ 907791 w 907791"/>
              <a:gd name="connsiteY0" fmla="*/ 1357444 h 1698644"/>
              <a:gd name="connsiteX1" fmla="*/ 114689 w 907791"/>
              <a:gd name="connsiteY1" fmla="*/ 1562717 h 1698644"/>
              <a:gd name="connsiteX2" fmla="*/ 49374 w 907791"/>
              <a:gd name="connsiteY2" fmla="*/ 107142 h 1698644"/>
              <a:gd name="connsiteX3" fmla="*/ 543897 w 907791"/>
              <a:gd name="connsiteY3" fmla="*/ 163125 h 1698644"/>
              <a:gd name="connsiteX0" fmla="*/ 905189 w 905189"/>
              <a:gd name="connsiteY0" fmla="*/ 1342859 h 1684059"/>
              <a:gd name="connsiteX1" fmla="*/ 112087 w 905189"/>
              <a:gd name="connsiteY1" fmla="*/ 1548132 h 1684059"/>
              <a:gd name="connsiteX2" fmla="*/ 46772 w 905189"/>
              <a:gd name="connsiteY2" fmla="*/ 92557 h 1684059"/>
              <a:gd name="connsiteX3" fmla="*/ 503972 w 905189"/>
              <a:gd name="connsiteY3" fmla="*/ 195193 h 1684059"/>
              <a:gd name="connsiteX0" fmla="*/ 924542 w 924542"/>
              <a:gd name="connsiteY0" fmla="*/ 1293844 h 1630403"/>
              <a:gd name="connsiteX1" fmla="*/ 131440 w 924542"/>
              <a:gd name="connsiteY1" fmla="*/ 1499117 h 1630403"/>
              <a:gd name="connsiteX2" fmla="*/ 38134 w 924542"/>
              <a:gd name="connsiteY2" fmla="*/ 108857 h 1630403"/>
              <a:gd name="connsiteX3" fmla="*/ 523325 w 924542"/>
              <a:gd name="connsiteY3" fmla="*/ 146178 h 163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42" h="1630403">
                <a:moveTo>
                  <a:pt x="924542" y="1293844"/>
                </a:moveTo>
                <a:cubicBezTo>
                  <a:pt x="496111" y="1703613"/>
                  <a:pt x="279175" y="1696615"/>
                  <a:pt x="131440" y="1499117"/>
                </a:cubicBezTo>
                <a:cubicBezTo>
                  <a:pt x="-16295" y="1301619"/>
                  <a:pt x="-27180" y="334347"/>
                  <a:pt x="38134" y="108857"/>
                </a:cubicBezTo>
                <a:cubicBezTo>
                  <a:pt x="103448" y="-116633"/>
                  <a:pt x="369370" y="65313"/>
                  <a:pt x="523325" y="146178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</p:cNvCxnSpPr>
          <p:nvPr/>
        </p:nvCxnSpPr>
        <p:spPr>
          <a:xfrm>
            <a:off x="3199411" y="1520888"/>
            <a:ext cx="289250" cy="332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56412" y="5251395"/>
            <a:ext cx="183922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strike="sngStrike" dirty="0">
                <a:solidFill>
                  <a:prstClr val="black"/>
                </a:solidFill>
                <a:latin typeface="Calibri"/>
              </a:rPr>
              <a:t>gen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out(s1)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28745" y="1167246"/>
            <a:ext cx="3563007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x*y; 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{} while(…);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/>
              <a:t>// </a:t>
            </a:r>
            <a:r>
              <a:rPr lang="en-US" sz="2800" b="1" dirty="0"/>
              <a:t>is x*y available </a:t>
            </a:r>
            <a:endParaRPr lang="en-US" sz="2800" b="1" dirty="0" smtClean="0"/>
          </a:p>
          <a:p>
            <a:r>
              <a:rPr lang="en-US" sz="2800" b="1" dirty="0" smtClean="0"/>
              <a:t>// here</a:t>
            </a:r>
            <a:r>
              <a:rPr lang="en-US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3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9426</TotalTime>
  <Words>2109</Words>
  <Application>Microsoft Office PowerPoint</Application>
  <PresentationFormat>On-screen Show (4:3)</PresentationFormat>
  <Paragraphs>724</Paragraphs>
  <Slides>38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Simple</vt:lpstr>
      <vt:lpstr>Program Analysis https://www.cse.iitb.ac.in/~karkare/cs618/ </vt:lpstr>
      <vt:lpstr>Available Expressions</vt:lpstr>
      <vt:lpstr>Available Expr Analysis</vt:lpstr>
      <vt:lpstr>Available Expr Analysis</vt:lpstr>
      <vt:lpstr>Available Expr Analysis</vt:lpstr>
      <vt:lpstr>Available Expr Analysis</vt:lpstr>
      <vt:lpstr>Available Expr Analysis</vt:lpstr>
      <vt:lpstr>Analysis of Structured Programs</vt:lpstr>
      <vt:lpstr>Available Expr Analysis</vt:lpstr>
      <vt:lpstr>Again: Conservative Analysis</vt:lpstr>
      <vt:lpstr>Again: Conservative Analysis</vt:lpstr>
      <vt:lpstr>Available Expressions</vt:lpstr>
      <vt:lpstr>Available Expressions</vt:lpstr>
      <vt:lpstr>PowerPoint Presentation</vt:lpstr>
      <vt:lpstr>Some Issues</vt:lpstr>
      <vt:lpstr>Available Expressions</vt:lpstr>
      <vt:lpstr>Available Expressions</vt:lpstr>
      <vt:lpstr>Available Expressions</vt:lpstr>
      <vt:lpstr>Available Expressions</vt:lpstr>
      <vt:lpstr>Available Expressions</vt:lpstr>
      <vt:lpstr>Available Expressions</vt:lpstr>
      <vt:lpstr>Available Expressions</vt:lpstr>
      <vt:lpstr>Available Expressions</vt:lpstr>
      <vt:lpstr>Available Expressions</vt:lpstr>
      <vt:lpstr>Available Expressions: Bitvectors</vt:lpstr>
      <vt:lpstr>Available Expressions: Bitvectors</vt:lpstr>
      <vt:lpstr>Available Expressions: Application</vt:lpstr>
      <vt:lpstr>Recap: Summary of Reaching Definitions</vt:lpstr>
      <vt:lpstr>Summary of Available Expressions</vt:lpstr>
      <vt:lpstr>Comparing Reaching Definition and Available Expressions Analysis</vt:lpstr>
      <vt:lpstr>Summary of Available Expressions</vt:lpstr>
      <vt:lpstr>PowerPoint Presentation</vt:lpstr>
      <vt:lpstr>Live Variable Analysis</vt:lpstr>
      <vt:lpstr>Live Variable Analysis: Gen</vt:lpstr>
      <vt:lpstr>Live Variable Analysis: Kill</vt:lpstr>
      <vt:lpstr>Live Variable Analysis</vt:lpstr>
      <vt:lpstr>Very Busy Expressions</vt:lpstr>
      <vt:lpstr>Very Busy Expression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170</cp:revision>
  <cp:lastPrinted>2016-08-05T05:04:05Z</cp:lastPrinted>
  <dcterms:created xsi:type="dcterms:W3CDTF">2012-01-10T14:35:29Z</dcterms:created>
  <dcterms:modified xsi:type="dcterms:W3CDTF">2016-08-05T05:04:16Z</dcterms:modified>
  <cp:contentStatus/>
</cp:coreProperties>
</file>