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585" r:id="rId2"/>
    <p:sldId id="552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81" r:id="rId31"/>
    <p:sldId id="582" r:id="rId32"/>
    <p:sldId id="583" r:id="rId33"/>
    <p:sldId id="584" r:id="rId34"/>
    <p:sldId id="586" r:id="rId3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789820-CA70-4AB6-928E-6A4EC84AA795}">
          <p14:sldIdLst>
            <p14:sldId id="585"/>
            <p14:sldId id="552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6633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82542" autoAdjust="0"/>
  </p:normalViewPr>
  <p:slideViewPr>
    <p:cSldViewPr snapToGrid="0">
      <p:cViewPr varScale="1">
        <p:scale>
          <a:sx n="60" d="100"/>
          <a:sy n="60" d="100"/>
        </p:scale>
        <p:origin x="-16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086" y="-6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02A01-E2E4-454B-9701-25EF130EA8B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28FDC-9F46-43C3-B70C-AECBF9F0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46F3E-D33E-4C0F-B7B0-F4C6436C2E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71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6DD79-6DA3-41E5-89DC-47BB8273BC85}" type="slidenum">
              <a:rPr lang="en-US"/>
              <a:pPr/>
              <a:t>11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506D7-E07F-4376-9FA6-E7652EF29E14}" type="slidenum">
              <a:rPr lang="en-US"/>
              <a:pPr/>
              <a:t>12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D3A34-3B88-4441-9555-288208F1EFCA}" type="slidenum">
              <a:rPr lang="en-US"/>
              <a:pPr/>
              <a:t>13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7FC48-AD03-406F-AF63-F20B81B17FF0}" type="slidenum">
              <a:rPr lang="en-US"/>
              <a:pPr/>
              <a:t>14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D6BA2-B8D7-4388-AF10-2D63E9B062D1}" type="slidenum">
              <a:rPr lang="en-US"/>
              <a:pPr/>
              <a:t>15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44ACD-4BE6-467C-94C4-1B2264B43C83}" type="slidenum">
              <a:rPr lang="en-US"/>
              <a:pPr/>
              <a:t>16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4B1C7-7524-4F06-A776-848CCF143D7D}" type="slidenum">
              <a:rPr lang="en-US"/>
              <a:pPr/>
              <a:t>17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FE86A-BDED-439E-9232-7F48D5DD1360}" type="slidenum">
              <a:rPr lang="en-US"/>
              <a:pPr/>
              <a:t>18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BA374-483E-4E1F-90DC-5F6D4ED58294}" type="slidenum">
              <a:rPr lang="en-US"/>
              <a:pPr/>
              <a:t>19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2A4F8-9C89-4BF5-85F0-1CA50DF912B9}" type="slidenum">
              <a:rPr lang="en-US"/>
              <a:pPr/>
              <a:t>20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5FDF2-42A3-4E1A-B17B-A86184F85840}" type="slidenum">
              <a:rPr lang="en-US"/>
              <a:pPr/>
              <a:t>3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09BC5-776E-41A5-A0AB-D2D7C882DACE}" type="slidenum">
              <a:rPr lang="en-US"/>
              <a:pPr/>
              <a:t>21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D8CBB1-A84A-463E-9174-AC6C35543447}" type="slidenum">
              <a:rPr lang="en-US"/>
              <a:pPr/>
              <a:t>22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49D53-E2B9-4C6B-B7AF-3814E0F932B9}" type="slidenum">
              <a:rPr lang="en-US"/>
              <a:pPr/>
              <a:t>23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EC753-2309-45B9-B5B7-EA8AEABAAD0F}" type="slidenum">
              <a:rPr lang="en-US"/>
              <a:pPr/>
              <a:t>24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EA84C-DC6E-4E38-82CB-4F34EAADEF6A}" type="slidenum">
              <a:rPr lang="en-US"/>
              <a:pPr/>
              <a:t>25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FC692-E917-4846-B853-796418650588}" type="slidenum">
              <a:rPr lang="en-US"/>
              <a:pPr/>
              <a:t>26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611B4-9270-4EBE-A1C1-EC43B72B910C}" type="slidenum">
              <a:rPr lang="en-US"/>
              <a:pPr/>
              <a:t>27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B31BC-F507-40EC-87B8-8552BBF10BCE}" type="slidenum">
              <a:rPr lang="en-US"/>
              <a:pPr/>
              <a:t>28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36F14-0A68-4515-943B-FCAB25D8A127}" type="slidenum">
              <a:rPr lang="en-US"/>
              <a:pPr/>
              <a:t>29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64DAD-88EC-48FB-82DD-5A6D63B7CFE5}" type="slidenum">
              <a:rPr lang="en-US"/>
              <a:pPr/>
              <a:t>30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92612-2E71-4BD2-9201-AC1C287FDB3F}" type="slidenum">
              <a:rPr lang="en-US"/>
              <a:pPr/>
              <a:t>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A4324-C3AA-4BD5-B294-C10E96EA1B79}" type="slidenum">
              <a:rPr lang="en-US"/>
              <a:pPr/>
              <a:t>31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0FF6E-CB03-4759-8F1E-962C67F9C973}" type="slidenum">
              <a:rPr lang="en-US"/>
              <a:pPr/>
              <a:t>32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A9E0F-FD88-4C86-8C8F-87F8AF6B85D8}" type="slidenum">
              <a:rPr lang="en-US"/>
              <a:pPr/>
              <a:t>33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78AEF-D3E1-48AC-89D2-001A12E46D08}" type="slidenum">
              <a:rPr lang="en-US"/>
              <a:pPr/>
              <a:t>5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B41CA-CB77-41B3-9281-89BCACC97377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0992-A65B-4C97-90FE-31C49A5E88B8}" type="slidenum">
              <a:rPr lang="en-US"/>
              <a:pPr/>
              <a:t>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4B516-AF8C-4B8A-ADD8-C128D7491003}" type="slidenum">
              <a:rPr lang="en-US"/>
              <a:pPr/>
              <a:t>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0094E-F6A0-40DC-8363-B6BCB641A11D}" type="slidenum">
              <a:rPr lang="en-US"/>
              <a:pPr/>
              <a:t>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5EEE-3EB1-4C91-AD1A-8A1FD66B4D20}" type="slidenum">
              <a:rPr lang="en-US"/>
              <a:pPr/>
              <a:t>10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9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EFE84-00C2-47C0-8989-850B6B28FE8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B4AFC-1D76-41C8-AD99-5AAAFFDD24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D8C4-493D-41FF-8BDC-2961842865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folab.stanford.edu/~ullman/dragon/w06/w06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54748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x-none" sz="3200" smtClean="0">
                <a:solidFill>
                  <a:schemeClr val="accent2"/>
                </a:solidFill>
              </a:rPr>
              <a:t>Program Analysis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https://www.cse.iitb.ac.in/~karkare/cs618/</a:t>
            </a:r>
            <a:br>
              <a:rPr lang="en-IN" dirty="0">
                <a:solidFill>
                  <a:srgbClr val="FF0000"/>
                </a:solidFill>
              </a:rPr>
            </a:br>
            <a:endParaRPr lang="x-none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53380"/>
            <a:ext cx="6400800" cy="212979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Amey Karkare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Dept of Computer Science and Engg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 IIT </a:t>
            </a:r>
            <a:r>
              <a:rPr lang="x-none" altLang="en-US" sz="2800" dirty="0" smtClean="0"/>
              <a:t>Kanpur</a:t>
            </a:r>
          </a:p>
          <a:p>
            <a:pPr eaLnBrk="1" hangingPunct="1">
              <a:lnSpc>
                <a:spcPct val="80000"/>
              </a:lnSpc>
            </a:pPr>
            <a:r>
              <a:rPr lang="x-none" altLang="en-US" sz="2800" dirty="0" smtClean="0"/>
              <a:t>Visiting IIT Bombay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.ac.in</a:t>
            </a:r>
            <a:endParaRPr lang="en-US" altLang="en-US" sz="2000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  <a:sym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.ac.in</a:t>
            </a:r>
          </a:p>
        </p:txBody>
      </p:sp>
      <p:pic>
        <p:nvPicPr>
          <p:cNvPr id="7" name="Picture 6" descr="IITK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70" y="4642627"/>
            <a:ext cx="1819469" cy="1730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72" y="2078375"/>
            <a:ext cx="8902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Flow Graph Theory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iitb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60" y="4551892"/>
            <a:ext cx="1657350" cy="16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Little Magic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Of these edges, only retreating edges go from high to low in DF order.</a:t>
            </a:r>
          </a:p>
          <a:p>
            <a:r>
              <a:rPr lang="en-US"/>
              <a:t>Most surprising: all cross edges go right to left in the DFST.</a:t>
            </a:r>
          </a:p>
          <a:p>
            <a:pPr lvl="1"/>
            <a:r>
              <a:rPr lang="en-US"/>
              <a:t>Assuming we add children of any node from the left.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E371-A0EC-46C4-895F-EFCB6E77D33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Non-Tree Edges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24C2-DCBD-49A7-BCF5-54CF7F1B9CC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3733800" y="2438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1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5562600" y="42672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810000" y="4343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4648200" y="33528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2895600" y="34290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0386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953000" y="3657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31242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2004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4114800" y="3733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373" name="AutoShape 13"/>
          <p:cNvCxnSpPr>
            <a:cxnSpLocks noChangeShapeType="1"/>
            <a:stCxn id="15365" idx="2"/>
            <a:endCxn id="15363" idx="2"/>
          </p:cNvCxnSpPr>
          <p:nvPr/>
        </p:nvCxnSpPr>
        <p:spPr bwMode="auto">
          <a:xfrm rot="10800000">
            <a:off x="3733800" y="2628900"/>
            <a:ext cx="76200" cy="1905000"/>
          </a:xfrm>
          <a:prstGeom prst="curvedConnector3">
            <a:avLst>
              <a:gd name="adj1" fmla="val 213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14"/>
          <p:cNvCxnSpPr>
            <a:cxnSpLocks noChangeShapeType="1"/>
            <a:stCxn id="15364" idx="6"/>
            <a:endCxn id="15366" idx="0"/>
          </p:cNvCxnSpPr>
          <p:nvPr/>
        </p:nvCxnSpPr>
        <p:spPr bwMode="auto">
          <a:xfrm flipH="1" flipV="1">
            <a:off x="4838700" y="3352800"/>
            <a:ext cx="1104900" cy="1104900"/>
          </a:xfrm>
          <a:prstGeom prst="curvedConnector4">
            <a:avLst>
              <a:gd name="adj1" fmla="val -20690"/>
              <a:gd name="adj2" fmla="val 12069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3276600" y="28194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953000" y="38100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038600" y="28956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3276600" y="37338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379" name="AutoShape 19"/>
          <p:cNvCxnSpPr>
            <a:cxnSpLocks noChangeShapeType="1"/>
          </p:cNvCxnSpPr>
          <p:nvPr/>
        </p:nvCxnSpPr>
        <p:spPr bwMode="auto">
          <a:xfrm>
            <a:off x="4114800" y="2667000"/>
            <a:ext cx="1638300" cy="1638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3048000" y="1752600"/>
            <a:ext cx="2667000" cy="1371600"/>
            <a:chOff x="1920" y="1104"/>
            <a:chExt cx="1680" cy="864"/>
          </a:xfrm>
        </p:grpSpPr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2256" y="1104"/>
              <a:ext cx="7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Retreating</a:t>
              </a:r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 flipH="1">
              <a:off x="1920" y="134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2832" y="1344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8" name="Group 28"/>
          <p:cNvGrpSpPr>
            <a:grpSpLocks/>
          </p:cNvGrpSpPr>
          <p:nvPr/>
        </p:nvGrpSpPr>
        <p:grpSpPr bwMode="auto">
          <a:xfrm>
            <a:off x="4953000" y="2317750"/>
            <a:ext cx="2212975" cy="654050"/>
            <a:chOff x="3120" y="1460"/>
            <a:chExt cx="1394" cy="412"/>
          </a:xfrm>
        </p:grpSpPr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3878" y="1460"/>
              <a:ext cx="6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Forward</a:t>
              </a:r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H="1">
              <a:off x="3120" y="1584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9" name="Group 29"/>
          <p:cNvGrpSpPr>
            <a:grpSpLocks/>
          </p:cNvGrpSpPr>
          <p:nvPr/>
        </p:nvGrpSpPr>
        <p:grpSpPr bwMode="auto">
          <a:xfrm>
            <a:off x="4419600" y="4038600"/>
            <a:ext cx="790575" cy="1389063"/>
            <a:chOff x="2784" y="2544"/>
            <a:chExt cx="498" cy="875"/>
          </a:xfrm>
        </p:grpSpPr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2822" y="3188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Cross</a:t>
              </a:r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 flipH="1" flipV="1">
              <a:off x="2784" y="2544"/>
              <a:ext cx="28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“Normal” flow graphs are “</a:t>
            </a:r>
            <a:r>
              <a:rPr lang="en-US">
                <a:solidFill>
                  <a:srgbClr val="FF0066"/>
                </a:solidFill>
              </a:rPr>
              <a:t>reducible</a:t>
            </a:r>
            <a:r>
              <a:rPr lang="en-US"/>
              <a:t>.”</a:t>
            </a:r>
          </a:p>
          <a:p>
            <a:r>
              <a:rPr lang="en-US"/>
              <a:t>“</a:t>
            </a:r>
            <a:r>
              <a:rPr lang="en-US">
                <a:solidFill>
                  <a:srgbClr val="FF0066"/>
                </a:solidFill>
              </a:rPr>
              <a:t>Dominators</a:t>
            </a:r>
            <a:r>
              <a:rPr lang="en-US"/>
              <a:t>” needed to explain reducibility.</a:t>
            </a:r>
          </a:p>
          <a:p>
            <a:r>
              <a:rPr lang="en-US"/>
              <a:t>In reducible flow graphs, loops are well defined, retreating edges are unique (and called “</a:t>
            </a:r>
            <a:r>
              <a:rPr lang="en-US">
                <a:solidFill>
                  <a:srgbClr val="FF0066"/>
                </a:solidFill>
              </a:rPr>
              <a:t>back</a:t>
            </a:r>
            <a:r>
              <a:rPr lang="en-US"/>
              <a:t>” edges).</a:t>
            </a:r>
          </a:p>
          <a:p>
            <a:r>
              <a:rPr lang="en-US"/>
              <a:t>Leads to relationship between DF order and efficient iterative algorithm.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8AB9-DAB7-49FC-B8D8-A1F134186227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marL="609600" indent="-609600"/>
            <a:r>
              <a:rPr lang="en-US" dirty="0"/>
              <a:t>Node </a:t>
            </a:r>
            <a:r>
              <a:rPr lang="en-US" dirty="0">
                <a:solidFill>
                  <a:srgbClr val="CC6600"/>
                </a:solidFill>
              </a:rPr>
              <a:t>d</a:t>
            </a:r>
            <a:r>
              <a:rPr lang="en-US" dirty="0"/>
              <a:t> </a:t>
            </a:r>
            <a:r>
              <a:rPr lang="en-US" i="1" dirty="0">
                <a:solidFill>
                  <a:srgbClr val="FF0066"/>
                </a:solidFill>
              </a:rPr>
              <a:t>dominates</a:t>
            </a:r>
            <a:r>
              <a:rPr lang="en-US" dirty="0"/>
              <a:t>  node </a:t>
            </a:r>
            <a:r>
              <a:rPr lang="en-US" dirty="0">
                <a:solidFill>
                  <a:srgbClr val="CC6600"/>
                </a:solidFill>
              </a:rPr>
              <a:t>n</a:t>
            </a:r>
            <a:r>
              <a:rPr lang="en-US" dirty="0"/>
              <a:t> if every path from the entry to </a:t>
            </a:r>
            <a:r>
              <a:rPr lang="en-US" dirty="0">
                <a:solidFill>
                  <a:srgbClr val="CC6600"/>
                </a:solidFill>
              </a:rPr>
              <a:t>n</a:t>
            </a:r>
            <a:r>
              <a:rPr lang="en-US" dirty="0"/>
              <a:t> goes through </a:t>
            </a:r>
            <a:r>
              <a:rPr lang="en-US" dirty="0">
                <a:solidFill>
                  <a:srgbClr val="CC6600"/>
                </a:solidFill>
              </a:rPr>
              <a:t>d</a:t>
            </a:r>
            <a:r>
              <a:rPr lang="en-US" dirty="0"/>
              <a:t>.</a:t>
            </a:r>
          </a:p>
          <a:p>
            <a:pPr marL="609600" indent="-609600"/>
            <a:r>
              <a:rPr lang="en-US" dirty="0" smtClean="0"/>
              <a:t>[Self Study] A </a:t>
            </a:r>
            <a:r>
              <a:rPr lang="en-US" dirty="0"/>
              <a:t>forward-intersection iterative algorithm for finding dominators.</a:t>
            </a:r>
          </a:p>
          <a:p>
            <a:pPr marL="609600" indent="-609600"/>
            <a:r>
              <a:rPr lang="en-US" dirty="0"/>
              <a:t>Quick observations: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Every node dominates itself.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The entry dominates every node.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8507-D212-4ECB-8A37-E415CBCFE287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Dominators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BE65-146B-4B8A-8D23-CEC10C937B38}" type="slidenum">
              <a:rPr lang="en-US"/>
              <a:pPr/>
              <a:t>14</a:t>
            </a:fld>
            <a:endParaRPr lang="en-US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3733800" y="2438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1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5562600" y="42672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810000" y="4343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648200" y="33528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2895600" y="34290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40386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4953000" y="3657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31242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32004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40386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421" name="AutoShape 13"/>
          <p:cNvCxnSpPr>
            <a:cxnSpLocks noChangeShapeType="1"/>
            <a:stCxn id="17413" idx="2"/>
            <a:endCxn id="17411" idx="2"/>
          </p:cNvCxnSpPr>
          <p:nvPr/>
        </p:nvCxnSpPr>
        <p:spPr bwMode="auto">
          <a:xfrm rot="10800000">
            <a:off x="3733800" y="2628900"/>
            <a:ext cx="76200" cy="1905000"/>
          </a:xfrm>
          <a:prstGeom prst="curvedConnector3">
            <a:avLst>
              <a:gd name="adj1" fmla="val 213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2" name="AutoShape 14"/>
          <p:cNvCxnSpPr>
            <a:cxnSpLocks noChangeShapeType="1"/>
            <a:stCxn id="17412" idx="6"/>
            <a:endCxn id="17414" idx="0"/>
          </p:cNvCxnSpPr>
          <p:nvPr/>
        </p:nvCxnSpPr>
        <p:spPr bwMode="auto">
          <a:xfrm flipH="1" flipV="1">
            <a:off x="4838700" y="3352800"/>
            <a:ext cx="1104900" cy="1104900"/>
          </a:xfrm>
          <a:prstGeom prst="curvedConnector4">
            <a:avLst>
              <a:gd name="adj1" fmla="val -20690"/>
              <a:gd name="adj2" fmla="val 12069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3276600" y="28194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4953000" y="38100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038600" y="28956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3276600" y="37338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794125" y="4756150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{1,5}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3429000" y="3429000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{1,4}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096000" y="4419600"/>
            <a:ext cx="919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{1,2,3}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5105400" y="3352800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{1,2}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4038600" y="2057400"/>
            <a:ext cx="52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{1}</a:t>
            </a:r>
          </a:p>
        </p:txBody>
      </p:sp>
    </p:spTree>
    <p:extLst>
      <p:ext uri="{BB962C8B-B14F-4D97-AF65-F5344CB8AC3E}">
        <p14:creationId xmlns:p14="http://schemas.microsoft.com/office/powerpoint/2010/main" val="20583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7" grpId="0" autoUpdateAnimBg="0"/>
      <p:bldP spid="17428" grpId="0" autoUpdateAnimBg="0"/>
      <p:bldP spid="17429" grpId="0" autoUpdateAnimBg="0"/>
      <p:bldP spid="17430" grpId="0" autoUpdateAnimBg="0"/>
      <p:bldP spid="1743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Dominator Cases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test of a while loop dominates all blocks in the loop body.</a:t>
            </a:r>
          </a:p>
          <a:p>
            <a:r>
              <a:rPr lang="en-US"/>
              <a:t>The test of an if-then-else dominates all blocks in either branch.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0ED-99E7-415F-A23E-FF358B082EA9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Edges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edge is a </a:t>
            </a:r>
            <a:r>
              <a:rPr lang="en-US" i="1" dirty="0">
                <a:solidFill>
                  <a:srgbClr val="FF0066"/>
                </a:solidFill>
              </a:rPr>
              <a:t>back edge</a:t>
            </a:r>
            <a:r>
              <a:rPr lang="en-US" dirty="0"/>
              <a:t>  if its head dominates its tail.</a:t>
            </a:r>
          </a:p>
          <a:p>
            <a:r>
              <a:rPr lang="en-US" dirty="0">
                <a:solidFill>
                  <a:srgbClr val="33CC33"/>
                </a:solidFill>
              </a:rPr>
              <a:t>Theorem</a:t>
            </a:r>
            <a:r>
              <a:rPr lang="en-US" dirty="0"/>
              <a:t>: Every back edge is a retreating edge in every DFST of every flow graph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Proof? Discuss/Exercise</a:t>
            </a:r>
            <a:endParaRPr lang="en-US" dirty="0"/>
          </a:p>
          <a:p>
            <a:pPr lvl="1"/>
            <a:r>
              <a:rPr lang="en-US" dirty="0"/>
              <a:t>Converse almost always true, but not always.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D67-F716-48CD-84AD-4FD6967C814D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Back Edges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A673-4563-4CBF-B043-7CF61AA2A2EC}" type="slidenum">
              <a:rPr lang="en-US"/>
              <a:pPr/>
              <a:t>17</a:t>
            </a:fld>
            <a:endParaRPr lang="en-US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3733800" y="2438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1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5562600" y="42672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810000" y="4343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648200" y="33528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2895600" y="34290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0386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953000" y="3657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>
            <a:off x="31242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2004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H="1">
            <a:off x="40386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9469" name="AutoShape 13"/>
          <p:cNvCxnSpPr>
            <a:cxnSpLocks noChangeShapeType="1"/>
            <a:stCxn id="19461" idx="2"/>
            <a:endCxn id="19459" idx="2"/>
          </p:cNvCxnSpPr>
          <p:nvPr/>
        </p:nvCxnSpPr>
        <p:spPr bwMode="auto">
          <a:xfrm rot="10800000">
            <a:off x="3733800" y="2628900"/>
            <a:ext cx="76200" cy="1905000"/>
          </a:xfrm>
          <a:prstGeom prst="curvedConnector3">
            <a:avLst>
              <a:gd name="adj1" fmla="val 2137500"/>
            </a:avLst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AutoShape 14"/>
          <p:cNvCxnSpPr>
            <a:cxnSpLocks noChangeShapeType="1"/>
            <a:stCxn id="19460" idx="6"/>
            <a:endCxn id="19462" idx="0"/>
          </p:cNvCxnSpPr>
          <p:nvPr/>
        </p:nvCxnSpPr>
        <p:spPr bwMode="auto">
          <a:xfrm flipH="1" flipV="1">
            <a:off x="4838700" y="3352800"/>
            <a:ext cx="1104900" cy="1104900"/>
          </a:xfrm>
          <a:prstGeom prst="curvedConnector4">
            <a:avLst>
              <a:gd name="adj1" fmla="val -20690"/>
              <a:gd name="adj2" fmla="val 120690"/>
            </a:avLst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3276600" y="28194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4953000" y="38100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038600" y="28956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3276600" y="37338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3794125" y="4756150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{1,5}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3429000" y="3429000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{1,4}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6096000" y="4419600"/>
            <a:ext cx="919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{1,2,3}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5105400" y="3352800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{1,2}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038600" y="2057400"/>
            <a:ext cx="52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{1}</a:t>
            </a:r>
          </a:p>
        </p:txBody>
      </p:sp>
    </p:spTree>
    <p:extLst>
      <p:ext uri="{BB962C8B-B14F-4D97-AF65-F5344CB8AC3E}">
        <p14:creationId xmlns:p14="http://schemas.microsoft.com/office/powerpoint/2010/main" val="9829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Reducible Flow Graphs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flow graph is </a:t>
            </a:r>
            <a:r>
              <a:rPr lang="en-US" i="1">
                <a:solidFill>
                  <a:srgbClr val="FF0066"/>
                </a:solidFill>
              </a:rPr>
              <a:t>reducible</a:t>
            </a:r>
            <a:r>
              <a:rPr lang="en-US"/>
              <a:t>  if every retreating edge in any DFST for that flow graph is a back edge.</a:t>
            </a:r>
          </a:p>
          <a:p>
            <a:r>
              <a:rPr lang="en-US">
                <a:solidFill>
                  <a:srgbClr val="33CC33"/>
                </a:solidFill>
              </a:rPr>
              <a:t>Testing reducibility</a:t>
            </a:r>
            <a:r>
              <a:rPr lang="en-US"/>
              <a:t>: Take any DFST for the flow graph, remove the back edges, and check that the result is acyclic.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87E6-6B63-4EF8-92A6-59B820CCD66F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Remove Back Edges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C8-E132-45C8-9E2E-3850C9161154}" type="slidenum">
              <a:rPr lang="en-US"/>
              <a:pPr/>
              <a:t>19</a:t>
            </a:fld>
            <a:endParaRPr lang="en-US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733800" y="2438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1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5562600" y="42672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810000" y="4343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648200" y="33528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895600" y="34290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0386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953000" y="3657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31242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2004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40386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17" name="AutoShape 13"/>
          <p:cNvCxnSpPr>
            <a:cxnSpLocks noChangeShapeType="1"/>
            <a:stCxn id="21509" idx="2"/>
            <a:endCxn id="21507" idx="2"/>
          </p:cNvCxnSpPr>
          <p:nvPr/>
        </p:nvCxnSpPr>
        <p:spPr bwMode="auto">
          <a:xfrm rot="10800000">
            <a:off x="3733800" y="2628900"/>
            <a:ext cx="76200" cy="1905000"/>
          </a:xfrm>
          <a:prstGeom prst="curvedConnector3">
            <a:avLst>
              <a:gd name="adj1" fmla="val 2137500"/>
            </a:avLst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AutoShape 14"/>
          <p:cNvCxnSpPr>
            <a:cxnSpLocks noChangeShapeType="1"/>
            <a:stCxn id="21508" idx="6"/>
            <a:endCxn id="21510" idx="0"/>
          </p:cNvCxnSpPr>
          <p:nvPr/>
        </p:nvCxnSpPr>
        <p:spPr bwMode="auto">
          <a:xfrm flipH="1" flipV="1">
            <a:off x="4838700" y="3352800"/>
            <a:ext cx="1104900" cy="1104900"/>
          </a:xfrm>
          <a:prstGeom prst="curvedConnector4">
            <a:avLst>
              <a:gd name="adj1" fmla="val -20690"/>
              <a:gd name="adj2" fmla="val 120690"/>
            </a:avLst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3276600" y="28194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4953000" y="38100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4038600" y="28956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276600" y="37338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based on the material at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://infolab.stanford.edu/~</a:t>
            </a:r>
            <a:r>
              <a:rPr lang="en-US" dirty="0" smtClean="0">
                <a:hlinkClick r:id="rId2"/>
              </a:rPr>
              <a:t>ullman/dragon/w06/w06.html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Remove Back Edges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6AAF-4F86-488C-928F-97925C0A6EA5}" type="slidenum">
              <a:rPr lang="en-US"/>
              <a:pPr/>
              <a:t>20</a:t>
            </a:fld>
            <a:endParaRPr lang="en-US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3733800" y="2438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1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562600" y="42672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810000" y="4343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648200" y="33528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895600" y="34290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0386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953000" y="3657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31242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2004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40386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3276600" y="28194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4953000" y="38100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038600" y="28956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3276600" y="37338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2057400" y="5334000"/>
            <a:ext cx="5053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Remaining graph is acyclic.</a:t>
            </a:r>
          </a:p>
        </p:txBody>
      </p:sp>
    </p:spTree>
    <p:extLst>
      <p:ext uri="{BB962C8B-B14F-4D97-AF65-F5344CB8AC3E}">
        <p14:creationId xmlns:p14="http://schemas.microsoft.com/office/powerpoint/2010/main" val="33519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Reducibility?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Folk theorem</a:t>
            </a:r>
            <a:r>
              <a:rPr lang="en-US"/>
              <a:t>:  All flow graphs in practice are reducible.</a:t>
            </a:r>
          </a:p>
          <a:p>
            <a:r>
              <a:rPr lang="en-US">
                <a:solidFill>
                  <a:srgbClr val="33CC33"/>
                </a:solidFill>
              </a:rPr>
              <a:t>Fact</a:t>
            </a:r>
            <a:r>
              <a:rPr lang="en-US"/>
              <a:t>: If you use only while-loops, for-loops, repeat-loops, if-then(-else), break, and continue, then your flow graph </a:t>
            </a:r>
            <a:r>
              <a:rPr lang="en-US">
                <a:solidFill>
                  <a:srgbClr val="33CC33"/>
                </a:solidFill>
              </a:rPr>
              <a:t>is</a:t>
            </a:r>
            <a:r>
              <a:rPr lang="en-US"/>
              <a:t> reducible.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1FA5-F2AD-45DE-AF45-41A9A753DDD1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Nonreducible Graph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6B65-107D-4B67-A68E-69E363D49F2F}" type="slidenum">
              <a:rPr lang="en-US"/>
              <a:pPr/>
              <a:t>22</a:t>
            </a:fld>
            <a:endParaRPr lang="en-US"/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3733800" y="2438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4572000" y="35052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3048000" y="35052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32766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038600" y="2819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4290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85" name="AutoShape 9"/>
          <p:cNvCxnSpPr>
            <a:cxnSpLocks noChangeShapeType="1"/>
            <a:stCxn id="24580" idx="3"/>
            <a:endCxn id="24581" idx="5"/>
          </p:cNvCxnSpPr>
          <p:nvPr/>
        </p:nvCxnSpPr>
        <p:spPr bwMode="auto">
          <a:xfrm rot="5400000">
            <a:off x="3999707" y="3204369"/>
            <a:ext cx="1587" cy="1254125"/>
          </a:xfrm>
          <a:prstGeom prst="curvedConnector3">
            <a:avLst>
              <a:gd name="adj1" fmla="val 17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590" name="Group 14"/>
          <p:cNvGrpSpPr>
            <a:grpSpLocks/>
          </p:cNvGrpSpPr>
          <p:nvPr/>
        </p:nvGrpSpPr>
        <p:grpSpPr bwMode="auto">
          <a:xfrm>
            <a:off x="2971800" y="3657600"/>
            <a:ext cx="3019425" cy="2027238"/>
            <a:chOff x="1872" y="2304"/>
            <a:chExt cx="1902" cy="1277"/>
          </a:xfrm>
        </p:grpSpPr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1872" y="2833"/>
              <a:ext cx="190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In any DFST, one</a:t>
              </a:r>
            </a:p>
            <a:p>
              <a:r>
                <a:rPr lang="en-US" sz="2400"/>
                <a:t>of these edges will</a:t>
              </a:r>
            </a:p>
            <a:p>
              <a:r>
                <a:rPr lang="en-US" sz="2400"/>
                <a:t>be a retreating edge.</a:t>
              </a: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V="1">
              <a:off x="2448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 flipV="1">
              <a:off x="2592" y="23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8" name="Group 32"/>
          <p:cNvGrpSpPr>
            <a:grpSpLocks/>
          </p:cNvGrpSpPr>
          <p:nvPr/>
        </p:nvGrpSpPr>
        <p:grpSpPr bwMode="auto">
          <a:xfrm>
            <a:off x="6858000" y="2438400"/>
            <a:ext cx="382588" cy="2514600"/>
            <a:chOff x="4320" y="1536"/>
            <a:chExt cx="241" cy="1584"/>
          </a:xfrm>
        </p:grpSpPr>
        <p:sp>
          <p:nvSpPr>
            <p:cNvPr id="24591" name="Oval 15"/>
            <p:cNvSpPr>
              <a:spLocks noChangeArrowheads="1"/>
            </p:cNvSpPr>
            <p:nvPr/>
          </p:nvSpPr>
          <p:spPr bwMode="auto">
            <a:xfrm>
              <a:off x="4320" y="1536"/>
              <a:ext cx="240" cy="240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4593" name="Oval 17"/>
            <p:cNvSpPr>
              <a:spLocks noChangeArrowheads="1"/>
            </p:cNvSpPr>
            <p:nvPr/>
          </p:nvSpPr>
          <p:spPr bwMode="auto">
            <a:xfrm>
              <a:off x="4320" y="2880"/>
              <a:ext cx="240" cy="240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4596" name="Oval 20"/>
            <p:cNvSpPr>
              <a:spLocks noChangeArrowheads="1"/>
            </p:cNvSpPr>
            <p:nvPr/>
          </p:nvSpPr>
          <p:spPr bwMode="auto">
            <a:xfrm>
              <a:off x="4320" y="2208"/>
              <a:ext cx="240" cy="240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4464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4464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602" name="AutoShape 26"/>
            <p:cNvCxnSpPr>
              <a:cxnSpLocks noChangeShapeType="1"/>
            </p:cNvCxnSpPr>
            <p:nvPr/>
          </p:nvCxnSpPr>
          <p:spPr bwMode="auto">
            <a:xfrm rot="10800000" flipH="1">
              <a:off x="4320" y="2352"/>
              <a:ext cx="1" cy="672"/>
            </a:xfrm>
            <a:prstGeom prst="curvedConnector3">
              <a:avLst>
                <a:gd name="adj1" fmla="val -14400000"/>
              </a:avLst>
            </a:prstGeom>
            <a:noFill/>
            <a:ln w="254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4" name="AutoShape 28"/>
            <p:cNvCxnSpPr>
              <a:cxnSpLocks noChangeShapeType="1"/>
            </p:cNvCxnSpPr>
            <p:nvPr/>
          </p:nvCxnSpPr>
          <p:spPr bwMode="auto">
            <a:xfrm>
              <a:off x="4560" y="1680"/>
              <a:ext cx="1" cy="134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607" name="Group 31"/>
          <p:cNvGrpSpPr>
            <a:grpSpLocks/>
          </p:cNvGrpSpPr>
          <p:nvPr/>
        </p:nvGrpSpPr>
        <p:grpSpPr bwMode="auto">
          <a:xfrm>
            <a:off x="1371600" y="2438400"/>
            <a:ext cx="382588" cy="2514600"/>
            <a:chOff x="864" y="1536"/>
            <a:chExt cx="241" cy="1584"/>
          </a:xfrm>
        </p:grpSpPr>
        <p:sp>
          <p:nvSpPr>
            <p:cNvPr id="24592" name="Oval 16"/>
            <p:cNvSpPr>
              <a:spLocks noChangeArrowheads="1"/>
            </p:cNvSpPr>
            <p:nvPr/>
          </p:nvSpPr>
          <p:spPr bwMode="auto">
            <a:xfrm>
              <a:off x="864" y="1536"/>
              <a:ext cx="240" cy="240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4594" name="Oval 18"/>
            <p:cNvSpPr>
              <a:spLocks noChangeArrowheads="1"/>
            </p:cNvSpPr>
            <p:nvPr/>
          </p:nvSpPr>
          <p:spPr bwMode="auto">
            <a:xfrm>
              <a:off x="864" y="2208"/>
              <a:ext cx="240" cy="240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4595" name="Oval 19"/>
            <p:cNvSpPr>
              <a:spLocks noChangeArrowheads="1"/>
            </p:cNvSpPr>
            <p:nvPr/>
          </p:nvSpPr>
          <p:spPr bwMode="auto">
            <a:xfrm>
              <a:off x="864" y="2880"/>
              <a:ext cx="240" cy="240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1008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>
              <a:off x="1008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603" name="AutoShape 27"/>
            <p:cNvCxnSpPr>
              <a:cxnSpLocks noChangeShapeType="1"/>
              <a:stCxn id="24592" idx="6"/>
              <a:endCxn id="24595" idx="6"/>
            </p:cNvCxnSpPr>
            <p:nvPr/>
          </p:nvCxnSpPr>
          <p:spPr bwMode="auto">
            <a:xfrm>
              <a:off x="1104" y="1656"/>
              <a:ext cx="1" cy="134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6" name="AutoShape 30"/>
            <p:cNvCxnSpPr>
              <a:cxnSpLocks noChangeShapeType="1"/>
            </p:cNvCxnSpPr>
            <p:nvPr/>
          </p:nvCxnSpPr>
          <p:spPr bwMode="auto">
            <a:xfrm rot="10800000" flipH="1">
              <a:off x="864" y="2304"/>
              <a:ext cx="1" cy="672"/>
            </a:xfrm>
            <a:prstGeom prst="curvedConnector3">
              <a:avLst>
                <a:gd name="adj1" fmla="val -14400000"/>
              </a:avLst>
            </a:prstGeom>
            <a:noFill/>
            <a:ln w="254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7688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Care About Back/Retreating Edges?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438400"/>
            <a:ext cx="7772400" cy="35814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Proper ordering of nodes during iterative algorithm assures number of passes limited by the number of “nested” back edges.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Depth of nested loops upper-bounds the number of nested back edges.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E93D-CF26-471E-9FD7-1FCF9965B414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DF Order and Retreating Edges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/>
              <a:t>Suppose that for a RD analysis, we visit nodes during each iteration in DF order.</a:t>
            </a:r>
          </a:p>
          <a:p>
            <a:r>
              <a:rPr lang="en-US"/>
              <a:t>The fact that a definition </a:t>
            </a:r>
            <a:r>
              <a:rPr lang="en-US">
                <a:solidFill>
                  <a:srgbClr val="CC6600"/>
                </a:solidFill>
              </a:rPr>
              <a:t>d</a:t>
            </a:r>
            <a:r>
              <a:rPr lang="en-US"/>
              <a:t> reaches a block will propagate in one pass along any increasing sequence of blocks.</a:t>
            </a:r>
          </a:p>
          <a:p>
            <a:r>
              <a:rPr lang="en-US"/>
              <a:t>When </a:t>
            </a:r>
            <a:r>
              <a:rPr lang="en-US">
                <a:solidFill>
                  <a:srgbClr val="CC6600"/>
                </a:solidFill>
              </a:rPr>
              <a:t>d</a:t>
            </a:r>
            <a:r>
              <a:rPr lang="en-US"/>
              <a:t> arrives along a retreating edge, it is too late to propagate </a:t>
            </a:r>
            <a:r>
              <a:rPr lang="en-US">
                <a:solidFill>
                  <a:srgbClr val="CC6600"/>
                </a:solidFill>
              </a:rPr>
              <a:t>d</a:t>
            </a:r>
            <a:r>
              <a:rPr lang="en-US"/>
              <a:t> from OUT to IN.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64D6-B1DE-4970-9618-B315015BCD27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DF Order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9DA6-890D-47F1-ABAF-BD28BA5683D8}" type="slidenum">
              <a:rPr lang="en-US"/>
              <a:pPr/>
              <a:t>25</a:t>
            </a:fld>
            <a:endParaRPr lang="en-US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3055862" y="2454166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1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4884662" y="4282966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132062" y="4359166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970262" y="3368566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2217662" y="3444766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3360662" y="2758966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275062" y="3673366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2446262" y="2758966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522462" y="3749566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3436862" y="3749566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685" name="AutoShape 13"/>
          <p:cNvCxnSpPr>
            <a:cxnSpLocks noChangeShapeType="1"/>
            <a:stCxn id="28677" idx="2"/>
            <a:endCxn id="28675" idx="2"/>
          </p:cNvCxnSpPr>
          <p:nvPr/>
        </p:nvCxnSpPr>
        <p:spPr bwMode="auto">
          <a:xfrm rot="10800000">
            <a:off x="3055862" y="2644666"/>
            <a:ext cx="76200" cy="1905000"/>
          </a:xfrm>
          <a:prstGeom prst="curvedConnector3">
            <a:avLst>
              <a:gd name="adj1" fmla="val 213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6" name="AutoShape 14"/>
          <p:cNvCxnSpPr>
            <a:cxnSpLocks noChangeShapeType="1"/>
            <a:stCxn id="28676" idx="6"/>
            <a:endCxn id="28678" idx="0"/>
          </p:cNvCxnSpPr>
          <p:nvPr/>
        </p:nvCxnSpPr>
        <p:spPr bwMode="auto">
          <a:xfrm flipH="1" flipV="1">
            <a:off x="4160762" y="3368566"/>
            <a:ext cx="1104900" cy="1104900"/>
          </a:xfrm>
          <a:prstGeom prst="curvedConnector4">
            <a:avLst>
              <a:gd name="adj1" fmla="val -20690"/>
              <a:gd name="adj2" fmla="val 12069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3970262" y="382576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CC"/>
                </a:solidFill>
              </a:rPr>
              <a:t>d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884662" y="390196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CC"/>
                </a:solidFill>
              </a:rPr>
              <a:t>d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4960862" y="467710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00CC"/>
                </a:solidFill>
              </a:rPr>
              <a:t>d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3176730" y="404386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00CC"/>
                </a:solidFill>
              </a:rPr>
              <a:t>d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208262" y="473753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00CC"/>
                </a:solidFill>
              </a:rPr>
              <a:t>d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3084764" y="213886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3132062" y="281677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3941360" y="296129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2178254" y="315310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2293862" y="390196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0" y="1302028"/>
            <a:ext cx="441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2 generates definition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nodes “empty” w.r.t.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Does </a:t>
            </a:r>
            <a:r>
              <a:rPr lang="en-US" dirty="0">
                <a:solidFill>
                  <a:srgbClr val="FF0000"/>
                </a:solidFill>
              </a:rPr>
              <a:t>d </a:t>
            </a:r>
            <a:r>
              <a:rPr lang="en-US" dirty="0" smtClean="0"/>
              <a:t>reach node 4?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3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3" grpId="0" autoUpdateAnimBg="0"/>
      <p:bldP spid="28694" grpId="0" autoUpdateAnimBg="0"/>
      <p:bldP spid="28695" grpId="0" autoUpdateAnimBg="0"/>
      <p:bldP spid="28696" grpId="0" autoUpdateAnimBg="0"/>
      <p:bldP spid="28697" grpId="0" autoUpdateAnimBg="0"/>
      <p:bldP spid="28698" grpId="0" autoUpdateAnimBg="0"/>
      <p:bldP spid="28699" grpId="0" autoUpdateAnimBg="0"/>
      <p:bldP spid="28700" grpId="0" autoUpdateAnimBg="0"/>
      <p:bldP spid="28701" grpId="0" autoUpdateAnimBg="0"/>
      <p:bldP spid="2870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 of a Flow Graph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depth </a:t>
            </a:r>
            <a:r>
              <a:rPr lang="en-US"/>
              <a:t> of a flow graph is the greatest number of retreating edges along any acyclic path.</a:t>
            </a:r>
          </a:p>
          <a:p>
            <a:r>
              <a:rPr lang="en-US"/>
              <a:t>For RD, if we use DF order to visit nodes, we converge in depth+2 passes.</a:t>
            </a:r>
          </a:p>
          <a:p>
            <a:pPr lvl="1"/>
            <a:r>
              <a:rPr lang="en-US"/>
              <a:t>Depth+1 passes to follow that number of increasing segments.</a:t>
            </a:r>
          </a:p>
          <a:p>
            <a:pPr lvl="1"/>
            <a:r>
              <a:rPr lang="en-US"/>
              <a:t>1 more pass to realize we converged.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45E1-04ED-4DD5-AFB7-3C7879049F01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Depth = 2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3459-52D1-4A40-ABBD-D2698A0945B6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30730" name="Group 10"/>
          <p:cNvGrpSpPr>
            <a:grpSpLocks/>
          </p:cNvGrpSpPr>
          <p:nvPr/>
        </p:nvGrpSpPr>
        <p:grpSpPr bwMode="auto">
          <a:xfrm>
            <a:off x="1219200" y="2819400"/>
            <a:ext cx="1524000" cy="523875"/>
            <a:chOff x="768" y="1776"/>
            <a:chExt cx="960" cy="330"/>
          </a:xfrm>
        </p:grpSpPr>
        <p:sp>
          <p:nvSpPr>
            <p:cNvPr id="30723" name="Line 3"/>
            <p:cNvSpPr>
              <a:spLocks noChangeShapeType="1"/>
            </p:cNvSpPr>
            <p:nvPr/>
          </p:nvSpPr>
          <p:spPr bwMode="auto">
            <a:xfrm>
              <a:off x="768" y="177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816" y="1856"/>
              <a:ext cx="8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increasing</a:t>
              </a:r>
            </a:p>
          </p:txBody>
        </p:sp>
      </p:grpSp>
      <p:grpSp>
        <p:nvGrpSpPr>
          <p:cNvPr id="30738" name="Group 18"/>
          <p:cNvGrpSpPr>
            <a:grpSpLocks/>
          </p:cNvGrpSpPr>
          <p:nvPr/>
        </p:nvGrpSpPr>
        <p:grpSpPr bwMode="auto">
          <a:xfrm>
            <a:off x="2590800" y="2286000"/>
            <a:ext cx="1279525" cy="533400"/>
            <a:chOff x="1632" y="1440"/>
            <a:chExt cx="806" cy="336"/>
          </a:xfrm>
        </p:grpSpPr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1872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1632" y="1440"/>
              <a:ext cx="8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retreating</a:t>
              </a:r>
            </a:p>
          </p:txBody>
        </p:sp>
      </p:grp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5867400" y="2819400"/>
            <a:ext cx="1524000" cy="523875"/>
            <a:chOff x="768" y="1776"/>
            <a:chExt cx="960" cy="330"/>
          </a:xfrm>
        </p:grpSpPr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768" y="177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816" y="1856"/>
              <a:ext cx="8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increasing</a:t>
              </a:r>
            </a:p>
          </p:txBody>
        </p:sp>
      </p:grp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3581400" y="2819400"/>
            <a:ext cx="1524000" cy="523875"/>
            <a:chOff x="768" y="1776"/>
            <a:chExt cx="960" cy="330"/>
          </a:xfrm>
        </p:grpSpPr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768" y="177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Text Box 17"/>
            <p:cNvSpPr txBox="1">
              <a:spLocks noChangeArrowheads="1"/>
            </p:cNvSpPr>
            <p:nvPr/>
          </p:nvSpPr>
          <p:spPr bwMode="auto">
            <a:xfrm>
              <a:off x="816" y="1856"/>
              <a:ext cx="8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increasing</a:t>
              </a:r>
            </a:p>
          </p:txBody>
        </p:sp>
      </p:grpSp>
      <p:grpSp>
        <p:nvGrpSpPr>
          <p:cNvPr id="30739" name="Group 19"/>
          <p:cNvGrpSpPr>
            <a:grpSpLocks/>
          </p:cNvGrpSpPr>
          <p:nvPr/>
        </p:nvGrpSpPr>
        <p:grpSpPr bwMode="auto">
          <a:xfrm>
            <a:off x="4876800" y="2286000"/>
            <a:ext cx="1279525" cy="533400"/>
            <a:chOff x="1632" y="1440"/>
            <a:chExt cx="806" cy="336"/>
          </a:xfrm>
        </p:grpSpPr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1872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1632" y="1440"/>
              <a:ext cx="8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retreating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54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Similarly . . 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AE also works in depth+2 passes.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Unavailability</a:t>
            </a:r>
            <a:r>
              <a:rPr lang="en-US"/>
              <a:t> propagates along retreat-free node sequences in one pass.</a:t>
            </a:r>
          </a:p>
          <a:p>
            <a:r>
              <a:rPr lang="en-US"/>
              <a:t>So does LV if we use </a:t>
            </a:r>
            <a:r>
              <a:rPr lang="en-US">
                <a:solidFill>
                  <a:srgbClr val="33CC33"/>
                </a:solidFill>
              </a:rPr>
              <a:t>reverse</a:t>
            </a:r>
            <a:r>
              <a:rPr lang="en-US"/>
              <a:t> of DF order.</a:t>
            </a:r>
          </a:p>
          <a:p>
            <a:pPr lvl="1"/>
            <a:r>
              <a:rPr lang="en-US"/>
              <a:t>A use propagates backward along paths that do not use a retreating edge in one pass.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49ED-102C-4B00-97CC-3151BCCBC4A1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General . . 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depth+2 bound works for any monotone </a:t>
            </a:r>
            <a:r>
              <a:rPr lang="en-US" dirty="0" smtClean="0"/>
              <a:t>bit-vector framework</a:t>
            </a:r>
            <a:r>
              <a:rPr lang="en-US" dirty="0"/>
              <a:t>, as long as information only needs to propagate along acyclic paths.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if a definition reaches a point, it does so along an acyclic path.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348-7858-4A0D-82E0-4EE0658BC624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DFA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Proper ordering of nodes of a flow graph speeds up the iterative algorithms: </a:t>
            </a:r>
            <a:r>
              <a:rPr lang="en-US" dirty="0" smtClean="0">
                <a:solidFill>
                  <a:srgbClr val="FF0066"/>
                </a:solidFill>
              </a:rPr>
              <a:t>depth-first </a:t>
            </a:r>
            <a:r>
              <a:rPr lang="en-US" dirty="0">
                <a:solidFill>
                  <a:srgbClr val="FF0066"/>
                </a:solidFill>
              </a:rPr>
              <a:t>ordering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“Normal” flow graphs have a surprising property --- </a:t>
            </a:r>
            <a:r>
              <a:rPr lang="en-US" dirty="0" smtClean="0">
                <a:solidFill>
                  <a:srgbClr val="FF0066"/>
                </a:solidFill>
              </a:rPr>
              <a:t>reducibility</a:t>
            </a:r>
            <a:r>
              <a:rPr lang="en-US" dirty="0" smtClean="0"/>
              <a:t> </a:t>
            </a:r>
            <a:r>
              <a:rPr lang="en-US" dirty="0"/>
              <a:t>--- that simplifies several matters.</a:t>
            </a:r>
          </a:p>
          <a:p>
            <a:r>
              <a:rPr lang="en-US" dirty="0">
                <a:solidFill>
                  <a:srgbClr val="33CC33"/>
                </a:solidFill>
              </a:rPr>
              <a:t>Outcome</a:t>
            </a:r>
            <a:r>
              <a:rPr lang="en-US" dirty="0"/>
              <a:t>: few iterations “normally” needed.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C484-17F9-40DE-ADA7-FB96980579CE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Depth+2 is Good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Normal control-flow constructs produce reducible flow graphs with the number of back edges at most the nesting depth of loops.</a:t>
            </a:r>
          </a:p>
          <a:p>
            <a:pPr lvl="1"/>
            <a:r>
              <a:rPr lang="en-US"/>
              <a:t>Nesting depth tends to be small.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D3BD-9779-41FD-92C5-881C8E07FC8D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Nested Loops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3202-881C-4E36-9FF8-D3DAEDA05AFF}" type="slidenum">
              <a:rPr lang="en-US"/>
              <a:pPr/>
              <a:t>31</a:t>
            </a:fld>
            <a:endParaRPr lang="en-US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209800" y="2819400"/>
            <a:ext cx="381000" cy="381000"/>
          </a:xfrm>
          <a:prstGeom prst="ellipse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2209800" y="3810000"/>
            <a:ext cx="381000" cy="381000"/>
          </a:xfrm>
          <a:prstGeom prst="ellipse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209800" y="4800600"/>
            <a:ext cx="381000" cy="381000"/>
          </a:xfrm>
          <a:prstGeom prst="ellipse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5257800" y="4800600"/>
            <a:ext cx="381000" cy="381000"/>
          </a:xfrm>
          <a:prstGeom prst="ellipse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257800" y="3810000"/>
            <a:ext cx="381000" cy="381000"/>
          </a:xfrm>
          <a:prstGeom prst="ellipse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257800" y="2819400"/>
            <a:ext cx="381000" cy="381000"/>
          </a:xfrm>
          <a:prstGeom prst="ellipse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5257800" y="1828800"/>
            <a:ext cx="381000" cy="381000"/>
          </a:xfrm>
          <a:prstGeom prst="ellipse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362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23622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23622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54102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4102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5410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4833" name="AutoShape 17"/>
          <p:cNvCxnSpPr>
            <a:cxnSpLocks noChangeShapeType="1"/>
            <a:stCxn id="34820" idx="2"/>
            <a:endCxn id="34819" idx="2"/>
          </p:cNvCxnSpPr>
          <p:nvPr/>
        </p:nvCxnSpPr>
        <p:spPr bwMode="auto">
          <a:xfrm rot="10800000" flipH="1">
            <a:off x="2209800" y="2019300"/>
            <a:ext cx="1588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/>
          <p:cNvCxnSpPr>
            <a:cxnSpLocks noChangeShapeType="1"/>
          </p:cNvCxnSpPr>
          <p:nvPr/>
        </p:nvCxnSpPr>
        <p:spPr bwMode="auto">
          <a:xfrm rot="10800000" flipH="1">
            <a:off x="2209800" y="4038600"/>
            <a:ext cx="1588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5" name="AutoShape 19"/>
          <p:cNvCxnSpPr>
            <a:cxnSpLocks noChangeShapeType="1"/>
          </p:cNvCxnSpPr>
          <p:nvPr/>
        </p:nvCxnSpPr>
        <p:spPr bwMode="auto">
          <a:xfrm rot="10800000" flipH="1">
            <a:off x="2209800" y="3048000"/>
            <a:ext cx="1588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6" name="AutoShape 20"/>
          <p:cNvCxnSpPr>
            <a:cxnSpLocks noChangeShapeType="1"/>
            <a:stCxn id="34825" idx="6"/>
            <a:endCxn id="34826" idx="6"/>
          </p:cNvCxnSpPr>
          <p:nvPr/>
        </p:nvCxnSpPr>
        <p:spPr bwMode="auto">
          <a:xfrm flipV="1">
            <a:off x="5638800" y="2019300"/>
            <a:ext cx="1588" cy="9906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7" name="AutoShape 21"/>
          <p:cNvCxnSpPr>
            <a:cxnSpLocks noChangeShapeType="1"/>
            <a:stCxn id="34824" idx="6"/>
            <a:endCxn id="34826" idx="6"/>
          </p:cNvCxnSpPr>
          <p:nvPr/>
        </p:nvCxnSpPr>
        <p:spPr bwMode="auto">
          <a:xfrm flipV="1">
            <a:off x="5638800" y="2019300"/>
            <a:ext cx="1588" cy="1981200"/>
          </a:xfrm>
          <a:prstGeom prst="curvedConnector3">
            <a:avLst>
              <a:gd name="adj1" fmla="val 35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8" name="AutoShape 22"/>
          <p:cNvCxnSpPr>
            <a:cxnSpLocks noChangeShapeType="1"/>
            <a:stCxn id="34823" idx="6"/>
            <a:endCxn id="34826" idx="6"/>
          </p:cNvCxnSpPr>
          <p:nvPr/>
        </p:nvCxnSpPr>
        <p:spPr bwMode="auto">
          <a:xfrm flipV="1">
            <a:off x="5638800" y="2019300"/>
            <a:ext cx="1588" cy="2971800"/>
          </a:xfrm>
          <a:prstGeom prst="curvedConnector3">
            <a:avLst>
              <a:gd name="adj1" fmla="val 71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1219200" y="5334000"/>
            <a:ext cx="2138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 nested while-</a:t>
            </a:r>
          </a:p>
          <a:p>
            <a:r>
              <a:rPr lang="en-US"/>
              <a:t>loops; depth = 3.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4724400" y="5334000"/>
            <a:ext cx="2062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 nested repeat-</a:t>
            </a:r>
          </a:p>
          <a:p>
            <a:r>
              <a:rPr lang="en-US"/>
              <a:t>loops; depth = 1</a:t>
            </a:r>
          </a:p>
        </p:txBody>
      </p:sp>
    </p:spTree>
    <p:extLst>
      <p:ext uri="{BB962C8B-B14F-4D97-AF65-F5344CB8AC3E}">
        <p14:creationId xmlns:p14="http://schemas.microsoft.com/office/powerpoint/2010/main" val="530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Loops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FF0066"/>
                </a:solidFill>
              </a:rPr>
              <a:t>natural loop</a:t>
            </a:r>
            <a:r>
              <a:rPr lang="en-US" dirty="0"/>
              <a:t>  of a back edge </a:t>
            </a:r>
            <a:r>
              <a:rPr lang="en-US" dirty="0">
                <a:solidFill>
                  <a:srgbClr val="CC6600"/>
                </a:solidFill>
              </a:rPr>
              <a:t>a</a:t>
            </a:r>
            <a:r>
              <a:rPr lang="en-US" dirty="0"/>
              <a:t>-&gt;</a:t>
            </a:r>
            <a:r>
              <a:rPr lang="en-US" dirty="0">
                <a:solidFill>
                  <a:srgbClr val="CC6600"/>
                </a:solidFill>
              </a:rPr>
              <a:t>b</a:t>
            </a:r>
            <a:r>
              <a:rPr lang="en-US" dirty="0"/>
              <a:t> is {</a:t>
            </a:r>
            <a:r>
              <a:rPr lang="en-US" dirty="0">
                <a:solidFill>
                  <a:srgbClr val="CC6600"/>
                </a:solidFill>
              </a:rPr>
              <a:t>b</a:t>
            </a:r>
            <a:r>
              <a:rPr lang="en-US" dirty="0"/>
              <a:t>} plus the set of nodes that can reach </a:t>
            </a:r>
            <a:r>
              <a:rPr lang="en-US" dirty="0">
                <a:solidFill>
                  <a:srgbClr val="CC6600"/>
                </a:solidFill>
              </a:rPr>
              <a:t>a</a:t>
            </a:r>
            <a:r>
              <a:rPr lang="en-US" dirty="0"/>
              <a:t> without going through </a:t>
            </a:r>
            <a:r>
              <a:rPr lang="en-US" dirty="0">
                <a:solidFill>
                  <a:srgbClr val="CC6600"/>
                </a:solidFill>
              </a:rPr>
              <a:t>b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CC33"/>
                </a:solidFill>
              </a:rPr>
              <a:t>Theorem</a:t>
            </a:r>
            <a:r>
              <a:rPr lang="en-US" dirty="0"/>
              <a:t>: two natural loops are either disjoint, identical, or nested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Proof: Discuss/Exercise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0943-EF1C-4480-8EFE-8DD53AAAAEC2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Natural Loops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149A-C376-4A6C-8676-5D0EF83F1778}" type="slidenum">
              <a:rPr lang="en-US"/>
              <a:pPr/>
              <a:t>33</a:t>
            </a:fld>
            <a:endParaRPr lang="en-US"/>
          </a:p>
        </p:txBody>
      </p:sp>
      <p:sp>
        <p:nvSpPr>
          <p:cNvPr id="71683" name="Oval 3"/>
          <p:cNvSpPr>
            <a:spLocks noChangeArrowheads="1"/>
          </p:cNvSpPr>
          <p:nvPr/>
        </p:nvSpPr>
        <p:spPr bwMode="auto">
          <a:xfrm>
            <a:off x="3733800" y="2438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1</a:t>
            </a: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5562600" y="42672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3810000" y="4343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4648200" y="33528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2895600" y="34290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40386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4953000" y="3657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H="1">
            <a:off x="31242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32004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H="1">
            <a:off x="4114800" y="3657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1693" name="AutoShape 13"/>
          <p:cNvCxnSpPr>
            <a:cxnSpLocks noChangeShapeType="1"/>
            <a:stCxn id="71685" idx="2"/>
            <a:endCxn id="71683" idx="2"/>
          </p:cNvCxnSpPr>
          <p:nvPr/>
        </p:nvCxnSpPr>
        <p:spPr bwMode="auto">
          <a:xfrm rot="10800000">
            <a:off x="3733800" y="2628900"/>
            <a:ext cx="76200" cy="1905000"/>
          </a:xfrm>
          <a:prstGeom prst="curvedConnector3">
            <a:avLst>
              <a:gd name="adj1" fmla="val 213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4" name="AutoShape 14"/>
          <p:cNvCxnSpPr>
            <a:cxnSpLocks noChangeShapeType="1"/>
            <a:stCxn id="71684" idx="6"/>
            <a:endCxn id="71686" idx="0"/>
          </p:cNvCxnSpPr>
          <p:nvPr/>
        </p:nvCxnSpPr>
        <p:spPr bwMode="auto">
          <a:xfrm flipH="1" flipV="1">
            <a:off x="4838700" y="3352800"/>
            <a:ext cx="1104900" cy="1104900"/>
          </a:xfrm>
          <a:prstGeom prst="curvedConnector4">
            <a:avLst>
              <a:gd name="adj1" fmla="val -20690"/>
              <a:gd name="adj2" fmla="val 12069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1707" name="Group 27"/>
          <p:cNvGrpSpPr>
            <a:grpSpLocks/>
          </p:cNvGrpSpPr>
          <p:nvPr/>
        </p:nvGrpSpPr>
        <p:grpSpPr bwMode="auto">
          <a:xfrm>
            <a:off x="4419600" y="2667000"/>
            <a:ext cx="1993900" cy="3375025"/>
            <a:chOff x="2832" y="1776"/>
            <a:chExt cx="1256" cy="2126"/>
          </a:xfrm>
        </p:grpSpPr>
        <p:sp>
          <p:nvSpPr>
            <p:cNvPr id="71705" name="Oval 25"/>
            <p:cNvSpPr>
              <a:spLocks noChangeArrowheads="1"/>
            </p:cNvSpPr>
            <p:nvPr/>
          </p:nvSpPr>
          <p:spPr bwMode="auto">
            <a:xfrm>
              <a:off x="2832" y="1776"/>
              <a:ext cx="1248" cy="1536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6" name="Text Box 26"/>
            <p:cNvSpPr txBox="1">
              <a:spLocks noChangeArrowheads="1"/>
            </p:cNvSpPr>
            <p:nvPr/>
          </p:nvSpPr>
          <p:spPr bwMode="auto">
            <a:xfrm>
              <a:off x="3110" y="3460"/>
              <a:ext cx="97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Natural loop</a:t>
              </a:r>
            </a:p>
            <a:p>
              <a:r>
                <a:rPr lang="en-US"/>
                <a:t>of 3 -&gt; 2</a:t>
              </a:r>
            </a:p>
          </p:txBody>
        </p:sp>
      </p:grpSp>
      <p:grpSp>
        <p:nvGrpSpPr>
          <p:cNvPr id="71710" name="Group 30"/>
          <p:cNvGrpSpPr>
            <a:grpSpLocks/>
          </p:cNvGrpSpPr>
          <p:nvPr/>
        </p:nvGrpSpPr>
        <p:grpSpPr bwMode="auto">
          <a:xfrm>
            <a:off x="533400" y="1752600"/>
            <a:ext cx="6797675" cy="4060825"/>
            <a:chOff x="422" y="1200"/>
            <a:chExt cx="4282" cy="2558"/>
          </a:xfrm>
        </p:grpSpPr>
        <p:sp>
          <p:nvSpPr>
            <p:cNvPr id="71708" name="Oval 28"/>
            <p:cNvSpPr>
              <a:spLocks noChangeArrowheads="1"/>
            </p:cNvSpPr>
            <p:nvPr/>
          </p:nvSpPr>
          <p:spPr bwMode="auto">
            <a:xfrm>
              <a:off x="960" y="1200"/>
              <a:ext cx="3744" cy="2304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9" name="Text Box 29"/>
            <p:cNvSpPr txBox="1">
              <a:spLocks noChangeArrowheads="1"/>
            </p:cNvSpPr>
            <p:nvPr/>
          </p:nvSpPr>
          <p:spPr bwMode="auto">
            <a:xfrm>
              <a:off x="422" y="3316"/>
              <a:ext cx="97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Natural loop</a:t>
              </a:r>
            </a:p>
            <a:p>
              <a:r>
                <a:rPr lang="en-US"/>
                <a:t>of 5 -&gt;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29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New Dragon Book (</a:t>
            </a:r>
            <a:r>
              <a:rPr lang="en-US" sz="4400" dirty="0" err="1" smtClean="0"/>
              <a:t>Aho</a:t>
            </a:r>
            <a:r>
              <a:rPr lang="en-US" sz="4400" dirty="0" smtClean="0"/>
              <a:t> Lam </a:t>
            </a:r>
            <a:r>
              <a:rPr lang="en-US" sz="4400" dirty="0" err="1" smtClean="0"/>
              <a:t>Sethi</a:t>
            </a:r>
            <a:r>
              <a:rPr lang="en-US" sz="4400" dirty="0" smtClean="0"/>
              <a:t> Ullman)</a:t>
            </a:r>
          </a:p>
          <a:p>
            <a:pPr lvl="1"/>
            <a:r>
              <a:rPr lang="en-US" sz="4000" dirty="0" smtClean="0"/>
              <a:t>Section 9.5 (PRE)</a:t>
            </a:r>
          </a:p>
          <a:p>
            <a:pPr lvl="1"/>
            <a:r>
              <a:rPr lang="en-US" sz="4000" dirty="0" smtClean="0"/>
              <a:t>Section 9.6 (Loops in Flow Graphs)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at entry.</a:t>
            </a:r>
          </a:p>
          <a:p>
            <a:r>
              <a:rPr lang="en-US"/>
              <a:t>If you can follow an edge to an unvisited node, do so.</a:t>
            </a:r>
          </a:p>
          <a:p>
            <a:r>
              <a:rPr lang="en-US"/>
              <a:t>If not, backtrack to your </a:t>
            </a:r>
            <a:r>
              <a:rPr lang="en-US" i="1">
                <a:solidFill>
                  <a:srgbClr val="FF0066"/>
                </a:solidFill>
              </a:rPr>
              <a:t>parent</a:t>
            </a:r>
            <a:r>
              <a:rPr lang="en-US"/>
              <a:t>  (node from which you were visited).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3CB-8D04-4CBD-BDEC-ABF2898BE388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Spanning Tree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Root = entry.</a:t>
            </a:r>
          </a:p>
          <a:p>
            <a:r>
              <a:rPr lang="en-US"/>
              <a:t>Tree edges are the edges along which we first visit the node at the head.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3774-023F-4ED9-A69D-24A6D7128AEB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DFST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F8C8-D300-47E1-8E26-3EABD9D40A99}" type="slidenum">
              <a:rPr lang="en-US"/>
              <a:pPr/>
              <a:t>6</a:t>
            </a:fld>
            <a:endParaRPr lang="en-US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3733800" y="2438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1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5562600" y="42672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810000" y="4343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4648200" y="33528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895600" y="34290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0386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953000" y="3657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31242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32004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40386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253" name="AutoShape 13"/>
          <p:cNvCxnSpPr>
            <a:cxnSpLocks noChangeShapeType="1"/>
            <a:stCxn id="10245" idx="2"/>
            <a:endCxn id="10243" idx="2"/>
          </p:cNvCxnSpPr>
          <p:nvPr/>
        </p:nvCxnSpPr>
        <p:spPr bwMode="auto">
          <a:xfrm rot="10800000">
            <a:off x="3733800" y="2628900"/>
            <a:ext cx="76200" cy="1905000"/>
          </a:xfrm>
          <a:prstGeom prst="curvedConnector3">
            <a:avLst>
              <a:gd name="adj1" fmla="val 213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AutoShape 14"/>
          <p:cNvCxnSpPr>
            <a:cxnSpLocks noChangeShapeType="1"/>
            <a:stCxn id="10244" idx="6"/>
            <a:endCxn id="10246" idx="0"/>
          </p:cNvCxnSpPr>
          <p:nvPr/>
        </p:nvCxnSpPr>
        <p:spPr bwMode="auto">
          <a:xfrm flipH="1" flipV="1">
            <a:off x="4838700" y="3352800"/>
            <a:ext cx="1104900" cy="1104900"/>
          </a:xfrm>
          <a:prstGeom prst="curvedConnector4">
            <a:avLst>
              <a:gd name="adj1" fmla="val -20690"/>
              <a:gd name="adj2" fmla="val 12069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5" name="Line 15"/>
          <p:cNvSpPr>
            <a:spLocks noChangeShapeType="1"/>
          </p:cNvSpPr>
          <p:nvPr/>
        </p:nvSpPr>
        <p:spPr bwMode="auto">
          <a:xfrm flipH="1">
            <a:off x="3276600" y="28194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4953000" y="38100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038600" y="28956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3276600" y="37338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" grpId="0" animBg="1"/>
      <p:bldP spid="10256" grpId="0" animBg="1"/>
      <p:bldP spid="10257" grpId="0" animBg="1"/>
      <p:bldP spid="102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Node Order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reverse of the order in which a DFS </a:t>
            </a:r>
            <a:r>
              <a:rPr lang="en-US">
                <a:solidFill>
                  <a:srgbClr val="33CC33"/>
                </a:solidFill>
              </a:rPr>
              <a:t>retreats</a:t>
            </a:r>
            <a:r>
              <a:rPr lang="en-US"/>
              <a:t> from the nodes.</a:t>
            </a:r>
          </a:p>
          <a:p>
            <a:r>
              <a:rPr lang="en-US"/>
              <a:t>Alternatively, reverse of postorder traversal of the tree.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471A-3FD7-4A59-91BA-7D36B654EF0B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DF Order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9693-19F6-4598-A817-92F6076B7771}" type="slidenum">
              <a:rPr lang="en-US"/>
              <a:pPr/>
              <a:t>8</a:t>
            </a:fld>
            <a:endParaRPr lang="en-US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3733800" y="2438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1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5562600" y="42672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810000" y="43434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648200" y="33528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2895600" y="3429000"/>
            <a:ext cx="381000" cy="381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40386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953000" y="3657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3124200" y="2743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32004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40386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301" name="AutoShape 13"/>
          <p:cNvCxnSpPr>
            <a:cxnSpLocks noChangeShapeType="1"/>
            <a:stCxn id="12293" idx="2"/>
            <a:endCxn id="12291" idx="2"/>
          </p:cNvCxnSpPr>
          <p:nvPr/>
        </p:nvCxnSpPr>
        <p:spPr bwMode="auto">
          <a:xfrm rot="10800000">
            <a:off x="3733800" y="2628900"/>
            <a:ext cx="76200" cy="1905000"/>
          </a:xfrm>
          <a:prstGeom prst="curvedConnector3">
            <a:avLst>
              <a:gd name="adj1" fmla="val 213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2" name="AutoShape 14"/>
          <p:cNvCxnSpPr>
            <a:cxnSpLocks noChangeShapeType="1"/>
            <a:stCxn id="12292" idx="6"/>
            <a:endCxn id="12294" idx="0"/>
          </p:cNvCxnSpPr>
          <p:nvPr/>
        </p:nvCxnSpPr>
        <p:spPr bwMode="auto">
          <a:xfrm flipH="1" flipV="1">
            <a:off x="4838700" y="3352800"/>
            <a:ext cx="1104900" cy="1104900"/>
          </a:xfrm>
          <a:prstGeom prst="curvedConnector4">
            <a:avLst>
              <a:gd name="adj1" fmla="val -20690"/>
              <a:gd name="adj2" fmla="val 12069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3276600" y="28194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4953000" y="38100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4038600" y="28956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3276600" y="373380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Kinds of Edges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Tree edges.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Forward edges</a:t>
            </a:r>
            <a:r>
              <a:rPr lang="en-US"/>
              <a:t>  (node to proper descendant).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Retreating edges</a:t>
            </a:r>
            <a:r>
              <a:rPr lang="en-US"/>
              <a:t>  (node to ancestor).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Cross edges</a:t>
            </a:r>
            <a:r>
              <a:rPr lang="en-US"/>
              <a:t>  (between two nodes, neither of which is an ancestor of the other.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D7FF-79BD-42C1-842D-FC85FF4DE04D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10603</TotalTime>
  <Words>1151</Words>
  <Application>Microsoft Office PowerPoint</Application>
  <PresentationFormat>On-screen Show (4:3)</PresentationFormat>
  <Paragraphs>262</Paragraphs>
  <Slides>34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Simple</vt:lpstr>
      <vt:lpstr>Program Analysis https://www.cse.iitb.ac.in/~karkare/cs618/ </vt:lpstr>
      <vt:lpstr>Acknowledgement</vt:lpstr>
      <vt:lpstr>Speeding up DFA</vt:lpstr>
      <vt:lpstr>Depth-First Search</vt:lpstr>
      <vt:lpstr>Depth-First Spanning Tree</vt:lpstr>
      <vt:lpstr>Example: DFST</vt:lpstr>
      <vt:lpstr>Depth-First Node Order</vt:lpstr>
      <vt:lpstr>Example: DF Order</vt:lpstr>
      <vt:lpstr>Four Kinds of Edges</vt:lpstr>
      <vt:lpstr>A Little Magic</vt:lpstr>
      <vt:lpstr>Example: Non-Tree Edges</vt:lpstr>
      <vt:lpstr>Roadmap</vt:lpstr>
      <vt:lpstr>Dominators</vt:lpstr>
      <vt:lpstr>Example: Dominators</vt:lpstr>
      <vt:lpstr>Common Dominator Cases</vt:lpstr>
      <vt:lpstr>Back Edges</vt:lpstr>
      <vt:lpstr>Example: Back Edges</vt:lpstr>
      <vt:lpstr>Reducible Flow Graphs</vt:lpstr>
      <vt:lpstr>Example: Remove Back Edges</vt:lpstr>
      <vt:lpstr>Example: Remove Back Edges</vt:lpstr>
      <vt:lpstr>Why Reducibility?</vt:lpstr>
      <vt:lpstr>Example: Nonreducible Graph</vt:lpstr>
      <vt:lpstr>Why Care About Back/Retreating Edges?</vt:lpstr>
      <vt:lpstr>DF Order and Retreating Edges</vt:lpstr>
      <vt:lpstr>Example: DF Order</vt:lpstr>
      <vt:lpstr>Depth of a Flow Graph</vt:lpstr>
      <vt:lpstr>Example: Depth = 2</vt:lpstr>
      <vt:lpstr>Similarly . . .</vt:lpstr>
      <vt:lpstr>In General . . .</vt:lpstr>
      <vt:lpstr>Why Depth+2 is Good</vt:lpstr>
      <vt:lpstr>Example: Nested Loops</vt:lpstr>
      <vt:lpstr>Natural Loops</vt:lpstr>
      <vt:lpstr>Example: Natural Loops</vt:lpstr>
      <vt:lpstr>Reading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Compiler Optimizations</dc:title>
  <dc:creator>karkare</dc:creator>
  <cp:lastModifiedBy>karkare</cp:lastModifiedBy>
  <cp:revision>256</cp:revision>
  <cp:lastPrinted>2016-08-16T07:54:02Z</cp:lastPrinted>
  <dcterms:created xsi:type="dcterms:W3CDTF">2012-01-10T14:35:29Z</dcterms:created>
  <dcterms:modified xsi:type="dcterms:W3CDTF">2016-08-19T08:19:48Z</dcterms:modified>
  <cp:contentStatus/>
</cp:coreProperties>
</file>