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8.gif" ContentType="image/gif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763CF55-E0A0-4EE0-A330-8C799E612B9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F62B09-2B33-48D8-8987-CCDC75485A3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3E1309-7ACD-46E5-ABEA-EFFD38B95D6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B52C101-D308-4408-AB87-4CB715DEE61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23A4B5-4D33-405D-AC74-EA80A438D2A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920265-393C-4B8D-895F-CB51E650610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481FF5-F4C0-4700-9CEA-77F6D9911E0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FC02DC-C924-40AF-BD02-63B1E579F4A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C0BEBF-143F-44CC-8F10-D90C7B55048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B4A46E-E889-4FB8-B3D4-2AB0ADE4120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7701B3-9004-4338-AF4C-8694BBAEE5E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D858D6-A7A6-4B37-AA1F-C5BE06A720F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2EB170-7F4E-4416-BAA2-22BF48AF3CB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A7A293-ED6B-43FD-B0F1-6ABEAA9EF0C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D53B82-2422-43A0-820A-43382823631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44411F5-DE03-42DB-86D9-4AD0A9F120F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740FDC-6928-4A44-AC0E-64339F96B0C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2A597D-C39E-4A17-9CEB-B022B1528F9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483FB2-F993-4E8E-B729-DDF98D02709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C60488-C294-4629-AE07-8EFD5062415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2D6DE5-BED1-45F0-B435-78482C58EE4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7DA1B8-FE45-4CA4-BA2C-9C30E996E10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C72781-58AF-4960-B9A4-6AFC0EBC3BD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Shape 1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1CB588-EE5A-4579-8DDE-58C1DC1F35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statement-by-statement code-generation strategy often produces target code that contains redundant instructions and suboptimal constructs. A simple but effective technique for locally improving the target code is peephole optimization, a method for trying to improve the performance of the target program by examining a short sequence of target instructions (called the peephole) and replacing these instructions by a shorter or faster sequence, whenever possible. The peephole is a small, moving window on the target program. The code in the peephole need not be contiguous, although some implementations do require this.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F0B05D-69CC-4D25-A6BA-8BAA333FE43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Now, we will give some examples of program transformations that are characteristic of peephole optimization: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Redundant loads and stores: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see the instruction sequence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 R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 a, R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delete instruction (2) because whenever (2) is executed, (1) will ensure that the value of a is already in register R0. Note that is (2) has a label, we could not be sure that (1) was always executed immediately before (2) and so we could not remove (2).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TextShape 1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4EFA5E-27DB-4E1B-8B3A-5D913535851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Another opportunity for peephole optimization is the removal of unreachable instructions.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extShape 1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3B29B1-2F12-40FF-AE7D-FC51F9C567D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. 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Shape 1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340B69-A0EB-4F50-9515-E6A34644A88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. 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TextShape 1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5B751A3-4EBB-464F-8306-05904B2EBA4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. 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29CBE9-4DC1-4B31-96F2-85829233496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8C904C6-0072-4AC2-BADC-FFBCB8180C3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AEFAFB-C06B-496A-98C8-482352873A2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45E032-1A3D-44C5-A65B-9230CB6E358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E8CC2C-DF0C-42A5-931A-9928ED585CE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2AF632-BCB8-4CD7-B8C7-4276F315BF1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64C098D-B57B-4728-9FFB-E4D2C9625BE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5950F4-4F41-40A9-A4F2-C19011634F3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0893AB-C2C9-4AC5-B835-9E511F03B0F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E2F4BB-0F4E-4B71-B5FE-470CFD3E55F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2E6D57-10C1-4445-93EC-A6DF48079EE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4E0492-92EA-41E2-9C96-5CA8C665DE7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FA6997-3167-4575-AD47-4A0C4740356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gif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654840"/>
            <a:ext cx="91436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Analysis</a:t>
            </a: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https://www.cse.iitb.ac.in/~karkare/cs618/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344040"/>
            <a:ext cx="6400440" cy="212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Amey Karkare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 of Computer Science and Engg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IIT Kanpur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Visiting IIT Bombay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karkare@cse.iitk.ac.in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karkare@cse.iitb.ac.in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6" descr=""/>
          <p:cNvPicPr/>
          <p:nvPr/>
        </p:nvPicPr>
        <p:blipFill>
          <a:blip r:embed="rId1"/>
          <a:stretch/>
        </p:blipFill>
        <p:spPr>
          <a:xfrm>
            <a:off x="90000" y="4642560"/>
            <a:ext cx="1819080" cy="17298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111960" y="2078280"/>
            <a:ext cx="89017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Welcome &amp;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" descr=""/>
          <p:cNvPicPr/>
          <p:nvPr/>
        </p:nvPicPr>
        <p:blipFill>
          <a:blip r:embed="rId2"/>
          <a:stretch/>
        </p:blipFill>
        <p:spPr>
          <a:xfrm>
            <a:off x="7376040" y="4551840"/>
            <a:ext cx="1657080" cy="16905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Independent Optimizations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69960" y="0"/>
            <a:ext cx="7772040" cy="88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Motivational 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85800" y="873720"/>
            <a:ext cx="7772040" cy="5372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quicksort(int m, int 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recursively sort a[m] through a[n]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i, j;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v, x;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if(n &lt;= m) return;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 – 1; j = n; v = a[n];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 (1)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 i = i+1; while (a[i] &lt; v);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 j = j-1; while (a[j] &gt; v);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 &gt; j) break;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a[i]; a[i] = a[j]; a[j] = x;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a[i]; a[i] = a[n]; a[n] = x;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quicksort(m,j); quicksort(i+1,n);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58D1342-1CCA-47DF-B2C4-5E08DC2DA1C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942120" y="2876760"/>
            <a:ext cx="6581880" cy="2759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 prstMaterial="matte"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 – 1; j = n; v = a[n];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 (1)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 i = i+1; while (a[i] &lt; v);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 j = j-1; while (a[j] &gt; v);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 &gt; j) 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a[i]; a[i] = a[j]; a[j] = 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a[i]; a[i] = a[n]; a[n] = 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49200" y="513720"/>
            <a:ext cx="401688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(9)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goto(23)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693680" y="240480"/>
            <a:ext cx="4016880" cy="63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(14) t6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(15) x = a[t6]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t7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t8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t9 = a[t8]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a[t7] = t9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t10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a[t10]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t11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a[t11]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t13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t15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 startAt="16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a[t15] = x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18600" y="482760"/>
            <a:ext cx="3985920" cy="150984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339120" y="2075400"/>
            <a:ext cx="4006440" cy="138672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359640" y="3544560"/>
            <a:ext cx="3955320" cy="13762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359640" y="4983120"/>
            <a:ext cx="3996360" cy="297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"/>
          <p:cNvSpPr/>
          <p:nvPr/>
        </p:nvSpPr>
        <p:spPr>
          <a:xfrm>
            <a:off x="4828680" y="3565080"/>
            <a:ext cx="3164040" cy="29379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"/>
          <p:cNvSpPr/>
          <p:nvPr/>
        </p:nvSpPr>
        <p:spPr>
          <a:xfrm>
            <a:off x="4818600" y="298080"/>
            <a:ext cx="3153960" cy="32155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11120" y="688320"/>
            <a:ext cx="1766880" cy="117072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835720" y="616320"/>
            <a:ext cx="2516760" cy="132516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33680" y="657720"/>
            <a:ext cx="2568240" cy="1222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318480" y="2373480"/>
            <a:ext cx="2753280" cy="297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1541160" y="3662640"/>
            <a:ext cx="2568240" cy="261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t6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a[t6]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t7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t8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t9 = a[t8]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a[t7] = t9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t10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a[t10]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5075280" y="3647160"/>
            <a:ext cx="2937960" cy="2486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t11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a[t11]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t13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t15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a[t15]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2178000" y="1274040"/>
            <a:ext cx="65736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8702280" y="126900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9"/>
          <p:cNvSpPr/>
          <p:nvPr/>
        </p:nvSpPr>
        <p:spPr>
          <a:xfrm flipH="1" flipV="1">
            <a:off x="7417800" y="657000"/>
            <a:ext cx="1283760" cy="61092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4" name="CustomShape 10"/>
          <p:cNvSpPr/>
          <p:nvPr/>
        </p:nvSpPr>
        <p:spPr>
          <a:xfrm flipH="1" flipV="1">
            <a:off x="4093560" y="616320"/>
            <a:ext cx="1258200" cy="66240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5" name="CustomShape 11"/>
          <p:cNvSpPr/>
          <p:nvPr/>
        </p:nvSpPr>
        <p:spPr>
          <a:xfrm flipH="1" flipV="1" rot="5400000">
            <a:off x="4777920" y="585360"/>
            <a:ext cx="672480" cy="20390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6" name="CustomShape 12"/>
          <p:cNvSpPr/>
          <p:nvPr/>
        </p:nvSpPr>
        <p:spPr>
          <a:xfrm rot="5400000">
            <a:off x="6423840" y="1528200"/>
            <a:ext cx="641880" cy="134568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7" name="CustomShape 13"/>
          <p:cNvSpPr/>
          <p:nvPr/>
        </p:nvSpPr>
        <p:spPr>
          <a:xfrm flipH="1" rot="16200000">
            <a:off x="5131800" y="2234880"/>
            <a:ext cx="975600" cy="184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8" name="CustomShape 14"/>
          <p:cNvSpPr/>
          <p:nvPr/>
        </p:nvSpPr>
        <p:spPr>
          <a:xfrm rot="5400000">
            <a:off x="3264840" y="2232000"/>
            <a:ext cx="991080" cy="18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9" name="CustomShape 15"/>
          <p:cNvSpPr/>
          <p:nvPr/>
        </p:nvSpPr>
        <p:spPr>
          <a:xfrm>
            <a:off x="413280" y="328680"/>
            <a:ext cx="39744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6"/>
          <p:cNvSpPr/>
          <p:nvPr/>
        </p:nvSpPr>
        <p:spPr>
          <a:xfrm>
            <a:off x="2854800" y="255240"/>
            <a:ext cx="39744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7"/>
          <p:cNvSpPr/>
          <p:nvPr/>
        </p:nvSpPr>
        <p:spPr>
          <a:xfrm>
            <a:off x="1548360" y="3304800"/>
            <a:ext cx="39744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8"/>
          <p:cNvSpPr/>
          <p:nvPr/>
        </p:nvSpPr>
        <p:spPr>
          <a:xfrm>
            <a:off x="3344400" y="2018880"/>
            <a:ext cx="39744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9"/>
          <p:cNvSpPr/>
          <p:nvPr/>
        </p:nvSpPr>
        <p:spPr>
          <a:xfrm>
            <a:off x="5109840" y="3311640"/>
            <a:ext cx="39744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0"/>
          <p:cNvSpPr/>
          <p:nvPr/>
        </p:nvSpPr>
        <p:spPr>
          <a:xfrm>
            <a:off x="6135840" y="299520"/>
            <a:ext cx="39744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Line 21"/>
          <p:cNvSpPr/>
          <p:nvPr/>
        </p:nvSpPr>
        <p:spPr>
          <a:xfrm flipH="1">
            <a:off x="2814840" y="6277320"/>
            <a:ext cx="10440" cy="28764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6" name="Line 22"/>
          <p:cNvSpPr/>
          <p:nvPr/>
        </p:nvSpPr>
        <p:spPr>
          <a:xfrm flipH="1">
            <a:off x="595800" y="6575400"/>
            <a:ext cx="22190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7" name="Line 23"/>
          <p:cNvSpPr/>
          <p:nvPr/>
        </p:nvSpPr>
        <p:spPr>
          <a:xfrm flipV="1">
            <a:off x="605880" y="2270520"/>
            <a:ext cx="51480" cy="429444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8" name="Line 24"/>
          <p:cNvSpPr/>
          <p:nvPr/>
        </p:nvSpPr>
        <p:spPr>
          <a:xfrm>
            <a:off x="657360" y="2291040"/>
            <a:ext cx="18392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9" name="Line 25"/>
          <p:cNvSpPr/>
          <p:nvPr/>
        </p:nvSpPr>
        <p:spPr>
          <a:xfrm flipV="1">
            <a:off x="2496600" y="1551240"/>
            <a:ext cx="10080" cy="74988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00" name="CustomShape 26"/>
          <p:cNvSpPr/>
          <p:nvPr/>
        </p:nvSpPr>
        <p:spPr>
          <a:xfrm flipV="1">
            <a:off x="2496600" y="1530720"/>
            <a:ext cx="338760" cy="2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t6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t7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t8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t9 = a[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t9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t10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t11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t13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t15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08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0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1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2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3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4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5" name="CustomShape 15"/>
          <p:cNvSpPr/>
          <p:nvPr/>
        </p:nvSpPr>
        <p:spPr>
          <a:xfrm>
            <a:off x="816480" y="1009080"/>
            <a:ext cx="39600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6"/>
          <p:cNvSpPr/>
          <p:nvPr/>
        </p:nvSpPr>
        <p:spPr>
          <a:xfrm>
            <a:off x="3037320" y="94212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7"/>
          <p:cNvSpPr/>
          <p:nvPr/>
        </p:nvSpPr>
        <p:spPr>
          <a:xfrm>
            <a:off x="1848240" y="358380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8"/>
          <p:cNvSpPr/>
          <p:nvPr/>
        </p:nvSpPr>
        <p:spPr>
          <a:xfrm>
            <a:off x="3483000" y="254700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9"/>
          <p:cNvSpPr/>
          <p:nvPr/>
        </p:nvSpPr>
        <p:spPr>
          <a:xfrm>
            <a:off x="5089320" y="372348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0"/>
          <p:cNvSpPr/>
          <p:nvPr/>
        </p:nvSpPr>
        <p:spPr>
          <a:xfrm>
            <a:off x="6022800" y="98280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2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3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4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5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6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27"/>
          <p:cNvSpPr/>
          <p:nvPr/>
        </p:nvSpPr>
        <p:spPr>
          <a:xfrm>
            <a:off x="1302480" y="123120"/>
            <a:ext cx="6109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Subexpression Elimination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t8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t9 = a[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t9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t10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t13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t15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35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37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38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39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40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41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42" name="CustomShape 15"/>
          <p:cNvSpPr/>
          <p:nvPr/>
        </p:nvSpPr>
        <p:spPr>
          <a:xfrm>
            <a:off x="816480" y="1009080"/>
            <a:ext cx="39600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3037320" y="94212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1848240" y="358380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3483000" y="254700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9"/>
          <p:cNvSpPr/>
          <p:nvPr/>
        </p:nvSpPr>
        <p:spPr>
          <a:xfrm>
            <a:off x="5089320" y="372348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0"/>
          <p:cNvSpPr/>
          <p:nvPr/>
        </p:nvSpPr>
        <p:spPr>
          <a:xfrm>
            <a:off x="6022800" y="98280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49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50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51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52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53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54" name="CustomShape 27"/>
          <p:cNvSpPr/>
          <p:nvPr/>
        </p:nvSpPr>
        <p:spPr>
          <a:xfrm>
            <a:off x="1302480" y="123120"/>
            <a:ext cx="6109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Subexpression Elimination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t9 = a[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t9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62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64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65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66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67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68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69" name="CustomShape 15"/>
          <p:cNvSpPr/>
          <p:nvPr/>
        </p:nvSpPr>
        <p:spPr>
          <a:xfrm>
            <a:off x="816480" y="1009080"/>
            <a:ext cx="39600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6"/>
          <p:cNvSpPr/>
          <p:nvPr/>
        </p:nvSpPr>
        <p:spPr>
          <a:xfrm>
            <a:off x="3037320" y="94212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7"/>
          <p:cNvSpPr/>
          <p:nvPr/>
        </p:nvSpPr>
        <p:spPr>
          <a:xfrm>
            <a:off x="1848240" y="358380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8"/>
          <p:cNvSpPr/>
          <p:nvPr/>
        </p:nvSpPr>
        <p:spPr>
          <a:xfrm>
            <a:off x="3483000" y="254700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9"/>
          <p:cNvSpPr/>
          <p:nvPr/>
        </p:nvSpPr>
        <p:spPr>
          <a:xfrm>
            <a:off x="5089320" y="372348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0"/>
          <p:cNvSpPr/>
          <p:nvPr/>
        </p:nvSpPr>
        <p:spPr>
          <a:xfrm>
            <a:off x="6022800" y="982800"/>
            <a:ext cx="397440" cy="333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76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77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78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79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80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81" name="CustomShape 27"/>
          <p:cNvSpPr/>
          <p:nvPr/>
        </p:nvSpPr>
        <p:spPr>
          <a:xfrm>
            <a:off x="1302480" y="123120"/>
            <a:ext cx="6109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Subexpression Elimination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t9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</a:t>
            </a:r>
            <a:r>
              <a:rPr b="1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89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1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2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3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4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5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96" name="CustomShape 15"/>
          <p:cNvSpPr/>
          <p:nvPr/>
        </p:nvSpPr>
        <p:spPr>
          <a:xfrm>
            <a:off x="829080" y="10090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03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04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05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06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07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08" name="CustomShape 27"/>
          <p:cNvSpPr/>
          <p:nvPr/>
        </p:nvSpPr>
        <p:spPr>
          <a:xfrm>
            <a:off x="1373760" y="123120"/>
            <a:ext cx="6109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Subexpression Elimination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</a:t>
            </a:r>
            <a:r>
              <a:rPr b="1" lang="en-US" sz="1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16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18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19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20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21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22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23" name="CustomShape 15"/>
          <p:cNvSpPr/>
          <p:nvPr/>
        </p:nvSpPr>
        <p:spPr>
          <a:xfrm>
            <a:off x="829080" y="10090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30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31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32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33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34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35" name="CustomShape 27"/>
          <p:cNvSpPr/>
          <p:nvPr/>
        </p:nvSpPr>
        <p:spPr>
          <a:xfrm>
            <a:off x="1373760" y="123120"/>
            <a:ext cx="6109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Subexpression Elimination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45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46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47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48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49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829080" y="10090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57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58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59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60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61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62" name="CustomShape 27"/>
          <p:cNvSpPr/>
          <p:nvPr/>
        </p:nvSpPr>
        <p:spPr>
          <a:xfrm>
            <a:off x="1402560" y="123120"/>
            <a:ext cx="6658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I miss one common subexpression?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8"/>
          <p:cNvSpPr/>
          <p:nvPr/>
        </p:nvSpPr>
        <p:spPr>
          <a:xfrm>
            <a:off x="513720" y="-37440"/>
            <a:ext cx="8455320" cy="1212120"/>
          </a:xfrm>
          <a:prstGeom prst="ellipse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Elimination not safe as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a[]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modified on path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B1-&gt;B2-&gt;B3-&gt;B4-&gt;B5-&gt;B2-&gt;B3-&gt;B4-&gt;B6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36160" y="609480"/>
            <a:ext cx="87703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Analysis: About the course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a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by a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for a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a Program  - User Program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a Program  - Analyzer (Compiler, Runtime)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 Program - Optimizer, Verifier, 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47CC223-31B2-440E-9E33-6108398FD5E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35280" y="5642280"/>
            <a:ext cx="791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"Democracy is the government of the people, by the people, for the people" - Abraham Lincoln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51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80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125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71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73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74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75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76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77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78" name="CustomShape 15"/>
          <p:cNvSpPr/>
          <p:nvPr/>
        </p:nvSpPr>
        <p:spPr>
          <a:xfrm>
            <a:off x="829080" y="10090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85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86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87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88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89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90" name="CustomShape 27"/>
          <p:cNvSpPr/>
          <p:nvPr/>
        </p:nvSpPr>
        <p:spPr>
          <a:xfrm>
            <a:off x="2835720" y="174600"/>
            <a:ext cx="3435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Propagation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98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00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01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02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03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04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05" name="CustomShape 15"/>
          <p:cNvSpPr/>
          <p:nvPr/>
        </p:nvSpPr>
        <p:spPr>
          <a:xfrm>
            <a:off x="829080" y="10090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12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13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14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15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16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17" name="CustomShape 27"/>
          <p:cNvSpPr/>
          <p:nvPr/>
        </p:nvSpPr>
        <p:spPr>
          <a:xfrm>
            <a:off x="2835720" y="174600"/>
            <a:ext cx="3435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Propagation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25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27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28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29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30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31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32" name="CustomShape 15"/>
          <p:cNvSpPr/>
          <p:nvPr/>
        </p:nvSpPr>
        <p:spPr>
          <a:xfrm>
            <a:off x="829080" y="10090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39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40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41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42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43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44" name="CustomShape 27"/>
          <p:cNvSpPr/>
          <p:nvPr/>
        </p:nvSpPr>
        <p:spPr>
          <a:xfrm>
            <a:off x="2352960" y="185040"/>
            <a:ext cx="4653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Dead Code Elimination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831240" y="1336320"/>
            <a:ext cx="1607760" cy="106560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7"/>
          <p:cNvSpPr/>
          <p:nvPr/>
        </p:nvSpPr>
        <p:spPr>
          <a:xfrm>
            <a:off x="2439360" y="1869120"/>
            <a:ext cx="59796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52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54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55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56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57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58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59" name="CustomShape 15"/>
          <p:cNvSpPr/>
          <p:nvPr/>
        </p:nvSpPr>
        <p:spPr>
          <a:xfrm>
            <a:off x="829080" y="10090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66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67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68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69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70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71" name="CustomShape 27"/>
          <p:cNvSpPr/>
          <p:nvPr/>
        </p:nvSpPr>
        <p:spPr>
          <a:xfrm>
            <a:off x="2352960" y="185040"/>
            <a:ext cx="4653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Strength Reduction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1240" y="965880"/>
            <a:ext cx="1607760" cy="160236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t2+4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t4-4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i&gt;=j 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7"/>
          <p:cNvSpPr/>
          <p:nvPr/>
        </p:nvSpPr>
        <p:spPr>
          <a:xfrm>
            <a:off x="2439360" y="1767240"/>
            <a:ext cx="597960" cy="1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79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81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82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83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84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85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86" name="CustomShape 15"/>
          <p:cNvSpPr/>
          <p:nvPr/>
        </p:nvSpPr>
        <p:spPr>
          <a:xfrm>
            <a:off x="839520" y="6289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93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94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95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96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97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98" name="CustomShape 27"/>
          <p:cNvSpPr/>
          <p:nvPr/>
        </p:nvSpPr>
        <p:spPr>
          <a:xfrm>
            <a:off x="2352960" y="185040"/>
            <a:ext cx="4653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Strength Reduction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831240" y="965880"/>
            <a:ext cx="1607760" cy="160236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t2+4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t4-4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i&gt;=j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7"/>
          <p:cNvSpPr/>
          <p:nvPr/>
        </p:nvSpPr>
        <p:spPr>
          <a:xfrm>
            <a:off x="2439360" y="1767240"/>
            <a:ext cx="597960" cy="1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06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08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09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10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11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12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13" name="CustomShape 15"/>
          <p:cNvSpPr/>
          <p:nvPr/>
        </p:nvSpPr>
        <p:spPr>
          <a:xfrm>
            <a:off x="839520" y="6289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20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21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22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23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24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25" name="CustomShape 27"/>
          <p:cNvSpPr/>
          <p:nvPr/>
        </p:nvSpPr>
        <p:spPr>
          <a:xfrm>
            <a:off x="1592640" y="133560"/>
            <a:ext cx="637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Induction Variable elimination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831240" y="965880"/>
            <a:ext cx="1607760" cy="160236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i+1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t2+4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j-1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t4-4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t2&gt;=t4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7"/>
          <p:cNvSpPr/>
          <p:nvPr/>
        </p:nvSpPr>
        <p:spPr>
          <a:xfrm>
            <a:off x="2439360" y="1767240"/>
            <a:ext cx="597960" cy="1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33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35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36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37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38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39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40" name="CustomShape 15"/>
          <p:cNvSpPr/>
          <p:nvPr/>
        </p:nvSpPr>
        <p:spPr>
          <a:xfrm>
            <a:off x="839520" y="6289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47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48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49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50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51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52" name="CustomShape 27"/>
          <p:cNvSpPr/>
          <p:nvPr/>
        </p:nvSpPr>
        <p:spPr>
          <a:xfrm>
            <a:off x="1592640" y="133560"/>
            <a:ext cx="637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Induction Variable elimination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831240" y="965880"/>
            <a:ext cx="1607760" cy="160236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 = m-1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 = 4*n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4*i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4*j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3037680" y="1270800"/>
            <a:ext cx="2290320" cy="120564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 = t2+4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t3 = a[t2]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t3&lt;v 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6039000" y="1308240"/>
            <a:ext cx="2337120" cy="111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t4 = t4-4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t5 = a[t4]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t5&gt;v goto 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4"/>
          <p:cNvSpPr/>
          <p:nvPr/>
        </p:nvSpPr>
        <p:spPr>
          <a:xfrm>
            <a:off x="3477240" y="2869560"/>
            <a:ext cx="2505240" cy="270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t2&gt;=t4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5"/>
          <p:cNvSpPr/>
          <p:nvPr/>
        </p:nvSpPr>
        <p:spPr>
          <a:xfrm>
            <a:off x="1859760" y="3955680"/>
            <a:ext cx="2337120" cy="2466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a[t4]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goto 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6"/>
          <p:cNvSpPr/>
          <p:nvPr/>
        </p:nvSpPr>
        <p:spPr>
          <a:xfrm>
            <a:off x="5076000" y="4029120"/>
            <a:ext cx="2673720" cy="22622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t14 = a[t1]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a[t2] = t14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a[t1] = 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7"/>
          <p:cNvSpPr/>
          <p:nvPr/>
        </p:nvSpPr>
        <p:spPr>
          <a:xfrm>
            <a:off x="2439360" y="1767240"/>
            <a:ext cx="597960" cy="1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60" name="CustomShape 8"/>
          <p:cNvSpPr/>
          <p:nvPr/>
        </p:nvSpPr>
        <p:spPr>
          <a:xfrm>
            <a:off x="8376480" y="1864440"/>
            <a:ext cx="1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9"/>
          <p:cNvSpPr/>
          <p:nvPr/>
        </p:nvSpPr>
        <p:spPr>
          <a:xfrm flipH="1" flipV="1">
            <a:off x="7206840" y="1308240"/>
            <a:ext cx="1168200" cy="555840"/>
          </a:xfrm>
          <a:prstGeom prst="bentConnector4">
            <a:avLst>
              <a:gd name="adj1" fmla="val -17800"/>
              <a:gd name="adj2" fmla="val 137395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62" name="CustomShape 10"/>
          <p:cNvSpPr/>
          <p:nvPr/>
        </p:nvSpPr>
        <p:spPr>
          <a:xfrm flipH="1" flipV="1">
            <a:off x="4183200" y="1270800"/>
            <a:ext cx="1144800" cy="602640"/>
          </a:xfrm>
          <a:prstGeom prst="bentConnector4">
            <a:avLst>
              <a:gd name="adj1" fmla="val -18163"/>
              <a:gd name="adj2" fmla="val 13449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63" name="CustomShape 11"/>
          <p:cNvSpPr/>
          <p:nvPr/>
        </p:nvSpPr>
        <p:spPr>
          <a:xfrm flipH="1" flipV="1" rot="5400000">
            <a:off x="4805280" y="1242360"/>
            <a:ext cx="612000" cy="1855440"/>
          </a:xfrm>
          <a:prstGeom prst="bentConnector4">
            <a:avLst>
              <a:gd name="adj1" fmla="val -33970"/>
              <a:gd name="adj2" fmla="val 80856"/>
            </a:avLst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64" name="CustomShape 12"/>
          <p:cNvSpPr/>
          <p:nvPr/>
        </p:nvSpPr>
        <p:spPr>
          <a:xfrm rot="5400000">
            <a:off x="6303240" y="2100600"/>
            <a:ext cx="583920" cy="1224360"/>
          </a:xfrm>
          <a:prstGeom prst="bentConnector2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65" name="CustomShape 13"/>
          <p:cNvSpPr/>
          <p:nvPr/>
        </p:nvSpPr>
        <p:spPr>
          <a:xfrm flipH="1" rot="16200000">
            <a:off x="5127480" y="2743920"/>
            <a:ext cx="887760" cy="16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66" name="CustomShape 14"/>
          <p:cNvSpPr/>
          <p:nvPr/>
        </p:nvSpPr>
        <p:spPr>
          <a:xfrm rot="5400000">
            <a:off x="3472200" y="2697120"/>
            <a:ext cx="814320" cy="17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67" name="CustomShape 15"/>
          <p:cNvSpPr/>
          <p:nvPr/>
        </p:nvSpPr>
        <p:spPr>
          <a:xfrm>
            <a:off x="839520" y="6289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16"/>
          <p:cNvSpPr/>
          <p:nvPr/>
        </p:nvSpPr>
        <p:spPr>
          <a:xfrm>
            <a:off x="3059280" y="94212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17"/>
          <p:cNvSpPr/>
          <p:nvPr/>
        </p:nvSpPr>
        <p:spPr>
          <a:xfrm>
            <a:off x="1870200" y="3583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18"/>
          <p:cNvSpPr/>
          <p:nvPr/>
        </p:nvSpPr>
        <p:spPr>
          <a:xfrm>
            <a:off x="3504960" y="25470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19"/>
          <p:cNvSpPr/>
          <p:nvPr/>
        </p:nvSpPr>
        <p:spPr>
          <a:xfrm>
            <a:off x="5111280" y="372348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20"/>
          <p:cNvSpPr/>
          <p:nvPr/>
        </p:nvSpPr>
        <p:spPr>
          <a:xfrm>
            <a:off x="6044760" y="982800"/>
            <a:ext cx="392760" cy="3337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Line 21"/>
          <p:cNvSpPr/>
          <p:nvPr/>
        </p:nvSpPr>
        <p:spPr>
          <a:xfrm flipH="1">
            <a:off x="3018960" y="6422400"/>
            <a:ext cx="9360" cy="26172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74" name="Line 22"/>
          <p:cNvSpPr/>
          <p:nvPr/>
        </p:nvSpPr>
        <p:spPr>
          <a:xfrm flipH="1">
            <a:off x="999360" y="6693480"/>
            <a:ext cx="201960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75" name="Line 23"/>
          <p:cNvSpPr/>
          <p:nvPr/>
        </p:nvSpPr>
        <p:spPr>
          <a:xfrm flipV="1">
            <a:off x="1008720" y="2775960"/>
            <a:ext cx="46800" cy="39081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76" name="Line 24"/>
          <p:cNvSpPr/>
          <p:nvPr/>
        </p:nvSpPr>
        <p:spPr>
          <a:xfrm>
            <a:off x="1055520" y="2794680"/>
            <a:ext cx="1673640" cy="3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77" name="Line 25"/>
          <p:cNvSpPr/>
          <p:nvPr/>
        </p:nvSpPr>
        <p:spPr>
          <a:xfrm flipV="1">
            <a:off x="2729160" y="2121480"/>
            <a:ext cx="9360" cy="682560"/>
          </a:xfrm>
          <a:prstGeom prst="line">
            <a:avLst/>
          </a:prstGeom>
          <a:ln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78" name="CustomShape 26"/>
          <p:cNvSpPr/>
          <p:nvPr/>
        </p:nvSpPr>
        <p:spPr>
          <a:xfrm flipV="1">
            <a:off x="2729160" y="2102400"/>
            <a:ext cx="3081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79" name="CustomShape 27"/>
          <p:cNvSpPr/>
          <p:nvPr/>
        </p:nvSpPr>
        <p:spPr>
          <a:xfrm>
            <a:off x="1428120" y="185040"/>
            <a:ext cx="6379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Dead Code elimination (again!)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685800" y="226080"/>
            <a:ext cx="7772040" cy="831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Benefits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81" name="Table 2"/>
          <p:cNvGraphicFramePr/>
          <p:nvPr/>
        </p:nvGraphicFramePr>
        <p:xfrm>
          <a:off x="747360" y="1077120"/>
          <a:ext cx="7772040" cy="2595600"/>
        </p:xfrm>
        <a:graphic>
          <a:graphicData uri="http://schemas.openxmlformats.org/drawingml/2006/table">
            <a:tbl>
              <a:tblPr/>
              <a:tblGrid>
                <a:gridCol w="2590560"/>
                <a:gridCol w="2590560"/>
                <a:gridCol w="2590920"/>
              </a:tblGrid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# Stmt before Optimizations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# Stmt after Optimizations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4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1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58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A8C0D71-A6BF-4836-8D3E-A44348EF290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3" name="CustomShape 4"/>
          <p:cNvSpPr/>
          <p:nvPr/>
        </p:nvSpPr>
        <p:spPr>
          <a:xfrm>
            <a:off x="832320" y="4140360"/>
            <a:ext cx="7543440" cy="17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Unit cost for statements, 10 iterations of outer loop, 100 iterations of each inner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of execution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ORIGINAL:    1*4 + 100*4 + 100*4 + 10*1 + 10*9 + 1*8 = 912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OPTIMIZED: 1*6 + 100*3 + 100*3 + 10*1 + 10*3 + 1*3 = 649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Dependent Optimizations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Expectations from You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3240" y="1428840"/>
            <a:ext cx="8580960" cy="4901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Compilers Knowledge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C/C++ for Assignments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C/C++/Java/Python for Project (Tentative)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 and modify </a:t>
            </a: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large code base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GCC, LLVM, SOOT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state of the art research papers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Discussions in class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ABBAEEF-A829-418E-BB70-1533A31EDE8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4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5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9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66996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Peephole Optimization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7" name="TextShape 2"/>
          <p:cNvSpPr txBox="1"/>
          <p:nvPr/>
        </p:nvSpPr>
        <p:spPr>
          <a:xfrm>
            <a:off x="685800" y="1233360"/>
            <a:ext cx="7772040" cy="486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 code often contains redundant instructions and suboptimal constructs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examine a short sequence of target instruction (peephole) and replace by a shorter or faster sequence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peephole is a small moving window on the target systems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0061118-B51F-4BC2-B5BA-54360FBFE9E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587">
                                            <p:txEl>
                                              <p:p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7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587">
                                            <p:txEl>
                                              <p:pRg st="77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180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587">
                                            <p:txEl>
                                              <p:pRg st="180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63972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Peephole optimization examples…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0" name="TextShape 2"/>
          <p:cNvSpPr txBox="1"/>
          <p:nvPr/>
        </p:nvSpPr>
        <p:spPr>
          <a:xfrm>
            <a:off x="685800" y="1233360"/>
            <a:ext cx="7772040" cy="486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Redundant loads and stores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the code sequence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 R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 a, R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2 can always be removed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does not have a label.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252BE4-5CDF-485C-844E-ACE2473BB3C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88" dur="indefinite" restart="never" nodeType="tmRoot">
          <p:childTnLst>
            <p:seq>
              <p:cTn id="189" dur="indefinite" nodeType="mainSeq">
                <p:childTnLst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84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590">
                                            <p:txEl>
                                              <p:pRg st="84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5556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Peephole optimization examples…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3" name="TextShape 2"/>
          <p:cNvSpPr txBox="1"/>
          <p:nvPr/>
        </p:nvSpPr>
        <p:spPr>
          <a:xfrm>
            <a:off x="685800" y="1325520"/>
            <a:ext cx="7772040" cy="534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ctr">
              <a:lnSpc>
                <a:spcPct val="80000"/>
              </a:lnSpc>
            </a:pPr>
            <a:r>
              <a:rPr b="0" lang="en-US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Unreachable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  <a:buClr>
                <a:srgbClr val="008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following code sequence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 debug = 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(debug)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debugging info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may be translated 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debug == 1 goto L1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 L2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L1: print debugging info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Eliminate jumps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debug != 1 goto L2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debugging information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59AC94-37C2-4C58-833A-F51C98053F2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0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593">
                                            <p:txEl>
                                              <p:pRg st="108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3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593">
                                            <p:txEl>
                                              <p:pRg st="135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5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593">
                                            <p:txEl>
                                              <p:pRg st="159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593">
                                            <p:txEl>
                                              <p:pRg st="169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9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500"/>
                                        <p:tgtEl>
                                          <p:spTgt spid="593">
                                            <p:txEl>
                                              <p:pRg st="195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01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593">
                                            <p:txEl>
                                              <p:pRg st="201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18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593">
                                            <p:txEl>
                                              <p:pRg st="218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42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593">
                                            <p:txEl>
                                              <p:pRg st="242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74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593">
                                            <p:txEl>
                                              <p:pRg st="274" end="2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65556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Unreachable code example 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289080" y="1189080"/>
            <a:ext cx="8565840" cy="566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constant propagation</a:t>
            </a:r>
            <a:r>
              <a:rPr b="0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0 &lt;&gt; 1 goto L2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debugging information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boolean expression. Since if condition is always true the code becomes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 L2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debugging information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print statement is now unreachable. Therefore, the code becomes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B00A5C-B5BD-4594-A185-92517AE041A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596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  <p:tgtEl>
                                          <p:spTgt spid="596">
                                            <p:txEl>
                                              <p:pRg st="2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" dur="500"/>
                                        <p:tgtEl>
                                          <p:spTgt spid="596">
                                            <p:txEl>
                                              <p:pRg st="44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8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596">
                                            <p:txEl>
                                              <p:pRg st="8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8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596">
                                            <p:txEl>
                                              <p:pRg st="87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6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596">
                                            <p:txEl>
                                              <p:pRg st="168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7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596">
                                            <p:txEl>
                                              <p:pRg st="179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1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596">
                                            <p:txEl>
                                              <p:pRg st="210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17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596">
                                            <p:txEl>
                                              <p:pRg st="217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86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500"/>
                                        <p:tgtEl>
                                          <p:spTgt spid="596">
                                            <p:txEl>
                                              <p:pRg st="286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89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596">
                                            <p:txEl>
                                              <p:pRg st="289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Peephole optimization examples…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9" name="TextShape 2"/>
          <p:cNvSpPr txBox="1"/>
          <p:nvPr/>
        </p:nvSpPr>
        <p:spPr>
          <a:xfrm>
            <a:off x="685800" y="1309680"/>
            <a:ext cx="7772040" cy="5196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8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flow of control: replace jump over jumps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 L1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 : goto L2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8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Simplify algebraic expressions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x := x+0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x:=x*1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252BF09-C50C-4663-84A5-E0D290F6EB4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5272200" y="2149560"/>
            <a:ext cx="3139560" cy="179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 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L1: goto L2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5"/>
          <p:cNvSpPr/>
          <p:nvPr/>
        </p:nvSpPr>
        <p:spPr>
          <a:xfrm>
            <a:off x="4347720" y="2690640"/>
            <a:ext cx="57564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7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599">
                                            <p:txEl>
                                              <p:pRg st="79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11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599">
                                            <p:txEl>
                                              <p:pRg st="110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6444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Peephole optimization examples…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4" name="TextShape 2"/>
          <p:cNvSpPr txBox="1"/>
          <p:nvPr/>
        </p:nvSpPr>
        <p:spPr>
          <a:xfrm>
            <a:off x="685800" y="1336680"/>
            <a:ext cx="7772040" cy="475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8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Strength reduction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Replace X^2 by X*X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Replace multiplication by left shift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Replace division by right shift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8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faster machine instructions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replace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#1,R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 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484D5BE-DED1-4A18-9A5A-9F546B4B726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604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604">
                                            <p:txEl>
                                              <p:pRg st="1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604">
                                            <p:txEl>
                                              <p:pRg st="38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604">
                                            <p:txEl>
                                              <p:pRg st="7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0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604">
                                            <p:txEl>
                                              <p:pRg st="109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4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" dur="500"/>
                                        <p:tgtEl>
                                          <p:spTgt spid="604">
                                            <p:txEl>
                                              <p:pRg st="141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62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500"/>
                                        <p:tgtEl>
                                          <p:spTgt spid="604">
                                            <p:txEl>
                                              <p:pRg st="162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Logistics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E81EED-FB30-4749-85C7-017DB43080A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Evaluation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610" name="Table 2"/>
          <p:cNvGraphicFramePr/>
          <p:nvPr/>
        </p:nvGraphicFramePr>
        <p:xfrm>
          <a:off x="685800" y="1521360"/>
          <a:ext cx="7772040" cy="360000"/>
        </p:xfrm>
        <a:graphic>
          <a:graphicData uri="http://schemas.openxmlformats.org/drawingml/2006/table">
            <a:tbl>
              <a:tblPr/>
              <a:tblGrid>
                <a:gridCol w="5369400"/>
                <a:gridCol w="2402640"/>
              </a:tblGrid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Assignments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5%-10%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Course Project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30%-40%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 Proposal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5% 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 </a:t>
                      </a: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Report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15% 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 Implementation &amp; </a:t>
                      </a: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Presentation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15% 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Mid semester exam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10%-20%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End semester exam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25%-35%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Quizzes/Class Participation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1BA3F8-5E88-47CA-81EC-66D91CB8019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2" name="CustomShape 4"/>
          <p:cNvSpPr/>
          <p:nvPr/>
        </p:nvSpPr>
        <p:spPr>
          <a:xfrm>
            <a:off x="4830120" y="5798520"/>
            <a:ext cx="3062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Audit: Stuff in BLACK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685800" y="2923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4" name="TextShape 2"/>
          <p:cNvSpPr txBox="1"/>
          <p:nvPr/>
        </p:nvSpPr>
        <p:spPr>
          <a:xfrm>
            <a:off x="685800" y="1449360"/>
            <a:ext cx="7772040" cy="455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Major part of the course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need to implement some non-trivial analysis/optimization using one of the open source infrastructure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e.g., some paper published in last 10 years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are encouraged to suggest your own projects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marks for publishable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Individual OR Group of 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5716298-CB41-448F-9F9D-A5AB5B7DBF9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2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13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17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226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262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 txBox="1"/>
          <p:nvPr/>
        </p:nvSpPr>
        <p:spPr>
          <a:xfrm>
            <a:off x="685800" y="236520"/>
            <a:ext cx="7772040" cy="83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 #1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7" name="TextShape 2"/>
          <p:cNvSpPr txBox="1"/>
          <p:nvPr/>
        </p:nvSpPr>
        <p:spPr>
          <a:xfrm>
            <a:off x="685800" y="954720"/>
            <a:ext cx="7772040" cy="560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one of the compiler infrastructure mentioned on the course webpage 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Submit a report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page  about the infrastructure, and the optimizations present in it.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page about the most interesting optimization found, with 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BA4865-FB03-45DB-A145-6AC89B5CC24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0" dur="indefinite" restart="never" nodeType="tmRoot">
          <p:childTnLst>
            <p:seq>
              <p:cTn id="331" dur="indefinite" nodeType="mainSeq">
                <p:childTnLst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7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9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9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1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89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Expectations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5800" y="1959480"/>
            <a:ext cx="7772040" cy="413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0D84F07-6C66-43FF-A170-89D5B6A51CB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685800" y="236520"/>
            <a:ext cx="7772040" cy="83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 #1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435960" y="954720"/>
            <a:ext cx="8187120" cy="560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try more than one tool, even something not mentioned on the webpage.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submit report for only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Preferably the one you plan to use for your project.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DEADLINE: July 30</a:t>
            </a:r>
            <a:r>
              <a:rPr b="0" lang="en-US" sz="2800" spc="-1" strike="noStrike" baseline="30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th,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End of Day (before Midnight)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course website for submission details (TBD)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https://www.cse.iitb.ac.in/~karkare/cs618/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D039A8-038A-4E95-BCA5-29D9D862A80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62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13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61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 Quizzes (QQs)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will be small quizzes (10-15 min duration) during the class.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can be announced or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un-announced (surprize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quizzes).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bring </a:t>
            </a: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pen and some loose papers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the class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50C6CD2-F2A0-4E2A-BCED-8C9F3B7550E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2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QQ #1 (Ungraded)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various phases of compilers that you know?  (5 minutes)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ED2B44F-9D52-4323-8534-31275A5C00D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75600" y="2771280"/>
            <a:ext cx="914040" cy="1660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2839680" y="2771280"/>
            <a:ext cx="914040" cy="1660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4419720" y="2771280"/>
            <a:ext cx="914040" cy="1660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5387040" y="2771280"/>
            <a:ext cx="914040" cy="1660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3828960" y="3573720"/>
            <a:ext cx="56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1007640" y="3666960"/>
            <a:ext cx="839520" cy="45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6301440" y="3573720"/>
            <a:ext cx="845640" cy="45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1"/>
          <p:cNvSpPr/>
          <p:nvPr/>
        </p:nvSpPr>
        <p:spPr>
          <a:xfrm>
            <a:off x="821160" y="3145320"/>
            <a:ext cx="974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File.c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6478920" y="3066480"/>
            <a:ext cx="1543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File.asm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Assignments / Exercises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Short assignments to apply the lecture material.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Assignments will have some written and some programming tasks.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4-5 Assignments for the semester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550AD43-0E8B-4054-AA09-F2E0BE8305E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4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Program Analysis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Compiler Code Optimizations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are optimizations important?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not write optimized code to begin with?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do optimizations fit in the compiler flow?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DD11EF8-A9AB-4133-AE46-072855CE3C9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6996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Optimization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85800" y="1233360"/>
            <a:ext cx="7772040" cy="486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Independent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redundancy introduced by the Programmer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redundancy not required by later phases of compiler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 advantage of algebraic properties of operators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dependent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 advantage of the properties of target machine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i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Optimization must preserve the semantics of the original program!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6E2C1BE-E16F-4DE5-9799-FAB939CE802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7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96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47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1400</TotalTime>
  <Application>LibreOffice/5.1.6.2$Linux_X86_64 LibreOffice_project/10m0$Build-2</Application>
  <Words>2563</Words>
  <Paragraphs>931</Paragraphs>
  <Company>IITK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2016-07-18T08:26:10Z</dcterms:created>
  <dc:creator>cdr</dc:creator>
  <dc:description/>
  <dc:language>en-US</dc:language>
  <cp:lastModifiedBy>karkare</cp:lastModifiedBy>
  <cp:lastPrinted>2016-07-20T12:17:54Z</cp:lastPrinted>
  <dcterms:modified xsi:type="dcterms:W3CDTF">2016-07-22T06:39:10Z</dcterms:modified>
  <cp:revision>638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IITK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16393ܞ-10.1.0.5672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39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40</vt:i4>
  </property>
</Properties>
</file>