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500" r:id="rId2"/>
    <p:sldId id="411" r:id="rId3"/>
    <p:sldId id="412" r:id="rId4"/>
    <p:sldId id="414" r:id="rId5"/>
    <p:sldId id="417" r:id="rId6"/>
    <p:sldId id="477" r:id="rId7"/>
    <p:sldId id="478" r:id="rId8"/>
    <p:sldId id="479" r:id="rId9"/>
    <p:sldId id="480" r:id="rId10"/>
    <p:sldId id="482" r:id="rId11"/>
    <p:sldId id="483" r:id="rId12"/>
    <p:sldId id="481" r:id="rId13"/>
    <p:sldId id="484" r:id="rId14"/>
    <p:sldId id="487" r:id="rId15"/>
    <p:sldId id="502" r:id="rId16"/>
    <p:sldId id="501" r:id="rId17"/>
    <p:sldId id="485" r:id="rId18"/>
    <p:sldId id="489" r:id="rId19"/>
    <p:sldId id="486" r:id="rId20"/>
    <p:sldId id="490" r:id="rId21"/>
    <p:sldId id="491" r:id="rId22"/>
    <p:sldId id="492" r:id="rId23"/>
    <p:sldId id="494" r:id="rId24"/>
    <p:sldId id="493" r:id="rId25"/>
    <p:sldId id="495" r:id="rId26"/>
    <p:sldId id="497" r:id="rId27"/>
    <p:sldId id="503" r:id="rId28"/>
    <p:sldId id="504" r:id="rId29"/>
    <p:sldId id="499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500"/>
            <p14:sldId id="411"/>
          </p14:sldIdLst>
        </p14:section>
        <p14:section name="Taxonomy of Data Flow" id="{F6CCF6C0-76F0-477A-B213-4EB6D58809F4}">
          <p14:sldIdLst>
            <p14:sldId id="412"/>
          </p14:sldIdLst>
        </p14:section>
        <p14:section name="Theoritical Framework for Data Flow Analysis" id="{BD79A936-1929-47CC-B475-FC5063FBAE66}">
          <p14:sldIdLst>
            <p14:sldId id="414"/>
            <p14:sldId id="417"/>
          </p14:sldIdLst>
        </p14:section>
        <p14:section name="Lattice Theory" id="{414518FF-E771-4A0A-94F1-48C6F250E432}">
          <p14:sldIdLst>
            <p14:sldId id="477"/>
            <p14:sldId id="478"/>
            <p14:sldId id="479"/>
            <p14:sldId id="480"/>
            <p14:sldId id="482"/>
            <p14:sldId id="483"/>
            <p14:sldId id="481"/>
            <p14:sldId id="484"/>
            <p14:sldId id="487"/>
            <p14:sldId id="502"/>
            <p14:sldId id="501"/>
            <p14:sldId id="485"/>
            <p14:sldId id="489"/>
            <p14:sldId id="486"/>
            <p14:sldId id="490"/>
            <p14:sldId id="491"/>
            <p14:sldId id="492"/>
            <p14:sldId id="494"/>
            <p14:sldId id="493"/>
            <p14:sldId id="495"/>
            <p14:sldId id="497"/>
            <p14:sldId id="503"/>
            <p14:sldId id="504"/>
            <p14:sldId id="4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2542" autoAdjust="0"/>
  </p:normalViewPr>
  <p:slideViewPr>
    <p:cSldViewPr snapToGrid="0">
      <p:cViewPr varScale="1">
        <p:scale>
          <a:sx n="60" d="100"/>
          <a:sy n="60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5E83-A537-45B4-B373-FD7E03FCE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99F3-4E7B-467B-B14C-4BDC472E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0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0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338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Foundations of 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Data Flow Analysis</a:t>
            </a: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Top Element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⊤</m:t>
                    </m:r>
                  </m:oMath>
                </a14:m>
                <a:r>
                  <a:rPr lang="en-US" sz="40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∀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  <m:r>
                      <a:rPr lang="en-US" sz="3600" b="0" i="1" smtClean="0">
                        <a:latin typeface="Cambria Math"/>
                      </a:rPr>
                      <m:t>∈</m:t>
                    </m:r>
                    <m:r>
                      <a:rPr lang="en-US" sz="3600" b="0" i="1" smtClean="0">
                        <a:latin typeface="Cambria Math"/>
                      </a:rPr>
                      <m:t>𝑆</m:t>
                    </m:r>
                    <m:r>
                      <a:rPr lang="en-US" sz="3600" b="0" i="1" smtClean="0">
                        <a:latin typeface="Cambria Math"/>
                      </a:rPr>
                      <m:t>, 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  <m:r>
                      <a:rPr lang="en-US" sz="3600" b="0" i="1" smtClean="0">
                        <a:latin typeface="Cambria Math"/>
                      </a:rPr>
                      <m:t>∧⊤=⊤∧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3600" dirty="0" smtClean="0"/>
              </a:p>
              <a:p>
                <a:pPr lvl="1"/>
                <a:endParaRPr lang="en-US" sz="3600" dirty="0" smtClean="0"/>
              </a:p>
              <a:p>
                <a:r>
                  <a:rPr lang="en-US" sz="4000" dirty="0" smtClean="0"/>
                  <a:t>(Optional) Bot Element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sz="40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∀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/>
                      </a:rPr>
                      <m:t>∈</m:t>
                    </m:r>
                    <m:r>
                      <a:rPr lang="en-US" sz="3600" i="1">
                        <a:latin typeface="Cambria Math"/>
                      </a:rPr>
                      <m:t>𝑆</m:t>
                    </m:r>
                    <m:r>
                      <a:rPr lang="en-US" sz="3600" i="1">
                        <a:latin typeface="Cambria Math"/>
                      </a:rPr>
                      <m:t>, 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/>
                      </a:rPr>
                      <m:t>∧ ⊥=⊥ ∧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/>
                      </a:rPr>
                      <m:t>=⊥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(semi)lattices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Powerset for 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4000" b="0" i="1" smtClean="0">
                            <a:latin typeface="Cambria Math"/>
                          </a:rPr>
                          <m:t>,  2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Meet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∧</m:t>
                    </m:r>
                    <m:r>
                      <a:rPr lang="en-US" sz="4000" b="0" i="1" smtClean="0">
                        <a:latin typeface="Cambria Math"/>
                      </a:rPr>
                      <m:t>𝑖𝑠</m:t>
                    </m:r>
                    <m:r>
                      <a:rPr lang="en-US" sz="4000" b="0" i="1" smtClean="0">
                        <a:latin typeface="Cambria Math"/>
                      </a:rPr>
                      <m:t> ∩</m:t>
                    </m:r>
                  </m:oMath>
                </a14:m>
                <a:endParaRPr lang="en-US" sz="4000" b="0" dirty="0" smtClean="0"/>
              </a:p>
              <a:p>
                <a:r>
                  <a:rPr lang="en-US" sz="4000" dirty="0" smtClean="0"/>
                  <a:t>Partial Order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⊆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Top element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4000" b="0" dirty="0" smtClean="0"/>
              </a:p>
              <a:p>
                <a:r>
                  <a:rPr lang="en-US" sz="4000" dirty="0" smtClean="0"/>
                  <a:t>Bottom element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∅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(semi)lattices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Powerset for 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4000" b="0" i="1" smtClean="0">
                            <a:latin typeface="Cambria Math"/>
                          </a:rPr>
                          <m:t>,  2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Meet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∧</m:t>
                    </m:r>
                    <m:r>
                      <a:rPr lang="en-US" sz="4000" b="0" i="1" smtClean="0">
                        <a:latin typeface="Cambria Math"/>
                      </a:rPr>
                      <m:t>𝑖𝑠</m:t>
                    </m:r>
                    <m:r>
                      <a:rPr lang="en-US" sz="4000" b="0" i="1" smtClean="0">
                        <a:latin typeface="Cambria Math"/>
                      </a:rPr>
                      <m:t>∪</m:t>
                    </m:r>
                  </m:oMath>
                </a14:m>
                <a:endParaRPr lang="en-US" sz="4000" b="0" dirty="0" smtClean="0"/>
              </a:p>
              <a:p>
                <a:r>
                  <a:rPr lang="en-US" sz="4000" dirty="0" smtClean="0"/>
                  <a:t>Partial Order is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⊇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Top element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∅</m:t>
                    </m:r>
                  </m:oMath>
                </a14:m>
                <a:endParaRPr lang="en-US" sz="4000" b="0" dirty="0" smtClean="0"/>
              </a:p>
              <a:p>
                <a:r>
                  <a:rPr lang="en-US" sz="4000" dirty="0" smtClean="0"/>
                  <a:t>Bottom element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4000" dirty="0" smtClean="0"/>
                  <a:t>, the universal set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glb</a:t>
            </a:r>
            <a:r>
              <a:rPr lang="en-US" sz="4000" dirty="0" smtClean="0"/>
              <a:t> of x and y is an element g </a:t>
            </a:r>
            <a:r>
              <a:rPr lang="en-US" sz="4000" dirty="0" err="1" smtClean="0"/>
              <a:t>s.t.</a:t>
            </a:r>
            <a:endParaRPr lang="en-US" sz="4000" dirty="0" smtClean="0"/>
          </a:p>
          <a:p>
            <a:pPr lvl="1"/>
            <a:r>
              <a:rPr lang="en-US" sz="3600" dirty="0" smtClean="0"/>
              <a:t>g ≤ x</a:t>
            </a:r>
          </a:p>
          <a:p>
            <a:pPr lvl="1"/>
            <a:r>
              <a:rPr lang="en-US" sz="3600" dirty="0" smtClean="0"/>
              <a:t>g ≤ y</a:t>
            </a:r>
          </a:p>
          <a:p>
            <a:pPr lvl="1"/>
            <a:r>
              <a:rPr lang="en-US" sz="3600" dirty="0" smtClean="0"/>
              <a:t>If z ≤ x and z ≤ y then z ≤ g</a:t>
            </a:r>
          </a:p>
          <a:p>
            <a:pPr lvl="1"/>
            <a:endParaRPr lang="en-US" sz="3600" dirty="0"/>
          </a:p>
          <a:p>
            <a:r>
              <a:rPr lang="en-US" sz="4000" dirty="0"/>
              <a:t>x</a:t>
            </a:r>
            <a:r>
              <a:rPr lang="en-US" sz="4000" dirty="0" smtClean="0"/>
              <a:t> </a:t>
            </a:r>
            <a:r>
              <a:rPr lang="el-GR" sz="4000" dirty="0" smtClean="0"/>
              <a:t>Λ</a:t>
            </a:r>
            <a:r>
              <a:rPr lang="en-US" sz="4000" dirty="0" smtClean="0"/>
              <a:t> y is </a:t>
            </a:r>
            <a:r>
              <a:rPr lang="en-US" sz="4000" dirty="0" err="1" smtClean="0"/>
              <a:t>glb</a:t>
            </a:r>
            <a:r>
              <a:rPr lang="en-US" sz="4000" dirty="0" smtClean="0"/>
              <a:t> of x and y (Prove!)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Semi (?)-</a:t>
            </a:r>
            <a:r>
              <a:rPr lang="en-US" dirty="0" smtClean="0"/>
              <a:t>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 smtClean="0"/>
                  <a:t>We can define symmetric concepts: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4000" dirty="0" smtClean="0"/>
                  <a:t>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∨, </m:t>
                    </m:r>
                  </m:oMath>
                </a14:m>
                <a:r>
                  <a:rPr lang="en-US" sz="4000" dirty="0" smtClean="0"/>
                  <a:t>Join operation</a:t>
                </a:r>
              </a:p>
              <a:p>
                <a:pPr lvl="1"/>
                <a:r>
                  <a:rPr lang="en-US" sz="4000" dirty="0" smtClean="0"/>
                  <a:t>Least upper bound (</a:t>
                </a:r>
                <a:r>
                  <a:rPr lang="en-US" sz="4000" dirty="0" err="1" smtClean="0"/>
                  <a:t>lub</a:t>
                </a:r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  <a:blipFill rotWithShape="1">
                <a:blip r:embed="rId2"/>
                <a:stretch>
                  <a:fillRect l="-2555" t="-2358" r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 smtClean="0"/>
                  <a:t>(S,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∨,</m:t>
                    </m:r>
                    <m:r>
                      <a:rPr lang="en-US" sz="4000" b="0" i="1" dirty="0" smtClean="0">
                        <a:latin typeface="Cambria Math"/>
                      </a:rPr>
                      <m:t>  ∧</m:t>
                    </m:r>
                  </m:oMath>
                </a14:m>
                <a:r>
                  <a:rPr lang="en-US" sz="4000" dirty="0" smtClean="0"/>
                  <a:t>) is a lattice </a:t>
                </a:r>
              </a:p>
              <a:p>
                <a:r>
                  <a:rPr lang="en-US" sz="4000" dirty="0" err="1" smtClean="0"/>
                  <a:t>iff</a:t>
                </a:r>
                <a:r>
                  <a:rPr lang="en-US" sz="4000" dirty="0" smtClean="0"/>
                  <a:t> for each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non-empty finite </a:t>
                </a:r>
                <a:r>
                  <a:rPr lang="en-US" sz="4000" dirty="0" smtClean="0"/>
                  <a:t>subset Y of S</a:t>
                </a:r>
              </a:p>
              <a:p>
                <a:pPr lvl="1"/>
                <a:r>
                  <a:rPr lang="en-US" sz="3200" dirty="0" smtClean="0"/>
                  <a:t>both </a:t>
                </a:r>
                <a:r>
                  <a:rPr lang="el-GR" sz="3200" dirty="0" smtClean="0"/>
                  <a:t>Λ</a:t>
                </a:r>
                <a:r>
                  <a:rPr lang="en-US" sz="3200" dirty="0"/>
                  <a:t>Y</a:t>
                </a:r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∨</m:t>
                    </m:r>
                  </m:oMath>
                </a14:m>
                <a:r>
                  <a:rPr lang="en-US" sz="3200" dirty="0" smtClean="0"/>
                  <a:t>Y are in S.</a:t>
                </a:r>
              </a:p>
              <a:p>
                <a:r>
                  <a:rPr lang="en-US" sz="4000" dirty="0"/>
                  <a:t>(S,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∨,  ∧</m:t>
                    </m:r>
                  </m:oMath>
                </a14:m>
                <a:r>
                  <a:rPr lang="en-US" sz="4000" dirty="0"/>
                  <a:t>) is a </a:t>
                </a:r>
                <a:r>
                  <a:rPr lang="en-US" sz="4000" dirty="0" smtClean="0"/>
                  <a:t>complete lattice </a:t>
                </a:r>
                <a:endParaRPr lang="en-US" sz="4000" dirty="0"/>
              </a:p>
              <a:p>
                <a:r>
                  <a:rPr lang="en-US" sz="4000" dirty="0" err="1"/>
                  <a:t>iff</a:t>
                </a:r>
                <a:r>
                  <a:rPr lang="en-US" sz="4000" dirty="0"/>
                  <a:t> for </a:t>
                </a:r>
                <a:r>
                  <a:rPr lang="en-US" sz="4000" dirty="0" smtClean="0"/>
                  <a:t>each </a:t>
                </a:r>
                <a:r>
                  <a:rPr lang="en-US" sz="4000" dirty="0"/>
                  <a:t>subset </a:t>
                </a:r>
                <a:r>
                  <a:rPr lang="en-US" sz="4000" dirty="0" smtClean="0"/>
                  <a:t>Y of </a:t>
                </a:r>
                <a:r>
                  <a:rPr lang="en-US" sz="4000" dirty="0"/>
                  <a:t>S</a:t>
                </a:r>
              </a:p>
              <a:p>
                <a:pPr lvl="1"/>
                <a:r>
                  <a:rPr lang="en-US" sz="3200" dirty="0"/>
                  <a:t>both </a:t>
                </a:r>
                <a:r>
                  <a:rPr lang="el-GR" sz="3200" dirty="0"/>
                  <a:t>Λ</a:t>
                </a:r>
                <a:r>
                  <a:rPr lang="en-US" sz="3200" dirty="0"/>
                  <a:t>Y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∨</m:t>
                    </m:r>
                  </m:oMath>
                </a14:m>
                <a:r>
                  <a:rPr lang="en-US" sz="3200" dirty="0"/>
                  <a:t>Y are in 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  <a:blipFill rotWithShape="1">
                <a:blip r:embed="rId2"/>
                <a:stretch>
                  <a:fillRect l="-2200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 smtClean="0"/>
                  <a:t>Complete lattice </a:t>
                </a:r>
                <a:r>
                  <a:rPr lang="en-US" sz="4400" dirty="0"/>
                  <a:t>(S,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∨,  ∧</m:t>
                    </m:r>
                  </m:oMath>
                </a14:m>
                <a:r>
                  <a:rPr lang="en-US" sz="4400" dirty="0"/>
                  <a:t>) </a:t>
                </a:r>
                <a:endParaRPr lang="en-US" sz="4400" dirty="0" smtClean="0"/>
              </a:p>
              <a:p>
                <a:pPr lvl="1"/>
                <a:r>
                  <a:rPr lang="en-US" sz="3600" dirty="0" smtClean="0"/>
                  <a:t>For every pair of elements x and y, both  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∨</m:t>
                    </m:r>
                  </m:oMath>
                </a14:m>
                <a:r>
                  <a:rPr lang="en-US" sz="3600" dirty="0" smtClean="0"/>
                  <a:t>y and 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∧</m:t>
                    </m:r>
                  </m:oMath>
                </a14:m>
                <a:r>
                  <a:rPr lang="en-US" sz="3600" dirty="0" smtClean="0"/>
                  <a:t>y should be in S</a:t>
                </a:r>
              </a:p>
              <a:p>
                <a:pPr lvl="1"/>
                <a:r>
                  <a:rPr lang="en-US" sz="3600" dirty="0"/>
                  <a:t>Example : </a:t>
                </a:r>
                <a:r>
                  <a:rPr lang="en-US" sz="3600" dirty="0" err="1"/>
                  <a:t>Powerset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lattice</a:t>
                </a:r>
              </a:p>
              <a:p>
                <a:r>
                  <a:rPr lang="en-US" sz="4400" dirty="0" smtClean="0"/>
                  <a:t>We will talk about “meet” semi-lattices only</a:t>
                </a:r>
              </a:p>
              <a:p>
                <a:pPr lvl="1"/>
                <a:r>
                  <a:rPr lang="en-US" sz="4000" dirty="0" smtClean="0"/>
                  <a:t>except for some proofs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55" y="1200311"/>
                <a:ext cx="8584324" cy="5168957"/>
              </a:xfrm>
              <a:blipFill rotWithShape="1">
                <a:blip r:embed="rId2"/>
                <a:stretch>
                  <a:fillRect l="-2555" t="-2358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Graphical view of </a:t>
            </a:r>
            <a:r>
              <a:rPr lang="en-US" sz="3600" dirty="0" err="1" smtClean="0"/>
              <a:t>posets</a:t>
            </a:r>
            <a:endParaRPr lang="en-US" sz="3600" dirty="0" smtClean="0"/>
          </a:p>
          <a:p>
            <a:r>
              <a:rPr lang="en-US" sz="3600" dirty="0" smtClean="0"/>
              <a:t>Elements = nodes in the graph</a:t>
            </a:r>
          </a:p>
          <a:p>
            <a:r>
              <a:rPr lang="en-US" sz="3600" dirty="0" smtClean="0"/>
              <a:t>If x &lt; y then x is depicted lower than y in the diagram</a:t>
            </a:r>
          </a:p>
          <a:p>
            <a:r>
              <a:rPr lang="en-US" sz="3600" dirty="0" smtClean="0"/>
              <a:t>An edge between x and y (x lower than y) implies x &lt; y and no other element z </a:t>
            </a:r>
            <a:r>
              <a:rPr lang="en-US" sz="3600" dirty="0" err="1" smtClean="0"/>
              <a:t>s.t.</a:t>
            </a:r>
            <a:r>
              <a:rPr lang="en-US" sz="3600" dirty="0" smtClean="0"/>
              <a:t> x &lt; z &lt; y (i.e. transitivity excluded)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Lattice Diagram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z="1400" smtClean="0"/>
              <a:pPr/>
              <a:t>18</a:t>
            </a:fld>
            <a:endParaRPr lang="en-US" sz="1400" dirty="0"/>
          </a:p>
        </p:txBody>
      </p:sp>
      <p:sp>
        <p:nvSpPr>
          <p:cNvPr id="9" name="Diamond 8"/>
          <p:cNvSpPr/>
          <p:nvPr/>
        </p:nvSpPr>
        <p:spPr>
          <a:xfrm rot="20342533">
            <a:off x="3704253" y="2174032"/>
            <a:ext cx="2463282" cy="1530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Diamond 9"/>
          <p:cNvSpPr/>
          <p:nvPr/>
        </p:nvSpPr>
        <p:spPr>
          <a:xfrm rot="20342533">
            <a:off x="3959289" y="3203510"/>
            <a:ext cx="2463282" cy="1530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2" name="Straight Connector 11"/>
          <p:cNvCxnSpPr>
            <a:stCxn id="9" idx="1"/>
            <a:endCxn id="10" idx="1"/>
          </p:cNvCxnSpPr>
          <p:nvPr/>
        </p:nvCxnSpPr>
        <p:spPr>
          <a:xfrm>
            <a:off x="3785733" y="3379675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80858" y="2225790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0930" y="3662704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5353" y="2491297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42846" y="4557367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{}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3532" y="1791259"/>
            <a:ext cx="131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a,b,c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9848" y="3427929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{b}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817926" y="2705717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c,a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2678" y="3098398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b,c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74768" y="4168989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{c}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2240" y="2225790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a,b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4137" y="3358827"/>
            <a:ext cx="11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240952" y="5087621"/>
            <a:ext cx="6839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+mj-lt"/>
              </a:rPr>
              <a:t>Lattice of superset</a:t>
            </a:r>
            <a:r>
              <a:rPr lang="en-US" sz="2800" u="sng" dirty="0">
                <a:latin typeface="+mj-lt"/>
              </a:rPr>
              <a:t> </a:t>
            </a:r>
            <a:r>
              <a:rPr lang="en-US" sz="2800" u="sng" dirty="0" smtClean="0">
                <a:latin typeface="+mj-lt"/>
              </a:rPr>
              <a:t>relation</a:t>
            </a:r>
          </a:p>
          <a:p>
            <a:r>
              <a:rPr lang="en-US" sz="2800" dirty="0" smtClean="0">
                <a:latin typeface="+mj-lt"/>
              </a:rPr>
              <a:t>x </a:t>
            </a:r>
            <a:r>
              <a:rPr lang="el-GR" sz="2800" dirty="0" smtClean="0">
                <a:latin typeface="+mj-lt"/>
              </a:rPr>
              <a:t>Λ</a:t>
            </a:r>
            <a:r>
              <a:rPr lang="en-US" sz="2800" dirty="0" smtClean="0">
                <a:latin typeface="+mj-lt"/>
              </a:rPr>
              <a:t> y (</a:t>
            </a:r>
            <a:r>
              <a:rPr lang="en-US" sz="2800" dirty="0" err="1" smtClean="0">
                <a:latin typeface="+mj-lt"/>
              </a:rPr>
              <a:t>glb</a:t>
            </a:r>
            <a:r>
              <a:rPr lang="en-US" sz="2800" dirty="0" smtClean="0">
                <a:latin typeface="+mj-lt"/>
              </a:rPr>
              <a:t>): the highest </a:t>
            </a:r>
            <a:r>
              <a:rPr lang="en-US" sz="2800" i="1" dirty="0" smtClean="0">
                <a:latin typeface="+mj-lt"/>
              </a:rPr>
              <a:t>z  </a:t>
            </a:r>
            <a:r>
              <a:rPr lang="en-US" sz="2800" dirty="0" smtClean="0">
                <a:latin typeface="+mj-lt"/>
              </a:rPr>
              <a:t>for </a:t>
            </a:r>
            <a:r>
              <a:rPr lang="en-US" sz="2800" dirty="0">
                <a:latin typeface="+mj-lt"/>
              </a:rPr>
              <a:t>which there are paths </a:t>
            </a:r>
            <a:r>
              <a:rPr lang="en-US" sz="2800" dirty="0" smtClean="0">
                <a:latin typeface="+mj-lt"/>
              </a:rPr>
              <a:t>downward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from both x and y</a:t>
            </a:r>
            <a:r>
              <a:rPr lang="en-US" sz="2800" dirty="0" smtClean="0">
                <a:latin typeface="+mj-lt"/>
              </a:rPr>
              <a:t>.</a:t>
            </a:r>
            <a:endParaRPr lang="en-US" sz="2800" b="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7587" y="1909629"/>
                <a:ext cx="25550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⊤=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⊥ = ∅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𝑚𝑒𝑒𝑡</m:t>
                      </m:r>
                      <m:r>
                        <a:rPr lang="en-US" sz="2800" b="0" i="1" smtClean="0">
                          <a:latin typeface="Cambria Math"/>
                        </a:rPr>
                        <m:t>= ∩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7" y="1909629"/>
                <a:ext cx="2555027" cy="1384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have a large number of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Combine simple lattices to build a complex one</a:t>
            </a:r>
          </a:p>
          <a:p>
            <a:r>
              <a:rPr lang="en-US" sz="3600" dirty="0" smtClean="0"/>
              <a:t>Superset lattices for singletons</a:t>
            </a: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smtClean="0"/>
              <a:t>Combine to form superset lattice for multi-element sets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76057" y="3011496"/>
            <a:ext cx="784189" cy="1712618"/>
            <a:chOff x="4376057" y="3816205"/>
            <a:chExt cx="784189" cy="22718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057" y="3816205"/>
              <a:ext cx="7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{b}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78563" y="3005269"/>
            <a:ext cx="761747" cy="1712618"/>
            <a:chOff x="4376057" y="3816205"/>
            <a:chExt cx="761747" cy="227184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76057" y="3816205"/>
              <a:ext cx="761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{a}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60367" y="3030814"/>
            <a:ext cx="761747" cy="1712618"/>
            <a:chOff x="4376057" y="3816205"/>
            <a:chExt cx="761747" cy="22718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76057" y="3816205"/>
              <a:ext cx="761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{c}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7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38" y="0"/>
            <a:ext cx="7772400" cy="1143000"/>
          </a:xfrm>
        </p:spPr>
        <p:txBody>
          <a:bodyPr/>
          <a:lstStyle/>
          <a:p>
            <a:r>
              <a:rPr lang="en-US" sz="3600" dirty="0" smtClean="0"/>
              <a:t>Taxonomy of Dataflow Problems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8" y="1159268"/>
            <a:ext cx="8592207" cy="5138790"/>
          </a:xfrm>
        </p:spPr>
        <p:txBody>
          <a:bodyPr>
            <a:noAutofit/>
          </a:bodyPr>
          <a:lstStyle/>
          <a:p>
            <a:r>
              <a:rPr lang="en-IN" sz="3600" dirty="0" smtClean="0"/>
              <a:t>Categorized along several dimensions</a:t>
            </a:r>
          </a:p>
          <a:p>
            <a:pPr lvl="1"/>
            <a:r>
              <a:rPr lang="en-IN" sz="3200" dirty="0" smtClean="0"/>
              <a:t>the information they are designed to provide</a:t>
            </a:r>
          </a:p>
          <a:p>
            <a:pPr lvl="1"/>
            <a:r>
              <a:rPr lang="en-IN" sz="3200" dirty="0" smtClean="0"/>
              <a:t>the direction of flow</a:t>
            </a:r>
          </a:p>
          <a:p>
            <a:pPr lvl="1"/>
            <a:r>
              <a:rPr lang="en-IN" sz="3200" dirty="0" smtClean="0"/>
              <a:t>confluence operator</a:t>
            </a:r>
          </a:p>
          <a:p>
            <a:r>
              <a:rPr lang="en-IN" sz="3600" dirty="0" smtClean="0"/>
              <a:t>Four kinds of dataflow problems, distinguished by</a:t>
            </a:r>
          </a:p>
          <a:p>
            <a:pPr lvl="1"/>
            <a:r>
              <a:rPr lang="en-IN" sz="3200" dirty="0" smtClean="0"/>
              <a:t> the operator used for confluence or divergence</a:t>
            </a:r>
          </a:p>
          <a:p>
            <a:pPr lvl="1"/>
            <a:r>
              <a:rPr lang="en-IN" sz="3200" dirty="0" smtClean="0"/>
              <a:t>data flows backward or forward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8498" y="1266900"/>
                <a:ext cx="8084976" cy="4783508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/>
                  <a:t>(S, </a:t>
                </a:r>
                <a:r>
                  <a:rPr lang="el-GR" sz="3600" dirty="0" smtClean="0"/>
                  <a:t>Λ</a:t>
                </a:r>
                <a:r>
                  <a:rPr lang="en-US" sz="3600" dirty="0" smtClean="0"/>
                  <a:t>) is product lattice of (S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, </a:t>
                </a:r>
                <a:r>
                  <a:rPr lang="el-GR" sz="3600" dirty="0" smtClean="0"/>
                  <a:t>Λ</a:t>
                </a:r>
                <a:r>
                  <a:rPr lang="en-US" sz="3600" baseline="-25000" dirty="0"/>
                  <a:t>1</a:t>
                </a:r>
                <a:r>
                  <a:rPr lang="en-US" sz="3600" dirty="0" smtClean="0"/>
                  <a:t>) and (S</a:t>
                </a:r>
                <a:r>
                  <a:rPr lang="en-US" sz="3600" baseline="-25000" dirty="0" smtClean="0"/>
                  <a:t>2</a:t>
                </a:r>
                <a:r>
                  <a:rPr lang="en-US" sz="3600" dirty="0" smtClean="0"/>
                  <a:t>, </a:t>
                </a:r>
                <a:r>
                  <a:rPr lang="el-GR" sz="3600" dirty="0" smtClean="0"/>
                  <a:t>Λ</a:t>
                </a:r>
                <a:r>
                  <a:rPr lang="en-US" sz="3600" baseline="-25000" dirty="0"/>
                  <a:t>2</a:t>
                </a:r>
                <a:r>
                  <a:rPr lang="en-US" sz="3600" dirty="0" smtClean="0"/>
                  <a:t>) </a:t>
                </a:r>
              </a:p>
              <a:p>
                <a:pPr lvl="1"/>
                <a:r>
                  <a:rPr lang="en-US" sz="3200" dirty="0" smtClean="0"/>
                  <a:t>S = S</a:t>
                </a:r>
                <a:r>
                  <a:rPr lang="en-US" sz="3200" baseline="-25000" dirty="0"/>
                  <a:t>1</a:t>
                </a:r>
                <a:r>
                  <a:rPr lang="en-US" sz="3200" dirty="0" smtClean="0"/>
                  <a:t> x S</a:t>
                </a:r>
                <a:r>
                  <a:rPr lang="en-US" sz="3200" baseline="-25000" dirty="0"/>
                  <a:t>2</a:t>
                </a:r>
                <a:r>
                  <a:rPr lang="en-US" sz="3200" dirty="0" smtClean="0"/>
                  <a:t>   (domain)</a:t>
                </a:r>
              </a:p>
              <a:p>
                <a:pPr lvl="1"/>
                <a:r>
                  <a:rPr lang="en-US" sz="3200" dirty="0" smtClean="0"/>
                  <a:t>For (a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,a</a:t>
                </a:r>
                <a:r>
                  <a:rPr lang="en-US" sz="3200" baseline="-25000" dirty="0"/>
                  <a:t>2</a:t>
                </a:r>
                <a:r>
                  <a:rPr lang="en-US" sz="3200" dirty="0" smtClean="0"/>
                  <a:t>) and (b</a:t>
                </a:r>
                <a:r>
                  <a:rPr lang="en-US" sz="3200" baseline="-25000" dirty="0"/>
                  <a:t>1</a:t>
                </a:r>
                <a:r>
                  <a:rPr lang="en-US" sz="3200" dirty="0" smtClean="0"/>
                  <a:t>, b</a:t>
                </a:r>
                <a:r>
                  <a:rPr lang="en-US" sz="3200" baseline="-25000" dirty="0"/>
                  <a:t>2</a:t>
                </a:r>
                <a:r>
                  <a:rPr lang="en-US" sz="3200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 smtClean="0"/>
                  <a:t> S</a:t>
                </a:r>
              </a:p>
              <a:p>
                <a:pPr lvl="2"/>
                <a:r>
                  <a:rPr lang="en-US" sz="2800" dirty="0" smtClean="0"/>
                  <a:t>(a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,a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) </a:t>
                </a:r>
                <a:r>
                  <a:rPr lang="el-GR" sz="2800" dirty="0" smtClean="0"/>
                  <a:t>Λ</a:t>
                </a:r>
                <a:r>
                  <a:rPr lang="en-US" sz="2800" dirty="0" smtClean="0"/>
                  <a:t> (b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,b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) = (a</a:t>
                </a:r>
                <a:r>
                  <a:rPr lang="en-US" sz="2800" baseline="-25000" dirty="0"/>
                  <a:t>1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Λ</a:t>
                </a:r>
                <a:r>
                  <a:rPr lang="en-US" sz="2800" baseline="-25000" dirty="0"/>
                  <a:t>1</a:t>
                </a:r>
                <a:r>
                  <a:rPr lang="en-US" sz="2800" dirty="0" smtClean="0"/>
                  <a:t> b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 a</a:t>
                </a:r>
                <a:r>
                  <a:rPr lang="en-US" sz="2800" baseline="-25000" dirty="0"/>
                  <a:t>2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Λ</a:t>
                </a:r>
                <a:r>
                  <a:rPr lang="en-US" sz="2800" baseline="-25000" dirty="0"/>
                  <a:t>2</a:t>
                </a:r>
                <a:r>
                  <a:rPr lang="en-US" sz="2800" dirty="0" smtClean="0"/>
                  <a:t> b</a:t>
                </a:r>
                <a:r>
                  <a:rPr lang="en-US" sz="2800" baseline="-25000" dirty="0"/>
                  <a:t>2</a:t>
                </a:r>
                <a:r>
                  <a:rPr lang="en-US" sz="2800" dirty="0" smtClean="0"/>
                  <a:t>)</a:t>
                </a:r>
              </a:p>
              <a:p>
                <a:pPr lvl="2"/>
                <a:r>
                  <a:rPr lang="en-US" sz="2800" dirty="0" smtClean="0"/>
                  <a:t>(a</a:t>
                </a:r>
                <a:r>
                  <a:rPr lang="en-US" sz="2800" baseline="-25000" dirty="0"/>
                  <a:t>1</a:t>
                </a:r>
                <a:r>
                  <a:rPr lang="en-US" sz="2800" dirty="0" smtClean="0"/>
                  <a:t>, a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) ≤ (b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 b</a:t>
                </a:r>
                <a:r>
                  <a:rPr lang="en-US" sz="2800" baseline="-25000" dirty="0"/>
                  <a:t>2</a:t>
                </a:r>
                <a:r>
                  <a:rPr lang="en-US" sz="2800" dirty="0" smtClean="0"/>
                  <a:t>)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≤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b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and a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≤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b</a:t>
                </a:r>
                <a:r>
                  <a:rPr lang="en-US" sz="2800" baseline="-25000" dirty="0" smtClean="0"/>
                  <a:t>2</a:t>
                </a:r>
                <a:endParaRPr lang="en-US" sz="2800" dirty="0"/>
              </a:p>
              <a:p>
                <a:pPr lvl="1"/>
                <a:r>
                  <a:rPr lang="en-US" sz="3200" dirty="0" smtClean="0"/>
                  <a:t>≤ relation follows from </a:t>
                </a:r>
                <a:r>
                  <a:rPr lang="el-GR" sz="3200" dirty="0" smtClean="0"/>
                  <a:t>Λ</a:t>
                </a:r>
                <a:r>
                  <a:rPr lang="en-US" sz="3200" dirty="0" smtClean="0"/>
                  <a:t> </a:t>
                </a:r>
              </a:p>
              <a:p>
                <a:r>
                  <a:rPr lang="en-US" sz="3600" dirty="0" smtClean="0"/>
                  <a:t>Product of lattices is associative</a:t>
                </a:r>
              </a:p>
              <a:p>
                <a:r>
                  <a:rPr lang="el-GR" sz="3600" dirty="0"/>
                  <a:t>Λ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, </a:t>
                </a:r>
                <a:r>
                  <a:rPr lang="el-GR" sz="3600" dirty="0" smtClean="0"/>
                  <a:t>Λ</a:t>
                </a:r>
                <a:r>
                  <a:rPr lang="en-US" sz="3600" baseline="-25000" dirty="0"/>
                  <a:t>2</a:t>
                </a:r>
                <a:r>
                  <a:rPr lang="en-US" sz="3600" dirty="0" smtClean="0"/>
                  <a:t>, … are called component lattices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498" y="1266900"/>
                <a:ext cx="8084976" cy="4783508"/>
              </a:xfrm>
              <a:blipFill rotWithShape="1">
                <a:blip r:embed="rId2"/>
                <a:stretch>
                  <a:fillRect l="-2112" t="-1911" r="-3318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Lattice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iamond 8"/>
          <p:cNvSpPr/>
          <p:nvPr/>
        </p:nvSpPr>
        <p:spPr>
          <a:xfrm rot="20342533">
            <a:off x="3704253" y="2174032"/>
            <a:ext cx="2463282" cy="1530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Diamond 9"/>
          <p:cNvSpPr/>
          <p:nvPr/>
        </p:nvSpPr>
        <p:spPr>
          <a:xfrm rot="20342533">
            <a:off x="3959289" y="3203510"/>
            <a:ext cx="2463282" cy="1530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2" name="Straight Connector 11"/>
          <p:cNvCxnSpPr>
            <a:stCxn id="9" idx="1"/>
            <a:endCxn id="10" idx="1"/>
          </p:cNvCxnSpPr>
          <p:nvPr/>
        </p:nvCxnSpPr>
        <p:spPr>
          <a:xfrm>
            <a:off x="3785733" y="3379675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80858" y="2225790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0930" y="3662704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5353" y="2491297"/>
            <a:ext cx="255036" cy="1029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42846" y="4557367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{}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3531" y="1791259"/>
            <a:ext cx="157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a,b,c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9848" y="3427929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{b}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02160" y="2831845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a,c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2678" y="3098398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b,c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74768" y="4168989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{c}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2240" y="2225790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</a:t>
            </a:r>
            <a:r>
              <a:rPr lang="en-US" sz="3200" dirty="0" err="1" smtClean="0"/>
              <a:t>a,b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4137" y="3358827"/>
            <a:ext cx="115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{a}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12979" y="1867891"/>
            <a:ext cx="784189" cy="2271848"/>
            <a:chOff x="4376057" y="3816205"/>
            <a:chExt cx="784189" cy="227184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76057" y="3816205"/>
              <a:ext cx="7841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{b}</a:t>
              </a:r>
              <a:endParaRPr 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2318" y="1864773"/>
            <a:ext cx="761747" cy="2271848"/>
            <a:chOff x="4376057" y="3816205"/>
            <a:chExt cx="761747" cy="227184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76057" y="3816205"/>
              <a:ext cx="761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{a}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40294" y="1863420"/>
            <a:ext cx="761747" cy="2271848"/>
            <a:chOff x="4376057" y="3816205"/>
            <a:chExt cx="761747" cy="227184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665332" y="4361849"/>
              <a:ext cx="0" cy="1138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76057" y="3816205"/>
              <a:ext cx="761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{c}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13381" y="5503278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{}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9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 Semilattice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Length of a chain</a:t>
            </a:r>
            <a:r>
              <a:rPr lang="en-US" sz="4400" dirty="0"/>
              <a:t> x1 ≤ x2 ≤ … ≤ </a:t>
            </a:r>
            <a:r>
              <a:rPr lang="en-US" sz="4400" dirty="0" err="1"/>
              <a:t>xk</a:t>
            </a:r>
            <a:r>
              <a:rPr lang="en-US" sz="4400" dirty="0"/>
              <a:t> </a:t>
            </a:r>
            <a:r>
              <a:rPr lang="en-US" sz="4400" dirty="0" smtClean="0"/>
              <a:t>is k</a:t>
            </a:r>
          </a:p>
          <a:p>
            <a:r>
              <a:rPr lang="en-US" sz="4400" dirty="0" smtClean="0"/>
              <a:t>K = max over length of all chains in the semilattice</a:t>
            </a:r>
          </a:p>
          <a:p>
            <a:r>
              <a:rPr lang="en-US" sz="4400" dirty="0" smtClean="0"/>
              <a:t>Height of semilattice = K-1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9" y="0"/>
            <a:ext cx="8229600" cy="1143000"/>
          </a:xfrm>
        </p:spPr>
        <p:txBody>
          <a:bodyPr/>
          <a:lstStyle/>
          <a:p>
            <a:r>
              <a:rPr lang="en-US" dirty="0" smtClean="0"/>
              <a:t>Data Flow Analysis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(</a:t>
            </a:r>
            <a:r>
              <a:rPr lang="en-US" sz="4000" dirty="0"/>
              <a:t>D, </a:t>
            </a:r>
            <a:r>
              <a:rPr lang="en-US" sz="4000" dirty="0" smtClean="0"/>
              <a:t>S, </a:t>
            </a:r>
            <a:r>
              <a:rPr lang="el-GR" sz="4000" dirty="0" smtClean="0"/>
              <a:t>Λ</a:t>
            </a:r>
            <a:r>
              <a:rPr lang="en-US" sz="4000" dirty="0" smtClean="0"/>
              <a:t>, </a:t>
            </a:r>
            <a:r>
              <a:rPr lang="en-US" sz="4000" dirty="0"/>
              <a:t>F) </a:t>
            </a:r>
            <a:endParaRPr lang="en-US" sz="4000" dirty="0" smtClean="0"/>
          </a:p>
          <a:p>
            <a:r>
              <a:rPr lang="en-US" sz="4000" dirty="0" smtClean="0"/>
              <a:t>D: direction, Forward or Backward</a:t>
            </a:r>
            <a:endParaRPr lang="en-US" sz="4000" dirty="0"/>
          </a:p>
          <a:p>
            <a:r>
              <a:rPr lang="en-US" sz="4000" dirty="0" smtClean="0"/>
              <a:t>(S, </a:t>
            </a:r>
            <a:r>
              <a:rPr lang="el-GR" sz="4000" dirty="0" smtClean="0"/>
              <a:t>Λ</a:t>
            </a:r>
            <a:r>
              <a:rPr lang="en-US" sz="4000" dirty="0" smtClean="0"/>
              <a:t>): Semilattice Domain and meet</a:t>
            </a:r>
          </a:p>
          <a:p>
            <a:r>
              <a:rPr lang="en-US" sz="4000" dirty="0" smtClean="0"/>
              <a:t>F: family </a:t>
            </a:r>
            <a:r>
              <a:rPr lang="en-US" sz="4000" dirty="0"/>
              <a:t>of transfer </a:t>
            </a:r>
            <a:r>
              <a:rPr lang="en-US" sz="4000" dirty="0" smtClean="0"/>
              <a:t>functions, S-&gt;</a:t>
            </a:r>
            <a:r>
              <a:rPr lang="en-US" sz="4000" dirty="0"/>
              <a:t>S</a:t>
            </a:r>
            <a:r>
              <a:rPr lang="en-US" sz="4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F: family of functions, S -&gt; S. Includes</a:t>
                </a:r>
              </a:p>
              <a:p>
                <a:pPr lvl="1"/>
                <a:r>
                  <a:rPr lang="en-US" sz="3200" dirty="0" smtClean="0"/>
                  <a:t>functions </a:t>
                </a:r>
                <a:r>
                  <a:rPr lang="en-US" sz="3200" dirty="0"/>
                  <a:t>suitable for the boundary conditions (constant transfer functions for ENTRY and EXIT nodes)</a:t>
                </a:r>
              </a:p>
              <a:p>
                <a:pPr lvl="1"/>
                <a:r>
                  <a:rPr lang="en-US" sz="3200" dirty="0" smtClean="0"/>
                  <a:t>Identity function I: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  ∀</m:t>
                    </m:r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3200" dirty="0" smtClean="0"/>
              </a:p>
              <a:p>
                <a:r>
                  <a:rPr lang="en-US" sz="3600" dirty="0" smtClean="0"/>
                  <a:t>Closed under composition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</a:rPr>
                      <m:t>𝑔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𝐹</m:t>
                    </m:r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⇒</m:t>
                    </m:r>
                    <m:r>
                      <a:rPr lang="en-US" sz="3200" b="0" i="1" smtClean="0">
                        <a:latin typeface="Cambria Math"/>
                      </a:rPr>
                      <m:t>h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 (S,≤) : a </a:t>
                </a:r>
                <a:r>
                  <a:rPr lang="en-US" sz="4000" dirty="0" err="1" smtClean="0"/>
                  <a:t>poset</a:t>
                </a:r>
                <a:endParaRPr lang="en-US" sz="4000" dirty="0" smtClean="0"/>
              </a:p>
              <a:p>
                <a:r>
                  <a:rPr lang="en-US" sz="4000" dirty="0" smtClean="0"/>
                  <a:t>f: S-&gt;S is monotonic </a:t>
                </a:r>
                <a:r>
                  <a:rPr lang="en-US" sz="4000" dirty="0" err="1" smtClean="0"/>
                  <a:t>iff</a:t>
                </a:r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∀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∈</m:t>
                      </m:r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r>
                        <a:rPr lang="en-US" sz="4000" b="0" i="1" smtClean="0">
                          <a:latin typeface="Cambria Math"/>
                        </a:rPr>
                        <m:t>    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</a:rPr>
                        <m:t>≤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⇒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r>
                        <a:rPr lang="en-US" sz="4000" b="0" i="1" smtClean="0"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 smtClean="0"/>
              </a:p>
              <a:p>
                <a:r>
                  <a:rPr lang="en-US" sz="4000" dirty="0" smtClean="0"/>
                  <a:t>Composition preserves monotonicity</a:t>
                </a:r>
              </a:p>
              <a:p>
                <a:pPr lvl="1"/>
                <a:r>
                  <a:rPr lang="en-US" sz="3600" dirty="0" smtClean="0"/>
                  <a:t>If f and g are monotonic, h = </a:t>
                </a:r>
                <a:r>
                  <a:rPr lang="en-US" sz="3600" dirty="0" err="1" smtClean="0"/>
                  <a:t>f.g</a:t>
                </a:r>
                <a:r>
                  <a:rPr lang="en-US" sz="3600" dirty="0" smtClean="0"/>
                  <a:t>, then h is also monotonic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Monotone Frameworks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890" y="1600200"/>
                <a:ext cx="854491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 smtClean="0"/>
                  <a:t>(</a:t>
                </a:r>
                <a:r>
                  <a:rPr lang="en-US" sz="4000" dirty="0"/>
                  <a:t>D, </a:t>
                </a:r>
                <a:r>
                  <a:rPr lang="en-US" sz="4000" dirty="0" smtClean="0"/>
                  <a:t>S, </a:t>
                </a:r>
                <a:r>
                  <a:rPr lang="el-GR" sz="4000" dirty="0" smtClean="0"/>
                  <a:t>Λ</a:t>
                </a:r>
                <a:r>
                  <a:rPr lang="en-US" sz="4000" dirty="0" smtClean="0"/>
                  <a:t>, </a:t>
                </a:r>
                <a:r>
                  <a:rPr lang="en-US" sz="4000" dirty="0"/>
                  <a:t>F) </a:t>
                </a:r>
                <a:r>
                  <a:rPr lang="en-US" sz="4000" dirty="0" smtClean="0"/>
                  <a:t>is monotone if the family F consists of monotonic functions only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r>
                        <a:rPr lang="en-US" sz="4000" b="0" i="1" smtClean="0">
                          <a:latin typeface="Cambria Math"/>
                        </a:rPr>
                        <m:t>∈</m:t>
                      </m:r>
                      <m:r>
                        <a:rPr lang="en-US" sz="4000" b="0" i="1" smtClean="0">
                          <a:latin typeface="Cambria Math"/>
                        </a:rPr>
                        <m:t>𝐹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</a:rPr>
                        <m:t>, 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∈</m:t>
                      </m:r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r>
                        <a:rPr lang="en-US" sz="4000" b="0" i="1" smtClean="0">
                          <a:latin typeface="Cambria Math"/>
                        </a:rPr>
                        <m:t> 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</a:rPr>
                        <m:t>≤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⇒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r>
                        <a:rPr lang="en-US" sz="4000" b="0" i="1" smtClean="0"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 smtClean="0"/>
              </a:p>
              <a:p>
                <a:r>
                  <a:rPr lang="en-US" sz="4000" dirty="0" smtClean="0"/>
                  <a:t>Equivalently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𝑓</m:t>
                      </m:r>
                      <m:r>
                        <a:rPr lang="en-US" sz="4000" i="1">
                          <a:latin typeface="Cambria Math"/>
                        </a:rPr>
                        <m:t>∈</m:t>
                      </m:r>
                      <m:r>
                        <a:rPr lang="en-US" sz="4000" i="1">
                          <a:latin typeface="Cambria Math"/>
                        </a:rPr>
                        <m:t>𝐹</m:t>
                      </m:r>
                      <m:r>
                        <a:rPr lang="en-US" sz="4000" i="1">
                          <a:latin typeface="Cambria Math"/>
                        </a:rPr>
                        <m:t>, </m:t>
                      </m:r>
                      <m:r>
                        <a:rPr lang="en-US" sz="4000" i="1">
                          <a:latin typeface="Cambria Math"/>
                        </a:rPr>
                        <m:t>𝑥</m:t>
                      </m:r>
                      <m:r>
                        <a:rPr lang="en-US" sz="4000" i="1">
                          <a:latin typeface="Cambria Math"/>
                        </a:rPr>
                        <m:t>, </m:t>
                      </m:r>
                      <m:r>
                        <a:rPr lang="en-US" sz="4000" i="1">
                          <a:latin typeface="Cambria Math"/>
                        </a:rPr>
                        <m:t>𝑦</m:t>
                      </m:r>
                      <m:r>
                        <a:rPr lang="en-US" sz="4000" i="1">
                          <a:latin typeface="Cambria Math"/>
                        </a:rPr>
                        <m:t>∈</m:t>
                      </m:r>
                      <m:r>
                        <a:rPr lang="en-US" sz="4000" i="1">
                          <a:latin typeface="Cambria Math"/>
                        </a:rPr>
                        <m:t>𝑆</m:t>
                      </m:r>
                      <m:r>
                        <a:rPr lang="en-US" sz="4000" i="1">
                          <a:latin typeface="Cambria Math"/>
                        </a:rPr>
                        <m:t> 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∧</m:t>
                      </m:r>
                      <m:r>
                        <a:rPr lang="en-US" sz="4000" i="1">
                          <a:latin typeface="Cambria Math"/>
                        </a:rPr>
                        <m:t>𝑓</m:t>
                      </m:r>
                      <m:r>
                        <a:rPr lang="en-US" sz="4000" i="1"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latin typeface="Cambria Math"/>
                        </a:rPr>
                        <m:t>𝑦</m:t>
                      </m:r>
                      <m:r>
                        <a:rPr lang="en-US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pPr lvl="1"/>
                <a:r>
                  <a:rPr lang="en-US" sz="3600" dirty="0" smtClean="0"/>
                  <a:t>Proof: Exercise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90" y="1600200"/>
                <a:ext cx="8544910" cy="4525963"/>
              </a:xfrm>
              <a:blipFill rotWithShape="1">
                <a:blip r:embed="rId2"/>
                <a:stretch>
                  <a:fillRect l="-2211" t="-242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421" y="0"/>
            <a:ext cx="8749862" cy="1229710"/>
          </a:xfrm>
        </p:spPr>
        <p:txBody>
          <a:bodyPr>
            <a:noAutofit/>
          </a:bodyPr>
          <a:lstStyle/>
          <a:p>
            <a:r>
              <a:rPr lang="en-US" dirty="0" smtClean="0"/>
              <a:t>Knaster-Tarski Fixed Point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99554" y="1095710"/>
                <a:ext cx="8718331" cy="52262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r>
                      <a:rPr lang="en-US" sz="3600" b="0" i="1" smtClean="0">
                        <a:latin typeface="Cambria Math"/>
                      </a:rPr>
                      <m:t>:</m:t>
                    </m:r>
                    <m:r>
                      <a:rPr lang="en-US" sz="3600" b="0" i="1" smtClean="0">
                        <a:latin typeface="Cambria Math"/>
                      </a:rPr>
                      <m:t>𝑆</m:t>
                    </m:r>
                    <m:r>
                      <a:rPr lang="en-US" sz="3600" b="0" i="1" smtClean="0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𝑆</m:t>
                    </m:r>
                    <m:r>
                      <a:rPr lang="en-US" sz="3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0" dirty="0" smtClean="0"/>
                  <a:t>be a monotonic function on a complete lattice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/>
                      </a:rPr>
                      <m:t>S</m:t>
                    </m:r>
                    <m:r>
                      <a:rPr lang="en-US" sz="3600" b="0" i="0" dirty="0" smtClean="0">
                        <a:latin typeface="Cambria Math"/>
                      </a:rPr>
                      <m:t>, </m:t>
                    </m:r>
                    <m:r>
                      <a:rPr lang="en-US" sz="3600" b="0" i="1" dirty="0" smtClean="0">
                        <a:latin typeface="Cambria Math"/>
                      </a:rPr>
                      <m:t> </m:t>
                    </m:r>
                    <m:r>
                      <a:rPr lang="en-US" sz="3600" i="1" dirty="0">
                        <a:latin typeface="Cambria Math"/>
                      </a:rPr>
                      <m:t>∨, </m:t>
                    </m:r>
                    <m:r>
                      <a:rPr lang="en-US" sz="3600" b="0" i="1" dirty="0" smtClean="0">
                        <a:latin typeface="Cambria Math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sz="3600" dirty="0" smtClean="0"/>
                  <a:t>). Define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pre fix-points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post </a:t>
                </a:r>
                <a:r>
                  <a:rPr lang="en-US" dirty="0"/>
                  <a:t>fix-points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𝑓𝑖𝑥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fix-points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3600" dirty="0" smtClean="0"/>
                  <a:t>Then</a:t>
                </a:r>
                <a:r>
                  <a:rPr lang="en-US" sz="36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∧</m:t>
                    </m:r>
                    <m:r>
                      <a:rPr lang="en-US" sz="3600" b="0" i="1" dirty="0" smtClean="0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∈</m:t>
                    </m:r>
                    <m:r>
                      <a:rPr lang="en-US" sz="3600" b="0" i="1" dirty="0" smtClean="0">
                        <a:latin typeface="Cambria Math"/>
                      </a:rPr>
                      <m:t>𝑓𝑖𝑥</m:t>
                    </m:r>
                    <m:r>
                      <a:rPr lang="en-US" sz="3600" b="0" i="1" dirty="0" smtClean="0">
                        <a:latin typeface="Cambria Math"/>
                      </a:rPr>
                      <m:t>(</m:t>
                    </m:r>
                    <m:r>
                      <a:rPr lang="en-US" sz="3600" b="0" i="1" dirty="0" smtClean="0">
                        <a:latin typeface="Cambria Math"/>
                      </a:rPr>
                      <m:t>𝑓</m:t>
                    </m:r>
                    <m:r>
                      <a:rPr lang="en-US" sz="36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0" dirty="0" smtClean="0"/>
                  <a:t> ,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∧</m:t>
                    </m:r>
                    <m:r>
                      <a:rPr lang="en-US" sz="3600" i="1" dirty="0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 ∧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endParaRPr lang="en-US" sz="3600" b="0" dirty="0" smtClean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∨</m:t>
                    </m:r>
                    <m:r>
                      <a:rPr lang="en-US" sz="3600" b="0" i="1" dirty="0" smtClean="0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i="1" dirty="0">
                        <a:latin typeface="Cambria Math"/>
                      </a:rPr>
                      <m:t>∈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r>
                      <a:rPr lang="en-US" sz="3600" b="0" i="0" dirty="0" smtClean="0">
                        <a:latin typeface="Cambria Math"/>
                      </a:rPr>
                      <m:t>  </m:t>
                    </m:r>
                    <m:r>
                      <a:rPr lang="en-US" sz="3600" i="1" dirty="0">
                        <a:latin typeface="Cambria Math"/>
                      </a:rPr>
                      <m:t>∨</m:t>
                    </m:r>
                    <m:r>
                      <a:rPr lang="en-US" sz="3600" i="1" dirty="0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 ∨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is a complete lattice </a:t>
                </a:r>
                <a:endParaRPr lang="en-US" sz="36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54" y="1095710"/>
                <a:ext cx="8718331" cy="5226270"/>
              </a:xfrm>
              <a:blipFill rotWithShape="1">
                <a:blip r:embed="rId2"/>
                <a:stretch>
                  <a:fillRect l="-2098" t="-1750" b="-1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smtClean="0"/>
              <a:t>Fixed Point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𝑓</m:t>
                    </m:r>
                    <m:r>
                      <a:rPr lang="en-US" sz="4000" i="1" dirty="0" smtClean="0">
                        <a:latin typeface="Cambria Math"/>
                      </a:rPr>
                      <m:t>: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  <m:r>
                      <a:rPr lang="en-US" sz="4000" b="0" i="1" dirty="0" smtClean="0">
                        <a:latin typeface="Cambria Math"/>
                      </a:rPr>
                      <m:t>→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4000" dirty="0" smtClean="0"/>
                  <a:t> a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monotonic</a:t>
                </a:r>
                <a:r>
                  <a:rPr lang="en-US" sz="4000" dirty="0" smtClean="0"/>
                  <a:t> function</a:t>
                </a:r>
              </a:p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(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  <m:r>
                      <a:rPr lang="en-US" sz="400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4000" i="0" dirty="0" smtClean="0">
                        <a:latin typeface="Cambria Math"/>
                      </a:rPr>
                      <m:t>Λ</m:t>
                    </m:r>
                    <m:r>
                      <a:rPr lang="en-US" sz="4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4000" dirty="0" smtClean="0"/>
                  <a:t>is a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finite height </a:t>
                </a:r>
                <a:r>
                  <a:rPr lang="en-US" sz="4000" dirty="0" err="1" smtClean="0"/>
                  <a:t>semilattice</a:t>
                </a:r>
                <a:r>
                  <a:rPr lang="en-US" sz="4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⊤</m:t>
                    </m:r>
                  </m:oMath>
                </a14:m>
                <a:r>
                  <a:rPr lang="en-US" sz="4000" dirty="0" smtClean="0"/>
                  <a:t> is top element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</m:t>
                    </m:r>
                    <m:r>
                      <a:rPr lang="en-US" sz="3600" b="0" i="1" dirty="0" smtClean="0">
                        <a:latin typeface="Cambria Math"/>
                      </a:rPr>
                      <m:t>𝑥</m:t>
                    </m:r>
                    <m:r>
                      <a:rPr lang="en-US" sz="3600" b="0" i="1" dirty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</m:t>
                    </m:r>
                    <m:r>
                      <a:rPr lang="en-US" sz="36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, </m:t>
                    </m:r>
                    <m:r>
                      <a:rPr lang="en-US" sz="3600" b="0" i="1" dirty="0" smtClean="0">
                        <a:latin typeface="Cambria Math"/>
                      </a:rPr>
                      <m:t>𝑖</m:t>
                    </m:r>
                    <m:r>
                      <a:rPr lang="en-US" sz="3600" b="0" i="1" dirty="0" smtClean="0">
                        <a:latin typeface="Cambria Math"/>
                      </a:rPr>
                      <m:t>≥0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The greatest fixed point of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4000" b="0" i="1" dirty="0" smtClean="0">
                        <a:latin typeface="Cambria Math"/>
                      </a:rPr>
                      <m:t>(⊤)</m:t>
                    </m:r>
                  </m:oMath>
                </a14:m>
                <a:r>
                  <a:rPr lang="en-US" sz="4000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40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4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⊤</m:t>
                        </m:r>
                      </m:e>
                    </m:d>
                    <m:r>
                      <a:rPr lang="en-US" sz="4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⊤</m:t>
                        </m:r>
                      </m:e>
                    </m:d>
                  </m:oMath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// monotonic f on a meet semilattice</a:t>
            </a:r>
          </a:p>
          <a:p>
            <a:pPr marL="0" indent="0">
              <a:buNone/>
            </a:pPr>
            <a:r>
              <a:rPr lang="en-US" sz="4000" dirty="0" smtClean="0"/>
              <a:t>x := ⊤ ;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while (x != f(x))</a:t>
            </a:r>
            <a:r>
              <a:rPr lang="en-US" sz="4000" dirty="0"/>
              <a:t>	</a:t>
            </a:r>
            <a:r>
              <a:rPr lang="en-US" sz="4000" dirty="0" smtClean="0"/>
              <a:t>x := f(x);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return x;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38" y="0"/>
            <a:ext cx="7772400" cy="1143000"/>
          </a:xfrm>
        </p:spPr>
        <p:txBody>
          <a:bodyPr/>
          <a:lstStyle/>
          <a:p>
            <a:r>
              <a:rPr lang="en-US" sz="3600" dirty="0" smtClean="0"/>
              <a:t>Taxonomy of Dataflow Problems</a:t>
            </a:r>
            <a:endParaRPr lang="en-IN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43805"/>
              </p:ext>
            </p:extLst>
          </p:nvPr>
        </p:nvGraphicFramePr>
        <p:xfrm>
          <a:off x="695325" y="1158875"/>
          <a:ext cx="7772400" cy="46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154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Confluence→</a:t>
                      </a:r>
                    </a:p>
                    <a:p>
                      <a:pPr algn="ctr"/>
                      <a:r>
                        <a:rPr lang="en-US" sz="2800" b="1" dirty="0" smtClean="0"/>
                        <a:t>Direction↓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dirty="0" smtClean="0">
                          <a:sym typeface="Symbol"/>
                        </a:rPr>
                        <a:t>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dirty="0" smtClean="0">
                          <a:sym typeface="Symbol"/>
                        </a:rPr>
                        <a:t></a:t>
                      </a:r>
                      <a:endParaRPr lang="en-IN" sz="5400" dirty="0"/>
                    </a:p>
                  </a:txBody>
                  <a:tcPr/>
                </a:tc>
              </a:tr>
              <a:tr h="154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Forward</a:t>
                      </a:r>
                      <a:endParaRPr lang="en-IN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Reaching Definition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Available Expressions</a:t>
                      </a:r>
                      <a:endParaRPr lang="en-IN" sz="2800" dirty="0"/>
                    </a:p>
                  </a:txBody>
                  <a:tcPr anchor="ctr"/>
                </a:tc>
              </a:tr>
              <a:tr h="154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Backward</a:t>
                      </a:r>
                      <a:endParaRPr lang="en-IN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Live Variables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Very Busy Expressions</a:t>
                      </a:r>
                      <a:endParaRPr lang="en-IN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23" y="250004"/>
            <a:ext cx="7772400" cy="1143000"/>
          </a:xfrm>
        </p:spPr>
        <p:txBody>
          <a:bodyPr/>
          <a:lstStyle/>
          <a:p>
            <a:r>
              <a:rPr lang="en-US" sz="3600" dirty="0" smtClean="0"/>
              <a:t>When does Data Flow Analysis Works?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722"/>
            <a:ext cx="7772400" cy="4428931"/>
          </a:xfrm>
        </p:spPr>
        <p:txBody>
          <a:bodyPr>
            <a:noAutofit/>
          </a:bodyPr>
          <a:lstStyle/>
          <a:p>
            <a:r>
              <a:rPr lang="en-US" sz="3600" dirty="0" smtClean="0"/>
              <a:t>Suitable initial values and boundary conditions</a:t>
            </a:r>
          </a:p>
          <a:p>
            <a:r>
              <a:rPr lang="en-US" sz="3600" dirty="0" smtClean="0"/>
              <a:t>Suitable domain of values</a:t>
            </a:r>
          </a:p>
          <a:p>
            <a:pPr lvl="1"/>
            <a:r>
              <a:rPr lang="en-US" sz="3200" dirty="0" smtClean="0"/>
              <a:t>Bounded, Finite</a:t>
            </a:r>
          </a:p>
          <a:p>
            <a:r>
              <a:rPr lang="en-US" sz="3600" dirty="0" smtClean="0"/>
              <a:t>Suitable meet operator</a:t>
            </a:r>
          </a:p>
          <a:p>
            <a:r>
              <a:rPr lang="en-US" sz="3600" dirty="0" smtClean="0"/>
              <a:t>Suitable flow functions</a:t>
            </a:r>
          </a:p>
          <a:p>
            <a:pPr lvl="1"/>
            <a:r>
              <a:rPr lang="en-US" sz="3200" dirty="0" smtClean="0"/>
              <a:t>monotonic, closed under composition</a:t>
            </a:r>
          </a:p>
          <a:p>
            <a:r>
              <a:rPr lang="en-US" sz="3600" dirty="0" smtClean="0"/>
              <a:t>But what is “SUITABLE” ?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23" y="250004"/>
            <a:ext cx="7772400" cy="1143000"/>
          </a:xfrm>
        </p:spPr>
        <p:txBody>
          <a:bodyPr/>
          <a:lstStyle/>
          <a:p>
            <a:r>
              <a:rPr lang="en-US" sz="3600" dirty="0" smtClean="0"/>
              <a:t>Why Data Flow Analysis Works?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55"/>
            <a:ext cx="7772400" cy="4400939"/>
          </a:xfrm>
        </p:spPr>
        <p:txBody>
          <a:bodyPr>
            <a:noAutofit/>
          </a:bodyPr>
          <a:lstStyle/>
          <a:p>
            <a:r>
              <a:rPr lang="en-US" sz="3600" dirty="0"/>
              <a:t>Suitable initial values and boundary conditions</a:t>
            </a:r>
          </a:p>
          <a:p>
            <a:r>
              <a:rPr lang="en-US" sz="3600" dirty="0"/>
              <a:t>Suitable domain of values</a:t>
            </a:r>
          </a:p>
          <a:p>
            <a:pPr lvl="1"/>
            <a:r>
              <a:rPr lang="en-US" sz="3200" dirty="0"/>
              <a:t>Bounded, Finite</a:t>
            </a:r>
          </a:p>
          <a:p>
            <a:r>
              <a:rPr lang="en-US" sz="3600" dirty="0"/>
              <a:t>Suitable meet operator</a:t>
            </a:r>
          </a:p>
          <a:p>
            <a:r>
              <a:rPr lang="en-US" sz="3600" dirty="0"/>
              <a:t>Suitable flow functions</a:t>
            </a:r>
          </a:p>
          <a:p>
            <a:pPr lvl="1"/>
            <a:r>
              <a:rPr lang="en-US" sz="3200" dirty="0"/>
              <a:t>monotonic, closed under composition</a:t>
            </a:r>
          </a:p>
          <a:p>
            <a:r>
              <a:rPr lang="en-US" sz="3600" dirty="0"/>
              <a:t>But what is “SUITABLE” ?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676562">
            <a:off x="1510301" y="1582220"/>
            <a:ext cx="6524090" cy="4284324"/>
          </a:xfrm>
          <a:prstGeom prst="ellipse">
            <a:avLst/>
          </a:prstGeom>
          <a:gradFill>
            <a:gsLst>
              <a:gs pos="13000">
                <a:schemeClr val="accent1">
                  <a:tint val="66000"/>
                  <a:satMod val="160000"/>
                  <a:alpha val="0"/>
                </a:schemeClr>
              </a:gs>
              <a:gs pos="54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Lattice</a:t>
            </a:r>
            <a:r>
              <a:rPr lang="en-US" sz="3200" b="1" dirty="0" smtClean="0"/>
              <a:t> </a:t>
            </a:r>
            <a:r>
              <a:rPr lang="en-US" sz="5400" b="1" dirty="0" smtClean="0">
                <a:solidFill>
                  <a:srgbClr val="C00000"/>
                </a:solidFill>
              </a:rPr>
              <a:t>Theory</a:t>
            </a:r>
            <a:endParaRPr lang="en-I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Ordered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err="1" smtClean="0"/>
                  <a:t>Posets</a:t>
                </a:r>
                <a:endParaRPr lang="en-US" sz="3600" dirty="0" smtClean="0"/>
              </a:p>
              <a:p>
                <a:r>
                  <a:rPr lang="en-US" sz="3600" dirty="0" smtClean="0"/>
                  <a:t>S : a set</a:t>
                </a:r>
              </a:p>
              <a:p>
                <a:r>
                  <a:rPr lang="en-US" sz="3600" dirty="0" smtClean="0"/>
                  <a:t>≤ : a relation</a:t>
                </a:r>
              </a:p>
              <a:p>
                <a:r>
                  <a:rPr lang="en-US" sz="3600" dirty="0" smtClean="0"/>
                  <a:t>(S, ≤) is a </a:t>
                </a:r>
                <a:r>
                  <a:rPr lang="en-US" sz="3600" dirty="0" err="1" smtClean="0"/>
                  <a:t>poset</a:t>
                </a:r>
                <a:r>
                  <a:rPr lang="en-US" sz="3600" dirty="0" smtClean="0"/>
                  <a:t> if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3600" dirty="0" smtClean="0"/>
                  <a:t> x, y ,z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600" dirty="0" smtClean="0"/>
                  <a:t> S</a:t>
                </a:r>
              </a:p>
              <a:p>
                <a:pPr lvl="1"/>
                <a:r>
                  <a:rPr lang="en-US" sz="3200" dirty="0"/>
                  <a:t>x</a:t>
                </a:r>
                <a:r>
                  <a:rPr lang="en-US" sz="3200" dirty="0" smtClean="0"/>
                  <a:t> ≤ x  (reflexive)</a:t>
                </a:r>
              </a:p>
              <a:p>
                <a:pPr lvl="1"/>
                <a:r>
                  <a:rPr lang="en-US" sz="3200" dirty="0" smtClean="0"/>
                  <a:t>x ≤ y and y ≤ x ⇒  x = y (</a:t>
                </a:r>
                <a:r>
                  <a:rPr lang="en-US" sz="3200" dirty="0" err="1" smtClean="0"/>
                  <a:t>antisymmetric</a:t>
                </a:r>
                <a:r>
                  <a:rPr lang="en-US" sz="3200" dirty="0" smtClean="0"/>
                  <a:t>)</a:t>
                </a:r>
              </a:p>
              <a:p>
                <a:pPr lvl="1"/>
                <a:r>
                  <a:rPr lang="en-US" sz="3200" dirty="0" smtClean="0"/>
                  <a:t>x ≤ y and y ≤ z ⇒ x ≤ z (transitive)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022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Linear Ordering</a:t>
            </a:r>
          </a:p>
          <a:p>
            <a:r>
              <a:rPr lang="en-US" sz="3600" dirty="0" err="1" smtClean="0"/>
              <a:t>Poset</a:t>
            </a:r>
            <a:r>
              <a:rPr lang="en-US" sz="3600" dirty="0" smtClean="0"/>
              <a:t> where every pair of elements is comparable</a:t>
            </a:r>
          </a:p>
          <a:p>
            <a:r>
              <a:rPr lang="en-US" sz="3600" dirty="0" smtClean="0"/>
              <a:t>x1 ≤ x2 ≤ … ≤ </a:t>
            </a:r>
            <a:r>
              <a:rPr lang="en-US" sz="3600" dirty="0" err="1" smtClean="0"/>
              <a:t>xk</a:t>
            </a:r>
            <a:r>
              <a:rPr lang="en-US" sz="3600" dirty="0" smtClean="0"/>
              <a:t>  is a chain of length k</a:t>
            </a:r>
          </a:p>
          <a:p>
            <a:r>
              <a:rPr lang="en-US" sz="3600" dirty="0" smtClean="0"/>
              <a:t>We are interested in chains of </a:t>
            </a:r>
            <a:r>
              <a:rPr lang="en-US" sz="3600" b="1" dirty="0" smtClean="0"/>
              <a:t>finite </a:t>
            </a:r>
            <a:r>
              <a:rPr lang="en-US" sz="3600" dirty="0" smtClean="0"/>
              <a:t>length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finite nonempty subset of a </a:t>
            </a:r>
            <a:r>
              <a:rPr lang="en-US" sz="3600" dirty="0" err="1" smtClean="0"/>
              <a:t>poset</a:t>
            </a:r>
            <a:r>
              <a:rPr lang="en-US" sz="3600" dirty="0" smtClean="0"/>
              <a:t> has minimal and maximal elements</a:t>
            </a:r>
          </a:p>
          <a:p>
            <a:r>
              <a:rPr lang="en-US" sz="3600" dirty="0" smtClean="0"/>
              <a:t>Any finite nonempty chain has unique minimum and maximum elements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34794"/>
                <a:ext cx="7772400" cy="4335624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/>
                  <a:t>Set S and meet </a:t>
                </a:r>
                <a:r>
                  <a:rPr lang="el-GR" sz="3600" dirty="0" smtClean="0"/>
                  <a:t>Λ</a:t>
                </a:r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3600" b="0" dirty="0" smtClean="0">
                    <a:ea typeface="Cambria Math"/>
                  </a:rPr>
                  <a:t> x, y, z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600" b="0" dirty="0" smtClean="0">
                    <a:ea typeface="Cambria Math"/>
                  </a:rPr>
                  <a:t> S</a:t>
                </a:r>
              </a:p>
              <a:p>
                <a:pPr lvl="1"/>
                <a:r>
                  <a:rPr lang="en-US" sz="3200" b="0" dirty="0" smtClean="0">
                    <a:ea typeface="Cambria Math"/>
                  </a:rPr>
                  <a:t>x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x = x (idempotent)</a:t>
                </a:r>
              </a:p>
              <a:p>
                <a:pPr lvl="1"/>
                <a:r>
                  <a:rPr lang="en-US" sz="3200" dirty="0" smtClean="0">
                    <a:ea typeface="Cambria Math"/>
                  </a:rPr>
                  <a:t>x </a:t>
                </a:r>
                <a:r>
                  <a:rPr lang="el-GR" sz="3200" dirty="0" smtClean="0">
                    <a:ea typeface="Cambria Math"/>
                  </a:rPr>
                  <a:t>Λ</a:t>
                </a:r>
                <a:r>
                  <a:rPr lang="en-US" sz="3200" dirty="0" smtClean="0">
                    <a:ea typeface="Cambria Math"/>
                  </a:rPr>
                  <a:t> y = y </a:t>
                </a:r>
                <a:r>
                  <a:rPr lang="el-GR" sz="3200" dirty="0" smtClean="0">
                    <a:ea typeface="Cambria Math"/>
                  </a:rPr>
                  <a:t>Λ</a:t>
                </a:r>
                <a:r>
                  <a:rPr lang="en-US" sz="3200" dirty="0" smtClean="0">
                    <a:ea typeface="Cambria Math"/>
                  </a:rPr>
                  <a:t> x (commutative)</a:t>
                </a:r>
              </a:p>
              <a:p>
                <a:pPr lvl="1"/>
                <a:r>
                  <a:rPr lang="en-US" sz="3200" dirty="0">
                    <a:ea typeface="Cambria Math"/>
                  </a:rPr>
                  <a:t>x</a:t>
                </a:r>
                <a:r>
                  <a:rPr lang="en-US" sz="3200" b="0" dirty="0" smtClean="0">
                    <a:ea typeface="Cambria Math"/>
                  </a:rPr>
                  <a:t>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(y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z) = (x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y)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z (associative)</a:t>
                </a:r>
              </a:p>
              <a:p>
                <a:r>
                  <a:rPr lang="en-US" sz="3600" dirty="0" smtClean="0">
                    <a:ea typeface="Cambria Math"/>
                  </a:rPr>
                  <a:t>Partial order for semilattice</a:t>
                </a:r>
              </a:p>
              <a:p>
                <a:pPr lvl="1"/>
                <a:r>
                  <a:rPr lang="en-US" sz="3200" dirty="0">
                    <a:ea typeface="Cambria Math"/>
                  </a:rPr>
                  <a:t>x</a:t>
                </a:r>
                <a:r>
                  <a:rPr lang="en-US" sz="3200" b="0" dirty="0" smtClean="0">
                    <a:ea typeface="Cambria Math"/>
                  </a:rPr>
                  <a:t> ≤ y if and only if x </a:t>
                </a:r>
                <a:r>
                  <a:rPr lang="el-GR" sz="3200" b="0" dirty="0" smtClean="0">
                    <a:ea typeface="Cambria Math"/>
                  </a:rPr>
                  <a:t>Λ</a:t>
                </a:r>
                <a:r>
                  <a:rPr lang="en-US" sz="3200" b="0" dirty="0" smtClean="0">
                    <a:ea typeface="Cambria Math"/>
                  </a:rPr>
                  <a:t> y = x</a:t>
                </a:r>
              </a:p>
              <a:p>
                <a:pPr lvl="1"/>
                <a:r>
                  <a:rPr lang="en-US" sz="3200" dirty="0" smtClean="0">
                    <a:ea typeface="Cambria Math"/>
                  </a:rPr>
                  <a:t>Reflexive, antisymmetric, transitive</a:t>
                </a:r>
                <a:endParaRPr lang="en-US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34794"/>
                <a:ext cx="7772400" cy="4335624"/>
              </a:xfrm>
              <a:blipFill rotWithShape="1">
                <a:blip r:embed="rId2"/>
                <a:stretch>
                  <a:fillRect l="-2196" t="-2110" b="-17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11510</TotalTime>
  <Words>1476</Words>
  <Application>Microsoft Office PowerPoint</Application>
  <PresentationFormat>On-screen Show (4:3)</PresentationFormat>
  <Paragraphs>250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</vt:lpstr>
      <vt:lpstr>Program Analysis https://www.cse.iitb.ac.in/~karkare/cs618/ </vt:lpstr>
      <vt:lpstr>Taxonomy of Dataflow Problems</vt:lpstr>
      <vt:lpstr>Taxonomy of Dataflow Problems</vt:lpstr>
      <vt:lpstr>When does Data Flow Analysis Works?</vt:lpstr>
      <vt:lpstr>Why Data Flow Analysis Works?</vt:lpstr>
      <vt:lpstr>Partially Ordered Sets</vt:lpstr>
      <vt:lpstr>Chain</vt:lpstr>
      <vt:lpstr>Observation</vt:lpstr>
      <vt:lpstr>Semilattice</vt:lpstr>
      <vt:lpstr>Border Element</vt:lpstr>
      <vt:lpstr>Familiar (semi)lattices</vt:lpstr>
      <vt:lpstr>Familiar (semi)lattices</vt:lpstr>
      <vt:lpstr>Greatest Lower bound</vt:lpstr>
      <vt:lpstr>Semi (?)-Lattice</vt:lpstr>
      <vt:lpstr>Lattice</vt:lpstr>
      <vt:lpstr>Lattice</vt:lpstr>
      <vt:lpstr>Lattice Diagrams</vt:lpstr>
      <vt:lpstr>Lattice Diagram</vt:lpstr>
      <vt:lpstr>What if we have a large number of elements?</vt:lpstr>
      <vt:lpstr>Product Lattice</vt:lpstr>
      <vt:lpstr>Product Lattice</vt:lpstr>
      <vt:lpstr>Height of a Semilattice</vt:lpstr>
      <vt:lpstr>Data Flow Analysis Framework</vt:lpstr>
      <vt:lpstr>Transfer Functions</vt:lpstr>
      <vt:lpstr>Monotonic Functions</vt:lpstr>
      <vt:lpstr>Monotone Frameworks</vt:lpstr>
      <vt:lpstr>Knaster-Tarski Fixed Point Theorem</vt:lpstr>
      <vt:lpstr>Application of Fixed Point Theorem</vt:lpstr>
      <vt:lpstr>Fixed Point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268</cp:revision>
  <cp:lastPrinted>2016-08-08T06:37:28Z</cp:lastPrinted>
  <dcterms:created xsi:type="dcterms:W3CDTF">2012-01-10T14:35:29Z</dcterms:created>
  <dcterms:modified xsi:type="dcterms:W3CDTF">2016-08-12T09:08:43Z</dcterms:modified>
  <cp:contentStatus/>
</cp:coreProperties>
</file>