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553" r:id="rId2"/>
    <p:sldId id="552" r:id="rId3"/>
    <p:sldId id="555" r:id="rId4"/>
    <p:sldId id="550" r:id="rId5"/>
    <p:sldId id="551" r:id="rId6"/>
    <p:sldId id="501" r:id="rId7"/>
    <p:sldId id="502" r:id="rId8"/>
    <p:sldId id="503" r:id="rId9"/>
    <p:sldId id="505" r:id="rId10"/>
    <p:sldId id="506" r:id="rId11"/>
    <p:sldId id="508" r:id="rId12"/>
    <p:sldId id="509" r:id="rId13"/>
    <p:sldId id="510" r:id="rId14"/>
    <p:sldId id="512" r:id="rId15"/>
    <p:sldId id="513" r:id="rId16"/>
    <p:sldId id="516" r:id="rId17"/>
    <p:sldId id="515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789820-CA70-4AB6-928E-6A4EC84AA795}">
          <p14:sldIdLst>
            <p14:sldId id="553"/>
            <p14:sldId id="552"/>
          </p14:sldIdLst>
        </p14:section>
        <p14:section name="Lattice Theory" id="{414518FF-E771-4A0A-94F1-48C6F250E432}">
          <p14:sldIdLst>
            <p14:sldId id="555"/>
            <p14:sldId id="550"/>
            <p14:sldId id="551"/>
            <p14:sldId id="501"/>
            <p14:sldId id="502"/>
            <p14:sldId id="503"/>
            <p14:sldId id="505"/>
            <p14:sldId id="506"/>
            <p14:sldId id="508"/>
            <p14:sldId id="509"/>
            <p14:sldId id="510"/>
            <p14:sldId id="512"/>
            <p14:sldId id="513"/>
            <p14:sldId id="516"/>
            <p14:sldId id="5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6633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82542" autoAdjust="0"/>
  </p:normalViewPr>
  <p:slideViewPr>
    <p:cSldViewPr snapToGrid="0">
      <p:cViewPr varScale="1">
        <p:scale>
          <a:sx n="60" d="100"/>
          <a:sy n="60" d="100"/>
        </p:scale>
        <p:origin x="-16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086" y="-6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C1B1-905A-4577-ABFD-79F279A1EE2B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1CD9D-CA35-4DCB-9BBF-8F4704BA0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46F3E-D33E-4C0F-B7B0-F4C6436C2E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7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59631-495A-4C2A-872F-6F4409A91AD0}" type="slidenum">
              <a:rPr lang="en-US"/>
              <a:pPr/>
              <a:t>14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759DC-31FE-40D1-93C9-913437F04067}" type="slidenum">
              <a:rPr lang="en-US"/>
              <a:pPr/>
              <a:t>15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9DE26-487D-4793-B4EE-36E386A78AF1}" type="slidenum">
              <a:rPr lang="en-US"/>
              <a:pPr/>
              <a:t>17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1A230-70DF-4420-8BDE-2D8D3B7A2DE0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4D061-7FB3-4FEA-BDC9-CA42B2B9976A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1C780-CB58-48E0-B61E-4342D3EA804C}" type="slidenum">
              <a:rPr lang="en-US"/>
              <a:pPr/>
              <a:t>8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B37D-2A6E-4A11-9C69-91E75205E636}" type="slidenum">
              <a:rPr lang="en-US"/>
              <a:pPr/>
              <a:t>9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222E9-67AF-4FFD-A558-5407BE457AAA}" type="slidenum">
              <a:rPr lang="en-US"/>
              <a:pPr/>
              <a:t>10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ED833-E710-4ECC-8C19-2F86667D6B5C}" type="slidenum">
              <a:rPr lang="en-US"/>
              <a:pPr/>
              <a:t>11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688FB-5864-47A3-A827-5C3D61D1DCFA}" type="slidenum">
              <a:rPr lang="en-US"/>
              <a:pPr/>
              <a:t>12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955FE-8CCB-406D-B3E1-1422A133E417}" type="slidenum">
              <a:rPr lang="en-US"/>
              <a:pPr/>
              <a:t>13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9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B4AFC-1D76-41C8-AD99-5AAAFFDD24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EFE84-00C2-47C0-8989-850B6B28FE8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6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8C4-493D-41FF-8BDC-2961842865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folab.stanford.edu/~ullman/dragon/w06/w06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54748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x-none" sz="3200" smtClean="0">
                <a:solidFill>
                  <a:schemeClr val="accent2"/>
                </a:solidFill>
              </a:rPr>
              <a:t>Program Analysis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https://www.cse.iitb.ac.in/~karkare/cs618/</a:t>
            </a:r>
            <a:br>
              <a:rPr lang="en-IN" dirty="0">
                <a:solidFill>
                  <a:srgbClr val="FF0000"/>
                </a:solidFill>
              </a:rPr>
            </a:br>
            <a:endParaRPr lang="x-none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53380"/>
            <a:ext cx="6400800" cy="21297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Amey Karkare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Dept of Computer Science and Engg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 IIT </a:t>
            </a:r>
            <a:r>
              <a:rPr lang="x-none" altLang="en-US" sz="2800" dirty="0" smtClean="0"/>
              <a:t>Kanpur</a:t>
            </a:r>
          </a:p>
          <a:p>
            <a:pPr eaLnBrk="1" hangingPunct="1">
              <a:lnSpc>
                <a:spcPct val="80000"/>
              </a:lnSpc>
            </a:pPr>
            <a:r>
              <a:rPr lang="x-none" altLang="en-US" sz="2800" dirty="0" smtClean="0"/>
              <a:t>Visiting IIT Bombay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.ac.in</a:t>
            </a:r>
            <a:endParaRPr lang="en-US" altLang="en-US" sz="2000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.ac.in</a:t>
            </a:r>
          </a:p>
        </p:txBody>
      </p:sp>
      <p:pic>
        <p:nvPicPr>
          <p:cNvPr id="7" name="Picture 6" descr="IITK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0" y="4642627"/>
            <a:ext cx="1819469" cy="1730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72" y="2078375"/>
            <a:ext cx="8902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Foundations of </a:t>
            </a:r>
          </a:p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Data Flow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Analysis (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US" sz="4400" b="1" smtClean="0">
                <a:solidFill>
                  <a:schemeClr val="accent2">
                    <a:lumMod val="75000"/>
                  </a:schemeClr>
                </a:solidFill>
              </a:rPr>
              <a:t> …)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iitb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60" y="4551892"/>
            <a:ext cx="1657350" cy="16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7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MOP and IDEAL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54724" y="1303282"/>
            <a:ext cx="8237483" cy="5192111"/>
          </a:xfrm>
        </p:spPr>
        <p:txBody>
          <a:bodyPr>
            <a:noAutofit/>
          </a:bodyPr>
          <a:lstStyle/>
          <a:p>
            <a:r>
              <a:rPr lang="en-US" sz="3600" dirty="0"/>
              <a:t>All solutions are really meets of the result of starting with </a:t>
            </a:r>
            <a:r>
              <a:rPr lang="en-US" sz="3600" dirty="0" err="1" smtClean="0"/>
              <a:t>Info</a:t>
            </a:r>
            <a:r>
              <a:rPr lang="en-US" sz="3600" baseline="-25000" dirty="0" err="1" smtClean="0"/>
              <a:t>ENTRY</a:t>
            </a:r>
            <a:r>
              <a:rPr lang="en-US" sz="3600" dirty="0" smtClean="0"/>
              <a:t> </a:t>
            </a:r>
            <a:r>
              <a:rPr lang="en-US" sz="3600" dirty="0"/>
              <a:t>and following some set of paths to the point in question.</a:t>
            </a:r>
          </a:p>
          <a:p>
            <a:r>
              <a:rPr lang="en-US" sz="3600" dirty="0"/>
              <a:t>If we don’t include </a:t>
            </a:r>
            <a:r>
              <a:rPr lang="en-US" sz="3600" dirty="0">
                <a:solidFill>
                  <a:srgbClr val="FF0000"/>
                </a:solidFill>
              </a:rPr>
              <a:t>at least the IDEAL paths</a:t>
            </a:r>
            <a:r>
              <a:rPr lang="en-US" sz="3600" dirty="0"/>
              <a:t>, we have an error.</a:t>
            </a:r>
          </a:p>
          <a:p>
            <a:r>
              <a:rPr lang="en-US" sz="3600" dirty="0"/>
              <a:t>But try not to include too many more.</a:t>
            </a:r>
          </a:p>
          <a:p>
            <a:pPr lvl="1"/>
            <a:r>
              <a:rPr lang="en-US" sz="3200" dirty="0"/>
              <a:t>Less “ignorance,” but we “know too much.”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05CC-3686-4B34-AA57-F8A424A918E7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MOP Versus </a:t>
            </a:r>
            <a:r>
              <a:rPr lang="en-US" dirty="0" smtClean="0"/>
              <a:t>IDEAL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Any </a:t>
            </a:r>
            <a:r>
              <a:rPr lang="en-US" sz="3600" dirty="0"/>
              <a:t>solution that is </a:t>
            </a:r>
            <a:r>
              <a:rPr lang="en-US" sz="3600" dirty="0">
                <a:latin typeface="Lucida Sans Unicode" pitchFamily="34" charset="0"/>
              </a:rPr>
              <a:t>≤</a:t>
            </a:r>
            <a:r>
              <a:rPr lang="en-US" sz="3600" dirty="0"/>
              <a:t> IDEAL accounts for all executable paths (and maybe more paths), and is therefore conservative (safe), even if not accurate.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C9-180B-4214-8718-EE5D5F4034A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MFP Versus MOP ---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52248" y="1174531"/>
            <a:ext cx="8749861" cy="52578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000" dirty="0"/>
              <a:t>Is MFP </a:t>
            </a:r>
            <a:r>
              <a:rPr lang="en-US" sz="4000" dirty="0">
                <a:latin typeface="Lucida Sans Unicode" pitchFamily="34" charset="0"/>
              </a:rPr>
              <a:t>≤</a:t>
            </a:r>
            <a:r>
              <a:rPr lang="en-US" sz="4000" dirty="0"/>
              <a:t> MOP?</a:t>
            </a:r>
          </a:p>
          <a:p>
            <a:pPr marL="990600" lvl="1" indent="-533400"/>
            <a:r>
              <a:rPr lang="en-US" sz="3600" dirty="0"/>
              <a:t>If so, then </a:t>
            </a:r>
            <a:r>
              <a:rPr lang="en-US" sz="3600" dirty="0" smtClean="0"/>
              <a:t>MFP </a:t>
            </a:r>
            <a:r>
              <a:rPr lang="en-US" sz="3600" dirty="0">
                <a:latin typeface="Lucida Sans Unicode" pitchFamily="34" charset="0"/>
              </a:rPr>
              <a:t>≤</a:t>
            </a:r>
            <a:r>
              <a:rPr lang="en-US" sz="3600" dirty="0"/>
              <a:t> </a:t>
            </a:r>
            <a:r>
              <a:rPr lang="en-US" sz="3600" dirty="0" smtClean="0"/>
              <a:t>MOP </a:t>
            </a:r>
            <a:r>
              <a:rPr lang="en-US" sz="3600" dirty="0">
                <a:latin typeface="Lucida Sans Unicode" pitchFamily="34" charset="0"/>
              </a:rPr>
              <a:t>≤</a:t>
            </a:r>
            <a:r>
              <a:rPr lang="en-US" sz="3600" dirty="0"/>
              <a:t> IDEAL, </a:t>
            </a:r>
            <a:r>
              <a:rPr lang="en-US" sz="3600" dirty="0" smtClean="0"/>
              <a:t>therefore </a:t>
            </a:r>
            <a:r>
              <a:rPr lang="en-US" sz="3600" dirty="0"/>
              <a:t>MFP is safe.</a:t>
            </a:r>
          </a:p>
          <a:p>
            <a:pPr marL="609600" indent="-609600"/>
            <a:r>
              <a:rPr lang="en-US" sz="4000" dirty="0"/>
              <a:t>Yes, but … requires two assumptions about the framework: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600" dirty="0"/>
              <a:t>“Monotonicity.”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600" i="1" dirty="0"/>
              <a:t>Finite height</a:t>
            </a:r>
            <a:r>
              <a:rPr lang="en-US" sz="3600" dirty="0"/>
              <a:t>  </a:t>
            </a:r>
            <a:endParaRPr lang="en-US" sz="3600" dirty="0" smtClean="0"/>
          </a:p>
          <a:p>
            <a:pPr marL="457200" lvl="1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no </a:t>
            </a:r>
            <a:r>
              <a:rPr lang="en-US" sz="3600" dirty="0"/>
              <a:t>infinite </a:t>
            </a:r>
            <a:r>
              <a:rPr lang="en-US" sz="3600" dirty="0" smtClean="0"/>
              <a:t>chains … &lt; </a:t>
            </a:r>
            <a:r>
              <a:rPr lang="en-US" sz="3600" dirty="0"/>
              <a:t>x</a:t>
            </a:r>
            <a:r>
              <a:rPr lang="en-US" sz="3600" baseline="-25000" dirty="0"/>
              <a:t>2</a:t>
            </a:r>
            <a:r>
              <a:rPr lang="en-US" sz="3600" dirty="0"/>
              <a:t> &lt; x</a:t>
            </a:r>
            <a:r>
              <a:rPr lang="en-US" sz="3600" baseline="-25000" dirty="0"/>
              <a:t>1</a:t>
            </a:r>
            <a:r>
              <a:rPr lang="en-US" sz="3600" dirty="0"/>
              <a:t> &lt; </a:t>
            </a:r>
            <a:r>
              <a:rPr lang="en-US" sz="3600" dirty="0" smtClean="0"/>
              <a:t>x &lt; …</a:t>
            </a:r>
            <a:endParaRPr lang="en-US" sz="3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80E4-3F70-46C3-872E-EE1FB1C4796F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MFP Versus MOP --- 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CC33"/>
                </a:solidFill>
              </a:rPr>
              <a:t>Intuition</a:t>
            </a:r>
            <a:r>
              <a:rPr lang="en-US" sz="4000" dirty="0"/>
              <a:t>: If we computed the MOP directly, we would compose functions along all paths, then take a big meet.</a:t>
            </a:r>
          </a:p>
          <a:p>
            <a:r>
              <a:rPr lang="en-US" sz="4000" dirty="0"/>
              <a:t>But the MFP (iterative algorithm) alternates compositions and meets arbitrarily.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ED20-AC18-481C-83F1-C30795990ADD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News!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frameworks we’ve studied so far are all monotone.</a:t>
            </a:r>
          </a:p>
          <a:p>
            <a:pPr lvl="1"/>
            <a:r>
              <a:rPr lang="en-US" sz="3600" dirty="0"/>
              <a:t>Easy proof for functions in Gen-Kill form.</a:t>
            </a:r>
          </a:p>
          <a:p>
            <a:r>
              <a:rPr lang="en-US" sz="4000" dirty="0"/>
              <a:t>And they have finite height.</a:t>
            </a:r>
          </a:p>
          <a:p>
            <a:pPr lvl="1"/>
            <a:r>
              <a:rPr lang="en-US" sz="3600" dirty="0"/>
              <a:t>Only a finite number of </a:t>
            </a:r>
            <a:r>
              <a:rPr lang="en-US" sz="3600" dirty="0" err="1"/>
              <a:t>defs</a:t>
            </a:r>
            <a:r>
              <a:rPr lang="en-US" sz="3600" dirty="0"/>
              <a:t>, variables, etc. in any program.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D060-F5A8-41AA-85E7-773333C43F1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Two Paths to B That Meet Early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A88-C418-42A1-8A19-A42329773B0A}" type="slidenum">
              <a:rPr lang="en-US"/>
              <a:pPr/>
              <a:t>15</a:t>
            </a:fld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04800" y="3352800"/>
            <a:ext cx="762000" cy="533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ENTRY</a:t>
            </a:r>
            <a:endParaRPr lang="en-U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048000" y="2590800"/>
            <a:ext cx="609600" cy="533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048000" y="3962400"/>
            <a:ext cx="609600" cy="533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172200" y="3276600"/>
            <a:ext cx="609600" cy="533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3276600"/>
            <a:ext cx="609600" cy="533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391400" y="3276600"/>
            <a:ext cx="609600" cy="533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67818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1660525" y="5626100"/>
            <a:ext cx="68818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Since f(x </a:t>
            </a:r>
            <a:r>
              <a:rPr lang="en-US" sz="3200">
                <a:latin typeface="Lucida Sans Unicode" pitchFamily="34" charset="0"/>
              </a:rPr>
              <a:t>∧</a:t>
            </a:r>
            <a:r>
              <a:rPr lang="en-US" sz="3200"/>
              <a:t> y) </a:t>
            </a:r>
            <a:r>
              <a:rPr lang="en-US" sz="3200">
                <a:latin typeface="Lucida Sans Unicode" pitchFamily="34" charset="0"/>
              </a:rPr>
              <a:t>≤</a:t>
            </a:r>
            <a:r>
              <a:rPr lang="en-US" sz="3200"/>
              <a:t> f(x) </a:t>
            </a:r>
            <a:r>
              <a:rPr lang="en-US" sz="3200">
                <a:latin typeface="Lucida Sans Unicode" pitchFamily="34" charset="0"/>
              </a:rPr>
              <a:t>∧</a:t>
            </a:r>
            <a:r>
              <a:rPr lang="en-US" sz="3200"/>
              <a:t> f(y), it is as if</a:t>
            </a:r>
          </a:p>
          <a:p>
            <a:r>
              <a:rPr lang="en-US" sz="3200"/>
              <a:t>we added nonexistent paths.</a:t>
            </a:r>
          </a:p>
        </p:txBody>
      </p: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746125" y="946150"/>
            <a:ext cx="8239125" cy="3611564"/>
            <a:chOff x="470" y="596"/>
            <a:chExt cx="5190" cy="2275"/>
          </a:xfrm>
        </p:grpSpPr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3156" y="184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 flipH="1">
              <a:off x="2686" y="19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672" y="1776"/>
              <a:ext cx="124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672" y="2448"/>
              <a:ext cx="1248" cy="24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 flipV="1">
              <a:off x="2304" y="225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2304" y="177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2928" y="2208"/>
              <a:ext cx="96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2213" y="1561"/>
              <a:ext cx="6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OUT = x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248" y="2640"/>
              <a:ext cx="6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OUT = y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1646" y="2112"/>
              <a:ext cx="9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IN = </a:t>
              </a:r>
              <a:r>
                <a:rPr lang="en-US" dirty="0" err="1"/>
                <a:t>x</a:t>
              </a:r>
              <a:r>
                <a:rPr lang="en-US" dirty="0" err="1">
                  <a:latin typeface="Lucida Sans Unicode" pitchFamily="34" charset="0"/>
                </a:rPr>
                <a:t>∧</a:t>
              </a:r>
              <a:r>
                <a:rPr lang="en-US" dirty="0" err="1"/>
                <a:t>y</a:t>
              </a:r>
              <a:endParaRPr lang="en-US" dirty="0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3310" y="19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4656" y="2553"/>
              <a:ext cx="10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OUT = f(</a:t>
              </a:r>
              <a:r>
                <a:rPr lang="en-US" dirty="0" err="1"/>
                <a:t>x</a:t>
              </a:r>
              <a:r>
                <a:rPr lang="en-US" dirty="0" err="1">
                  <a:latin typeface="Lucida Sans Unicode" pitchFamily="34" charset="0"/>
                </a:rPr>
                <a:t>∧</a:t>
              </a:r>
              <a:r>
                <a:rPr lang="en-US" dirty="0" err="1"/>
                <a:t>y</a:t>
              </a:r>
              <a:r>
                <a:rPr lang="en-US" dirty="0"/>
                <a:t>)</a:t>
              </a:r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470" y="596"/>
              <a:ext cx="161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In MFP, Values x and y</a:t>
              </a:r>
            </a:p>
            <a:p>
              <a:r>
                <a:rPr lang="en-US" dirty="0"/>
                <a:t>get combined too soon.</a:t>
              </a:r>
            </a:p>
          </p:txBody>
        </p:sp>
      </p:grpSp>
      <p:grpSp>
        <p:nvGrpSpPr>
          <p:cNvPr id="28706" name="Group 34"/>
          <p:cNvGrpSpPr>
            <a:grpSpLocks/>
          </p:cNvGrpSpPr>
          <p:nvPr/>
        </p:nvGrpSpPr>
        <p:grpSpPr bwMode="auto">
          <a:xfrm>
            <a:off x="685800" y="915987"/>
            <a:ext cx="8170925" cy="4146550"/>
            <a:chOff x="432" y="577"/>
            <a:chExt cx="5292" cy="2612"/>
          </a:xfrm>
        </p:grpSpPr>
        <p:grpSp>
          <p:nvGrpSpPr>
            <p:cNvPr id="28703" name="Group 31"/>
            <p:cNvGrpSpPr>
              <a:grpSpLocks/>
            </p:cNvGrpSpPr>
            <p:nvPr/>
          </p:nvGrpSpPr>
          <p:grpSpPr bwMode="auto">
            <a:xfrm>
              <a:off x="432" y="577"/>
              <a:ext cx="5292" cy="2612"/>
              <a:chOff x="432" y="577"/>
              <a:chExt cx="5292" cy="2612"/>
            </a:xfrm>
          </p:grpSpPr>
          <p:cxnSp>
            <p:nvCxnSpPr>
              <p:cNvPr id="28694" name="AutoShape 22"/>
              <p:cNvCxnSpPr>
                <a:cxnSpLocks noChangeShapeType="1"/>
                <a:stCxn id="28675" idx="0"/>
                <a:endCxn id="28680" idx="0"/>
              </p:cNvCxnSpPr>
              <p:nvPr/>
            </p:nvCxnSpPr>
            <p:spPr bwMode="auto">
              <a:xfrm rot="16200000">
                <a:off x="2616" y="-120"/>
                <a:ext cx="48" cy="4416"/>
              </a:xfrm>
              <a:prstGeom prst="curvedConnector3">
                <a:avLst>
                  <a:gd name="adj1" fmla="val 184582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5" name="AutoShape 23"/>
              <p:cNvCxnSpPr>
                <a:cxnSpLocks noChangeShapeType="1"/>
                <a:stCxn id="28675" idx="2"/>
                <a:endCxn id="28680" idx="2"/>
              </p:cNvCxnSpPr>
              <p:nvPr/>
            </p:nvCxnSpPr>
            <p:spPr bwMode="auto">
              <a:xfrm rot="5400000" flipH="1" flipV="1">
                <a:off x="2616" y="216"/>
                <a:ext cx="48" cy="4416"/>
              </a:xfrm>
              <a:prstGeom prst="curvedConnector3">
                <a:avLst>
                  <a:gd name="adj1" fmla="val -161458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696" name="Text Box 24"/>
              <p:cNvSpPr txBox="1">
                <a:spLocks noChangeArrowheads="1"/>
              </p:cNvSpPr>
              <p:nvPr/>
            </p:nvSpPr>
            <p:spPr bwMode="auto">
              <a:xfrm>
                <a:off x="2406" y="115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66"/>
                    </a:solidFill>
                  </a:rPr>
                  <a:t>f(x)</a:t>
                </a:r>
              </a:p>
            </p:txBody>
          </p:sp>
          <p:sp>
            <p:nvSpPr>
              <p:cNvPr id="28697" name="Text Box 25"/>
              <p:cNvSpPr txBox="1">
                <a:spLocks noChangeArrowheads="1"/>
              </p:cNvSpPr>
              <p:nvPr/>
            </p:nvSpPr>
            <p:spPr bwMode="auto">
              <a:xfrm>
                <a:off x="2486" y="2958"/>
                <a:ext cx="3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66"/>
                    </a:solidFill>
                  </a:rPr>
                  <a:t>f(y)</a:t>
                </a:r>
              </a:p>
            </p:txBody>
          </p:sp>
          <p:sp>
            <p:nvSpPr>
              <p:cNvPr id="28702" name="Text Box 30"/>
              <p:cNvSpPr txBox="1">
                <a:spLocks noChangeArrowheads="1"/>
              </p:cNvSpPr>
              <p:nvPr/>
            </p:nvSpPr>
            <p:spPr bwMode="auto">
              <a:xfrm>
                <a:off x="3287" y="577"/>
                <a:ext cx="2437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66"/>
                    </a:solidFill>
                  </a:rPr>
                  <a:t>MOP considers paths</a:t>
                </a:r>
              </a:p>
              <a:p>
                <a:r>
                  <a:rPr lang="en-US" dirty="0">
                    <a:solidFill>
                      <a:srgbClr val="FF0066"/>
                    </a:solidFill>
                  </a:rPr>
                  <a:t>independently </a:t>
                </a:r>
                <a:r>
                  <a:rPr lang="en-US" dirty="0" smtClean="0">
                    <a:solidFill>
                      <a:srgbClr val="FF0066"/>
                    </a:solidFill>
                  </a:rPr>
                  <a:t>and combines at the </a:t>
                </a:r>
                <a:r>
                  <a:rPr lang="en-US" dirty="0">
                    <a:solidFill>
                      <a:srgbClr val="FF0066"/>
                    </a:solidFill>
                  </a:rPr>
                  <a:t>last </a:t>
                </a:r>
                <a:r>
                  <a:rPr lang="en-US" dirty="0" smtClean="0">
                    <a:solidFill>
                      <a:srgbClr val="FF0066"/>
                    </a:solidFill>
                  </a:rPr>
                  <a:t>possible moment</a:t>
                </a:r>
                <a:r>
                  <a:rPr lang="en-US" dirty="0">
                    <a:solidFill>
                      <a:srgbClr val="FF0066"/>
                    </a:solidFill>
                  </a:rPr>
                  <a:t>.</a:t>
                </a:r>
              </a:p>
            </p:txBody>
          </p:sp>
        </p:grpSp>
        <p:sp>
          <p:nvSpPr>
            <p:cNvPr id="28705" name="Text Box 33"/>
            <p:cNvSpPr txBox="1">
              <a:spLocks noChangeArrowheads="1"/>
            </p:cNvSpPr>
            <p:nvPr/>
          </p:nvSpPr>
          <p:spPr bwMode="auto">
            <a:xfrm>
              <a:off x="4270" y="1684"/>
              <a:ext cx="12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66"/>
                  </a:solidFill>
                </a:rPr>
                <a:t>OUT = f(x) </a:t>
              </a:r>
              <a:r>
                <a:rPr lang="en-US" dirty="0">
                  <a:solidFill>
                    <a:srgbClr val="FF0066"/>
                  </a:solidFill>
                  <a:latin typeface="Lucida Sans Unicode" pitchFamily="34" charset="0"/>
                </a:rPr>
                <a:t>∧</a:t>
              </a:r>
              <a:r>
                <a:rPr lang="en-US" dirty="0">
                  <a:solidFill>
                    <a:srgbClr val="FF0066"/>
                  </a:solidFill>
                </a:rPr>
                <a:t> f(y)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9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Distributive Frameworks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4000" dirty="0" err="1" smtClean="0"/>
                  <a:t>Distributivity</a:t>
                </a:r>
                <a:r>
                  <a:rPr lang="en-US" sz="4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∧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∧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r>
                        <a:rPr lang="en-US" sz="4000" b="0" i="1" smtClean="0">
                          <a:latin typeface="Cambria Math"/>
                        </a:rPr>
                        <m:t>(</m:t>
                      </m:r>
                      <m:r>
                        <a:rPr lang="en-US" sz="4000" b="0" i="1" smtClean="0">
                          <a:latin typeface="Cambria Math"/>
                        </a:rPr>
                        <m:t>𝑦</m:t>
                      </m:r>
                      <m:r>
                        <a:rPr lang="en-US" sz="4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 smtClean="0"/>
              </a:p>
              <a:p>
                <a:endParaRPr lang="en-US" sz="4000" dirty="0" smtClean="0"/>
              </a:p>
              <a:p>
                <a:r>
                  <a:rPr lang="en-US" sz="4000" dirty="0" smtClean="0"/>
                  <a:t>Stronger </a:t>
                </a:r>
                <a:r>
                  <a:rPr lang="en-US" sz="4000" dirty="0"/>
                  <a:t>than monotonicity</a:t>
                </a:r>
              </a:p>
              <a:p>
                <a:pPr lvl="1"/>
                <a:r>
                  <a:rPr lang="en-US" sz="3600" dirty="0" err="1" smtClean="0"/>
                  <a:t>Distributivity</a:t>
                </a:r>
                <a:r>
                  <a:rPr lang="en-US" sz="3600" dirty="0" smtClean="0"/>
                  <a:t> ⇒ monotonicity </a:t>
                </a:r>
              </a:p>
              <a:p>
                <a:pPr lvl="1"/>
                <a:r>
                  <a:rPr lang="en-US" sz="3600" dirty="0" smtClean="0"/>
                  <a:t>But reverse is not true.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 More Good News!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4 example </a:t>
            </a:r>
            <a:r>
              <a:rPr lang="en-US" sz="3600" dirty="0"/>
              <a:t>frameworks are distributive.</a:t>
            </a:r>
          </a:p>
          <a:p>
            <a:r>
              <a:rPr lang="en-US" sz="3600" dirty="0"/>
              <a:t>If a framework is distributive, then combining paths early doesn’t hurt.</a:t>
            </a:r>
          </a:p>
          <a:p>
            <a:pPr lvl="1"/>
            <a:r>
              <a:rPr lang="en-US" sz="3200" dirty="0"/>
              <a:t>MOP = MFP.</a:t>
            </a:r>
          </a:p>
          <a:p>
            <a:pPr lvl="1"/>
            <a:r>
              <a:rPr lang="en-US" sz="3200" dirty="0"/>
              <a:t>That is, the iterative algorithm computes a solution that takes into account all and only the physical paths.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A0-06FE-4A7B-B52D-5704CCF9FE6F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based on the material at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://infolab.stanford.edu/~</a:t>
            </a:r>
            <a:r>
              <a:rPr lang="en-US" dirty="0" smtClean="0">
                <a:hlinkClick r:id="rId2"/>
              </a:rPr>
              <a:t>ullman/dragon/w06/w06.html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3421" y="0"/>
            <a:ext cx="8749862" cy="1229710"/>
          </a:xfrm>
        </p:spPr>
        <p:txBody>
          <a:bodyPr>
            <a:noAutofit/>
          </a:bodyPr>
          <a:lstStyle/>
          <a:p>
            <a:r>
              <a:rPr lang="en-US" dirty="0" smtClean="0"/>
              <a:t>Knaster-Tarski Fixed Point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99554" y="1095710"/>
                <a:ext cx="8718331" cy="52262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Let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𝑓</m:t>
                    </m:r>
                    <m:r>
                      <a:rPr lang="en-US" sz="3600" b="0" i="1" smtClean="0">
                        <a:latin typeface="Cambria Math"/>
                      </a:rPr>
                      <m:t>:</m:t>
                    </m:r>
                    <m:r>
                      <a:rPr lang="en-US" sz="3600" b="0" i="1" smtClean="0">
                        <a:latin typeface="Cambria Math"/>
                      </a:rPr>
                      <m:t>𝑆</m:t>
                    </m:r>
                    <m:r>
                      <a:rPr lang="en-US" sz="3600" b="0" i="1" smtClean="0">
                        <a:latin typeface="Cambria Math"/>
                      </a:rPr>
                      <m:t>→</m:t>
                    </m:r>
                    <m:r>
                      <a:rPr lang="en-US" sz="3600" b="0" i="1" smtClean="0">
                        <a:latin typeface="Cambria Math"/>
                      </a:rPr>
                      <m:t>𝑆</m:t>
                    </m:r>
                    <m:r>
                      <a:rPr lang="en-US" sz="3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0" dirty="0" smtClean="0"/>
                  <a:t>be a monotonic function on a complete lattice 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latin typeface="Cambria Math"/>
                      </a:rPr>
                      <m:t>S</m:t>
                    </m:r>
                    <m:r>
                      <a:rPr lang="en-US" sz="3600" b="0" i="0" dirty="0" smtClean="0">
                        <a:latin typeface="Cambria Math"/>
                      </a:rPr>
                      <m:t>, </m:t>
                    </m:r>
                    <m:r>
                      <a:rPr lang="en-US" sz="3600" b="0" i="1" dirty="0" smtClean="0">
                        <a:latin typeface="Cambria Math"/>
                      </a:rPr>
                      <m:t> </m:t>
                    </m:r>
                    <m:r>
                      <a:rPr lang="en-US" sz="3600" i="1" dirty="0">
                        <a:latin typeface="Cambria Math"/>
                      </a:rPr>
                      <m:t>∨, </m:t>
                    </m:r>
                    <m:r>
                      <a:rPr lang="en-US" sz="3600" b="0" i="1" dirty="0" smtClean="0">
                        <a:latin typeface="Cambria Math"/>
                      </a:rPr>
                      <m:t> </m:t>
                    </m:r>
                    <m:r>
                      <a:rPr lang="en-US" sz="3600" i="1" dirty="0" smtClean="0">
                        <a:latin typeface="Cambria Math"/>
                      </a:rPr>
                      <m:t>∧</m:t>
                    </m:r>
                  </m:oMath>
                </a14:m>
                <a:r>
                  <a:rPr lang="en-US" sz="3600" dirty="0" smtClean="0"/>
                  <a:t>). Define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𝑟𝑒𝑑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pre fix-points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𝑒𝑥𝑡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post </a:t>
                </a:r>
                <a:r>
                  <a:rPr lang="en-US" dirty="0"/>
                  <a:t>fix-points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𝑓𝑖𝑥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fix-points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3600" dirty="0" smtClean="0"/>
                  <a:t>Then,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/>
                      </a:rPr>
                      <m:t>∧</m:t>
                    </m:r>
                    <m:r>
                      <a:rPr lang="en-US" sz="3600" b="0" i="1" dirty="0" smtClean="0">
                        <a:latin typeface="Cambria Math"/>
                      </a:rPr>
                      <m:t>𝑟𝑒𝑑</m:t>
                    </m:r>
                    <m:d>
                      <m:d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∈</m:t>
                    </m:r>
                    <m:r>
                      <a:rPr lang="en-US" sz="3600" b="0" i="1" dirty="0" smtClean="0">
                        <a:latin typeface="Cambria Math"/>
                      </a:rPr>
                      <m:t>𝑓𝑖𝑥</m:t>
                    </m:r>
                    <m:r>
                      <a:rPr lang="en-US" sz="3600" b="0" i="1" dirty="0" smtClean="0">
                        <a:latin typeface="Cambria Math"/>
                      </a:rPr>
                      <m:t>(</m:t>
                    </m:r>
                    <m:r>
                      <a:rPr lang="en-US" sz="3600" b="0" i="1" dirty="0" smtClean="0">
                        <a:latin typeface="Cambria Math"/>
                      </a:rPr>
                      <m:t>𝑓</m:t>
                    </m:r>
                    <m:r>
                      <a:rPr lang="en-US" sz="36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b="0" dirty="0" smtClean="0"/>
                  <a:t> ,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∧</m:t>
                    </m:r>
                    <m:r>
                      <a:rPr lang="en-US" sz="3600" i="1" dirty="0">
                        <a:latin typeface="Cambria Math"/>
                      </a:rPr>
                      <m:t>𝑟𝑒𝑑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= ∧</m:t>
                    </m:r>
                    <m:r>
                      <a:rPr lang="en-US" sz="3600" i="1" dirty="0">
                        <a:latin typeface="Cambria Math"/>
                      </a:rPr>
                      <m:t>𝑓𝑖𝑥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latin typeface="Cambria Math"/>
                      </a:rPr>
                      <m:t>𝑓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endParaRPr lang="en-US" sz="3600" b="0" dirty="0" smtClean="0"/>
              </a:p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∨</m:t>
                    </m:r>
                    <m:r>
                      <a:rPr lang="en-US" sz="3600" b="0" i="1" dirty="0" smtClean="0">
                        <a:latin typeface="Cambria Math"/>
                      </a:rPr>
                      <m:t>𝑒𝑥𝑡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3600" i="1" dirty="0">
                        <a:latin typeface="Cambria Math"/>
                      </a:rPr>
                      <m:t>∈</m:t>
                    </m:r>
                    <m:r>
                      <a:rPr lang="en-US" sz="3600" i="1" dirty="0">
                        <a:latin typeface="Cambria Math"/>
                      </a:rPr>
                      <m:t>𝑓𝑖𝑥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latin typeface="Cambria Math"/>
                      </a:rPr>
                      <m:t>𝑓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 smtClean="0"/>
                  <a:t>, </a:t>
                </a:r>
                <a14:m>
                  <m:oMath xmlns:m="http://schemas.openxmlformats.org/officeDocument/2006/math">
                    <m:r>
                      <a:rPr lang="en-US" sz="3600" b="0" i="0" dirty="0" smtClean="0">
                        <a:latin typeface="Cambria Math"/>
                      </a:rPr>
                      <m:t>  </m:t>
                    </m:r>
                    <m:r>
                      <a:rPr lang="en-US" sz="3600" i="1" dirty="0">
                        <a:latin typeface="Cambria Math"/>
                      </a:rPr>
                      <m:t>∨</m:t>
                    </m:r>
                    <m:r>
                      <a:rPr lang="en-US" sz="3600" i="1" dirty="0">
                        <a:latin typeface="Cambria Math"/>
                      </a:rPr>
                      <m:t>𝑒𝑥𝑡</m:t>
                    </m:r>
                    <m:d>
                      <m:dPr>
                        <m:ctrlPr>
                          <a:rPr lang="en-US" sz="36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= ∨</m:t>
                    </m:r>
                    <m:r>
                      <a:rPr lang="en-US" sz="3600" i="1" dirty="0">
                        <a:latin typeface="Cambria Math"/>
                      </a:rPr>
                      <m:t>𝑓𝑖𝑥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latin typeface="Cambria Math"/>
                      </a:rPr>
                      <m:t>𝑓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𝑓𝑖𝑥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latin typeface="Cambria Math"/>
                      </a:rPr>
                      <m:t>𝑓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is a complete lattice 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554" y="1095710"/>
                <a:ext cx="8718331" cy="5226270"/>
              </a:xfrm>
              <a:blipFill rotWithShape="1">
                <a:blip r:embed="rId2"/>
                <a:stretch>
                  <a:fillRect l="-2098" t="-1750" b="-1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Fixed Point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𝑓</m:t>
                    </m:r>
                    <m:r>
                      <a:rPr lang="en-US" sz="4000" i="1" dirty="0" smtClean="0">
                        <a:latin typeface="Cambria Math"/>
                      </a:rPr>
                      <m:t>:</m:t>
                    </m:r>
                    <m:r>
                      <a:rPr lang="en-US" sz="4000" i="1" dirty="0" smtClean="0">
                        <a:latin typeface="Cambria Math"/>
                      </a:rPr>
                      <m:t>𝑆</m:t>
                    </m:r>
                    <m:r>
                      <a:rPr lang="en-US" sz="4000" b="0" i="1" dirty="0" smtClean="0">
                        <a:latin typeface="Cambria Math"/>
                      </a:rPr>
                      <m:t>→</m:t>
                    </m:r>
                    <m:r>
                      <a:rPr lang="en-US" sz="40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4000" dirty="0" smtClean="0"/>
                  <a:t> a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monotonic</a:t>
                </a:r>
                <a:r>
                  <a:rPr lang="en-US" sz="4000" dirty="0" smtClean="0"/>
                  <a:t> function</a:t>
                </a:r>
              </a:p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(</m:t>
                    </m:r>
                    <m:r>
                      <a:rPr lang="en-US" sz="4000" i="1" dirty="0" smtClean="0">
                        <a:latin typeface="Cambria Math"/>
                      </a:rPr>
                      <m:t>𝑆</m:t>
                    </m:r>
                    <m:r>
                      <a:rPr lang="en-US" sz="4000" i="1" dirty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sz="4000" i="0" dirty="0" smtClean="0">
                        <a:latin typeface="Cambria Math"/>
                      </a:rPr>
                      <m:t>Λ</m:t>
                    </m:r>
                    <m:r>
                      <a:rPr lang="en-US" sz="4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4000" dirty="0" smtClean="0"/>
                  <a:t>is a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finite height </a:t>
                </a:r>
                <a:r>
                  <a:rPr lang="en-US" sz="4000" dirty="0" err="1" smtClean="0"/>
                  <a:t>semilattice</a:t>
                </a:r>
                <a:r>
                  <a:rPr lang="en-US" sz="40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⊤</m:t>
                    </m:r>
                  </m:oMath>
                </a14:m>
                <a:r>
                  <a:rPr lang="en-US" sz="4000" dirty="0" smtClean="0"/>
                  <a:t> is top element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3600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=</m:t>
                    </m:r>
                    <m:r>
                      <a:rPr lang="en-US" sz="3600" b="0" i="1" dirty="0" smtClean="0">
                        <a:latin typeface="Cambria Math"/>
                      </a:rPr>
                      <m:t>𝑥</m:t>
                    </m:r>
                    <m:r>
                      <a:rPr lang="en-US" sz="3600" b="0" i="1" dirty="0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36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3600" b="0" i="1" dirty="0" smtClean="0">
                            <a:latin typeface="Cambria Math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=</m:t>
                    </m:r>
                    <m:r>
                      <a:rPr lang="en-US" sz="36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600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sz="36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600" b="0" i="1" dirty="0" smtClean="0">
                        <a:latin typeface="Cambria Math"/>
                      </a:rPr>
                      <m:t>, </m:t>
                    </m:r>
                    <m:r>
                      <a:rPr lang="en-US" sz="3600" b="0" i="1" dirty="0" smtClean="0">
                        <a:latin typeface="Cambria Math"/>
                      </a:rPr>
                      <m:t>𝑖</m:t>
                    </m:r>
                    <m:r>
                      <a:rPr lang="en-US" sz="3600" b="0" i="1" dirty="0" smtClean="0">
                        <a:latin typeface="Cambria Math"/>
                      </a:rPr>
                      <m:t>≥0</m:t>
                    </m:r>
                  </m:oMath>
                </a14:m>
                <a:endParaRPr lang="en-US" sz="4000" dirty="0" smtClean="0"/>
              </a:p>
              <a:p>
                <a:r>
                  <a:rPr lang="en-US" sz="4000" dirty="0" smtClean="0"/>
                  <a:t>The greatest fixed point of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4000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4000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4000" b="0" i="1" dirty="0" smtClean="0">
                        <a:latin typeface="Cambria Math"/>
                      </a:rPr>
                      <m:t>(⊤)</m:t>
                    </m:r>
                  </m:oMath>
                </a14:m>
                <a:r>
                  <a:rPr lang="en-US" sz="4000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40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4000" i="1" dirty="0">
                            <a:latin typeface="Cambria Math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4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dirty="0" smtClean="0">
                            <a:latin typeface="Cambria Math"/>
                          </a:rPr>
                          <m:t>⊤</m:t>
                        </m:r>
                      </m:e>
                    </m:d>
                    <m:r>
                      <a:rPr lang="en-US" sz="40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4000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4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dirty="0" smtClean="0">
                            <a:latin typeface="Cambria Math"/>
                          </a:rPr>
                          <m:t>⊤</m:t>
                        </m:r>
                      </m:e>
                    </m:d>
                  </m:oMath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2426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// monotonic f on a meet </a:t>
            </a:r>
            <a:r>
              <a:rPr lang="en-US" sz="4000" dirty="0" err="1" smtClean="0"/>
              <a:t>semilattice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x := ⊤ ;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while (x != f(x))</a:t>
            </a:r>
            <a:r>
              <a:rPr lang="en-US" sz="4000" dirty="0"/>
              <a:t>	</a:t>
            </a:r>
            <a:r>
              <a:rPr lang="en-US" sz="4000" dirty="0" smtClean="0"/>
              <a:t>x := f(x);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return x;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Resemblance to Iterative </a:t>
            </a:r>
            <a:r>
              <a:rPr lang="en-US" dirty="0"/>
              <a:t>Algorithm (Forward)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0480" y="1792008"/>
            <a:ext cx="8458200" cy="4114800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OUT[entry] = </a:t>
            </a:r>
            <a:r>
              <a:rPr lang="en-US" dirty="0" err="1" smtClean="0">
                <a:latin typeface="Courier New" pitchFamily="49" charset="0"/>
              </a:rPr>
              <a:t>Info</a:t>
            </a:r>
            <a:r>
              <a:rPr lang="en-US" baseline="-25000" dirty="0" err="1" smtClean="0">
                <a:latin typeface="Courier New" pitchFamily="49" charset="0"/>
              </a:rPr>
              <a:t>ENTRY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for (other blocks B) OUT[B] = </a:t>
            </a:r>
            <a:r>
              <a:rPr lang="en-US" dirty="0">
                <a:latin typeface="Lucida Sans Unicode" pitchFamily="34" charset="0"/>
              </a:rPr>
              <a:t>⊤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while (changes to any OUT</a:t>
            </a:r>
            <a:r>
              <a:rPr lang="en-US" dirty="0" smtClean="0">
                <a:latin typeface="Courier New" pitchFamily="49" charset="0"/>
              </a:rPr>
              <a:t>) {</a:t>
            </a:r>
            <a:endParaRPr lang="en-US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for </a:t>
            </a:r>
            <a:r>
              <a:rPr lang="en-US" dirty="0">
                <a:latin typeface="Courier New" pitchFamily="49" charset="0"/>
              </a:rPr>
              <a:t>(each block B) {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IN(B) = </a:t>
            </a:r>
            <a:r>
              <a:rPr lang="en-US" dirty="0">
                <a:solidFill>
                  <a:srgbClr val="FF0000"/>
                </a:solidFill>
                <a:latin typeface="Lucida Sans Unicode" pitchFamily="34" charset="0"/>
              </a:rPr>
              <a:t>∧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predecessors P of B</a:t>
            </a:r>
            <a:r>
              <a:rPr lang="en-US" dirty="0">
                <a:solidFill>
                  <a:srgbClr val="FF0000"/>
                </a:solidFill>
              </a:rPr>
              <a:t> OUT(P);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    OUT(B</a:t>
            </a:r>
            <a:r>
              <a:rPr lang="en-US" dirty="0">
                <a:solidFill>
                  <a:srgbClr val="FF0000"/>
                </a:solidFill>
              </a:rPr>
              <a:t>) = </a:t>
            </a:r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baseline="-25000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(IN(B));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3B31-785C-47E7-84C9-0B3607A9660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/>
              <a:t>Iterative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3600" dirty="0" err="1" smtClean="0"/>
              <a:t>f</a:t>
            </a:r>
            <a:r>
              <a:rPr lang="en-US" sz="3600" baseline="-25000" dirty="0" err="1" smtClean="0"/>
              <a:t>B</a:t>
            </a:r>
            <a:r>
              <a:rPr lang="en-US" sz="3600" dirty="0" smtClean="0"/>
              <a:t>(x) = X – kill(B) ∪ gen(B)</a:t>
            </a:r>
          </a:p>
          <a:p>
            <a:pPr marL="609600" indent="-609600"/>
            <a:r>
              <a:rPr lang="en-US" sz="3600" dirty="0" smtClean="0"/>
              <a:t>BACKWARD:</a:t>
            </a:r>
            <a:endParaRPr lang="en-US" sz="3600" dirty="0"/>
          </a:p>
          <a:p>
            <a:pPr lvl="1"/>
            <a:r>
              <a:rPr lang="en-US" sz="3200" dirty="0"/>
              <a:t>Swap IN and OUT </a:t>
            </a:r>
            <a:r>
              <a:rPr lang="en-US" sz="3200" dirty="0" smtClean="0"/>
              <a:t>everywhere</a:t>
            </a:r>
            <a:endParaRPr lang="en-US" sz="3200" dirty="0"/>
          </a:p>
          <a:p>
            <a:pPr lvl="1"/>
            <a:r>
              <a:rPr lang="en-US" sz="3200" dirty="0"/>
              <a:t>Replace </a:t>
            </a:r>
            <a:r>
              <a:rPr lang="en-US" sz="3200" dirty="0" smtClean="0"/>
              <a:t>ENTRY </a:t>
            </a:r>
            <a:r>
              <a:rPr lang="en-US" sz="3200" dirty="0"/>
              <a:t>by </a:t>
            </a:r>
            <a:r>
              <a:rPr lang="en-US" sz="3200" dirty="0" smtClean="0"/>
              <a:t>EXIT</a:t>
            </a:r>
          </a:p>
          <a:p>
            <a:pPr lvl="1"/>
            <a:r>
              <a:rPr lang="en-US" sz="3200" dirty="0" smtClean="0"/>
              <a:t>Replace predecessors by successors</a:t>
            </a:r>
          </a:p>
          <a:p>
            <a:r>
              <a:rPr lang="en-US" sz="3600" dirty="0" smtClean="0"/>
              <a:t>In other words</a:t>
            </a:r>
          </a:p>
          <a:p>
            <a:pPr lvl="1"/>
            <a:r>
              <a:rPr lang="en-US" sz="3200" dirty="0" smtClean="0"/>
              <a:t> just “invert” the flow graph!!</a:t>
            </a:r>
            <a:endParaRPr lang="en-US" sz="3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13AA-1144-42F1-A4C9-12552C42145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41443" y="1645284"/>
            <a:ext cx="8300545" cy="469018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6600"/>
                </a:solidFill>
              </a:rPr>
              <a:t>IDEAL</a:t>
            </a:r>
            <a:r>
              <a:rPr lang="en-US" sz="3600" dirty="0"/>
              <a:t> </a:t>
            </a:r>
            <a:r>
              <a:rPr lang="en-US" sz="3600" dirty="0" smtClean="0"/>
              <a:t>solution </a:t>
            </a:r>
            <a:r>
              <a:rPr lang="en-US" sz="3600" dirty="0"/>
              <a:t>= meet over </a:t>
            </a:r>
            <a:r>
              <a:rPr lang="en-US" sz="3600" dirty="0">
                <a:solidFill>
                  <a:srgbClr val="FF0000"/>
                </a:solidFill>
              </a:rPr>
              <a:t>all executable paths </a:t>
            </a:r>
            <a:r>
              <a:rPr lang="en-US" sz="3600" dirty="0"/>
              <a:t>from entry to a </a:t>
            </a:r>
            <a:r>
              <a:rPr lang="en-US" sz="3600" dirty="0" smtClean="0"/>
              <a:t>point (ignore unrealizable paths) </a:t>
            </a:r>
          </a:p>
          <a:p>
            <a:r>
              <a:rPr lang="en-US" sz="3600" dirty="0">
                <a:solidFill>
                  <a:srgbClr val="006600"/>
                </a:solidFill>
              </a:rPr>
              <a:t>MOP</a:t>
            </a:r>
            <a:r>
              <a:rPr lang="en-US" sz="3600" dirty="0"/>
              <a:t> = meet over </a:t>
            </a:r>
            <a:r>
              <a:rPr lang="en-US" sz="3600" dirty="0">
                <a:solidFill>
                  <a:srgbClr val="FF0000"/>
                </a:solidFill>
              </a:rPr>
              <a:t>all paths </a:t>
            </a:r>
            <a:r>
              <a:rPr lang="en-US" sz="3600" dirty="0"/>
              <a:t>from entry to a given point, of the transfer function along that path applied to </a:t>
            </a:r>
            <a:r>
              <a:rPr lang="en-US" sz="3600" dirty="0" err="1" smtClean="0"/>
              <a:t>Info</a:t>
            </a:r>
            <a:r>
              <a:rPr lang="en-US" sz="3600" baseline="-25000" dirty="0" err="1" smtClean="0"/>
              <a:t>ENTRY</a:t>
            </a:r>
            <a:r>
              <a:rPr lang="en-US" sz="3600" dirty="0"/>
              <a:t>.</a:t>
            </a:r>
          </a:p>
          <a:p>
            <a:r>
              <a:rPr lang="en-US" sz="3600" dirty="0" smtClean="0">
                <a:solidFill>
                  <a:srgbClr val="006600"/>
                </a:solidFill>
              </a:rPr>
              <a:t>MFP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i="1" dirty="0"/>
              <a:t>maximal </a:t>
            </a:r>
            <a:r>
              <a:rPr lang="en-US" sz="3600" i="1" dirty="0" err="1"/>
              <a:t>fixedpoint</a:t>
            </a:r>
            <a:r>
              <a:rPr lang="en-US" sz="3600" dirty="0"/>
              <a:t> ) = result of iterative algorithm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6F5-027F-4F33-8FFC-BCB63C815213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Fixedpoint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B050"/>
                </a:solidFill>
              </a:rPr>
              <a:t>Fixedpoint</a:t>
            </a:r>
            <a:r>
              <a:rPr lang="en-US" dirty="0"/>
              <a:t>  = solution to the equations used in iteration: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IN(B) = </a:t>
            </a:r>
            <a:r>
              <a:rPr lang="en-US" dirty="0">
                <a:latin typeface="Lucida Sans Unicode" pitchFamily="34" charset="0"/>
              </a:rPr>
              <a:t>∧</a:t>
            </a:r>
            <a:r>
              <a:rPr lang="en-US" dirty="0"/>
              <a:t> </a:t>
            </a:r>
            <a:r>
              <a:rPr lang="en-US" baseline="-25000" dirty="0"/>
              <a:t>predecessors P of B</a:t>
            </a:r>
            <a:r>
              <a:rPr lang="en-US" dirty="0"/>
              <a:t> OUT(P);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OUT(B)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(IN(B));</a:t>
            </a:r>
          </a:p>
          <a:p>
            <a:r>
              <a:rPr lang="en-US" i="1" dirty="0">
                <a:solidFill>
                  <a:srgbClr val="00B050"/>
                </a:solidFill>
              </a:rPr>
              <a:t>Maximum</a:t>
            </a:r>
            <a:r>
              <a:rPr lang="en-US" dirty="0"/>
              <a:t>  = any other solution is </a:t>
            </a:r>
            <a:r>
              <a:rPr lang="en-US" dirty="0">
                <a:latin typeface="Lucida Sans Unicode" pitchFamily="34" charset="0"/>
              </a:rPr>
              <a:t>≤</a:t>
            </a:r>
            <a:r>
              <a:rPr lang="en-US" dirty="0"/>
              <a:t> the result of the iterative algorithm (MFP).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E903-D536-43B2-AE84-9C21938A4CC7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10221</TotalTime>
  <Words>889</Words>
  <Application>Microsoft Office PowerPoint</Application>
  <PresentationFormat>On-screen Show (4:3)</PresentationFormat>
  <Paragraphs>137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</vt:lpstr>
      <vt:lpstr>Program Analysis https://www.cse.iitb.ac.in/~karkare/cs618/ </vt:lpstr>
      <vt:lpstr>Acknowledgement</vt:lpstr>
      <vt:lpstr>Knaster-Tarski Fixed Point Theorem</vt:lpstr>
      <vt:lpstr>Application of Fixed Point Theorem</vt:lpstr>
      <vt:lpstr>Fixed Point Algorithm</vt:lpstr>
      <vt:lpstr>Resemblance to Iterative Algorithm (Forward)</vt:lpstr>
      <vt:lpstr>Iterative Algorithm</vt:lpstr>
      <vt:lpstr>Solutions</vt:lpstr>
      <vt:lpstr>Maximum Fixedpoint</vt:lpstr>
      <vt:lpstr>MOP and IDEAL</vt:lpstr>
      <vt:lpstr>MOP Versus IDEAL</vt:lpstr>
      <vt:lpstr>MFP Versus MOP --- (1)</vt:lpstr>
      <vt:lpstr>MFP Versus MOP --- (2)</vt:lpstr>
      <vt:lpstr>Good News!</vt:lpstr>
      <vt:lpstr>Two Paths to B That Meet Early</vt:lpstr>
      <vt:lpstr>Distributive Frameworks</vt:lpstr>
      <vt:lpstr>Even More Good News!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Compiler Optimizations</dc:title>
  <dc:creator>karkare</dc:creator>
  <cp:lastModifiedBy>karkare</cp:lastModifiedBy>
  <cp:revision>260</cp:revision>
  <cp:lastPrinted>2016-08-16T07:52:01Z</cp:lastPrinted>
  <dcterms:created xsi:type="dcterms:W3CDTF">2012-01-10T14:35:29Z</dcterms:created>
  <dcterms:modified xsi:type="dcterms:W3CDTF">2016-08-19T08:19:53Z</dcterms:modified>
  <cp:contentStatus/>
</cp:coreProperties>
</file>