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gif" ContentType="image/gif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299CF3-3C31-4E76-8B99-954BCA3C77D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363DA7-F73A-4524-A5C9-BD44DEA6192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80952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hi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981080"/>
            <a:ext cx="380952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hi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hi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FF7187-6280-412F-AD3B-4D620D7387A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CAED44-59E2-4F03-9833-77FC8827BFB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g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65484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Analysis</a:t>
            </a:r>
            <a:r>
              <a:rPr b="0" lang="hi-IN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hi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https://www.cse.iitb.ac.in/~karkare/cs618/</a:t>
            </a:r>
            <a:r>
              <a:rPr b="0" lang="hi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71600" y="4053240"/>
            <a:ext cx="6400440" cy="212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Amey Karkare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 of Computer Science and Engg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IIT Kanpur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Visiting IIT Bombay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karkare@cse.iitk.ac.in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karkare@cse.iitb.ac.in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6" descr=""/>
          <p:cNvPicPr/>
          <p:nvPr/>
        </p:nvPicPr>
        <p:blipFill>
          <a:blip r:embed="rId1"/>
          <a:stretch/>
        </p:blipFill>
        <p:spPr>
          <a:xfrm>
            <a:off x="90000" y="4642560"/>
            <a:ext cx="1819080" cy="172980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111960" y="2078280"/>
            <a:ext cx="89017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Single Assignment (SSA)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" descr=""/>
          <p:cNvPicPr/>
          <p:nvPr/>
        </p:nvPicPr>
        <p:blipFill>
          <a:blip r:embed="rId2"/>
          <a:stretch/>
        </p:blipFill>
        <p:spPr>
          <a:xfrm>
            <a:off x="7376040" y="4551840"/>
            <a:ext cx="1657080" cy="16905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what does ϕ operation mean in a machine code?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ϕ is a conceptual entity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direct translation to machine code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typically mimicked using “copy” in predecessors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Inefficient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Practically, the inefficiency is compensated by dead code elimination and register allocation passes 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AFC7FF-82E9-41C6-B9F1-6CBE2811890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ϕ Properties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Placed only at the entry of a join node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ϕ-functions could be placed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multiple variables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such ϕ functions execute concurrently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n-ary ϕ function at n-way join node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 the value of i-th argument  if control enters through i-th edge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Ordering of edges is improtant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0110E3-A9A6-4671-8BE6-CA1BB394FC1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Form: Example (revisit)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01243B-38E4-47DD-9AA8-96BE8E1887D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708360" y="3501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1018440" y="2061000"/>
            <a:ext cx="1656000" cy="65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1344240" y="2068920"/>
            <a:ext cx="1004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966240" y="322920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&lt; 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1018440" y="2997000"/>
            <a:ext cx="1656000" cy="689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1005840" y="5229360"/>
            <a:ext cx="1656000" cy="575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190764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0"/>
          <p:cNvSpPr/>
          <p:nvPr/>
        </p:nvSpPr>
        <p:spPr>
          <a:xfrm>
            <a:off x="4824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1"/>
          <p:cNvSpPr/>
          <p:nvPr/>
        </p:nvSpPr>
        <p:spPr>
          <a:xfrm>
            <a:off x="168480" y="42883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 + 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2027880" y="42883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 + 2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1138680" y="533268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i,j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 flipH="1">
            <a:off x="1846080" y="2715480"/>
            <a:ext cx="36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5"/>
          <p:cNvSpPr/>
          <p:nvPr/>
        </p:nvSpPr>
        <p:spPr>
          <a:xfrm>
            <a:off x="1846800" y="371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6"/>
          <p:cNvSpPr/>
          <p:nvPr/>
        </p:nvSpPr>
        <p:spPr>
          <a:xfrm flipH="1">
            <a:off x="876240" y="371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7"/>
          <p:cNvSpPr/>
          <p:nvPr/>
        </p:nvSpPr>
        <p:spPr>
          <a:xfrm>
            <a:off x="946440" y="479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8"/>
          <p:cNvSpPr/>
          <p:nvPr/>
        </p:nvSpPr>
        <p:spPr>
          <a:xfrm flipH="1">
            <a:off x="1873440" y="479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9"/>
          <p:cNvSpPr/>
          <p:nvPr/>
        </p:nvSpPr>
        <p:spPr>
          <a:xfrm>
            <a:off x="5699160" y="2061000"/>
            <a:ext cx="1656000" cy="65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6025320" y="2068920"/>
            <a:ext cx="114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i1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j1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5646960" y="3229200"/>
            <a:ext cx="182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(i1 &lt; 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5699160" y="2997000"/>
            <a:ext cx="1656000" cy="689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3"/>
          <p:cNvSpPr/>
          <p:nvPr/>
        </p:nvSpPr>
        <p:spPr>
          <a:xfrm>
            <a:off x="5508000" y="5229360"/>
            <a:ext cx="2053800" cy="1026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4"/>
          <p:cNvSpPr/>
          <p:nvPr/>
        </p:nvSpPr>
        <p:spPr>
          <a:xfrm>
            <a:off x="658836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5"/>
          <p:cNvSpPr/>
          <p:nvPr/>
        </p:nvSpPr>
        <p:spPr>
          <a:xfrm>
            <a:off x="472896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6"/>
          <p:cNvSpPr/>
          <p:nvPr/>
        </p:nvSpPr>
        <p:spPr>
          <a:xfrm>
            <a:off x="4848480" y="4288320"/>
            <a:ext cx="127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i2=i1+j1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6882840" y="428832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j2=j1+2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5553720" y="5332680"/>
            <a:ext cx="1964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i3 = ϕ(i2,i1)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j3 = ϕ(j1,j2)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i3,j3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9"/>
          <p:cNvSpPr/>
          <p:nvPr/>
        </p:nvSpPr>
        <p:spPr>
          <a:xfrm flipH="1">
            <a:off x="6526440" y="2715480"/>
            <a:ext cx="36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0"/>
          <p:cNvSpPr/>
          <p:nvPr/>
        </p:nvSpPr>
        <p:spPr>
          <a:xfrm>
            <a:off x="6527160" y="371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1"/>
          <p:cNvSpPr/>
          <p:nvPr/>
        </p:nvSpPr>
        <p:spPr>
          <a:xfrm flipH="1">
            <a:off x="5556960" y="371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2"/>
          <p:cNvSpPr/>
          <p:nvPr/>
        </p:nvSpPr>
        <p:spPr>
          <a:xfrm>
            <a:off x="5627160" y="479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3"/>
          <p:cNvSpPr/>
          <p:nvPr/>
        </p:nvSpPr>
        <p:spPr>
          <a:xfrm flipH="1">
            <a:off x="6554160" y="479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Construction of SSA Form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1B6861-66F0-4FDE-994E-D0E8B234244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scalar variables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Structures, pointers, arrays could be handled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 to publications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A34A94-5418-47C8-B1A4-F648CA7544D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Dominators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Nodes x and y in flow graph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hi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dominates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y if </a:t>
            </a:r>
            <a:r>
              <a:rPr b="0" lang="hi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path from ENTRY to y go through x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dom y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partial order?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hi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strictly dominates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y if  x dom y and x  y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sdom y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3B2C8D-82A7-4BD8-B07F-A7D97A4C14F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Dominators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85800" y="1546560"/>
            <a:ext cx="77720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 Conditions: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set of all nodes,  is ENTRY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 Efficient methods exist for computing dominators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685800" y="1546560"/>
            <a:ext cx="7772040" cy="4906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B300410-C9E6-427F-B78A-EA04EE212E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28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Immediate Dominators and Dominator Tree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is </a:t>
            </a:r>
            <a:r>
              <a:rPr b="0" lang="hi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immediate dominator 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y if x is the </a:t>
            </a:r>
            <a:r>
              <a:rPr b="0" i="1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closest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strict dominator of y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unique, if it exists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denoted idom[y]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Dominator Tree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tree showing all immediate dominator relationships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A141B8-8768-4D5A-AFDF-8131FF0488C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290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290">
                                            <p:txEl>
                                              <p:pRg st="7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290">
                                            <p:txEl>
                                              <p:pRg st="9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290">
                                            <p:txEl>
                                              <p:pRg st="109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2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290">
                                            <p:txEl>
                                              <p:pRg st="12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Dominator Tree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7C28BF-8C63-4C64-B8ED-2EC2DE37352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020360" y="20293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1532520" y="18450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028520" y="30960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1516680" y="24544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1721520" y="37890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2193120" y="31150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2193120" y="44370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2664720" y="37890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1535040" y="515736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1743840" y="2214000"/>
            <a:ext cx="2160" cy="2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3"/>
          <p:cNvSpPr/>
          <p:nvPr/>
        </p:nvSpPr>
        <p:spPr>
          <a:xfrm flipH="1">
            <a:off x="1239120" y="2823840"/>
            <a:ext cx="487800" cy="27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4"/>
          <p:cNvSpPr/>
          <p:nvPr/>
        </p:nvSpPr>
        <p:spPr>
          <a:xfrm>
            <a:off x="1728000" y="2823840"/>
            <a:ext cx="676080" cy="2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5"/>
          <p:cNvSpPr/>
          <p:nvPr/>
        </p:nvSpPr>
        <p:spPr>
          <a:xfrm flipH="1">
            <a:off x="1932120" y="3484440"/>
            <a:ext cx="47124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6"/>
          <p:cNvSpPr/>
          <p:nvPr/>
        </p:nvSpPr>
        <p:spPr>
          <a:xfrm>
            <a:off x="2404440" y="3484440"/>
            <a:ext cx="47124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7"/>
          <p:cNvSpPr/>
          <p:nvPr/>
        </p:nvSpPr>
        <p:spPr>
          <a:xfrm>
            <a:off x="1932840" y="4158360"/>
            <a:ext cx="471240" cy="27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8"/>
          <p:cNvSpPr/>
          <p:nvPr/>
        </p:nvSpPr>
        <p:spPr>
          <a:xfrm flipH="1">
            <a:off x="2403720" y="4158360"/>
            <a:ext cx="471240" cy="27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9"/>
          <p:cNvSpPr/>
          <p:nvPr/>
        </p:nvSpPr>
        <p:spPr>
          <a:xfrm flipH="1">
            <a:off x="1745640" y="4806360"/>
            <a:ext cx="657720" cy="35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0"/>
          <p:cNvSpPr/>
          <p:nvPr/>
        </p:nvSpPr>
        <p:spPr>
          <a:xfrm>
            <a:off x="1239840" y="3465360"/>
            <a:ext cx="506160" cy="16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1"/>
          <p:cNvSpPr/>
          <p:nvPr/>
        </p:nvSpPr>
        <p:spPr>
          <a:xfrm>
            <a:off x="2123640" y="2637000"/>
            <a:ext cx="1925280" cy="2751840"/>
          </a:xfrm>
          <a:custGeom>
            <a:avLst/>
            <a:gdLst/>
            <a:ahLst/>
            <a:rect l="l" t="t" r="r" b="b"/>
            <a:pathLst>
              <a:path w="1925527" h="2752078">
                <a:moveTo>
                  <a:pt x="53266" y="2752078"/>
                </a:moveTo>
                <a:cubicBezTo>
                  <a:pt x="690239" y="2692893"/>
                  <a:pt x="1327212" y="2633709"/>
                  <a:pt x="1615736" y="2237173"/>
                </a:cubicBezTo>
                <a:cubicBezTo>
                  <a:pt x="1904260" y="1840637"/>
                  <a:pt x="2053701" y="745724"/>
                  <a:pt x="1784412" y="372862"/>
                </a:cubicBezTo>
                <a:cubicBezTo>
                  <a:pt x="1515123" y="0"/>
                  <a:pt x="757561" y="0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2"/>
          <p:cNvSpPr/>
          <p:nvPr/>
        </p:nvSpPr>
        <p:spPr>
          <a:xfrm flipH="1">
            <a:off x="1945440" y="2639160"/>
            <a:ext cx="26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23"/>
          <p:cNvSpPr/>
          <p:nvPr/>
        </p:nvSpPr>
        <p:spPr>
          <a:xfrm>
            <a:off x="1950120" y="5358600"/>
            <a:ext cx="232200" cy="313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4"/>
          <p:cNvSpPr/>
          <p:nvPr/>
        </p:nvSpPr>
        <p:spPr>
          <a:xfrm>
            <a:off x="1532520" y="5832360"/>
            <a:ext cx="197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Flow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5"/>
          <p:cNvSpPr/>
          <p:nvPr/>
        </p:nvSpPr>
        <p:spPr>
          <a:xfrm>
            <a:off x="5943600" y="19972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6"/>
          <p:cNvSpPr/>
          <p:nvPr/>
        </p:nvSpPr>
        <p:spPr>
          <a:xfrm>
            <a:off x="5439600" y="32482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7"/>
          <p:cNvSpPr/>
          <p:nvPr/>
        </p:nvSpPr>
        <p:spPr>
          <a:xfrm>
            <a:off x="5928120" y="260676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8"/>
          <p:cNvSpPr/>
          <p:nvPr/>
        </p:nvSpPr>
        <p:spPr>
          <a:xfrm>
            <a:off x="6566040" y="39412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9"/>
          <p:cNvSpPr/>
          <p:nvPr/>
        </p:nvSpPr>
        <p:spPr>
          <a:xfrm>
            <a:off x="7037640" y="326736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0"/>
          <p:cNvSpPr/>
          <p:nvPr/>
        </p:nvSpPr>
        <p:spPr>
          <a:xfrm>
            <a:off x="7037640" y="458964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1"/>
          <p:cNvSpPr/>
          <p:nvPr/>
        </p:nvSpPr>
        <p:spPr>
          <a:xfrm>
            <a:off x="7509240" y="39412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2"/>
          <p:cNvSpPr/>
          <p:nvPr/>
        </p:nvSpPr>
        <p:spPr>
          <a:xfrm>
            <a:off x="5946480" y="530964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3"/>
          <p:cNvSpPr/>
          <p:nvPr/>
        </p:nvSpPr>
        <p:spPr>
          <a:xfrm>
            <a:off x="6154920" y="2366640"/>
            <a:ext cx="2160" cy="2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4"/>
          <p:cNvSpPr/>
          <p:nvPr/>
        </p:nvSpPr>
        <p:spPr>
          <a:xfrm flipH="1">
            <a:off x="5650200" y="2976120"/>
            <a:ext cx="487800" cy="27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35"/>
          <p:cNvSpPr/>
          <p:nvPr/>
        </p:nvSpPr>
        <p:spPr>
          <a:xfrm>
            <a:off x="6139080" y="2976120"/>
            <a:ext cx="1109520" cy="2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6"/>
          <p:cNvSpPr/>
          <p:nvPr/>
        </p:nvSpPr>
        <p:spPr>
          <a:xfrm flipH="1">
            <a:off x="6776640" y="3636720"/>
            <a:ext cx="47124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7"/>
          <p:cNvSpPr/>
          <p:nvPr/>
        </p:nvSpPr>
        <p:spPr>
          <a:xfrm>
            <a:off x="7248960" y="3636720"/>
            <a:ext cx="47124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8"/>
          <p:cNvSpPr/>
          <p:nvPr/>
        </p:nvSpPr>
        <p:spPr>
          <a:xfrm>
            <a:off x="7248960" y="3636720"/>
            <a:ext cx="360" cy="95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9"/>
          <p:cNvSpPr/>
          <p:nvPr/>
        </p:nvSpPr>
        <p:spPr>
          <a:xfrm>
            <a:off x="6139080" y="2976120"/>
            <a:ext cx="18000" cy="23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0"/>
          <p:cNvSpPr/>
          <p:nvPr/>
        </p:nvSpPr>
        <p:spPr>
          <a:xfrm>
            <a:off x="5879520" y="5805360"/>
            <a:ext cx="162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Dominator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Dominance Frontier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Dominance Frontier of x is set of all nodes y s.t.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hi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dominates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b="0" lang="hi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predecessor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y AND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hi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strictly dominate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y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Denoted DF(x)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do you think DF(x) is important for any x?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Think about information </a:t>
            </a:r>
            <a:r>
              <a:rPr b="0" i="1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originated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x 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F40009-ADB9-4C71-A40D-26F1F1CD4C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3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333">
                                            <p:txEl>
                                              <p:pRg st="131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7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333">
                                            <p:txEl>
                                              <p:pRg st="17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Developed by Ron Cytron, Jeanne Ferrante, Barry K. Rosen, Mark N. Wegman, and F. Kenneth Zadeck, 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1980s while at IBM.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Single Assignment – A variable is assigned only once in program text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be assigned multiple times if program is executed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4AB900-3204-4FF5-8B3B-FB36EF6C681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Dominance Frontier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* parent, children in dominator tree, succ in CFG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* parent(z) = x above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71FCDE-FF67-47F2-AF01-3161C9E869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8" dur="indefinite" restart="never" nodeType="tmRoot">
          <p:childTnLst>
            <p:seq>
              <p:cTn id="1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Iterated Dominance Frontier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Transitive closure of Dominance frontiers on a set of nodes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375F04B-8652-4600-9130-DDC2717E50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SSA Form Construction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DF+ set for each flow graph node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</a:t>
            </a:r>
            <a:r>
              <a:rPr b="0" lang="hi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trivial</a:t>
            </a: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ϕ-functions for each variable in the node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 variables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DF+? Why not only DF?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F96F6E-925D-4957-9953-F1B91ED6CAB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1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344">
                                            <p:txEl>
                                              <p:pRg st="116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Inserting ϕ-functions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foreach variable v {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 = ENTRY ∪ {n | v defined in n}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Compute DF+(S)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foreach n in DF+(S) {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insert ϕ-function for v at start of n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6BDE07-1F77-4AB3-8A7D-068C1EC0704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4464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Renaming Variables (Pseudo Code)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685800" y="692640"/>
            <a:ext cx="7772040" cy="561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 from the ENTRY node recursively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maintain a </a:t>
            </a:r>
            <a:r>
              <a:rPr b="0" i="1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</a:t>
            </a: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stack of  mapping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node n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assignment (x = …) in n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non-phi assignment, Rename any use of x with the Top mapping of x from the rename stack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 the x x</a:t>
            </a:r>
            <a:r>
              <a:rPr b="0" lang="hi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rename stack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= i + 1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successors of n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 ϕ operands through succ edge index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Recursively rename for all child nodes in the dominator tree 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assignment (x = …) in n 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 x  from the rename stack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685800" y="692640"/>
            <a:ext cx="7772040" cy="5616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1DB8AE-C233-4AB0-9AEA-AA0147B3A2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35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Intermediate representation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Sparse representation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Definitions sites are directly associated with use sites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Advantage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Directly access points where relevant data flow information is avaliable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459898A-3B48-4DB4-9190-43EC44C2E00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SSA Form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variable has exactly one definition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use of a variable is reached by exactly one definition</a:t>
            </a:r>
            <a:endParaRPr b="0" lang="hi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flow like traditional programs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</a:t>
            </a:r>
            <a:r>
              <a:rPr b="0" lang="hi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magic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needed at </a:t>
            </a:r>
            <a:r>
              <a:rPr b="0" lang="hi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nodes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2702F0D-4C49-4EBA-8776-962AF5DC490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5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69">
                                            <p:txEl>
                                              <p:pRg st="152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Form: Examples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85800" y="198108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0;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 + 1;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i * 5;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648320" y="198108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i1 = 0;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i2 = i1 + 1;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j1 = i2 + 1;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BFC2F0-3737-46FB-83C1-477791E72E1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3348000" y="3141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Form: Examples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85800" y="198108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…;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…;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&lt; 20)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 + j;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 + 2;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i,j;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2B7233-8A3A-4489-90F5-893034D9BF1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758200" y="2133000"/>
            <a:ext cx="1656000" cy="65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6084000" y="2140920"/>
            <a:ext cx="1004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5706000" y="330120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&lt; 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5758200" y="3069000"/>
            <a:ext cx="1656000" cy="689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5745600" y="5301360"/>
            <a:ext cx="1656000" cy="575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6647400" y="4221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4788000" y="4221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4908240" y="43603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 + 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6767640" y="43603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 + 2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5878440" y="540468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i,j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 flipH="1">
            <a:off x="6585480" y="2787480"/>
            <a:ext cx="36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6586200" y="3789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6"/>
          <p:cNvSpPr/>
          <p:nvPr/>
        </p:nvSpPr>
        <p:spPr>
          <a:xfrm flipH="1">
            <a:off x="5616000" y="3789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7"/>
          <p:cNvSpPr/>
          <p:nvPr/>
        </p:nvSpPr>
        <p:spPr>
          <a:xfrm>
            <a:off x="5686200" y="4869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8"/>
          <p:cNvSpPr/>
          <p:nvPr/>
        </p:nvSpPr>
        <p:spPr>
          <a:xfrm flipH="1">
            <a:off x="6613200" y="4869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Form: Examples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390F9F-DE7C-4388-9C3F-B1C7774B4CD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708360" y="3501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1018440" y="2061000"/>
            <a:ext cx="1656000" cy="65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1344240" y="2068920"/>
            <a:ext cx="1004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966240" y="322920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&lt; 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1018440" y="2997000"/>
            <a:ext cx="1656000" cy="689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8"/>
          <p:cNvSpPr/>
          <p:nvPr/>
        </p:nvSpPr>
        <p:spPr>
          <a:xfrm>
            <a:off x="1005840" y="5229360"/>
            <a:ext cx="1656000" cy="575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9"/>
          <p:cNvSpPr/>
          <p:nvPr/>
        </p:nvSpPr>
        <p:spPr>
          <a:xfrm>
            <a:off x="190764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4824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1"/>
          <p:cNvSpPr/>
          <p:nvPr/>
        </p:nvSpPr>
        <p:spPr>
          <a:xfrm>
            <a:off x="168480" y="42883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 + 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2027880" y="428832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 + 2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1138680" y="533268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i,j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 flipH="1">
            <a:off x="1846080" y="2715480"/>
            <a:ext cx="36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5"/>
          <p:cNvSpPr/>
          <p:nvPr/>
        </p:nvSpPr>
        <p:spPr>
          <a:xfrm>
            <a:off x="1846800" y="371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 flipH="1">
            <a:off x="876240" y="371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946440" y="479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 flipH="1">
            <a:off x="1873440" y="479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>
            <a:off x="5544720" y="5280840"/>
            <a:ext cx="1964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i3 = ϕ(i2,i1)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j3 = ϕ(j1,j2)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i3,j3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5699160" y="2061000"/>
            <a:ext cx="1656000" cy="65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1"/>
          <p:cNvSpPr/>
          <p:nvPr/>
        </p:nvSpPr>
        <p:spPr>
          <a:xfrm>
            <a:off x="6025320" y="2068920"/>
            <a:ext cx="114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i1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j1 = …;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2"/>
          <p:cNvSpPr/>
          <p:nvPr/>
        </p:nvSpPr>
        <p:spPr>
          <a:xfrm>
            <a:off x="5646960" y="3229200"/>
            <a:ext cx="182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(i1 &lt; 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3"/>
          <p:cNvSpPr/>
          <p:nvPr/>
        </p:nvSpPr>
        <p:spPr>
          <a:xfrm>
            <a:off x="5699160" y="2997000"/>
            <a:ext cx="1656000" cy="689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4"/>
          <p:cNvSpPr/>
          <p:nvPr/>
        </p:nvSpPr>
        <p:spPr>
          <a:xfrm>
            <a:off x="5508000" y="5229360"/>
            <a:ext cx="2053800" cy="1026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5"/>
          <p:cNvSpPr/>
          <p:nvPr/>
        </p:nvSpPr>
        <p:spPr>
          <a:xfrm>
            <a:off x="658836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6"/>
          <p:cNvSpPr/>
          <p:nvPr/>
        </p:nvSpPr>
        <p:spPr>
          <a:xfrm>
            <a:off x="4728960" y="4149000"/>
            <a:ext cx="165600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7"/>
          <p:cNvSpPr/>
          <p:nvPr/>
        </p:nvSpPr>
        <p:spPr>
          <a:xfrm>
            <a:off x="4848480" y="4288320"/>
            <a:ext cx="127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i2=i1+j1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8"/>
          <p:cNvSpPr/>
          <p:nvPr/>
        </p:nvSpPr>
        <p:spPr>
          <a:xfrm>
            <a:off x="6882840" y="428832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j2=j1+2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9"/>
          <p:cNvSpPr/>
          <p:nvPr/>
        </p:nvSpPr>
        <p:spPr>
          <a:xfrm flipH="1">
            <a:off x="6526440" y="2715480"/>
            <a:ext cx="36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0"/>
          <p:cNvSpPr/>
          <p:nvPr/>
        </p:nvSpPr>
        <p:spPr>
          <a:xfrm>
            <a:off x="6527160" y="371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1"/>
          <p:cNvSpPr/>
          <p:nvPr/>
        </p:nvSpPr>
        <p:spPr>
          <a:xfrm flipH="1">
            <a:off x="5556960" y="371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2"/>
          <p:cNvSpPr/>
          <p:nvPr/>
        </p:nvSpPr>
        <p:spPr>
          <a:xfrm>
            <a:off x="5627160" y="4797000"/>
            <a:ext cx="888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3"/>
          <p:cNvSpPr/>
          <p:nvPr/>
        </p:nvSpPr>
        <p:spPr>
          <a:xfrm flipH="1">
            <a:off x="6554160" y="4797000"/>
            <a:ext cx="969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SSA Form: Examples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85800" y="198108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…;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…;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&lt; 20)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 + j;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 + 2;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i,j;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4648320" y="1981080"/>
            <a:ext cx="3809520" cy="468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i1 = …;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j1 = …;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(i1 &lt; 20)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i2 = i1 + j1;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j2 = j1 + 2;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i3 = ϕ(i2, i1);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j3 = ϕ(j1, j2);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i3, j3;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DB3E14D-0A75-4324-95A0-470C945BD1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3708360" y="3501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“</a:t>
            </a:r>
            <a:r>
              <a:rPr b="0" lang="hi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magic</a:t>
            </a:r>
            <a:r>
              <a:rPr b="0" lang="hi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: ϕ-function</a:t>
            </a:r>
            <a:endParaRPr b="0" lang="hi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ϕ is used for selection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out of multiple values at join nodes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i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every join node needs a ϕ</a:t>
            </a:r>
            <a:endParaRPr b="0" lang="hi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hi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Needed only if multiple definitions reach the node</a:t>
            </a:r>
            <a:endParaRPr b="0" lang="hi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375567-825C-4BF4-BD05-C9BED5ED56E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1380</TotalTime>
  <Application>LibreOffice/5.1.6.2$Linux_X86_64 LibreOffice_project/10m0$Build-2</Application>
  <Words>1191</Words>
  <Paragraphs>238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2012-01-25T04:42:41Z</dcterms:created>
  <dc:creator>karkare</dc:creator>
  <dc:description/>
  <dc:language>en-US</dc:language>
  <cp:lastModifiedBy/>
  <cp:lastPrinted>2016-08-24T00:11:35Z</cp:lastPrinted>
  <dcterms:modified xsi:type="dcterms:W3CDTF">2017-08-24T14:54:33Z</dcterms:modified>
  <cp:revision>114</cp:revision>
  <dc:subject/>
  <dc:title>Advanced Compiler Optimizations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