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05" r:id="rId2"/>
    <p:sldId id="275" r:id="rId3"/>
    <p:sldId id="276" r:id="rId4"/>
    <p:sldId id="280" r:id="rId5"/>
    <p:sldId id="281" r:id="rId6"/>
    <p:sldId id="277" r:id="rId7"/>
    <p:sldId id="278" r:id="rId8"/>
    <p:sldId id="284" r:id="rId9"/>
    <p:sldId id="279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304" r:id="rId20"/>
  </p:sldIdLst>
  <p:sldSz cx="9144000" cy="6858000" type="screen4x3"/>
  <p:notesSz cx="9144000" cy="6858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029733-8AB3-4D16-931C-840C4B94D449}">
          <p14:sldIdLst>
            <p14:sldId id="305"/>
          </p14:sldIdLst>
        </p14:section>
        <p14:section name="Complexity" id="{D25E9117-0D54-4E03-BEA5-4C1295BD56B6}">
          <p14:sldIdLst>
            <p14:sldId id="275"/>
            <p14:sldId id="276"/>
          </p14:sldIdLst>
        </p14:section>
        <p14:section name="Variants" id="{4C37016C-8CF9-4E4A-9107-9C8D1A18C65D}">
          <p14:sldIdLst>
            <p14:sldId id="280"/>
            <p14:sldId id="281"/>
            <p14:sldId id="277"/>
            <p14:sldId id="278"/>
            <p14:sldId id="284"/>
            <p14:sldId id="279"/>
            <p14:sldId id="285"/>
            <p14:sldId id="286"/>
          </p14:sldIdLst>
        </p14:section>
        <p14:section name="SSA to Executable" id="{F13AF086-D848-463B-A5CF-76BB7AE542D9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SA based Optimizations" id="{337C489A-B926-4883-987E-28DBF4AFCC74}">
          <p14:sldIdLst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D131-18E0-4AFF-A65D-21FF7E8F0E75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7E236-D0F7-483B-9802-48664C20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9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94F0C-8EC2-4813-9B15-4AB113AE5E1A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77295-EAA9-4290-A693-A9FE34BC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77295-EAA9-4290-A693-A9FE34BC5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88"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1pPr>
            <a:lvl2pPr marL="36482733" indent="-36042998" defTabSz="914588"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2pPr>
            <a:lvl3pPr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3pPr>
            <a:lvl4pPr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4pPr>
            <a:lvl5pPr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5pPr>
            <a:lvl6pPr marL="43973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6pPr>
            <a:lvl7pPr marL="87947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7pPr>
            <a:lvl8pPr marL="131920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8pPr>
            <a:lvl9pPr marL="175894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9pPr>
          </a:lstStyle>
          <a:p>
            <a:fld id="{A394B745-4434-41F4-8459-2769D0D28157}" type="slidenum">
              <a:rPr lang="en-US" sz="1200">
                <a:latin typeface="Times" charset="0"/>
              </a:rPr>
              <a:pPr/>
              <a:t>12</a:t>
            </a:fld>
            <a:endParaRPr lang="en-US" sz="1200">
              <a:latin typeface="Time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247B1-8AE4-4C83-B320-6B56CB10C7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5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8D8C4-493D-41FF-8BDC-2961842865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338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Static Single Assignment (SSA)</a:t>
            </a:r>
          </a:p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(continued)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z="2000" smtClean="0">
                <a:solidFill>
                  <a:srgbClr val="000000"/>
                </a:solidFill>
              </a:rPr>
              <a:pPr/>
              <a:t>10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622" y="481484"/>
            <a:ext cx="3127680" cy="4891732"/>
            <a:chOff x="1763688" y="1105748"/>
            <a:chExt cx="3127680" cy="4891732"/>
          </a:xfrm>
        </p:grpSpPr>
        <p:sp>
          <p:nvSpPr>
            <p:cNvPr id="5" name="TextBox 4"/>
            <p:cNvSpPr txBox="1"/>
            <p:nvPr/>
          </p:nvSpPr>
          <p:spPr>
            <a:xfrm>
              <a:off x="1763688" y="1124744"/>
              <a:ext cx="1197764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x1 = …</a:t>
              </a:r>
            </a:p>
            <a:p>
              <a:r>
                <a:rPr lang="en-US" sz="2800" dirty="0" smtClean="0"/>
                <a:t>… = x1</a:t>
              </a:r>
            </a:p>
            <a:p>
              <a:r>
                <a:rPr lang="en-US" sz="2800" dirty="0" smtClean="0"/>
                <a:t>y1 = …</a:t>
              </a:r>
            </a:p>
            <a:p>
              <a:r>
                <a:rPr lang="en-US" sz="2800" dirty="0" smtClean="0"/>
                <a:t>z1 = …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5896" y="1105748"/>
              <a:ext cx="1255472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x2 = …</a:t>
              </a:r>
            </a:p>
            <a:p>
              <a:r>
                <a:rPr lang="en-US" sz="2800" dirty="0" smtClean="0"/>
                <a:t>… = x2</a:t>
              </a:r>
            </a:p>
            <a:p>
              <a:r>
                <a:rPr lang="en-US" sz="2800" dirty="0" smtClean="0"/>
                <a:t>y2 = …</a:t>
              </a:r>
            </a:p>
            <a:p>
              <a:r>
                <a:rPr lang="en-US" sz="2800" dirty="0" smtClean="0"/>
                <a:t>z2 = …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7473" y="3437878"/>
              <a:ext cx="1173719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y1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4938" y="4612485"/>
              <a:ext cx="2297424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y3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(y1,y2)</a:t>
              </a:r>
            </a:p>
            <a:p>
              <a:r>
                <a:rPr lang="en-US" sz="2800" dirty="0" smtClean="0"/>
                <a:t>z3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(z1,z2)</a:t>
              </a:r>
            </a:p>
            <a:p>
              <a:r>
                <a:rPr lang="en-US" sz="2800" dirty="0" smtClean="0"/>
                <a:t>… = z3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926" y="3429000"/>
              <a:ext cx="123142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y2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2362570" y="2940626"/>
              <a:ext cx="21763" cy="497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>
              <a:off x="4263632" y="2921630"/>
              <a:ext cx="4008" cy="507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2384333" y="3961098"/>
              <a:ext cx="899317" cy="651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8" idx="0"/>
            </p:cNvCxnSpPr>
            <p:nvPr/>
          </p:nvCxnSpPr>
          <p:spPr>
            <a:xfrm flipH="1">
              <a:off x="3283650" y="3952220"/>
              <a:ext cx="983990" cy="660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83131" y="5589240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Semi-pruned SSA 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85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Non Locals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for each block B {</a:t>
            </a:r>
          </a:p>
          <a:p>
            <a:pPr marL="0" indent="0">
              <a:buNone/>
            </a:pPr>
            <a:r>
              <a:rPr lang="en-US" sz="2400" dirty="0" smtClean="0"/>
              <a:t>  defined = {}</a:t>
            </a:r>
          </a:p>
          <a:p>
            <a:pPr marL="0" indent="0">
              <a:buNone/>
            </a:pPr>
            <a:r>
              <a:rPr lang="en-US" sz="2400" dirty="0" smtClean="0"/>
              <a:t>  for each instruction v = x op y {</a:t>
            </a:r>
          </a:p>
          <a:p>
            <a:pPr marL="0" indent="0">
              <a:buNone/>
            </a:pPr>
            <a:r>
              <a:rPr lang="en-US" sz="2400" dirty="0" smtClean="0"/>
              <a:t>     if x not in defined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non_locals</a:t>
            </a:r>
            <a:r>
              <a:rPr lang="en-US" sz="2400" dirty="0" smtClean="0"/>
              <a:t> = </a:t>
            </a:r>
            <a:r>
              <a:rPr lang="en-US" sz="2400" dirty="0" err="1" smtClean="0"/>
              <a:t>non_locals</a:t>
            </a:r>
            <a:r>
              <a:rPr lang="en-US" sz="2400" dirty="0" smtClean="0"/>
              <a:t> ∪ {x}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if y not in defined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 err="1"/>
              <a:t>non_locals</a:t>
            </a:r>
            <a:r>
              <a:rPr lang="en-US" sz="2400" dirty="0"/>
              <a:t> = </a:t>
            </a:r>
            <a:r>
              <a:rPr lang="en-US" sz="2400" dirty="0" err="1"/>
              <a:t>non_locals</a:t>
            </a:r>
            <a:r>
              <a:rPr lang="en-US" sz="2400" dirty="0"/>
              <a:t> ∪ </a:t>
            </a:r>
            <a:r>
              <a:rPr lang="en-US" sz="2400" dirty="0" smtClean="0"/>
              <a:t>{y}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defined = defined ∪ {v}</a:t>
            </a:r>
          </a:p>
          <a:p>
            <a:pPr marL="0" indent="0">
              <a:buNone/>
            </a:pPr>
            <a:r>
              <a:rPr lang="en-US" sz="2400" dirty="0" smtClean="0"/>
              <a:t>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47B1-8AE4-4C83-B320-6B56CB10C705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SSA to Executable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charset="-128"/>
              </a:rPr>
              <a:t>At some point, we need executable code</a:t>
            </a:r>
          </a:p>
          <a:p>
            <a:pPr lvl="1"/>
            <a:r>
              <a:rPr lang="en-US" dirty="0" smtClean="0">
                <a:ea typeface="ＭＳ Ｐゴシック" charset="-128"/>
              </a:rPr>
              <a:t>Need to fix up the </a:t>
            </a:r>
            <a:r>
              <a:rPr lang="el-GR" dirty="0" smtClean="0">
                <a:ea typeface="ＭＳ Ｐゴシック" charset="-128"/>
              </a:rPr>
              <a:t>ϕ</a:t>
            </a:r>
            <a:r>
              <a:rPr lang="en-US" dirty="0" smtClean="0">
                <a:ea typeface="ＭＳ Ｐゴシック" charset="-128"/>
              </a:rPr>
              <a:t>-function</a:t>
            </a:r>
          </a:p>
          <a:p>
            <a:r>
              <a:rPr lang="en-US" dirty="0" smtClean="0">
                <a:ea typeface="ＭＳ Ｐゴシック" charset="-128"/>
              </a:rPr>
              <a:t>Basic idea</a:t>
            </a:r>
          </a:p>
          <a:p>
            <a:pPr lvl="1"/>
            <a:r>
              <a:rPr lang="en-US" dirty="0" smtClean="0">
                <a:ea typeface="ＭＳ Ｐゴシック" charset="-128"/>
              </a:rPr>
              <a:t>Insert copies </a:t>
            </a:r>
            <a:r>
              <a:rPr lang="en-US" dirty="0">
                <a:ea typeface="ＭＳ Ｐゴシック" charset="-128"/>
              </a:rPr>
              <a:t>in </a:t>
            </a:r>
            <a:r>
              <a:rPr lang="en-US" dirty="0" smtClean="0">
                <a:ea typeface="ＭＳ Ｐゴシック" charset="-128"/>
              </a:rPr>
              <a:t>predecessors to </a:t>
            </a:r>
            <a:r>
              <a:rPr lang="en-US" dirty="0" err="1" smtClean="0">
                <a:ea typeface="ＭＳ Ｐゴシック" charset="-128"/>
              </a:rPr>
              <a:t>mimick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l-GR" dirty="0" smtClean="0">
                <a:ea typeface="ＭＳ Ｐゴシック" charset="-128"/>
                <a:sym typeface="Symbol" pitchFamily="18" charset="2"/>
              </a:rPr>
              <a:t>ϕ</a:t>
            </a:r>
            <a:r>
              <a:rPr lang="en-US" dirty="0" smtClean="0">
                <a:ea typeface="ＭＳ Ｐゴシック" charset="-128"/>
              </a:rPr>
              <a:t>-function </a:t>
            </a:r>
          </a:p>
          <a:p>
            <a:pPr lvl="1"/>
            <a:r>
              <a:rPr lang="en-US" dirty="0" smtClean="0">
                <a:ea typeface="ＭＳ Ｐゴシック" charset="-128"/>
              </a:rPr>
              <a:t>Simple algorithm</a:t>
            </a:r>
          </a:p>
          <a:p>
            <a:pPr lvl="2"/>
            <a:r>
              <a:rPr lang="en-US" dirty="0" smtClean="0"/>
              <a:t>Works in most cases, but </a:t>
            </a:r>
            <a:r>
              <a:rPr lang="en-US" dirty="0" smtClean="0">
                <a:solidFill>
                  <a:srgbClr val="FF0000"/>
                </a:solidFill>
              </a:rPr>
              <a:t>not always</a:t>
            </a:r>
          </a:p>
          <a:p>
            <a:pPr lvl="1"/>
            <a:r>
              <a:rPr lang="en-US" dirty="0" smtClean="0">
                <a:ea typeface="ＭＳ Ｐゴシック" charset="-128"/>
              </a:rPr>
              <a:t>Adds lots of copies</a:t>
            </a:r>
          </a:p>
          <a:p>
            <a:pPr lvl="2"/>
            <a:r>
              <a:rPr lang="en-US" dirty="0" smtClean="0"/>
              <a:t>Many of them will be optimized by later passes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 Rounded MT Bold" charset="0"/>
                <a:ea typeface="ＭＳ Ｐゴシック" charset="-128"/>
              </a:defRPr>
            </a:lvl9pPr>
          </a:lstStyle>
          <a:p>
            <a:fld id="{B6DB13F1-7CA5-4A36-BE0E-CDA39FD13B50}" type="slidenum">
              <a:rPr lang="en-US" sz="900">
                <a:solidFill>
                  <a:schemeClr val="bg1"/>
                </a:solidFill>
              </a:rPr>
              <a:pPr/>
              <a:t>12</a:t>
            </a:fld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92393" y="553667"/>
            <a:ext cx="3505200" cy="2227261"/>
            <a:chOff x="3360" y="1680"/>
            <a:chExt cx="2208" cy="140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717" y="2536"/>
              <a:ext cx="1512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114300"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2400" dirty="0" smtClean="0"/>
                <a:t>x2 = </a:t>
              </a:r>
              <a:r>
                <a:rPr lang="el-GR" sz="2400" dirty="0" smtClean="0"/>
                <a:t>ϕ</a:t>
              </a:r>
              <a:r>
                <a:rPr lang="en-US" sz="2400" dirty="0" smtClean="0"/>
                <a:t>(x0, x1)</a:t>
              </a:r>
              <a:endParaRPr lang="en-US" sz="2400" dirty="0">
                <a:sym typeface="Symbol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sz="2400" dirty="0">
                  <a:sym typeface="Symbol" pitchFamily="18" charset="2"/>
                </a:rPr>
                <a:t>  </a:t>
              </a:r>
              <a:r>
                <a:rPr lang="en-US" sz="2400" dirty="0" smtClean="0">
                  <a:sym typeface="Symbol" pitchFamily="18" charset="2"/>
                </a:rPr>
                <a:t>... = x2</a:t>
              </a:r>
              <a:endParaRPr lang="en-US" sz="2400" dirty="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60" y="1680"/>
              <a:ext cx="897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2400" dirty="0">
                  <a:sym typeface="Symbol" pitchFamily="18" charset="2"/>
                </a:rPr>
                <a:t>  </a:t>
              </a:r>
              <a:r>
                <a:rPr lang="en-US" sz="2400" dirty="0" smtClean="0">
                  <a:sym typeface="Symbol" pitchFamily="18" charset="2"/>
                </a:rPr>
                <a:t>x0 = … </a:t>
              </a:r>
              <a:endParaRPr lang="en-US" sz="2400" dirty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617" y="1680"/>
              <a:ext cx="95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 Rounded MT Bold" charset="0"/>
                  <a:ea typeface="ＭＳ Ｐゴシック" charset="-128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2400" dirty="0">
                  <a:sym typeface="Symbol" pitchFamily="18" charset="2"/>
                </a:rPr>
                <a:t>  </a:t>
              </a:r>
              <a:r>
                <a:rPr lang="en-US" sz="2400" dirty="0" smtClean="0">
                  <a:sym typeface="Symbol" pitchFamily="18" charset="2"/>
                </a:rPr>
                <a:t>x1 = …</a:t>
              </a:r>
              <a:endParaRPr lang="en-US" sz="2400" dirty="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09" y="1971"/>
              <a:ext cx="559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45" y="1971"/>
              <a:ext cx="547" cy="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64010" y="2780928"/>
            <a:ext cx="4968875" cy="3420656"/>
            <a:chOff x="1764010" y="2780928"/>
            <a:chExt cx="4968875" cy="3420656"/>
          </a:xfrm>
        </p:grpSpPr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3916660" y="2780928"/>
              <a:ext cx="685800" cy="838200"/>
            </a:xfrm>
            <a:prstGeom prst="downArrow">
              <a:avLst>
                <a:gd name="adj1" fmla="val 50000"/>
                <a:gd name="adj2" fmla="val 30556"/>
              </a:avLst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/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764010" y="3933050"/>
              <a:ext cx="4968875" cy="2268534"/>
              <a:chOff x="2820" y="1680"/>
              <a:chExt cx="3130" cy="1429"/>
            </a:xfrm>
          </p:grpSpPr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3936" y="2562"/>
                <a:ext cx="1056" cy="5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114300"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2400" dirty="0">
                    <a:sym typeface="Symbol" pitchFamily="18" charset="2"/>
                  </a:rPr>
                  <a:t>  </a:t>
                </a:r>
                <a:r>
                  <a:rPr lang="en-US" sz="2400" dirty="0" smtClean="0">
                    <a:sym typeface="Symbol" pitchFamily="18" charset="2"/>
                  </a:rPr>
                  <a:t>... = x2</a:t>
                </a:r>
                <a:endParaRPr lang="en-US" sz="2400" dirty="0"/>
              </a:p>
            </p:txBody>
          </p:sp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2820" y="1680"/>
                <a:ext cx="1308" cy="5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2400" dirty="0">
                    <a:sym typeface="Symbol" pitchFamily="18" charset="2"/>
                  </a:rPr>
                  <a:t>  </a:t>
                </a:r>
                <a:r>
                  <a:rPr lang="en-US" sz="2400" dirty="0" smtClean="0">
                    <a:sym typeface="Symbol" pitchFamily="18" charset="2"/>
                  </a:rPr>
                  <a:t>x0 = …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 x2 = x0 </a:t>
                </a:r>
                <a:endParaRPr lang="en-US" sz="2400" dirty="0"/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800" y="1680"/>
                <a:ext cx="1150" cy="5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 Rounded MT Bold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2400" dirty="0">
                    <a:sym typeface="Symbol" pitchFamily="18" charset="2"/>
                  </a:rPr>
                  <a:t>  </a:t>
                </a:r>
                <a:r>
                  <a:rPr lang="en-US" sz="2400" dirty="0" smtClean="0">
                    <a:sym typeface="Symbol" pitchFamily="18" charset="2"/>
                  </a:rPr>
                  <a:t>x1 = …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sz="2400" dirty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 x2 = x1 </a:t>
                </a:r>
                <a:endParaRPr lang="en-US" sz="2400" dirty="0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>
                <a:off x="3474" y="2227"/>
                <a:ext cx="918" cy="3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H="1">
                <a:off x="4536" y="2227"/>
                <a:ext cx="839" cy="3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6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Copy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716014" y="1628800"/>
            <a:ext cx="3456383" cy="4051612"/>
            <a:chOff x="4757376" y="1628800"/>
            <a:chExt cx="2262896" cy="4051612"/>
          </a:xfrm>
        </p:grpSpPr>
        <p:sp>
          <p:nvSpPr>
            <p:cNvPr id="22" name="Content Placeholder 4"/>
            <p:cNvSpPr txBox="1">
              <a:spLocks/>
            </p:cNvSpPr>
            <p:nvPr/>
          </p:nvSpPr>
          <p:spPr bwMode="auto">
            <a:xfrm>
              <a:off x="4757376" y="3069325"/>
              <a:ext cx="1569864" cy="104151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x2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(x1,x3)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x3 = x2 + 1</a:t>
              </a:r>
              <a:endParaRPr lang="en-US" sz="2800" dirty="0"/>
            </a:p>
          </p:txBody>
        </p:sp>
        <p:sp>
          <p:nvSpPr>
            <p:cNvPr id="23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x2</a:t>
              </a:r>
              <a:endParaRPr lang="en-US" sz="2800" dirty="0"/>
            </a:p>
          </p:txBody>
        </p:sp>
        <p:cxnSp>
          <p:nvCxnSpPr>
            <p:cNvPr id="24" name="Straight Arrow Connector 23"/>
            <p:cNvCxnSpPr>
              <a:stCxn id="31" idx="2"/>
              <a:endCxn id="22" idx="0"/>
            </p:cNvCxnSpPr>
            <p:nvPr/>
          </p:nvCxnSpPr>
          <p:spPr>
            <a:xfrm flipH="1">
              <a:off x="5542308" y="2152020"/>
              <a:ext cx="13568" cy="9173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5542308" y="4110835"/>
              <a:ext cx="13568" cy="104635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843908" y="2492896"/>
              <a:ext cx="1176364" cy="2141730"/>
              <a:chOff x="2603548" y="2564904"/>
              <a:chExt cx="1176364" cy="214173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603548" y="2564904"/>
                <a:ext cx="1176364" cy="2141730"/>
                <a:chOff x="2315516" y="2564904"/>
                <a:chExt cx="1176364" cy="214173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491880" y="2564904"/>
                  <a:ext cx="0" cy="214050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2315516" y="4182843"/>
                  <a:ext cx="1176364" cy="5237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Content Placeholder 4"/>
            <p:cNvSpPr txBox="1">
              <a:spLocks/>
            </p:cNvSpPr>
            <p:nvPr/>
          </p:nvSpPr>
          <p:spPr bwMode="auto">
            <a:xfrm>
              <a:off x="4980928" y="1628800"/>
              <a:ext cx="1149896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x1 = 1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5436" y="1628800"/>
            <a:ext cx="2184476" cy="4051612"/>
            <a:chOff x="4835796" y="1628800"/>
            <a:chExt cx="2184476" cy="4051612"/>
          </a:xfrm>
        </p:grpSpPr>
        <p:sp>
          <p:nvSpPr>
            <p:cNvPr id="35" name="Content Placeholder 4"/>
            <p:cNvSpPr txBox="1">
              <a:spLocks/>
            </p:cNvSpPr>
            <p:nvPr/>
          </p:nvSpPr>
          <p:spPr bwMode="auto">
            <a:xfrm>
              <a:off x="4884684" y="3069325"/>
              <a:ext cx="1342383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y = x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x = x+1</a:t>
              </a:r>
              <a:endParaRPr lang="en-US" sz="2800" dirty="0"/>
            </a:p>
          </p:txBody>
        </p:sp>
        <p:sp>
          <p:nvSpPr>
            <p:cNvPr id="36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y</a:t>
              </a:r>
              <a:endParaRPr lang="en-US" sz="2800" dirty="0"/>
            </a:p>
          </p:txBody>
        </p:sp>
        <p:cxnSp>
          <p:nvCxnSpPr>
            <p:cNvPr id="37" name="Straight Arrow Connector 36"/>
            <p:cNvCxnSpPr>
              <a:stCxn id="40" idx="2"/>
              <a:endCxn id="35" idx="0"/>
            </p:cNvCxnSpPr>
            <p:nvPr/>
          </p:nvCxnSpPr>
          <p:spPr>
            <a:xfrm>
              <a:off x="5555876" y="2152020"/>
              <a:ext cx="0" cy="9173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5" idx="2"/>
              <a:endCxn id="36" idx="0"/>
            </p:cNvCxnSpPr>
            <p:nvPr/>
          </p:nvCxnSpPr>
          <p:spPr>
            <a:xfrm>
              <a:off x="5555876" y="4109610"/>
              <a:ext cx="0" cy="10475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843908" y="2492896"/>
              <a:ext cx="1176364" cy="2141730"/>
              <a:chOff x="2603548" y="2564904"/>
              <a:chExt cx="1176364" cy="214173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2603548" y="2564904"/>
                <a:ext cx="1176364" cy="2141730"/>
                <a:chOff x="2315516" y="2564904"/>
                <a:chExt cx="1176364" cy="214173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491880" y="2564904"/>
                  <a:ext cx="0" cy="214050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315516" y="4182843"/>
                  <a:ext cx="1176364" cy="5237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Content Placeholder 4"/>
            <p:cNvSpPr txBox="1">
              <a:spLocks/>
            </p:cNvSpPr>
            <p:nvPr/>
          </p:nvSpPr>
          <p:spPr bwMode="auto">
            <a:xfrm>
              <a:off x="4980928" y="1628800"/>
              <a:ext cx="1149896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 = 1</a:t>
              </a:r>
              <a:endParaRPr lang="en-US" sz="2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11684" y="61653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3968" y="6133038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from with copy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Copy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27584" y="1628800"/>
            <a:ext cx="3456383" cy="4051612"/>
            <a:chOff x="4757376" y="1628800"/>
            <a:chExt cx="2262896" cy="4051612"/>
          </a:xfrm>
        </p:grpSpPr>
        <p:sp>
          <p:nvSpPr>
            <p:cNvPr id="22" name="Content Placeholder 4"/>
            <p:cNvSpPr txBox="1">
              <a:spLocks/>
            </p:cNvSpPr>
            <p:nvPr/>
          </p:nvSpPr>
          <p:spPr bwMode="auto">
            <a:xfrm>
              <a:off x="4757376" y="3069325"/>
              <a:ext cx="1569864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x3 = x2 + 1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x2 = x3</a:t>
              </a:r>
              <a:endParaRPr lang="en-US" sz="2800" dirty="0"/>
            </a:p>
          </p:txBody>
        </p:sp>
        <p:sp>
          <p:nvSpPr>
            <p:cNvPr id="23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x2</a:t>
              </a:r>
              <a:endParaRPr lang="en-US" sz="2800" dirty="0"/>
            </a:p>
          </p:txBody>
        </p:sp>
        <p:cxnSp>
          <p:nvCxnSpPr>
            <p:cNvPr id="24" name="Straight Arrow Connector 23"/>
            <p:cNvCxnSpPr>
              <a:stCxn id="31" idx="2"/>
              <a:endCxn id="22" idx="0"/>
            </p:cNvCxnSpPr>
            <p:nvPr/>
          </p:nvCxnSpPr>
          <p:spPr>
            <a:xfrm flipH="1">
              <a:off x="5542308" y="2669085"/>
              <a:ext cx="13568" cy="4002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5542308" y="4109610"/>
              <a:ext cx="13568" cy="10475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843908" y="2492896"/>
              <a:ext cx="1176364" cy="2141730"/>
              <a:chOff x="2603548" y="2564904"/>
              <a:chExt cx="1176364" cy="214173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603548" y="2564904"/>
                <a:ext cx="1176364" cy="2141730"/>
                <a:chOff x="2315516" y="2564904"/>
                <a:chExt cx="1176364" cy="214173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491880" y="2564904"/>
                  <a:ext cx="0" cy="214050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2315516" y="4182843"/>
                  <a:ext cx="1176364" cy="5237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Content Placeholder 4"/>
            <p:cNvSpPr txBox="1">
              <a:spLocks/>
            </p:cNvSpPr>
            <p:nvPr/>
          </p:nvSpPr>
          <p:spPr bwMode="auto">
            <a:xfrm>
              <a:off x="4980928" y="1628800"/>
              <a:ext cx="1149896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x1 = 1</a:t>
              </a:r>
            </a:p>
            <a:p>
              <a:pPr marL="0" indent="0">
                <a:buFontTx/>
                <a:buNone/>
              </a:pPr>
              <a:r>
                <a:rPr lang="en-US" sz="2800" dirty="0"/>
                <a:t>x</a:t>
              </a:r>
              <a:r>
                <a:rPr lang="en-US" sz="2800" dirty="0" smtClean="0"/>
                <a:t>2 = x1</a:t>
              </a:r>
              <a:endParaRPr lang="en-US" sz="28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83568" y="609329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l-GR" dirty="0" smtClean="0"/>
              <a:t>ϕ</a:t>
            </a:r>
            <a:r>
              <a:rPr lang="en-US" dirty="0" smtClean="0"/>
              <a:t>-function removal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3429000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PROBLEM!!!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Copy Problem: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3881" y="1628800"/>
            <a:ext cx="3470086" cy="4828165"/>
            <a:chOff x="813881" y="1628800"/>
            <a:chExt cx="3470086" cy="4828165"/>
          </a:xfrm>
        </p:grpSpPr>
        <p:grpSp>
          <p:nvGrpSpPr>
            <p:cNvPr id="32" name="Group 31"/>
            <p:cNvGrpSpPr/>
            <p:nvPr/>
          </p:nvGrpSpPr>
          <p:grpSpPr>
            <a:xfrm>
              <a:off x="827584" y="1628800"/>
              <a:ext cx="3456383" cy="4051612"/>
              <a:chOff x="4757376" y="1628800"/>
              <a:chExt cx="2262896" cy="4051612"/>
            </a:xfrm>
          </p:grpSpPr>
          <p:sp>
            <p:nvSpPr>
              <p:cNvPr id="22" name="Content Placeholder 4"/>
              <p:cNvSpPr txBox="1">
                <a:spLocks/>
              </p:cNvSpPr>
              <p:nvPr/>
            </p:nvSpPr>
            <p:spPr bwMode="auto">
              <a:xfrm>
                <a:off x="4757376" y="3069325"/>
                <a:ext cx="1569864" cy="1557349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800" dirty="0" smtClean="0"/>
                  <a:t>x3 = x2 + 1</a:t>
                </a:r>
              </a:p>
              <a:p>
                <a:pPr marL="0" indent="0">
                  <a:buFontTx/>
                  <a:buNone/>
                </a:pPr>
                <a:r>
                  <a:rPr lang="en-US" sz="2800" dirty="0" smtClean="0"/>
                  <a:t>t = x2</a:t>
                </a:r>
              </a:p>
              <a:p>
                <a:pPr marL="0" indent="0">
                  <a:buFontTx/>
                  <a:buNone/>
                </a:pPr>
                <a:r>
                  <a:rPr lang="en-US" sz="2800" dirty="0" smtClean="0"/>
                  <a:t>x2 = x3</a:t>
                </a:r>
                <a:endParaRPr lang="en-US" sz="2800" dirty="0"/>
              </a:p>
            </p:txBody>
          </p:sp>
          <p:sp>
            <p:nvSpPr>
              <p:cNvPr id="23" name="Content Placeholder 4"/>
              <p:cNvSpPr txBox="1">
                <a:spLocks/>
              </p:cNvSpPr>
              <p:nvPr/>
            </p:nvSpPr>
            <p:spPr bwMode="auto">
              <a:xfrm>
                <a:off x="4835796" y="5157192"/>
                <a:ext cx="1440160" cy="52322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800" dirty="0" smtClean="0"/>
                  <a:t>print </a:t>
                </a:r>
                <a:r>
                  <a:rPr lang="en-US" sz="2800" dirty="0"/>
                  <a:t>t</a:t>
                </a:r>
              </a:p>
            </p:txBody>
          </p:sp>
          <p:cxnSp>
            <p:nvCxnSpPr>
              <p:cNvPr id="24" name="Straight Arrow Connector 23"/>
              <p:cNvCxnSpPr>
                <a:stCxn id="31" idx="2"/>
                <a:endCxn id="22" idx="0"/>
              </p:cNvCxnSpPr>
              <p:nvPr/>
            </p:nvCxnSpPr>
            <p:spPr>
              <a:xfrm flipH="1">
                <a:off x="5542308" y="2669085"/>
                <a:ext cx="13568" cy="40024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2"/>
                <a:endCxn id="23" idx="0"/>
              </p:cNvCxnSpPr>
              <p:nvPr/>
            </p:nvCxnSpPr>
            <p:spPr>
              <a:xfrm>
                <a:off x="5542308" y="4626674"/>
                <a:ext cx="13568" cy="530518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5843908" y="2492896"/>
                <a:ext cx="1176364" cy="3187516"/>
                <a:chOff x="2603548" y="2564904"/>
                <a:chExt cx="1176364" cy="3187516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2603548" y="2564904"/>
                  <a:ext cx="1176364" cy="576429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2603549" y="2564904"/>
                  <a:ext cx="1176363" cy="3187516"/>
                  <a:chOff x="2315517" y="2564904"/>
                  <a:chExt cx="1176363" cy="3187516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3491880" y="2564904"/>
                    <a:ext cx="0" cy="318751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2315517" y="4706064"/>
                    <a:ext cx="1176363" cy="1046356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Content Placeholder 4"/>
              <p:cNvSpPr txBox="1">
                <a:spLocks/>
              </p:cNvSpPr>
              <p:nvPr/>
            </p:nvSpPr>
            <p:spPr bwMode="auto">
              <a:xfrm>
                <a:off x="4980928" y="1628800"/>
                <a:ext cx="1149896" cy="104028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800" dirty="0" smtClean="0"/>
                  <a:t>x1 = 1</a:t>
                </a:r>
              </a:p>
              <a:p>
                <a:pPr marL="0" indent="0">
                  <a:buFontTx/>
                  <a:buNone/>
                </a:pPr>
                <a:r>
                  <a:rPr lang="en-US" sz="2800" dirty="0"/>
                  <a:t>x</a:t>
                </a:r>
                <a:r>
                  <a:rPr lang="en-US" sz="2800" dirty="0" smtClean="0"/>
                  <a:t>2 = x1</a:t>
                </a:r>
                <a:endParaRPr lang="en-US" sz="28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13881" y="6087633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Solution 1: Temporary use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2273" y="1740825"/>
            <a:ext cx="3950168" cy="4788148"/>
            <a:chOff x="4582273" y="1740825"/>
            <a:chExt cx="3950168" cy="4788148"/>
          </a:xfrm>
        </p:grpSpPr>
        <p:grpSp>
          <p:nvGrpSpPr>
            <p:cNvPr id="18" name="Group 17"/>
            <p:cNvGrpSpPr/>
            <p:nvPr/>
          </p:nvGrpSpPr>
          <p:grpSpPr>
            <a:xfrm>
              <a:off x="4582273" y="1740825"/>
              <a:ext cx="3519606" cy="4788148"/>
              <a:chOff x="765848" y="1668817"/>
              <a:chExt cx="3519606" cy="478814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65848" y="1668817"/>
                <a:ext cx="3518115" cy="3994092"/>
                <a:chOff x="4716959" y="1668817"/>
                <a:chExt cx="2303313" cy="3994092"/>
              </a:xfrm>
            </p:grpSpPr>
            <p:sp>
              <p:nvSpPr>
                <p:cNvPr id="21" name="Content Placeholder 4"/>
                <p:cNvSpPr txBox="1">
                  <a:spLocks/>
                </p:cNvSpPr>
                <p:nvPr/>
              </p:nvSpPr>
              <p:spPr bwMode="auto">
                <a:xfrm>
                  <a:off x="4743254" y="3069325"/>
                  <a:ext cx="1387570" cy="523220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FontTx/>
                    <a:buNone/>
                  </a:pPr>
                  <a:r>
                    <a:rPr lang="en-US" sz="2800" dirty="0" smtClean="0"/>
                    <a:t>x3 = x2 + 1</a:t>
                  </a:r>
                </a:p>
              </p:txBody>
            </p:sp>
            <p:sp>
              <p:nvSpPr>
                <p:cNvPr id="34" name="Content Placeholder 4"/>
                <p:cNvSpPr txBox="1">
                  <a:spLocks/>
                </p:cNvSpPr>
                <p:nvPr/>
              </p:nvSpPr>
              <p:spPr bwMode="auto">
                <a:xfrm>
                  <a:off x="4716959" y="5139689"/>
                  <a:ext cx="1440160" cy="523220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FontTx/>
                    <a:buNone/>
                  </a:pPr>
                  <a:r>
                    <a:rPr lang="en-US" sz="2800" dirty="0" smtClean="0"/>
                    <a:t>print x2</a:t>
                  </a:r>
                  <a:endParaRPr lang="en-US" sz="2800" dirty="0"/>
                </a:p>
              </p:txBody>
            </p:sp>
            <p:cxnSp>
              <p:nvCxnSpPr>
                <p:cNvPr id="35" name="Straight Arrow Connector 34"/>
                <p:cNvCxnSpPr>
                  <a:stCxn id="38" idx="2"/>
                  <a:endCxn id="21" idx="0"/>
                </p:cNvCxnSpPr>
                <p:nvPr/>
              </p:nvCxnSpPr>
              <p:spPr>
                <a:xfrm>
                  <a:off x="5432058" y="2709102"/>
                  <a:ext cx="4981" cy="3602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1" idx="2"/>
                  <a:endCxn id="34" idx="0"/>
                </p:cNvCxnSpPr>
                <p:nvPr/>
              </p:nvCxnSpPr>
              <p:spPr>
                <a:xfrm>
                  <a:off x="5437039" y="3592545"/>
                  <a:ext cx="0" cy="1547144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/>
                <p:cNvGrpSpPr/>
                <p:nvPr/>
              </p:nvGrpSpPr>
              <p:grpSpPr>
                <a:xfrm>
                  <a:off x="5794538" y="2492896"/>
                  <a:ext cx="1225734" cy="2141731"/>
                  <a:chOff x="2554178" y="2564904"/>
                  <a:chExt cx="1225734" cy="214173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603548" y="2564904"/>
                    <a:ext cx="1176364" cy="576429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554178" y="2564904"/>
                    <a:ext cx="1225734" cy="2141731"/>
                    <a:chOff x="2266146" y="2564904"/>
                    <a:chExt cx="1225734" cy="2141731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3491880" y="2564904"/>
                      <a:ext cx="0" cy="2140505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2266146" y="3717032"/>
                      <a:ext cx="1225734" cy="989603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8" name="Content Placeholder 4"/>
                <p:cNvSpPr txBox="1">
                  <a:spLocks/>
                </p:cNvSpPr>
                <p:nvPr/>
              </p:nvSpPr>
              <p:spPr bwMode="auto">
                <a:xfrm>
                  <a:off x="4857110" y="1668817"/>
                  <a:ext cx="1149896" cy="1040285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marL="342900" indent="-3429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9pPr>
                </a:lstStyle>
                <a:p>
                  <a:pPr marL="0" indent="0">
                    <a:buFontTx/>
                    <a:buNone/>
                  </a:pPr>
                  <a:r>
                    <a:rPr lang="en-US" sz="2800" dirty="0" smtClean="0"/>
                    <a:t>x1 = 1</a:t>
                  </a:r>
                </a:p>
                <a:p>
                  <a:pPr marL="0" indent="0">
                    <a:buFontTx/>
                    <a:buNone/>
                  </a:pPr>
                  <a:r>
                    <a:rPr lang="en-US" sz="2800" dirty="0"/>
                    <a:t>x</a:t>
                  </a:r>
                  <a:r>
                    <a:rPr lang="en-US" sz="2800" dirty="0" smtClean="0"/>
                    <a:t>2 = x1</a:t>
                  </a:r>
                  <a:endParaRPr lang="en-US" sz="2800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899591" y="6087633"/>
                <a:ext cx="3385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2: Critical Edge Split</a:t>
                </a:r>
                <a:endParaRPr lang="en-US" dirty="0"/>
              </a:p>
            </p:txBody>
          </p:sp>
        </p:grpSp>
        <p:sp>
          <p:nvSpPr>
            <p:cNvPr id="43" name="Content Placeholder 4"/>
            <p:cNvSpPr txBox="1">
              <a:spLocks/>
            </p:cNvSpPr>
            <p:nvPr/>
          </p:nvSpPr>
          <p:spPr bwMode="auto">
            <a:xfrm>
              <a:off x="7020273" y="3301538"/>
              <a:ext cx="1512168" cy="52322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x2 = x3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40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716014" y="1628800"/>
            <a:ext cx="3456383" cy="4051612"/>
            <a:chOff x="4757376" y="1628800"/>
            <a:chExt cx="2262896" cy="4051612"/>
          </a:xfrm>
        </p:grpSpPr>
        <p:sp>
          <p:nvSpPr>
            <p:cNvPr id="22" name="Content Placeholder 4"/>
            <p:cNvSpPr txBox="1">
              <a:spLocks/>
            </p:cNvSpPr>
            <p:nvPr/>
          </p:nvSpPr>
          <p:spPr bwMode="auto">
            <a:xfrm>
              <a:off x="4757376" y="3069325"/>
              <a:ext cx="1569864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/>
                <a:t>a</a:t>
              </a:r>
              <a:r>
                <a:rPr lang="en-US" sz="2800" dirty="0" smtClean="0"/>
                <a:t>2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(a1,b2)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b2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(b1,a2)</a:t>
              </a:r>
            </a:p>
          </p:txBody>
        </p:sp>
        <p:sp>
          <p:nvSpPr>
            <p:cNvPr id="23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a2</a:t>
              </a:r>
              <a:endParaRPr lang="en-US" sz="2800" dirty="0"/>
            </a:p>
          </p:txBody>
        </p:sp>
        <p:cxnSp>
          <p:nvCxnSpPr>
            <p:cNvPr id="24" name="Straight Arrow Connector 23"/>
            <p:cNvCxnSpPr>
              <a:stCxn id="31" idx="2"/>
              <a:endCxn id="22" idx="0"/>
            </p:cNvCxnSpPr>
            <p:nvPr/>
          </p:nvCxnSpPr>
          <p:spPr>
            <a:xfrm flipH="1">
              <a:off x="5542308" y="2669085"/>
              <a:ext cx="13568" cy="4002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23" idx="0"/>
            </p:cNvCxnSpPr>
            <p:nvPr/>
          </p:nvCxnSpPr>
          <p:spPr>
            <a:xfrm>
              <a:off x="5542308" y="4109610"/>
              <a:ext cx="13568" cy="10475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843908" y="2492896"/>
              <a:ext cx="1176364" cy="2141730"/>
              <a:chOff x="2603548" y="2564904"/>
              <a:chExt cx="1176364" cy="214173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603548" y="2564904"/>
                <a:ext cx="1176364" cy="2141730"/>
                <a:chOff x="2315516" y="2564904"/>
                <a:chExt cx="1176364" cy="2141730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491880" y="2564904"/>
                  <a:ext cx="0" cy="214050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2315516" y="4182843"/>
                  <a:ext cx="1176364" cy="5237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Content Placeholder 4"/>
            <p:cNvSpPr txBox="1">
              <a:spLocks/>
            </p:cNvSpPr>
            <p:nvPr/>
          </p:nvSpPr>
          <p:spPr bwMode="auto">
            <a:xfrm>
              <a:off x="4980928" y="1628800"/>
              <a:ext cx="1149896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/>
                <a:t>a</a:t>
              </a:r>
              <a:r>
                <a:rPr lang="en-US" sz="2800" dirty="0" smtClean="0"/>
                <a:t>1 = 1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b1 = 2</a:t>
              </a:r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5436" y="1628800"/>
            <a:ext cx="2184476" cy="4051612"/>
            <a:chOff x="4835796" y="1628800"/>
            <a:chExt cx="2184476" cy="4051612"/>
          </a:xfrm>
        </p:grpSpPr>
        <p:sp>
          <p:nvSpPr>
            <p:cNvPr id="35" name="Content Placeholder 4"/>
            <p:cNvSpPr txBox="1">
              <a:spLocks/>
            </p:cNvSpPr>
            <p:nvPr/>
          </p:nvSpPr>
          <p:spPr bwMode="auto">
            <a:xfrm>
              <a:off x="4884684" y="3086629"/>
              <a:ext cx="1342383" cy="155734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x = a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a = b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b = x</a:t>
              </a:r>
              <a:endParaRPr lang="en-US" sz="2800" dirty="0"/>
            </a:p>
          </p:txBody>
        </p:sp>
        <p:sp>
          <p:nvSpPr>
            <p:cNvPr id="36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b</a:t>
              </a:r>
              <a:endParaRPr lang="en-US" sz="2800" dirty="0"/>
            </a:p>
          </p:txBody>
        </p:sp>
        <p:cxnSp>
          <p:nvCxnSpPr>
            <p:cNvPr id="37" name="Straight Arrow Connector 36"/>
            <p:cNvCxnSpPr>
              <a:stCxn id="40" idx="2"/>
              <a:endCxn id="35" idx="0"/>
            </p:cNvCxnSpPr>
            <p:nvPr/>
          </p:nvCxnSpPr>
          <p:spPr>
            <a:xfrm>
              <a:off x="5555876" y="2669085"/>
              <a:ext cx="0" cy="4175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5" idx="2"/>
              <a:endCxn id="36" idx="0"/>
            </p:cNvCxnSpPr>
            <p:nvPr/>
          </p:nvCxnSpPr>
          <p:spPr>
            <a:xfrm>
              <a:off x="5555876" y="4643978"/>
              <a:ext cx="0" cy="5132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843908" y="2492896"/>
              <a:ext cx="1176364" cy="2592288"/>
              <a:chOff x="2603548" y="2564904"/>
              <a:chExt cx="1176364" cy="2592288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2603548" y="2564904"/>
                <a:ext cx="1176364" cy="2592288"/>
                <a:chOff x="2315516" y="2564904"/>
                <a:chExt cx="1176364" cy="2592288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491880" y="2564904"/>
                  <a:ext cx="0" cy="25922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315516" y="4715986"/>
                  <a:ext cx="1176364" cy="44120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Content Placeholder 4"/>
            <p:cNvSpPr txBox="1">
              <a:spLocks/>
            </p:cNvSpPr>
            <p:nvPr/>
          </p:nvSpPr>
          <p:spPr bwMode="auto">
            <a:xfrm>
              <a:off x="4980928" y="1628800"/>
              <a:ext cx="1149896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/>
                <a:t>a</a:t>
              </a:r>
              <a:r>
                <a:rPr lang="en-US" sz="2800" dirty="0" smtClean="0"/>
                <a:t> = 1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b = 2</a:t>
              </a:r>
              <a:endParaRPr lang="en-US" sz="2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11684" y="616530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83968" y="6133038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from with copy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4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568" y="609329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</a:t>
            </a:r>
            <a:r>
              <a:rPr lang="el-GR" dirty="0" smtClean="0"/>
              <a:t>ϕ</a:t>
            </a:r>
            <a:r>
              <a:rPr lang="en-US" dirty="0" smtClean="0"/>
              <a:t>-function removal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3429000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PROBLEM!!!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71603" y="1628800"/>
            <a:ext cx="3744413" cy="4051612"/>
            <a:chOff x="4568802" y="1628800"/>
            <a:chExt cx="2451470" cy="4051612"/>
          </a:xfrm>
        </p:grpSpPr>
        <p:sp>
          <p:nvSpPr>
            <p:cNvPr id="18" name="Content Placeholder 4"/>
            <p:cNvSpPr txBox="1">
              <a:spLocks/>
            </p:cNvSpPr>
            <p:nvPr/>
          </p:nvSpPr>
          <p:spPr bwMode="auto">
            <a:xfrm>
              <a:off x="4757376" y="3069325"/>
              <a:ext cx="1569864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/>
                <a:t>a</a:t>
              </a:r>
              <a:r>
                <a:rPr lang="en-US" sz="2800" dirty="0" smtClean="0"/>
                <a:t>2 = b2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b2 = a2</a:t>
              </a:r>
            </a:p>
          </p:txBody>
        </p:sp>
        <p:sp>
          <p:nvSpPr>
            <p:cNvPr id="19" name="Content Placeholder 4"/>
            <p:cNvSpPr txBox="1">
              <a:spLocks/>
            </p:cNvSpPr>
            <p:nvPr/>
          </p:nvSpPr>
          <p:spPr bwMode="auto">
            <a:xfrm>
              <a:off x="4835796" y="5157192"/>
              <a:ext cx="144016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 smtClean="0"/>
                <a:t>print a2</a:t>
              </a:r>
              <a:endParaRPr lang="en-US" sz="2800" dirty="0"/>
            </a:p>
          </p:txBody>
        </p:sp>
        <p:cxnSp>
          <p:nvCxnSpPr>
            <p:cNvPr id="20" name="Straight Arrow Connector 19"/>
            <p:cNvCxnSpPr>
              <a:stCxn id="35" idx="2"/>
              <a:endCxn id="18" idx="0"/>
            </p:cNvCxnSpPr>
            <p:nvPr/>
          </p:nvCxnSpPr>
          <p:spPr>
            <a:xfrm>
              <a:off x="5535247" y="2669085"/>
              <a:ext cx="7061" cy="4002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19" idx="0"/>
            </p:cNvCxnSpPr>
            <p:nvPr/>
          </p:nvCxnSpPr>
          <p:spPr>
            <a:xfrm>
              <a:off x="5542308" y="4109610"/>
              <a:ext cx="13568" cy="10475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5843908" y="2492896"/>
              <a:ext cx="1176364" cy="2141730"/>
              <a:chOff x="2603548" y="2564904"/>
              <a:chExt cx="1176364" cy="214173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>
                <a:off x="2603548" y="2564904"/>
                <a:ext cx="1176364" cy="57642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2603548" y="2564904"/>
                <a:ext cx="1176364" cy="2141730"/>
                <a:chOff x="2315516" y="2564904"/>
                <a:chExt cx="1176364" cy="214173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491880" y="2564904"/>
                  <a:ext cx="0" cy="214050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2315516" y="4182843"/>
                  <a:ext cx="1176364" cy="5237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Content Placeholder 4"/>
            <p:cNvSpPr txBox="1">
              <a:spLocks/>
            </p:cNvSpPr>
            <p:nvPr/>
          </p:nvSpPr>
          <p:spPr bwMode="auto">
            <a:xfrm>
              <a:off x="4568802" y="1628800"/>
              <a:ext cx="1932889" cy="104028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2800" dirty="0"/>
                <a:t>a</a:t>
              </a:r>
              <a:r>
                <a:rPr lang="en-US" sz="2800" dirty="0" smtClean="0"/>
                <a:t>1 = 1;   b1 = 2</a:t>
              </a:r>
            </a:p>
            <a:p>
              <a:pPr marL="0" indent="0">
                <a:buFontTx/>
                <a:buNone/>
              </a:pPr>
              <a:r>
                <a:rPr lang="en-US" sz="2800" dirty="0" smtClean="0"/>
                <a:t>a2 = a1; b2 = b1</a:t>
              </a:r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36096" y="4110835"/>
            <a:ext cx="3655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requires compiler to detect</a:t>
            </a:r>
          </a:p>
          <a:p>
            <a:r>
              <a:rPr lang="en-US" dirty="0" smtClean="0"/>
              <a:t> and break dependency from </a:t>
            </a:r>
          </a:p>
          <a:p>
            <a:r>
              <a:rPr lang="en-US" dirty="0" smtClean="0"/>
              <a:t>output of one </a:t>
            </a:r>
            <a:r>
              <a:rPr lang="el-GR" dirty="0" smtClean="0"/>
              <a:t>ϕ</a:t>
            </a:r>
            <a:r>
              <a:rPr lang="en-US" dirty="0" smtClean="0"/>
              <a:t>-function to </a:t>
            </a:r>
          </a:p>
          <a:p>
            <a:r>
              <a:rPr lang="en-US" dirty="0" smtClean="0"/>
              <a:t>input of another </a:t>
            </a:r>
            <a:r>
              <a:rPr lang="el-GR" dirty="0" smtClean="0"/>
              <a:t>ϕ</a:t>
            </a:r>
            <a:r>
              <a:rPr lang="en-US" dirty="0" smtClean="0"/>
              <a:t>-function.</a:t>
            </a:r>
          </a:p>
          <a:p>
            <a:r>
              <a:rPr lang="en-US" dirty="0" smtClean="0"/>
              <a:t>May require temporary if cyclic </a:t>
            </a:r>
          </a:p>
          <a:p>
            <a:r>
              <a:rPr lang="en-US" dirty="0" smtClean="0"/>
              <a:t>dependency exists.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Form for Optimizations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SSA form can improve and/or speed up many analyses and optimizations</a:t>
            </a:r>
          </a:p>
          <a:p>
            <a:pPr lvl="1"/>
            <a:r>
              <a:rPr lang="en-US" dirty="0" smtClean="0"/>
              <a:t>(Conditional) Constant propagation</a:t>
            </a:r>
          </a:p>
          <a:p>
            <a:pPr lvl="1"/>
            <a:r>
              <a:rPr lang="en-US" dirty="0" smtClean="0"/>
              <a:t>Dead code elimination</a:t>
            </a:r>
          </a:p>
          <a:p>
            <a:pPr lvl="1"/>
            <a:r>
              <a:rPr lang="en-US" dirty="0" smtClean="0"/>
              <a:t>Value numbering</a:t>
            </a:r>
          </a:p>
          <a:p>
            <a:pPr lvl="1"/>
            <a:r>
              <a:rPr lang="en-US" dirty="0" smtClean="0"/>
              <a:t>PRE</a:t>
            </a:r>
          </a:p>
          <a:p>
            <a:pPr lvl="1"/>
            <a:r>
              <a:rPr lang="en-US" dirty="0" smtClean="0"/>
              <a:t>Loop Invariant Code Motion</a:t>
            </a:r>
          </a:p>
          <a:p>
            <a:pPr lvl="1"/>
            <a:r>
              <a:rPr lang="en-US" dirty="0" smtClean="0"/>
              <a:t>Strength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28800"/>
                <a:ext cx="7772400" cy="4680520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N: nodes, E: edges in flow graph</a:t>
                </a:r>
              </a:p>
              <a:p>
                <a:r>
                  <a:rPr lang="en-US" dirty="0" smtClean="0"/>
                  <a:t>A: number of assignments</a:t>
                </a:r>
              </a:p>
              <a:p>
                <a:r>
                  <a:rPr lang="en-US" dirty="0" smtClean="0"/>
                  <a:t>M: number of use of variables</a:t>
                </a:r>
              </a:p>
              <a:p>
                <a:r>
                  <a:rPr lang="en-US" dirty="0" smtClean="0"/>
                  <a:t>Computation of 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Computation of SSA: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practice, worst case is rare.</a:t>
                </a:r>
              </a:p>
              <a:p>
                <a:r>
                  <a:rPr lang="en-US" dirty="0" smtClean="0"/>
                  <a:t>Practical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28800"/>
                <a:ext cx="7772400" cy="4680520"/>
              </a:xfrm>
              <a:blipFill rotWithShape="1">
                <a:blip r:embed="rId2"/>
                <a:stretch>
                  <a:fillRect l="-2506" b="-53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4AFC-1D76-41C8-AD99-5AAAFFDD2457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Time </a:t>
            </a:r>
            <a:r>
              <a:rPr lang="en-US" dirty="0" err="1" smtClean="0"/>
              <a:t>Algo</a:t>
            </a:r>
            <a:r>
              <a:rPr lang="en-US" dirty="0" smtClean="0"/>
              <a:t> for </a:t>
            </a:r>
            <a:r>
              <a:rPr lang="el-GR" dirty="0" smtClean="0"/>
              <a:t>ϕ</a:t>
            </a:r>
            <a:r>
              <a:rPr lang="en-US" dirty="0" smtClean="0"/>
              <a:t>-functions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Sreedhar</a:t>
            </a:r>
            <a:r>
              <a:rPr lang="en-US" dirty="0" smtClean="0"/>
              <a:t> and </a:t>
            </a:r>
            <a:r>
              <a:rPr lang="en-US" dirty="0" err="1" smtClean="0"/>
              <a:t>Gao</a:t>
            </a:r>
            <a:r>
              <a:rPr lang="en-US" dirty="0" smtClean="0"/>
              <a:t>, in POPL’95</a:t>
            </a:r>
          </a:p>
          <a:p>
            <a:r>
              <a:rPr lang="en-US" dirty="0" smtClean="0"/>
              <a:t>Uses a new data structure called DJ-graph</a:t>
            </a:r>
          </a:p>
          <a:p>
            <a:r>
              <a:rPr lang="en-US" dirty="0" smtClean="0"/>
              <a:t>Linear time is achieved by careful ordering of nodes in the DJ-graph</a:t>
            </a:r>
          </a:p>
          <a:p>
            <a:pPr lvl="1"/>
            <a:r>
              <a:rPr lang="en-US" dirty="0" smtClean="0"/>
              <a:t>DF for a node is computed only once an reused later if required.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4AFC-1D76-41C8-AD99-5AAAFFDD2457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z="2400" smtClean="0">
                <a:solidFill>
                  <a:srgbClr val="000000"/>
                </a:solidFill>
              </a:rPr>
              <a:pPr/>
              <a:t>4</a:t>
            </a:fld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622" y="1105748"/>
            <a:ext cx="3033103" cy="4091513"/>
            <a:chOff x="1763688" y="1105748"/>
            <a:chExt cx="3033103" cy="4091513"/>
          </a:xfrm>
        </p:grpSpPr>
        <p:sp>
          <p:nvSpPr>
            <p:cNvPr id="5" name="TextBox 4"/>
            <p:cNvSpPr txBox="1"/>
            <p:nvPr/>
          </p:nvSpPr>
          <p:spPr>
            <a:xfrm>
              <a:off x="1763688" y="1124744"/>
              <a:ext cx="1160895" cy="2062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x = …</a:t>
              </a:r>
            </a:p>
            <a:p>
              <a:r>
                <a:rPr lang="en-US" sz="3200" dirty="0" smtClean="0"/>
                <a:t>… = x</a:t>
              </a:r>
            </a:p>
            <a:p>
              <a:r>
                <a:rPr lang="en-US" sz="3200" dirty="0" smtClean="0"/>
                <a:t>y = …</a:t>
              </a:r>
            </a:p>
            <a:p>
              <a:r>
                <a:rPr lang="en-US" sz="3200" dirty="0" smtClean="0"/>
                <a:t>z = …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5896" y="1105748"/>
              <a:ext cx="1160895" cy="2062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x = …</a:t>
              </a:r>
            </a:p>
            <a:p>
              <a:r>
                <a:rPr lang="en-US" sz="3200" dirty="0" smtClean="0"/>
                <a:t>… = x</a:t>
              </a:r>
            </a:p>
            <a:p>
              <a:r>
                <a:rPr lang="en-US" sz="3200" dirty="0" smtClean="0"/>
                <a:t>y = …</a:t>
              </a:r>
            </a:p>
            <a:p>
              <a:r>
                <a:rPr lang="en-US" sz="3200" dirty="0" smtClean="0"/>
                <a:t>z = …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79718" y="3429000"/>
              <a:ext cx="1132041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 = y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1800" y="4612486"/>
              <a:ext cx="114005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 = z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926" y="3429000"/>
              <a:ext cx="1132041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 = y</a:t>
              </a:r>
              <a:endParaRPr lang="en-US" sz="3200" dirty="0"/>
            </a:p>
          </p:txBody>
        </p: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2344136" y="3186847"/>
              <a:ext cx="1603" cy="242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>
              <a:off x="4216344" y="3167851"/>
              <a:ext cx="1603" cy="261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2345739" y="4013775"/>
              <a:ext cx="996089" cy="598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8" idx="0"/>
            </p:cNvCxnSpPr>
            <p:nvPr/>
          </p:nvCxnSpPr>
          <p:spPr>
            <a:xfrm flipH="1">
              <a:off x="3341828" y="4013775"/>
              <a:ext cx="876119" cy="598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83131" y="5589240"/>
            <a:ext cx="338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Original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z="2000" smtClean="0">
                <a:solidFill>
                  <a:srgbClr val="000000"/>
                </a:solidFill>
              </a:rPr>
              <a:pPr/>
              <a:t>5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622" y="164416"/>
            <a:ext cx="3127680" cy="5322619"/>
            <a:chOff x="1763688" y="1105748"/>
            <a:chExt cx="3127680" cy="5322619"/>
          </a:xfrm>
        </p:grpSpPr>
        <p:sp>
          <p:nvSpPr>
            <p:cNvPr id="5" name="TextBox 4"/>
            <p:cNvSpPr txBox="1"/>
            <p:nvPr/>
          </p:nvSpPr>
          <p:spPr>
            <a:xfrm>
              <a:off x="1763688" y="1124744"/>
              <a:ext cx="1197764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x1 = …</a:t>
              </a:r>
            </a:p>
            <a:p>
              <a:r>
                <a:rPr lang="en-US" sz="2800" dirty="0" smtClean="0"/>
                <a:t>… = x1</a:t>
              </a:r>
            </a:p>
            <a:p>
              <a:r>
                <a:rPr lang="en-US" sz="2800" dirty="0" smtClean="0"/>
                <a:t>y1 = …</a:t>
              </a:r>
            </a:p>
            <a:p>
              <a:r>
                <a:rPr lang="en-US" sz="2800" dirty="0" smtClean="0"/>
                <a:t>z1 = …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5896" y="1105748"/>
              <a:ext cx="1255472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x2 = …</a:t>
              </a:r>
            </a:p>
            <a:p>
              <a:r>
                <a:rPr lang="en-US" sz="2800" dirty="0" smtClean="0"/>
                <a:t>… = x2</a:t>
              </a:r>
            </a:p>
            <a:p>
              <a:r>
                <a:rPr lang="en-US" sz="2800" dirty="0" smtClean="0"/>
                <a:t>y2 = …</a:t>
              </a:r>
            </a:p>
            <a:p>
              <a:r>
                <a:rPr lang="en-US" sz="2800" dirty="0" smtClean="0"/>
                <a:t>z2 = …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7473" y="3437878"/>
              <a:ext cx="1173719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y1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4938" y="4612485"/>
              <a:ext cx="2297424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x3=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(x1,x2)</a:t>
              </a:r>
            </a:p>
            <a:p>
              <a:r>
                <a:rPr lang="en-US" sz="2800" dirty="0" smtClean="0"/>
                <a:t>y3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(y1,y2)</a:t>
              </a:r>
            </a:p>
            <a:p>
              <a:r>
                <a:rPr lang="en-US" sz="2800" dirty="0" smtClean="0"/>
                <a:t>z3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(z1,z2)</a:t>
              </a:r>
            </a:p>
            <a:p>
              <a:r>
                <a:rPr lang="en-US" sz="2800" dirty="0" smtClean="0"/>
                <a:t>… = z3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926" y="3429000"/>
              <a:ext cx="123142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y2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2362570" y="2940626"/>
              <a:ext cx="21763" cy="497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>
              <a:off x="4263632" y="2921630"/>
              <a:ext cx="4008" cy="507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2384333" y="3961098"/>
              <a:ext cx="899317" cy="651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8" idx="0"/>
            </p:cNvCxnSpPr>
            <p:nvPr/>
          </p:nvCxnSpPr>
          <p:spPr>
            <a:xfrm flipH="1">
              <a:off x="3283650" y="3952220"/>
              <a:ext cx="983990" cy="660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83131" y="5589240"/>
            <a:ext cx="325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Minimal SSA 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SSA 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844824"/>
            <a:ext cx="7772400" cy="4114800"/>
          </a:xfrm>
        </p:spPr>
        <p:txBody>
          <a:bodyPr/>
          <a:lstStyle/>
          <a:p>
            <a:r>
              <a:rPr lang="en-US" dirty="0">
                <a:ea typeface="ＭＳ Ｐゴシック" charset="-128"/>
              </a:rPr>
              <a:t>Minimal SSA still contains extraneous </a:t>
            </a:r>
            <a:r>
              <a:rPr lang="el-GR" dirty="0" smtClean="0">
                <a:ea typeface="ＭＳ Ｐゴシック" charset="-128"/>
              </a:rPr>
              <a:t>ϕ</a:t>
            </a:r>
            <a:r>
              <a:rPr lang="en-US" dirty="0" smtClean="0">
                <a:ea typeface="ＭＳ Ｐゴシック" charset="-128"/>
              </a:rPr>
              <a:t>-functions </a:t>
            </a:r>
            <a:endParaRPr lang="en-US" dirty="0">
              <a:ea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</a:rPr>
              <a:t>Inserts some </a:t>
            </a:r>
            <a:r>
              <a:rPr lang="el-GR" dirty="0" smtClean="0">
                <a:ea typeface="ＭＳ Ｐゴシック" charset="-128"/>
                <a:sym typeface="Symbol" pitchFamily="18" charset="2"/>
              </a:rPr>
              <a:t>ϕ</a:t>
            </a:r>
            <a:r>
              <a:rPr lang="en-US" dirty="0" smtClean="0">
                <a:ea typeface="ＭＳ Ｐゴシック" charset="-128"/>
                <a:sym typeface="Symbol" pitchFamily="18" charset="2"/>
              </a:rPr>
              <a:t>-</a:t>
            </a:r>
            <a:r>
              <a:rPr lang="en-US" dirty="0" smtClean="0">
                <a:ea typeface="ＭＳ Ｐゴシック" charset="-128"/>
              </a:rPr>
              <a:t>functions </a:t>
            </a:r>
            <a:r>
              <a:rPr lang="en-US" dirty="0">
                <a:ea typeface="ＭＳ Ｐゴシック" charset="-128"/>
              </a:rPr>
              <a:t>where they are dead</a:t>
            </a:r>
          </a:p>
          <a:p>
            <a:pPr lvl="1"/>
            <a:r>
              <a:rPr lang="en-US" dirty="0">
                <a:ea typeface="ＭＳ Ｐゴシック" charset="-128"/>
              </a:rPr>
              <a:t>Would like to avoid inserting them</a:t>
            </a:r>
          </a:p>
          <a:p>
            <a:r>
              <a:rPr lang="en-US" dirty="0" smtClean="0"/>
              <a:t>Pruned SSA</a:t>
            </a:r>
          </a:p>
          <a:p>
            <a:r>
              <a:rPr lang="en-US" dirty="0" smtClean="0"/>
              <a:t>Semi-Pruned SSA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4AFC-1D76-41C8-AD99-5AAAFFDD2457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Pruned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Only </a:t>
            </a:r>
            <a:r>
              <a:rPr lang="en-US" dirty="0">
                <a:ea typeface="ＭＳ Ｐゴシック" charset="-128"/>
              </a:rPr>
              <a:t>insert </a:t>
            </a:r>
            <a:r>
              <a:rPr lang="el-GR" dirty="0" smtClean="0">
                <a:ea typeface="ＭＳ Ｐゴシック" charset="-128"/>
                <a:sym typeface="Symbol" pitchFamily="18" charset="2"/>
              </a:rPr>
              <a:t>ϕ</a:t>
            </a:r>
            <a:r>
              <a:rPr lang="en-US" dirty="0" smtClean="0">
                <a:ea typeface="ＭＳ Ｐゴシック" charset="-128"/>
                <a:sym typeface="Symbol" pitchFamily="18" charset="2"/>
              </a:rPr>
              <a:t>-</a:t>
            </a:r>
            <a:r>
              <a:rPr lang="en-US" dirty="0" smtClean="0">
                <a:ea typeface="ＭＳ Ｐゴシック" charset="-128"/>
              </a:rPr>
              <a:t>functions </a:t>
            </a:r>
            <a:r>
              <a:rPr lang="en-US" dirty="0">
                <a:ea typeface="ＭＳ Ｐゴシック" charset="-128"/>
              </a:rPr>
              <a:t>where their value is </a:t>
            </a:r>
            <a:r>
              <a:rPr lang="en-US" dirty="0" smtClean="0">
                <a:ea typeface="ＭＳ Ｐゴシック" charset="-128"/>
              </a:rPr>
              <a:t>live</a:t>
            </a:r>
          </a:p>
          <a:p>
            <a:pPr lvl="1"/>
            <a:r>
              <a:rPr lang="en-US" sz="2800" dirty="0" smtClean="0"/>
              <a:t>Inserts fewer </a:t>
            </a:r>
            <a:r>
              <a:rPr lang="el-GR" sz="2800" dirty="0" smtClean="0"/>
              <a:t>ϕ</a:t>
            </a:r>
            <a:r>
              <a:rPr lang="en-US" sz="2800" dirty="0" smtClean="0"/>
              <a:t>-functions </a:t>
            </a:r>
          </a:p>
          <a:p>
            <a:pPr lvl="1"/>
            <a:r>
              <a:rPr lang="en-US" sz="2800" dirty="0" smtClean="0"/>
              <a:t>Costs </a:t>
            </a:r>
            <a:r>
              <a:rPr lang="en-US" sz="2800" dirty="0"/>
              <a:t>more to </a:t>
            </a:r>
            <a:r>
              <a:rPr lang="en-US" sz="2800" dirty="0" smtClean="0"/>
              <a:t>do</a:t>
            </a:r>
          </a:p>
          <a:p>
            <a:pPr lvl="1"/>
            <a:r>
              <a:rPr lang="en-US" sz="2800" dirty="0" smtClean="0"/>
              <a:t>Requires </a:t>
            </a:r>
            <a:r>
              <a:rPr lang="en-US" sz="2800" dirty="0"/>
              <a:t>global Live variable </a:t>
            </a:r>
            <a:r>
              <a:rPr lang="en-US" sz="2800" dirty="0" smtClean="0"/>
              <a:t>analysis</a:t>
            </a:r>
            <a:endParaRPr lang="en-US" sz="2800" dirty="0"/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z="2000" smtClean="0">
                <a:solidFill>
                  <a:srgbClr val="000000"/>
                </a:solidFill>
              </a:rPr>
              <a:pPr/>
              <a:t>8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622" y="840364"/>
            <a:ext cx="3127680" cy="4460844"/>
            <a:chOff x="1763688" y="1105748"/>
            <a:chExt cx="3127680" cy="4460844"/>
          </a:xfrm>
        </p:grpSpPr>
        <p:sp>
          <p:nvSpPr>
            <p:cNvPr id="5" name="TextBox 4"/>
            <p:cNvSpPr txBox="1"/>
            <p:nvPr/>
          </p:nvSpPr>
          <p:spPr>
            <a:xfrm>
              <a:off x="1763688" y="1124744"/>
              <a:ext cx="1197764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x1 = …</a:t>
              </a:r>
            </a:p>
            <a:p>
              <a:r>
                <a:rPr lang="en-US" sz="2800" dirty="0" smtClean="0"/>
                <a:t>… = x1</a:t>
              </a:r>
            </a:p>
            <a:p>
              <a:r>
                <a:rPr lang="en-US" sz="2800" dirty="0" smtClean="0"/>
                <a:t>y1 = …</a:t>
              </a:r>
            </a:p>
            <a:p>
              <a:r>
                <a:rPr lang="en-US" sz="2800" dirty="0" smtClean="0"/>
                <a:t>z1 = …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35896" y="1105748"/>
              <a:ext cx="1255472" cy="18158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x2 = …</a:t>
              </a:r>
            </a:p>
            <a:p>
              <a:r>
                <a:rPr lang="en-US" sz="2800" dirty="0" smtClean="0"/>
                <a:t>… = x2</a:t>
              </a:r>
            </a:p>
            <a:p>
              <a:r>
                <a:rPr lang="en-US" sz="2800" dirty="0" smtClean="0"/>
                <a:t>y2 = …</a:t>
              </a:r>
            </a:p>
            <a:p>
              <a:r>
                <a:rPr lang="en-US" sz="2800" dirty="0" smtClean="0"/>
                <a:t>z2 = …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7473" y="3437878"/>
              <a:ext cx="1173719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y1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4938" y="4612485"/>
              <a:ext cx="231666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z3 = </a:t>
              </a:r>
              <a:r>
                <a:rPr lang="el-GR" sz="2800" dirty="0" smtClean="0"/>
                <a:t>ϕ</a:t>
              </a:r>
              <a:r>
                <a:rPr lang="en-US" sz="2800" dirty="0" smtClean="0"/>
                <a:t>(z1,z2)</a:t>
              </a:r>
            </a:p>
            <a:p>
              <a:r>
                <a:rPr lang="en-US" sz="2800" dirty="0" smtClean="0"/>
                <a:t>… = z3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1926" y="3429000"/>
              <a:ext cx="123142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 = y2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2362570" y="2940626"/>
              <a:ext cx="21763" cy="497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>
              <a:off x="4263632" y="2921630"/>
              <a:ext cx="4008" cy="507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8" idx="0"/>
            </p:cNvCxnSpPr>
            <p:nvPr/>
          </p:nvCxnSpPr>
          <p:spPr>
            <a:xfrm>
              <a:off x="2384333" y="3961098"/>
              <a:ext cx="908935" cy="651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8" idx="0"/>
            </p:cNvCxnSpPr>
            <p:nvPr/>
          </p:nvCxnSpPr>
          <p:spPr>
            <a:xfrm flipH="1">
              <a:off x="3293268" y="3952220"/>
              <a:ext cx="974372" cy="660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83131" y="5589240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Pruned SSA 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85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Semi-pruned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a typeface="ＭＳ Ｐゴシック" charset="-128"/>
              </a:rPr>
              <a:t>Semi-pruned SSA</a:t>
            </a:r>
            <a:r>
              <a:rPr lang="en-US" dirty="0">
                <a:ea typeface="ＭＳ Ｐゴシック" charset="-128"/>
              </a:rPr>
              <a:t>: discard names used in only one </a:t>
            </a:r>
            <a:r>
              <a:rPr lang="en-US" dirty="0" smtClean="0">
                <a:ea typeface="ＭＳ Ｐゴシック" charset="-128"/>
              </a:rPr>
              <a:t>block</a:t>
            </a:r>
          </a:p>
          <a:p>
            <a:pPr lvl="1"/>
            <a:r>
              <a:rPr lang="en-US" sz="2800" dirty="0" smtClean="0"/>
              <a:t>Total </a:t>
            </a:r>
            <a:r>
              <a:rPr lang="en-US" sz="2800" dirty="0"/>
              <a:t>number of </a:t>
            </a:r>
            <a:r>
              <a:rPr lang="el-GR" sz="2800" dirty="0" smtClean="0">
                <a:sym typeface="Symbol" pitchFamily="18" charset="2"/>
              </a:rPr>
              <a:t>ϕ</a:t>
            </a:r>
            <a:r>
              <a:rPr lang="en-US" sz="2800" dirty="0" smtClean="0"/>
              <a:t>-functions between minimal and pruned SSA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only local Live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Non-locals can be computed without iteration or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3332</TotalTime>
  <Words>826</Words>
  <Application>Microsoft Office PowerPoint</Application>
  <PresentationFormat>On-screen Show (4:3)</PresentationFormat>
  <Paragraphs>212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</vt:lpstr>
      <vt:lpstr>Program Analysis https://www.cse.iitb.ac.in/~karkare/cs618/ </vt:lpstr>
      <vt:lpstr>Complexity of Construction</vt:lpstr>
      <vt:lpstr>Linear Time Algo for ϕ-functions</vt:lpstr>
      <vt:lpstr>PowerPoint Presentation</vt:lpstr>
      <vt:lpstr>PowerPoint Presentation</vt:lpstr>
      <vt:lpstr>Variants of SSA Form</vt:lpstr>
      <vt:lpstr>Pruned SSA</vt:lpstr>
      <vt:lpstr>PowerPoint Presentation</vt:lpstr>
      <vt:lpstr>Semi-pruned SSA</vt:lpstr>
      <vt:lpstr>PowerPoint Presentation</vt:lpstr>
      <vt:lpstr>Computing Non Locals</vt:lpstr>
      <vt:lpstr>SSA to Executable</vt:lpstr>
      <vt:lpstr>PowerPoint Presentation</vt:lpstr>
      <vt:lpstr>Lost Copy Problem</vt:lpstr>
      <vt:lpstr>Lost Copy Problem</vt:lpstr>
      <vt:lpstr>Lost Copy Problem: Solutions</vt:lpstr>
      <vt:lpstr>Swap Problem</vt:lpstr>
      <vt:lpstr>Swap Problem</vt:lpstr>
      <vt:lpstr>SSA Form for Optimizations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Compiler Optimizations</dc:title>
  <dc:creator>karkare</dc:creator>
  <cp:lastModifiedBy>karkare</cp:lastModifiedBy>
  <cp:revision>165</cp:revision>
  <cp:lastPrinted>2016-08-28T09:26:04Z</cp:lastPrinted>
  <dcterms:created xsi:type="dcterms:W3CDTF">2012-01-25T04:42:41Z</dcterms:created>
  <dcterms:modified xsi:type="dcterms:W3CDTF">2016-08-28T09:28:14Z</dcterms:modified>
  <cp:contentStatus/>
</cp:coreProperties>
</file>