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5" r:id="rId1"/>
  </p:sldMasterIdLst>
  <p:sldIdLst>
    <p:sldId id="256" r:id="rId2"/>
    <p:sldId id="257" r:id="rId3"/>
    <p:sldId id="264" r:id="rId4"/>
    <p:sldId id="258" r:id="rId5"/>
    <p:sldId id="261" r:id="rId6"/>
    <p:sldId id="259" r:id="rId7"/>
    <p:sldId id="272" r:id="rId8"/>
    <p:sldId id="273" r:id="rId9"/>
    <p:sldId id="281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2" r:id="rId18"/>
    <p:sldId id="265" r:id="rId19"/>
    <p:sldId id="266" r:id="rId20"/>
    <p:sldId id="290" r:id="rId21"/>
    <p:sldId id="267" r:id="rId22"/>
    <p:sldId id="268" r:id="rId23"/>
    <p:sldId id="260" r:id="rId24"/>
    <p:sldId id="263" r:id="rId25"/>
    <p:sldId id="269" r:id="rId26"/>
    <p:sldId id="270" r:id="rId27"/>
    <p:sldId id="283" r:id="rId28"/>
    <p:sldId id="284" r:id="rId29"/>
    <p:sldId id="282" r:id="rId30"/>
    <p:sldId id="285" r:id="rId31"/>
    <p:sldId id="292" r:id="rId32"/>
    <p:sldId id="286" r:id="rId33"/>
    <p:sldId id="291" r:id="rId34"/>
    <p:sldId id="287" r:id="rId35"/>
    <p:sldId id="288" r:id="rId36"/>
    <p:sldId id="289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A91417-814C-49A6-8D38-F06D4E91A00C}" type="datetimeFigureOut">
              <a:rPr lang="en-IN" smtClean="0"/>
              <a:pPr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711E7C-E72A-4428-9EB2-8DF835518D5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48981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1417-814C-49A6-8D38-F06D4E91A00C}" type="datetimeFigureOut">
              <a:rPr lang="en-IN" smtClean="0"/>
              <a:pPr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1E7C-E72A-4428-9EB2-8DF835518D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84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1417-814C-49A6-8D38-F06D4E91A00C}" type="datetimeFigureOut">
              <a:rPr lang="en-IN" smtClean="0"/>
              <a:pPr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1E7C-E72A-4428-9EB2-8DF835518D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420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1417-814C-49A6-8D38-F06D4E91A00C}" type="datetimeFigureOut">
              <a:rPr lang="en-IN" smtClean="0"/>
              <a:pPr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1E7C-E72A-4428-9EB2-8DF835518D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22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A91417-814C-49A6-8D38-F06D4E91A00C}" type="datetimeFigureOut">
              <a:rPr lang="en-IN" smtClean="0"/>
              <a:pPr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11E7C-E72A-4428-9EB2-8DF835518D5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99976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1417-814C-49A6-8D38-F06D4E91A00C}" type="datetimeFigureOut">
              <a:rPr lang="en-IN" smtClean="0"/>
              <a:pPr/>
              <a:t>11-12-2017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1E7C-E72A-4428-9EB2-8DF835518D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8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1417-814C-49A6-8D38-F06D4E91A00C}" type="datetimeFigureOut">
              <a:rPr lang="en-IN" smtClean="0"/>
              <a:pPr/>
              <a:t>11-12-2017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1E7C-E72A-4428-9EB2-8DF835518D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16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1417-814C-49A6-8D38-F06D4E91A00C}" type="datetimeFigureOut">
              <a:rPr lang="en-IN" smtClean="0"/>
              <a:pPr/>
              <a:t>11-12-2017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1E7C-E72A-4428-9EB2-8DF835518D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87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1417-814C-49A6-8D38-F06D4E91A00C}" type="datetimeFigureOut">
              <a:rPr lang="en-IN" smtClean="0"/>
              <a:pPr/>
              <a:t>11-12-2017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1E7C-E72A-4428-9EB2-8DF835518D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828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A91417-814C-49A6-8D38-F06D4E91A00C}" type="datetimeFigureOut">
              <a:rPr lang="en-IN" smtClean="0"/>
              <a:pPr/>
              <a:t>11-12-2017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11E7C-E72A-4428-9EB2-8DF835518D5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7401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A91417-814C-49A6-8D38-F06D4E91A00C}" type="datetimeFigureOut">
              <a:rPr lang="en-IN" smtClean="0"/>
              <a:pPr/>
              <a:t>11-12-2017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11E7C-E72A-4428-9EB2-8DF835518D5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319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FDA91417-814C-49A6-8D38-F06D4E91A00C}" type="datetimeFigureOut">
              <a:rPr lang="en-IN" smtClean="0"/>
              <a:pPr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D0711E7C-E72A-4428-9EB2-8DF835518D5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732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5" r:id="rId10"/>
    <p:sldLayoutId id="2147484116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irbnb/boston/dat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4008" y="4293096"/>
            <a:ext cx="3672408" cy="1512168"/>
          </a:xfrm>
        </p:spPr>
        <p:txBody>
          <a:bodyPr/>
          <a:lstStyle/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               - Apurva SAWANT </a:t>
            </a:r>
            <a:br>
              <a:rPr lang="en-IN" sz="2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           - Nisarg Patel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7E940-C7E9-4549-82A0-0F32045912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3312368" cy="1440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71BE7B-2310-4338-B3A8-3D0DC0E76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0808"/>
            <a:ext cx="3314702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80D0CC4-EDC2-4470-98D5-E59C825B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3" y="116632"/>
            <a:ext cx="8902217" cy="108012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Once we have decided which type of room to buy, then we need the select in which general area of Boston this has to be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7BB10A2-8057-4B2A-87F1-1CFECAC72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2578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Red Spot is Entire Home/Apt</a:t>
            </a:r>
          </a:p>
          <a:p>
            <a:r>
              <a:rPr lang="en-US" sz="2000" dirty="0">
                <a:solidFill>
                  <a:srgbClr val="00B0F0"/>
                </a:solidFill>
              </a:rPr>
              <a:t>Blue Spot is Private Room</a:t>
            </a:r>
          </a:p>
          <a:p>
            <a:r>
              <a:rPr lang="en-US" sz="2000" dirty="0">
                <a:solidFill>
                  <a:srgbClr val="92D050"/>
                </a:solidFill>
              </a:rPr>
              <a:t>Green Spot is Shared Room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439F61-133A-4C9C-A0ED-DF13C45DFE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1340768"/>
            <a:ext cx="8326153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1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09B7-BC71-409F-AFA0-CF02D1E1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16632"/>
            <a:ext cx="8352928" cy="1008112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Now we need to have a look which area has maximum listings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DC69DE-4FF5-4A8D-8C5D-603C8FF38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28800"/>
            <a:ext cx="6696744" cy="4608513"/>
          </a:xfrm>
        </p:spPr>
      </p:pic>
    </p:spTree>
    <p:extLst>
      <p:ext uri="{BB962C8B-B14F-4D97-AF65-F5344CB8AC3E}">
        <p14:creationId xmlns:p14="http://schemas.microsoft.com/office/powerpoint/2010/main" val="393853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09F1-A18B-4A15-A1C2-05079A78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Area Vs 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5AF939-4EDD-45FB-A24F-D32683351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36712"/>
            <a:ext cx="8208912" cy="5832648"/>
          </a:xfrm>
        </p:spPr>
      </p:pic>
    </p:spTree>
    <p:extLst>
      <p:ext uri="{BB962C8B-B14F-4D97-AF65-F5344CB8AC3E}">
        <p14:creationId xmlns:p14="http://schemas.microsoft.com/office/powerpoint/2010/main" val="3330545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DA53-05BC-4D3C-A750-15A04A61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1052736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After the location is finalized, We can check how many beds listing could be in our favor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B0A2CE-15A8-42C9-A829-7759C3AEB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26" y="1268760"/>
            <a:ext cx="8290819" cy="5256584"/>
          </a:xfrm>
        </p:spPr>
      </p:pic>
    </p:spTree>
    <p:extLst>
      <p:ext uri="{BB962C8B-B14F-4D97-AF65-F5344CB8AC3E}">
        <p14:creationId xmlns:p14="http://schemas.microsoft.com/office/powerpoint/2010/main" val="133381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1FA5-1A77-44AC-91E6-78673380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936104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Does being strict or flexible for the cancellation policy affects the booking of your property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FAACA9-CBFF-4BCB-ACDC-A7AA47FD3E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80" y="1484785"/>
            <a:ext cx="7555060" cy="510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49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D34F-4E4F-4F30-A0C1-5D7B339A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32656"/>
            <a:ext cx="8229600" cy="936104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Cancellation Policy Vs Booking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5A77DD-3750-4509-AF80-225E9D8DB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7361644" cy="4824536"/>
          </a:xfrm>
        </p:spPr>
      </p:pic>
    </p:spTree>
    <p:extLst>
      <p:ext uri="{BB962C8B-B14F-4D97-AF65-F5344CB8AC3E}">
        <p14:creationId xmlns:p14="http://schemas.microsoft.com/office/powerpoint/2010/main" val="1970369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0E8D-17FC-48E7-81F9-9D2A2919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en-US" sz="2800" dirty="0"/>
              <a:t>Performance of Airbnb Until Now in Boston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F9E073-AA56-4499-A807-F370C57BD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0"/>
            <a:ext cx="8223152" cy="4896544"/>
          </a:xfrm>
        </p:spPr>
      </p:pic>
    </p:spTree>
    <p:extLst>
      <p:ext uri="{BB962C8B-B14F-4D97-AF65-F5344CB8AC3E}">
        <p14:creationId xmlns:p14="http://schemas.microsoft.com/office/powerpoint/2010/main" val="4226288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Sentimental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28800"/>
            <a:ext cx="7200900" cy="4238600"/>
          </a:xfrm>
        </p:spPr>
        <p:txBody>
          <a:bodyPr/>
          <a:lstStyle/>
          <a:p>
            <a:r>
              <a:rPr lang="en-IN" dirty="0"/>
              <a:t>It is a way to evaluate written or spoken language to determine if the expression is favourable, unfavourable, or neutral, and to what degree.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C4BE2-3DE0-4C50-A772-CC96E6A198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09900"/>
            <a:ext cx="6969968" cy="358745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Why Hive?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Join functionality is difficult to  implement and time consuming using MapReduce.</a:t>
            </a:r>
          </a:p>
          <a:p>
            <a:r>
              <a:rPr lang="en-IN" dirty="0"/>
              <a:t>MapReduce provides more control for writing complex business logic when compared to Pig and Hive.</a:t>
            </a:r>
          </a:p>
          <a:p>
            <a:r>
              <a:rPr lang="en-IN" dirty="0"/>
              <a:t> At times, the job might require several hive queries for instance 12 levels of nested FROM clauses then it becomes difficult for Hadoop developers to write using MapReduce coding approach.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ED5D1-8916-4B42-9296-4622C2136D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28042"/>
            <a:ext cx="1807096" cy="17008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Extracted the review column from the data </a:t>
            </a:r>
          </a:p>
          <a:p>
            <a:r>
              <a:rPr lang="en-IN" dirty="0"/>
              <a:t>Split the data into arrays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Tokenized all the arrays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FF5DC-BF25-45D2-B935-4809D29EDF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212976"/>
            <a:ext cx="7863780" cy="58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05D840-75AE-457A-9BC6-6353FC3EDF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437112"/>
            <a:ext cx="1152128" cy="2304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Dataset : Boston Airbnb Open Data </a:t>
            </a:r>
            <a:r>
              <a:rPr lang="en-IN" dirty="0">
                <a:hlinkClick r:id="rId2"/>
              </a:rPr>
              <a:t>https://www.kaggle.com/airbnb/boston/data</a:t>
            </a:r>
            <a:endParaRPr lang="en-IN" dirty="0"/>
          </a:p>
          <a:p>
            <a:r>
              <a:rPr lang="en-IN" dirty="0"/>
              <a:t>Details about listings, reviews, calendar.</a:t>
            </a:r>
          </a:p>
          <a:p>
            <a:r>
              <a:rPr lang="en-IN" dirty="0"/>
              <a:t>Listing.csv – details of the listing like price, location, no of rooms, amenities, host details, etc.</a:t>
            </a:r>
          </a:p>
          <a:p>
            <a:r>
              <a:rPr lang="en-IN" dirty="0"/>
              <a:t>Reviews.csv – details of the reviews given by users to different listings including the date and details of the reviewer.</a:t>
            </a:r>
          </a:p>
          <a:p>
            <a:r>
              <a:rPr lang="en-IN" dirty="0"/>
              <a:t>Calendar.csv – details of price according to the availability dates.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AA18-6455-41E0-A0AC-1DD383F22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476672"/>
            <a:ext cx="7200900" cy="6381328"/>
          </a:xfrm>
        </p:spPr>
        <p:txBody>
          <a:bodyPr/>
          <a:lstStyle/>
          <a:p>
            <a:r>
              <a:rPr lang="en-IN" dirty="0"/>
              <a:t>AFINN file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Inner join on our data and AFINN file</a:t>
            </a:r>
          </a:p>
          <a:p>
            <a:r>
              <a:rPr lang="en-IN" dirty="0"/>
              <a:t>Perform Group by operation and calculate average rating of every review.</a:t>
            </a:r>
          </a:p>
          <a:p>
            <a:endParaRPr lang="en-I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24229-AB00-4645-A709-AB7E9CCFC3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08720"/>
            <a:ext cx="1466850" cy="2520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16D4E6-55F1-400C-8FC0-046E850FC3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15" y="4725144"/>
            <a:ext cx="3054105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45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scale of AFINN file usually ranges from -5 to +5 so there were discrepancies in the resultant score </a:t>
            </a:r>
          </a:p>
          <a:p>
            <a:r>
              <a:rPr lang="en-IN" dirty="0"/>
              <a:t>Input file given to Mahout should have the score in the range of 1 to 5</a:t>
            </a:r>
          </a:p>
          <a:p>
            <a:r>
              <a:rPr lang="en-IN" dirty="0"/>
              <a:t>Modified the AFINN file to change it’s range to 1 to 5 using </a:t>
            </a:r>
            <a:r>
              <a:rPr lang="en-IN" dirty="0" err="1"/>
              <a:t>MapReduce</a:t>
            </a:r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Output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2DCD8F-A20E-489F-B253-8FE9A4ED6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9013"/>
            <a:ext cx="4320480" cy="5299991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Performed recommendation using Mahout </a:t>
            </a:r>
          </a:p>
          <a:p>
            <a:r>
              <a:rPr lang="en-IN" dirty="0"/>
              <a:t>Output of sentimental analysis is used as input for recommendation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BCE61-61A5-4D1C-AED0-FFEA7C63B7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428999"/>
            <a:ext cx="6969968" cy="322832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DF2828-19D7-4FE9-9580-E295F9768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66223"/>
            <a:ext cx="6984776" cy="4166592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280920" cy="798984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What have we predicted and Why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12776"/>
            <a:ext cx="7200900" cy="230425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Attempted to predict price of a listing</a:t>
            </a:r>
          </a:p>
          <a:p>
            <a:r>
              <a:rPr lang="en-IN" dirty="0"/>
              <a:t>Studied the influence of different parameters on the prediction</a:t>
            </a:r>
          </a:p>
          <a:p>
            <a:r>
              <a:rPr lang="en-IN" dirty="0"/>
              <a:t>It is difficult for a first time user to decide the price of his listing</a:t>
            </a:r>
          </a:p>
          <a:p>
            <a:r>
              <a:rPr lang="en-IN" dirty="0"/>
              <a:t>The prediction feature can be used to help a new user to maximize his profit.</a:t>
            </a:r>
          </a:p>
          <a:p>
            <a:r>
              <a:rPr lang="en-IN" dirty="0"/>
              <a:t>This feature is not provided by </a:t>
            </a:r>
            <a:r>
              <a:rPr lang="en-IN" dirty="0" err="1"/>
              <a:t>airbnb</a:t>
            </a:r>
            <a:r>
              <a:rPr lang="en-IN" dirty="0"/>
              <a:t> as of now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53FE7-D77C-4F6C-9A00-0FA3614EF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168" y="3789040"/>
            <a:ext cx="3151795" cy="262649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870992"/>
          </a:xfrm>
        </p:spPr>
        <p:txBody>
          <a:bodyPr/>
          <a:lstStyle/>
          <a:p>
            <a:r>
              <a:rPr lang="en-IN" sz="3600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28800"/>
            <a:ext cx="7200900" cy="4238600"/>
          </a:xfrm>
        </p:spPr>
        <p:txBody>
          <a:bodyPr/>
          <a:lstStyle/>
          <a:p>
            <a:r>
              <a:rPr lang="en-IN" dirty="0"/>
              <a:t>Random Forest algorithm is a supervised classification algorithm used for prediction</a:t>
            </a:r>
          </a:p>
          <a:p>
            <a:r>
              <a:rPr lang="en-IN" dirty="0"/>
              <a:t>Non-linear data </a:t>
            </a:r>
          </a:p>
          <a:p>
            <a:r>
              <a:rPr lang="en-IN" dirty="0"/>
              <a:t>Reduction in over fitting</a:t>
            </a:r>
          </a:p>
        </p:txBody>
      </p:sp>
      <p:pic>
        <p:nvPicPr>
          <p:cNvPr id="1026" name="Picture 2" descr="A:\bigdata\finalproj\Random-Forest-Introduc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429000"/>
            <a:ext cx="6264696" cy="31323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AFB6-A480-42AB-9A8A-CFC66EA4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881C5-ACBC-43FF-9F71-30F89B07C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28800"/>
            <a:ext cx="7200900" cy="4238600"/>
          </a:xfrm>
        </p:spPr>
        <p:txBody>
          <a:bodyPr/>
          <a:lstStyle/>
          <a:p>
            <a:r>
              <a:rPr lang="en-US" dirty="0"/>
              <a:t>Selected the 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Modified the prices to it’s logarithmic scale</a:t>
            </a:r>
          </a:p>
          <a:p>
            <a:pPr>
              <a:buNone/>
            </a:pPr>
            <a:r>
              <a:rPr lang="en-IN" dirty="0"/>
              <a:t>       </a:t>
            </a:r>
            <a:r>
              <a:rPr lang="en-IN" dirty="0" err="1"/>
              <a:t>logn</a:t>
            </a:r>
            <a:r>
              <a:rPr lang="en-IN" dirty="0"/>
              <a:t>(250) =  5.521461 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667786-1D45-48AB-8C1D-DA77E7D09B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28862"/>
            <a:ext cx="71342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21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60648"/>
            <a:ext cx="7200900" cy="56067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Created dummies for certain 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Split the data</a:t>
            </a:r>
          </a:p>
          <a:p>
            <a:r>
              <a:rPr lang="en-US" dirty="0"/>
              <a:t>Training data: 67% Test data: 33%</a:t>
            </a:r>
          </a:p>
          <a:p>
            <a:r>
              <a:rPr lang="en-US" dirty="0"/>
              <a:t>Applied </a:t>
            </a:r>
            <a:r>
              <a:rPr lang="en-US" dirty="0" err="1"/>
              <a:t>RandomForestRegressor</a:t>
            </a:r>
            <a:r>
              <a:rPr lang="en-US" dirty="0"/>
              <a:t> to the training data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4406F-85A5-4C8C-A326-61841E043C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753" y="4797152"/>
            <a:ext cx="4376794" cy="1715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06B28-C636-415E-8C06-3623E7A6E2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7023100" cy="374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714406-EE1A-4CE2-95D9-440B211128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01" y="2213059"/>
            <a:ext cx="4883150" cy="552450"/>
          </a:xfrm>
          <a:prstGeom prst="rect">
            <a:avLst/>
          </a:prstGeom>
        </p:spPr>
      </p:pic>
      <p:sp>
        <p:nvSpPr>
          <p:cNvPr id="7" name="Arrow: Down 11">
            <a:extLst>
              <a:ext uri="{FF2B5EF4-FFF2-40B4-BE49-F238E27FC236}">
                <a16:creationId xmlns:a16="http://schemas.microsoft.com/office/drawing/2014/main" id="{68C7CC4C-A147-42F8-BF20-22595CF0C19C}"/>
              </a:ext>
            </a:extLst>
          </p:cNvPr>
          <p:cNvSpPr/>
          <p:nvPr/>
        </p:nvSpPr>
        <p:spPr>
          <a:xfrm>
            <a:off x="4358558" y="1648943"/>
            <a:ext cx="484632" cy="625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55FE-011D-4D26-8E8D-4DB76F77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9C1754-2DB1-4C2C-82AF-CDB91A76F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48880"/>
            <a:ext cx="6192688" cy="40189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87624" y="1628800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Studied the influence of different parameters on the prediction</a:t>
            </a:r>
          </a:p>
        </p:txBody>
      </p:sp>
    </p:spTree>
    <p:extLst>
      <p:ext uri="{BB962C8B-B14F-4D97-AF65-F5344CB8AC3E}">
        <p14:creationId xmlns:p14="http://schemas.microsoft.com/office/powerpoint/2010/main" val="27871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get different insights from the </a:t>
            </a:r>
            <a:r>
              <a:rPr lang="en-IN" dirty="0" err="1"/>
              <a:t>Airbnb</a:t>
            </a:r>
            <a:r>
              <a:rPr lang="en-IN" dirty="0"/>
              <a:t> dataset. </a:t>
            </a:r>
          </a:p>
          <a:p>
            <a:r>
              <a:rPr lang="en-IN" dirty="0"/>
              <a:t>To recommend listing to the users on basis of their reviews.</a:t>
            </a:r>
          </a:p>
          <a:p>
            <a:r>
              <a:rPr lang="en-IN" dirty="0"/>
              <a:t>To perform price prediction for a new listing to help user gain maximum profit. </a:t>
            </a:r>
          </a:p>
          <a:p>
            <a:r>
              <a:rPr lang="en-IN" dirty="0"/>
              <a:t>To perform analysis over the data to help the host to decide where to invest.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015008"/>
          </a:xfrm>
        </p:spPr>
        <p:txBody>
          <a:bodyPr>
            <a:normAutofit/>
          </a:bodyPr>
          <a:lstStyle/>
          <a:p>
            <a:r>
              <a:rPr lang="en-IN" sz="3600" dirty="0"/>
              <a:t>Comparison of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72816"/>
            <a:ext cx="7200900" cy="4094584"/>
          </a:xfrm>
        </p:spPr>
        <p:txBody>
          <a:bodyPr/>
          <a:lstStyle/>
          <a:p>
            <a:r>
              <a:rPr lang="en-IN" dirty="0"/>
              <a:t>Linear Regression</a:t>
            </a:r>
          </a:p>
          <a:p>
            <a:r>
              <a:rPr lang="en-IN" dirty="0"/>
              <a:t>Decision Tree Regression</a:t>
            </a:r>
          </a:p>
          <a:p>
            <a:r>
              <a:rPr lang="en-IN" dirty="0"/>
              <a:t>Random Forests Regression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Linear Regression</a:t>
            </a:r>
          </a:p>
        </p:txBody>
      </p:sp>
      <p:pic>
        <p:nvPicPr>
          <p:cNvPr id="1026" name="Picture 2" descr="A:\bigdata\finalproj\linear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988840"/>
            <a:ext cx="5040560" cy="41665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200900" cy="654968"/>
          </a:xfrm>
        </p:spPr>
        <p:txBody>
          <a:bodyPr>
            <a:normAutofit/>
          </a:bodyPr>
          <a:lstStyle/>
          <a:p>
            <a:r>
              <a:rPr lang="en-IN" sz="3600" dirty="0"/>
              <a:t>Linear Regression</a:t>
            </a:r>
          </a:p>
        </p:txBody>
      </p:sp>
      <p:pic>
        <p:nvPicPr>
          <p:cNvPr id="2050" name="Picture 2" descr="A:\bigdata\finalproj\line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484784"/>
            <a:ext cx="6120680" cy="48855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:\bigdata\finalproj\decisiontreeim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2118" y="1484784"/>
            <a:ext cx="6368257" cy="5373216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115616" y="476672"/>
            <a:ext cx="7128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/>
              <a:t>Decision Tree Regression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200900" cy="726976"/>
          </a:xfrm>
        </p:spPr>
        <p:txBody>
          <a:bodyPr>
            <a:normAutofit/>
          </a:bodyPr>
          <a:lstStyle/>
          <a:p>
            <a:r>
              <a:rPr lang="en-IN" sz="4000" dirty="0"/>
              <a:t>Decision Tree Regression </a:t>
            </a:r>
          </a:p>
        </p:txBody>
      </p:sp>
      <p:pic>
        <p:nvPicPr>
          <p:cNvPr id="3074" name="Picture 2" descr="A:\bigdata\finalproj\decis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6408712" cy="4680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200900" cy="654968"/>
          </a:xfrm>
        </p:spPr>
        <p:txBody>
          <a:bodyPr>
            <a:normAutofit/>
          </a:bodyPr>
          <a:lstStyle/>
          <a:p>
            <a:r>
              <a:rPr lang="en-IN" sz="4000" dirty="0"/>
              <a:t>Random Forest Regression</a:t>
            </a:r>
          </a:p>
        </p:txBody>
      </p:sp>
      <p:pic>
        <p:nvPicPr>
          <p:cNvPr id="4098" name="Picture 2" descr="A:\bigdata\finalproj\fore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6624736" cy="4824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:\bigdata\finalproj\linearres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20688"/>
            <a:ext cx="4536504" cy="2003132"/>
          </a:xfrm>
          <a:prstGeom prst="rect">
            <a:avLst/>
          </a:prstGeom>
          <a:noFill/>
        </p:spPr>
      </p:pic>
      <p:pic>
        <p:nvPicPr>
          <p:cNvPr id="5123" name="Picture 3" descr="A:\bigdata\finalproj\decisionresult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420888"/>
            <a:ext cx="4722908" cy="2304256"/>
          </a:xfrm>
          <a:prstGeom prst="rect">
            <a:avLst/>
          </a:prstGeom>
          <a:noFill/>
        </p:spPr>
      </p:pic>
      <p:pic>
        <p:nvPicPr>
          <p:cNvPr id="5122" name="Picture 2" descr="A:\bigdata\finalproj\forestdecis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4365104"/>
            <a:ext cx="3893319" cy="2304845"/>
          </a:xfrm>
          <a:prstGeom prst="rect">
            <a:avLst/>
          </a:prstGeom>
          <a:noFill/>
        </p:spPr>
      </p:pic>
      <p:sp>
        <p:nvSpPr>
          <p:cNvPr id="5" name="Up Arrow 4"/>
          <p:cNvSpPr/>
          <p:nvPr/>
        </p:nvSpPr>
        <p:spPr>
          <a:xfrm rot="13482749">
            <a:off x="3395369" y="1744303"/>
            <a:ext cx="409045" cy="538669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Up Arrow 5"/>
          <p:cNvSpPr/>
          <p:nvPr/>
        </p:nvSpPr>
        <p:spPr>
          <a:xfrm rot="13482749">
            <a:off x="5566407" y="3782990"/>
            <a:ext cx="409045" cy="538669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Up Arrow 6"/>
          <p:cNvSpPr/>
          <p:nvPr/>
        </p:nvSpPr>
        <p:spPr>
          <a:xfrm rot="13482749">
            <a:off x="8604644" y="5511183"/>
            <a:ext cx="409045" cy="538669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196752"/>
            <a:ext cx="7200900" cy="4670648"/>
          </a:xfrm>
        </p:spPr>
        <p:txBody>
          <a:bodyPr/>
          <a:lstStyle/>
          <a:p>
            <a:pPr>
              <a:buNone/>
            </a:pPr>
            <a:r>
              <a:rPr lang="en-IN" sz="7200" dirty="0">
                <a:solidFill>
                  <a:schemeClr val="tx1"/>
                </a:solidFill>
              </a:rPr>
              <a:t>      </a:t>
            </a:r>
          </a:p>
          <a:p>
            <a:pPr>
              <a:buNone/>
            </a:pPr>
            <a:r>
              <a:rPr lang="en-IN" sz="7200" dirty="0">
                <a:solidFill>
                  <a:schemeClr val="tx1"/>
                </a:solidFill>
              </a:rPr>
              <a:t>       Thank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  <a:p>
            <a:r>
              <a:rPr lang="en-IN" dirty="0"/>
              <a:t>Analysis </a:t>
            </a:r>
          </a:p>
          <a:p>
            <a:r>
              <a:rPr lang="en-IN" dirty="0"/>
              <a:t>Sentimental analysis</a:t>
            </a:r>
          </a:p>
          <a:p>
            <a:r>
              <a:rPr lang="en-IN" dirty="0"/>
              <a:t>Recommendations</a:t>
            </a:r>
          </a:p>
          <a:p>
            <a:r>
              <a:rPr lang="en-IN" dirty="0"/>
              <a:t>Prediction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Hive</a:t>
            </a:r>
          </a:p>
          <a:p>
            <a:r>
              <a:rPr lang="en-IN" dirty="0"/>
              <a:t>Pig</a:t>
            </a:r>
          </a:p>
          <a:p>
            <a:r>
              <a:rPr lang="en-IN" dirty="0"/>
              <a:t>Mahout</a:t>
            </a:r>
          </a:p>
          <a:p>
            <a:r>
              <a:rPr lang="en-IN" dirty="0" err="1"/>
              <a:t>MapReduce</a:t>
            </a:r>
            <a:endParaRPr lang="en-IN" dirty="0"/>
          </a:p>
          <a:p>
            <a:r>
              <a:rPr lang="en-IN" dirty="0"/>
              <a:t>Microsoft Azure Machine Learning Studio</a:t>
            </a:r>
          </a:p>
          <a:p>
            <a:r>
              <a:rPr lang="en-IN" dirty="0"/>
              <a:t>Python</a:t>
            </a:r>
          </a:p>
          <a:p>
            <a:r>
              <a:rPr lang="en-IN" dirty="0"/>
              <a:t>Power BI</a:t>
            </a:r>
          </a:p>
          <a:p>
            <a:r>
              <a:rPr lang="en-IN" dirty="0"/>
              <a:t>AWS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Missing data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Data in different languages</a:t>
            </a:r>
          </a:p>
          <a:p>
            <a:endParaRPr lang="en-IN" dirty="0"/>
          </a:p>
          <a:p>
            <a:r>
              <a:rPr lang="en-IN" dirty="0"/>
              <a:t>Modified the numeric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30481-6DFF-47FF-9622-95A06430C6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708920"/>
            <a:ext cx="2832100" cy="74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1341A5-F98D-4505-BC4B-51B42C9C37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115859"/>
            <a:ext cx="6825952" cy="350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E72C40-4E76-4B3A-A73E-A7FBF161D6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83" y="4908561"/>
            <a:ext cx="7023100" cy="374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612806-0C90-4E45-9304-B492A19FB6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5852860"/>
            <a:ext cx="4883150" cy="55245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98903BD3-7E1C-47C5-B34E-633955B63FF9}"/>
              </a:ext>
            </a:extLst>
          </p:cNvPr>
          <p:cNvSpPr/>
          <p:nvPr/>
        </p:nvSpPr>
        <p:spPr>
          <a:xfrm>
            <a:off x="4472001" y="5288744"/>
            <a:ext cx="484632" cy="625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IN" sz="2800" dirty="0"/>
              <a:t>Which area of Boston is most Profitable for hosting a property?</a:t>
            </a:r>
          </a:p>
          <a:p>
            <a:pPr algn="ctr">
              <a:buNone/>
            </a:pPr>
            <a:endParaRPr lang="en-IN" sz="2800" dirty="0"/>
          </a:p>
          <a:p>
            <a:pPr algn="ctr">
              <a:buNone/>
            </a:pPr>
            <a:endParaRPr lang="en-IN" sz="2800" dirty="0"/>
          </a:p>
          <a:p>
            <a:pPr algn="ctr">
              <a:buNone/>
            </a:pPr>
            <a:endParaRPr lang="en-IN" sz="2800" dirty="0"/>
          </a:p>
          <a:p>
            <a:pPr algn="ctr">
              <a:buNone/>
            </a:pPr>
            <a:endParaRPr lang="en-IN" sz="2800" dirty="0"/>
          </a:p>
          <a:p>
            <a:pPr algn="ctr">
              <a:buNone/>
            </a:pPr>
            <a:endParaRPr lang="en-IN" sz="2800" dirty="0"/>
          </a:p>
          <a:p>
            <a:pPr algn="ctr">
              <a:buNone/>
            </a:pP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A3105D-4491-4337-8A43-617A4DC282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717032"/>
            <a:ext cx="2880320" cy="248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4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60648"/>
            <a:ext cx="8579296" cy="6552728"/>
          </a:xfrm>
        </p:spPr>
        <p:txBody>
          <a:bodyPr/>
          <a:lstStyle/>
          <a:p>
            <a:r>
              <a:rPr lang="en-IN" dirty="0"/>
              <a:t>     </a:t>
            </a:r>
            <a:r>
              <a:rPr lang="en-IN" sz="2400" dirty="0"/>
              <a:t>To backup the profitability, First we need to check which    	Room Type gets good return.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F9217-5836-4696-9C63-C3EAF9B38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2"/>
            <a:ext cx="8176890" cy="54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4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532676-7778-4A05-B7B9-135D6C386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16632"/>
            <a:ext cx="7200900" cy="56693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Importance of Location for Investments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F1F4DB-4921-41DC-9D04-C4FBB9C9FA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12776"/>
            <a:ext cx="6047134" cy="497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1390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2997</TotalTime>
  <Words>679</Words>
  <Application>Microsoft Office PowerPoint</Application>
  <PresentationFormat>On-screen Show (4:3)</PresentationFormat>
  <Paragraphs>135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Franklin Gothic Book</vt:lpstr>
      <vt:lpstr>Crop</vt:lpstr>
      <vt:lpstr>               - Apurva SAWANT             - Nisarg Patel</vt:lpstr>
      <vt:lpstr>Dataset</vt:lpstr>
      <vt:lpstr>Problem Statement</vt:lpstr>
      <vt:lpstr>Overview</vt:lpstr>
      <vt:lpstr>Technologies</vt:lpstr>
      <vt:lpstr>Data Cleaning</vt:lpstr>
      <vt:lpstr>Analysis</vt:lpstr>
      <vt:lpstr>PowerPoint Presentation</vt:lpstr>
      <vt:lpstr>PowerPoint Presentation</vt:lpstr>
      <vt:lpstr>Once we have decided which type of room to buy, then we need the select in which general area of Boston this has to be</vt:lpstr>
      <vt:lpstr>Now we need to have a look which area has maximum listings</vt:lpstr>
      <vt:lpstr>Area Vs Price</vt:lpstr>
      <vt:lpstr>After the location is finalized, We can check how many beds listing could be in our favor</vt:lpstr>
      <vt:lpstr>Does being strict or flexible for the cancellation policy affects the booking of your property ?</vt:lpstr>
      <vt:lpstr>Cancellation Policy Vs Booking</vt:lpstr>
      <vt:lpstr>Performance of Airbnb Until Now in Boston</vt:lpstr>
      <vt:lpstr>Sentimental Analysis</vt:lpstr>
      <vt:lpstr>Why Hive?</vt:lpstr>
      <vt:lpstr>Process</vt:lpstr>
      <vt:lpstr>PowerPoint Presentation</vt:lpstr>
      <vt:lpstr>Complications</vt:lpstr>
      <vt:lpstr>Output</vt:lpstr>
      <vt:lpstr>Recommendation</vt:lpstr>
      <vt:lpstr>Prediction</vt:lpstr>
      <vt:lpstr>What have we predicted and Why ?</vt:lpstr>
      <vt:lpstr>Algorithm</vt:lpstr>
      <vt:lpstr>Steps</vt:lpstr>
      <vt:lpstr>PowerPoint Presentation</vt:lpstr>
      <vt:lpstr>Output</vt:lpstr>
      <vt:lpstr>Comparison of regression models</vt:lpstr>
      <vt:lpstr>Linear Regression</vt:lpstr>
      <vt:lpstr>Linear Regression</vt:lpstr>
      <vt:lpstr>PowerPoint Presentation</vt:lpstr>
      <vt:lpstr>Decision Tree Regression </vt:lpstr>
      <vt:lpstr>Random Forest Regression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bnb</dc:title>
  <dc:creator>apurva sawant</dc:creator>
  <cp:lastModifiedBy>Nisarg patel</cp:lastModifiedBy>
  <cp:revision>77</cp:revision>
  <dcterms:created xsi:type="dcterms:W3CDTF">2017-12-08T22:02:22Z</dcterms:created>
  <dcterms:modified xsi:type="dcterms:W3CDTF">2017-12-11T21:03:17Z</dcterms:modified>
</cp:coreProperties>
</file>