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5" r:id="rId6"/>
    <p:sldId id="266" r:id="rId7"/>
    <p:sldId id="267" r:id="rId8"/>
    <p:sldId id="268" r:id="rId9"/>
    <p:sldId id="269" r:id="rId10"/>
    <p:sldId id="272" r:id="rId11"/>
    <p:sldId id="270" r:id="rId12"/>
    <p:sldId id="271" r:id="rId13"/>
    <p:sldId id="275" r:id="rId14"/>
    <p:sldId id="276" r:id="rId15"/>
    <p:sldId id="277" r:id="rId16"/>
    <p:sldId id="278" r:id="rId17"/>
    <p:sldId id="279" r:id="rId18"/>
    <p:sldId id="284" r:id="rId19"/>
    <p:sldId id="285" r:id="rId20"/>
    <p:sldId id="286" r:id="rId21"/>
    <p:sldId id="274"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946A56-E833-4B78-B348-5759B0BF55EE}" type="doc">
      <dgm:prSet loTypeId="urn:microsoft.com/office/officeart/2005/8/layout/pyramid1" loCatId="pyramid" qsTypeId="urn:microsoft.com/office/officeart/2005/8/quickstyle/simple1" qsCatId="simple" csTypeId="urn:microsoft.com/office/officeart/2005/8/colors/accent1_2" csCatId="accent1" phldr="1"/>
      <dgm:spPr/>
    </dgm:pt>
    <dgm:pt modelId="{E5908513-8ED5-43C1-A9A4-3C4358B0CE56}">
      <dgm:prSet phldrT="[Text]"/>
      <dgm:spPr>
        <a:solidFill>
          <a:schemeClr val="tx2">
            <a:lumMod val="40000"/>
            <a:lumOff val="60000"/>
          </a:schemeClr>
        </a:solidFill>
        <a:ln>
          <a:solidFill>
            <a:schemeClr val="accent6">
              <a:lumMod val="20000"/>
              <a:lumOff val="80000"/>
            </a:schemeClr>
          </a:solidFill>
        </a:ln>
      </dgm:spPr>
      <dgm:t>
        <a:bodyPr/>
        <a:lstStyle/>
        <a:p>
          <a:endParaRPr lang="en-US" dirty="0"/>
        </a:p>
      </dgm:t>
    </dgm:pt>
    <dgm:pt modelId="{035B995E-B09E-4050-914B-4AFB412FD658}" type="parTrans" cxnId="{4946D2D2-31C7-4CE9-91A6-4D14BD39C0B2}">
      <dgm:prSet/>
      <dgm:spPr/>
      <dgm:t>
        <a:bodyPr/>
        <a:lstStyle/>
        <a:p>
          <a:endParaRPr lang="en-US"/>
        </a:p>
      </dgm:t>
    </dgm:pt>
    <dgm:pt modelId="{C70B7486-F0AB-48EE-8E3F-0C79F5D880E7}" type="sibTrans" cxnId="{4946D2D2-31C7-4CE9-91A6-4D14BD39C0B2}">
      <dgm:prSet/>
      <dgm:spPr/>
      <dgm:t>
        <a:bodyPr/>
        <a:lstStyle/>
        <a:p>
          <a:endParaRPr lang="en-US"/>
        </a:p>
      </dgm:t>
    </dgm:pt>
    <dgm:pt modelId="{18A86B76-426D-4E9D-B39D-3879BEC11897}">
      <dgm:prSet phldrT="[Text]"/>
      <dgm:spPr>
        <a:solidFill>
          <a:schemeClr val="accent5">
            <a:lumMod val="20000"/>
            <a:lumOff val="80000"/>
          </a:schemeClr>
        </a:solidFill>
      </dgm:spPr>
      <dgm:t>
        <a:bodyPr/>
        <a:lstStyle/>
        <a:p>
          <a:endParaRPr lang="en-US" dirty="0"/>
        </a:p>
      </dgm:t>
    </dgm:pt>
    <dgm:pt modelId="{83E11226-469D-4DDD-A1E4-84B1E11AD286}" type="parTrans" cxnId="{16E2345D-54FD-4F1C-A221-63EDB5DFFDE7}">
      <dgm:prSet/>
      <dgm:spPr/>
      <dgm:t>
        <a:bodyPr/>
        <a:lstStyle/>
        <a:p>
          <a:endParaRPr lang="en-US"/>
        </a:p>
      </dgm:t>
    </dgm:pt>
    <dgm:pt modelId="{5338A035-902F-45A2-8F7A-4BDE8095894B}" type="sibTrans" cxnId="{16E2345D-54FD-4F1C-A221-63EDB5DFFDE7}">
      <dgm:prSet/>
      <dgm:spPr/>
      <dgm:t>
        <a:bodyPr/>
        <a:lstStyle/>
        <a:p>
          <a:endParaRPr lang="en-US"/>
        </a:p>
      </dgm:t>
    </dgm:pt>
    <dgm:pt modelId="{7877D511-87C8-43A1-AD2F-DF4411FADEFB}">
      <dgm:prSet/>
      <dgm:spPr>
        <a:solidFill>
          <a:srgbClr val="CCFFCC"/>
        </a:solidFill>
      </dgm:spPr>
      <dgm:t>
        <a:bodyPr/>
        <a:lstStyle/>
        <a:p>
          <a:endParaRPr lang="en-US" dirty="0"/>
        </a:p>
      </dgm:t>
    </dgm:pt>
    <dgm:pt modelId="{85E16972-FB7B-4706-B39E-8D8B105E509B}" type="parTrans" cxnId="{CC106008-DED4-47BD-B4DA-410F0321D826}">
      <dgm:prSet/>
      <dgm:spPr/>
      <dgm:t>
        <a:bodyPr/>
        <a:lstStyle/>
        <a:p>
          <a:endParaRPr lang="en-US"/>
        </a:p>
      </dgm:t>
    </dgm:pt>
    <dgm:pt modelId="{8A036BBB-9D4D-4ED9-848E-ADD2C457DFE4}" type="sibTrans" cxnId="{CC106008-DED4-47BD-B4DA-410F0321D826}">
      <dgm:prSet/>
      <dgm:spPr/>
      <dgm:t>
        <a:bodyPr/>
        <a:lstStyle/>
        <a:p>
          <a:endParaRPr lang="en-US"/>
        </a:p>
      </dgm:t>
    </dgm:pt>
    <dgm:pt modelId="{8FF7252C-6902-407A-AED8-D293BD211E64}">
      <dgm:prSet phldrT="[Text]"/>
      <dgm:spPr>
        <a:solidFill>
          <a:schemeClr val="bg1">
            <a:lumMod val="95000"/>
          </a:schemeClr>
        </a:solidFill>
      </dgm:spPr>
      <dgm:t>
        <a:bodyPr/>
        <a:lstStyle/>
        <a:p>
          <a:endParaRPr lang="en-US" dirty="0"/>
        </a:p>
      </dgm:t>
    </dgm:pt>
    <dgm:pt modelId="{72843878-ACED-40C9-A96D-2EC0DCDAD2CF}" type="sibTrans" cxnId="{9BAF407A-4939-4044-93F9-A0E55C38A4D9}">
      <dgm:prSet/>
      <dgm:spPr/>
      <dgm:t>
        <a:bodyPr/>
        <a:lstStyle/>
        <a:p>
          <a:endParaRPr lang="en-US"/>
        </a:p>
      </dgm:t>
    </dgm:pt>
    <dgm:pt modelId="{B6B88390-9C71-4DCB-A59A-DDF8240BB640}" type="parTrans" cxnId="{9BAF407A-4939-4044-93F9-A0E55C38A4D9}">
      <dgm:prSet/>
      <dgm:spPr/>
      <dgm:t>
        <a:bodyPr/>
        <a:lstStyle/>
        <a:p>
          <a:endParaRPr lang="en-US"/>
        </a:p>
      </dgm:t>
    </dgm:pt>
    <dgm:pt modelId="{ADD8987A-9C94-4C43-BBA7-F69831769E95}">
      <dgm:prSet phldrT="[Text]"/>
      <dgm:spPr>
        <a:solidFill>
          <a:schemeClr val="accent2">
            <a:lumMod val="20000"/>
            <a:lumOff val="80000"/>
          </a:schemeClr>
        </a:solidFill>
      </dgm:spPr>
      <dgm:t>
        <a:bodyPr/>
        <a:lstStyle/>
        <a:p>
          <a:endParaRPr lang="en-US" dirty="0"/>
        </a:p>
      </dgm:t>
    </dgm:pt>
    <dgm:pt modelId="{13CB6D14-45E1-4D4A-A4C4-096793EA57AE}" type="sibTrans" cxnId="{5D41FA3B-C0CD-41E6-A4BA-AFFCF7605FC2}">
      <dgm:prSet/>
      <dgm:spPr/>
      <dgm:t>
        <a:bodyPr/>
        <a:lstStyle/>
        <a:p>
          <a:endParaRPr lang="en-US"/>
        </a:p>
      </dgm:t>
    </dgm:pt>
    <dgm:pt modelId="{584A4BCC-0F4D-4AFF-9099-1694FC3C3F9B}" type="parTrans" cxnId="{5D41FA3B-C0CD-41E6-A4BA-AFFCF7605FC2}">
      <dgm:prSet/>
      <dgm:spPr/>
      <dgm:t>
        <a:bodyPr/>
        <a:lstStyle/>
        <a:p>
          <a:endParaRPr lang="en-US"/>
        </a:p>
      </dgm:t>
    </dgm:pt>
    <dgm:pt modelId="{18712CC3-62E4-473B-A5A5-128C4F92A9FD}" type="pres">
      <dgm:prSet presAssocID="{2B946A56-E833-4B78-B348-5759B0BF55EE}" presName="Name0" presStyleCnt="0">
        <dgm:presLayoutVars>
          <dgm:dir/>
          <dgm:animLvl val="lvl"/>
          <dgm:resizeHandles val="exact"/>
        </dgm:presLayoutVars>
      </dgm:prSet>
      <dgm:spPr/>
    </dgm:pt>
    <dgm:pt modelId="{963D5CCA-77A8-444E-9222-3CBAE4CF5841}" type="pres">
      <dgm:prSet presAssocID="{7877D511-87C8-43A1-AD2F-DF4411FADEFB}" presName="Name8" presStyleCnt="0"/>
      <dgm:spPr/>
    </dgm:pt>
    <dgm:pt modelId="{88CB68AF-7A56-445C-8D6B-345C6AE6F4EB}" type="pres">
      <dgm:prSet presAssocID="{7877D511-87C8-43A1-AD2F-DF4411FADEFB}" presName="level" presStyleLbl="node1" presStyleIdx="0" presStyleCnt="5" custLinFactNeighborY="-1223">
        <dgm:presLayoutVars>
          <dgm:chMax val="1"/>
          <dgm:bulletEnabled val="1"/>
        </dgm:presLayoutVars>
      </dgm:prSet>
      <dgm:spPr/>
    </dgm:pt>
    <dgm:pt modelId="{89D9B761-4796-4963-AF8C-6F382776BC66}" type="pres">
      <dgm:prSet presAssocID="{7877D511-87C8-43A1-AD2F-DF4411FADEFB}" presName="levelTx" presStyleLbl="revTx" presStyleIdx="0" presStyleCnt="0">
        <dgm:presLayoutVars>
          <dgm:chMax val="1"/>
          <dgm:bulletEnabled val="1"/>
        </dgm:presLayoutVars>
      </dgm:prSet>
      <dgm:spPr/>
    </dgm:pt>
    <dgm:pt modelId="{777D6F2E-9BD0-44E7-816C-385A6DE2E786}" type="pres">
      <dgm:prSet presAssocID="{ADD8987A-9C94-4C43-BBA7-F69831769E95}" presName="Name8" presStyleCnt="0"/>
      <dgm:spPr/>
    </dgm:pt>
    <dgm:pt modelId="{F58ED3E0-F893-493D-A459-F4E035379B6F}" type="pres">
      <dgm:prSet presAssocID="{ADD8987A-9C94-4C43-BBA7-F69831769E95}" presName="level" presStyleLbl="node1" presStyleIdx="1" presStyleCnt="5">
        <dgm:presLayoutVars>
          <dgm:chMax val="1"/>
          <dgm:bulletEnabled val="1"/>
        </dgm:presLayoutVars>
      </dgm:prSet>
      <dgm:spPr/>
    </dgm:pt>
    <dgm:pt modelId="{B3E2A92E-8669-46A6-84E6-27F3CCDBDDA6}" type="pres">
      <dgm:prSet presAssocID="{ADD8987A-9C94-4C43-BBA7-F69831769E95}" presName="levelTx" presStyleLbl="revTx" presStyleIdx="0" presStyleCnt="0">
        <dgm:presLayoutVars>
          <dgm:chMax val="1"/>
          <dgm:bulletEnabled val="1"/>
        </dgm:presLayoutVars>
      </dgm:prSet>
      <dgm:spPr/>
    </dgm:pt>
    <dgm:pt modelId="{B2D3A8CE-726E-48B9-89FB-549579243260}" type="pres">
      <dgm:prSet presAssocID="{8FF7252C-6902-407A-AED8-D293BD211E64}" presName="Name8" presStyleCnt="0"/>
      <dgm:spPr/>
    </dgm:pt>
    <dgm:pt modelId="{91150A70-FF6E-40EE-B0A8-2A82D256DD7D}" type="pres">
      <dgm:prSet presAssocID="{8FF7252C-6902-407A-AED8-D293BD211E64}" presName="level" presStyleLbl="node1" presStyleIdx="2" presStyleCnt="5" custLinFactNeighborX="82" custLinFactNeighborY="0">
        <dgm:presLayoutVars>
          <dgm:chMax val="1"/>
          <dgm:bulletEnabled val="1"/>
        </dgm:presLayoutVars>
      </dgm:prSet>
      <dgm:spPr/>
    </dgm:pt>
    <dgm:pt modelId="{752E922C-E69D-435E-84E2-BDE1CACEFE4B}" type="pres">
      <dgm:prSet presAssocID="{8FF7252C-6902-407A-AED8-D293BD211E64}" presName="levelTx" presStyleLbl="revTx" presStyleIdx="0" presStyleCnt="0">
        <dgm:presLayoutVars>
          <dgm:chMax val="1"/>
          <dgm:bulletEnabled val="1"/>
        </dgm:presLayoutVars>
      </dgm:prSet>
      <dgm:spPr/>
    </dgm:pt>
    <dgm:pt modelId="{5B952C87-9B71-4202-9BCD-23F9C90F7A4A}" type="pres">
      <dgm:prSet presAssocID="{18A86B76-426D-4E9D-B39D-3879BEC11897}" presName="Name8" presStyleCnt="0"/>
      <dgm:spPr/>
    </dgm:pt>
    <dgm:pt modelId="{AA6298DB-4A55-4A0C-A9CA-E1682575CC01}" type="pres">
      <dgm:prSet presAssocID="{18A86B76-426D-4E9D-B39D-3879BEC11897}" presName="level" presStyleLbl="node1" presStyleIdx="3" presStyleCnt="5" custLinFactNeighborY="1036">
        <dgm:presLayoutVars>
          <dgm:chMax val="1"/>
          <dgm:bulletEnabled val="1"/>
        </dgm:presLayoutVars>
      </dgm:prSet>
      <dgm:spPr/>
    </dgm:pt>
    <dgm:pt modelId="{8BAF6824-2F66-4BB4-B824-5CFDA4A80F4C}" type="pres">
      <dgm:prSet presAssocID="{18A86B76-426D-4E9D-B39D-3879BEC11897}" presName="levelTx" presStyleLbl="revTx" presStyleIdx="0" presStyleCnt="0">
        <dgm:presLayoutVars>
          <dgm:chMax val="1"/>
          <dgm:bulletEnabled val="1"/>
        </dgm:presLayoutVars>
      </dgm:prSet>
      <dgm:spPr/>
    </dgm:pt>
    <dgm:pt modelId="{D304D9B5-34CD-40B0-8ED8-FD068FE72F75}" type="pres">
      <dgm:prSet presAssocID="{E5908513-8ED5-43C1-A9A4-3C4358B0CE56}" presName="Name8" presStyleCnt="0"/>
      <dgm:spPr/>
    </dgm:pt>
    <dgm:pt modelId="{6C667C4A-2384-491F-B535-26E58134A58F}" type="pres">
      <dgm:prSet presAssocID="{E5908513-8ED5-43C1-A9A4-3C4358B0CE56}" presName="level" presStyleLbl="node1" presStyleIdx="4" presStyleCnt="5" custLinFactNeighborX="0" custLinFactNeighborY="-1899">
        <dgm:presLayoutVars>
          <dgm:chMax val="1"/>
          <dgm:bulletEnabled val="1"/>
        </dgm:presLayoutVars>
      </dgm:prSet>
      <dgm:spPr/>
    </dgm:pt>
    <dgm:pt modelId="{C51C147A-8697-4A4A-B676-FDBE597FBDF0}" type="pres">
      <dgm:prSet presAssocID="{E5908513-8ED5-43C1-A9A4-3C4358B0CE56}" presName="levelTx" presStyleLbl="revTx" presStyleIdx="0" presStyleCnt="0">
        <dgm:presLayoutVars>
          <dgm:chMax val="1"/>
          <dgm:bulletEnabled val="1"/>
        </dgm:presLayoutVars>
      </dgm:prSet>
      <dgm:spPr/>
    </dgm:pt>
  </dgm:ptLst>
  <dgm:cxnLst>
    <dgm:cxn modelId="{7EFB6E01-F500-48F0-A4A4-8E81D7F90B44}" type="presOf" srcId="{E5908513-8ED5-43C1-A9A4-3C4358B0CE56}" destId="{C51C147A-8697-4A4A-B676-FDBE597FBDF0}" srcOrd="1" destOrd="0" presId="urn:microsoft.com/office/officeart/2005/8/layout/pyramid1"/>
    <dgm:cxn modelId="{993B5E07-5BD3-4FA0-AADA-14F920E4FAD7}" type="presOf" srcId="{ADD8987A-9C94-4C43-BBA7-F69831769E95}" destId="{B3E2A92E-8669-46A6-84E6-27F3CCDBDDA6}" srcOrd="1" destOrd="0" presId="urn:microsoft.com/office/officeart/2005/8/layout/pyramid1"/>
    <dgm:cxn modelId="{CC106008-DED4-47BD-B4DA-410F0321D826}" srcId="{2B946A56-E833-4B78-B348-5759B0BF55EE}" destId="{7877D511-87C8-43A1-AD2F-DF4411FADEFB}" srcOrd="0" destOrd="0" parTransId="{85E16972-FB7B-4706-B39E-8D8B105E509B}" sibTransId="{8A036BBB-9D4D-4ED9-848E-ADD2C457DFE4}"/>
    <dgm:cxn modelId="{4DAD452F-C568-4B4C-B614-72342636D583}" type="presOf" srcId="{7877D511-87C8-43A1-AD2F-DF4411FADEFB}" destId="{88CB68AF-7A56-445C-8D6B-345C6AE6F4EB}" srcOrd="0" destOrd="0" presId="urn:microsoft.com/office/officeart/2005/8/layout/pyramid1"/>
    <dgm:cxn modelId="{5D41FA3B-C0CD-41E6-A4BA-AFFCF7605FC2}" srcId="{2B946A56-E833-4B78-B348-5759B0BF55EE}" destId="{ADD8987A-9C94-4C43-BBA7-F69831769E95}" srcOrd="1" destOrd="0" parTransId="{584A4BCC-0F4D-4AFF-9099-1694FC3C3F9B}" sibTransId="{13CB6D14-45E1-4D4A-A4C4-096793EA57AE}"/>
    <dgm:cxn modelId="{16E2345D-54FD-4F1C-A221-63EDB5DFFDE7}" srcId="{2B946A56-E833-4B78-B348-5759B0BF55EE}" destId="{18A86B76-426D-4E9D-B39D-3879BEC11897}" srcOrd="3" destOrd="0" parTransId="{83E11226-469D-4DDD-A1E4-84B1E11AD286}" sibTransId="{5338A035-902F-45A2-8F7A-4BDE8095894B}"/>
    <dgm:cxn modelId="{0859F54D-24F1-4E30-AE6F-D0440AD0D3FC}" type="presOf" srcId="{7877D511-87C8-43A1-AD2F-DF4411FADEFB}" destId="{89D9B761-4796-4963-AF8C-6F382776BC66}" srcOrd="1" destOrd="0" presId="urn:microsoft.com/office/officeart/2005/8/layout/pyramid1"/>
    <dgm:cxn modelId="{8E4F5D54-DCA3-4C88-95EE-8B91532CDD4F}" type="presOf" srcId="{2B946A56-E833-4B78-B348-5759B0BF55EE}" destId="{18712CC3-62E4-473B-A5A5-128C4F92A9FD}" srcOrd="0" destOrd="0" presId="urn:microsoft.com/office/officeart/2005/8/layout/pyramid1"/>
    <dgm:cxn modelId="{E6698074-17F2-4A71-9ED5-A83874071A06}" type="presOf" srcId="{18A86B76-426D-4E9D-B39D-3879BEC11897}" destId="{8BAF6824-2F66-4BB4-B824-5CFDA4A80F4C}" srcOrd="1" destOrd="0" presId="urn:microsoft.com/office/officeart/2005/8/layout/pyramid1"/>
    <dgm:cxn modelId="{9BAF407A-4939-4044-93F9-A0E55C38A4D9}" srcId="{2B946A56-E833-4B78-B348-5759B0BF55EE}" destId="{8FF7252C-6902-407A-AED8-D293BD211E64}" srcOrd="2" destOrd="0" parTransId="{B6B88390-9C71-4DCB-A59A-DDF8240BB640}" sibTransId="{72843878-ACED-40C9-A96D-2EC0DCDAD2CF}"/>
    <dgm:cxn modelId="{5A2F3283-21E0-4D95-9FFD-03D35B952206}" type="presOf" srcId="{18A86B76-426D-4E9D-B39D-3879BEC11897}" destId="{AA6298DB-4A55-4A0C-A9CA-E1682575CC01}" srcOrd="0" destOrd="0" presId="urn:microsoft.com/office/officeart/2005/8/layout/pyramid1"/>
    <dgm:cxn modelId="{C96CAEBE-9328-49FF-A12E-379B259A6E50}" type="presOf" srcId="{ADD8987A-9C94-4C43-BBA7-F69831769E95}" destId="{F58ED3E0-F893-493D-A459-F4E035379B6F}" srcOrd="0" destOrd="0" presId="urn:microsoft.com/office/officeart/2005/8/layout/pyramid1"/>
    <dgm:cxn modelId="{B5FADCC8-445E-4B87-BEAA-EC20B4ABA41C}" type="presOf" srcId="{8FF7252C-6902-407A-AED8-D293BD211E64}" destId="{752E922C-E69D-435E-84E2-BDE1CACEFE4B}" srcOrd="1" destOrd="0" presId="urn:microsoft.com/office/officeart/2005/8/layout/pyramid1"/>
    <dgm:cxn modelId="{4946D2D2-31C7-4CE9-91A6-4D14BD39C0B2}" srcId="{2B946A56-E833-4B78-B348-5759B0BF55EE}" destId="{E5908513-8ED5-43C1-A9A4-3C4358B0CE56}" srcOrd="4" destOrd="0" parTransId="{035B995E-B09E-4050-914B-4AFB412FD658}" sibTransId="{C70B7486-F0AB-48EE-8E3F-0C79F5D880E7}"/>
    <dgm:cxn modelId="{4F5987E7-8615-4E2C-83CB-E101FAF2DC1E}" type="presOf" srcId="{E5908513-8ED5-43C1-A9A4-3C4358B0CE56}" destId="{6C667C4A-2384-491F-B535-26E58134A58F}" srcOrd="0" destOrd="0" presId="urn:microsoft.com/office/officeart/2005/8/layout/pyramid1"/>
    <dgm:cxn modelId="{F85E4EF5-404F-459B-A2E5-B4834D921B03}" type="presOf" srcId="{8FF7252C-6902-407A-AED8-D293BD211E64}" destId="{91150A70-FF6E-40EE-B0A8-2A82D256DD7D}" srcOrd="0" destOrd="0" presId="urn:microsoft.com/office/officeart/2005/8/layout/pyramid1"/>
    <dgm:cxn modelId="{B9B08977-6B2B-404F-9086-AB8D14C4AF13}" type="presParOf" srcId="{18712CC3-62E4-473B-A5A5-128C4F92A9FD}" destId="{963D5CCA-77A8-444E-9222-3CBAE4CF5841}" srcOrd="0" destOrd="0" presId="urn:microsoft.com/office/officeart/2005/8/layout/pyramid1"/>
    <dgm:cxn modelId="{3792516E-F310-4B6A-A5BC-025992BBFA5D}" type="presParOf" srcId="{963D5CCA-77A8-444E-9222-3CBAE4CF5841}" destId="{88CB68AF-7A56-445C-8D6B-345C6AE6F4EB}" srcOrd="0" destOrd="0" presId="urn:microsoft.com/office/officeart/2005/8/layout/pyramid1"/>
    <dgm:cxn modelId="{B2058458-B79D-412D-BCFC-4D76A9ECA6FF}" type="presParOf" srcId="{963D5CCA-77A8-444E-9222-3CBAE4CF5841}" destId="{89D9B761-4796-4963-AF8C-6F382776BC66}" srcOrd="1" destOrd="0" presId="urn:microsoft.com/office/officeart/2005/8/layout/pyramid1"/>
    <dgm:cxn modelId="{E474FBC4-0A08-4DBE-A711-8A00CF550E6C}" type="presParOf" srcId="{18712CC3-62E4-473B-A5A5-128C4F92A9FD}" destId="{777D6F2E-9BD0-44E7-816C-385A6DE2E786}" srcOrd="1" destOrd="0" presId="urn:microsoft.com/office/officeart/2005/8/layout/pyramid1"/>
    <dgm:cxn modelId="{43764B5B-CEF3-4A66-A61E-44F9E4A40132}" type="presParOf" srcId="{777D6F2E-9BD0-44E7-816C-385A6DE2E786}" destId="{F58ED3E0-F893-493D-A459-F4E035379B6F}" srcOrd="0" destOrd="0" presId="urn:microsoft.com/office/officeart/2005/8/layout/pyramid1"/>
    <dgm:cxn modelId="{56F47B96-3CFA-4C48-B07D-1DE0BC7ABD03}" type="presParOf" srcId="{777D6F2E-9BD0-44E7-816C-385A6DE2E786}" destId="{B3E2A92E-8669-46A6-84E6-27F3CCDBDDA6}" srcOrd="1" destOrd="0" presId="urn:microsoft.com/office/officeart/2005/8/layout/pyramid1"/>
    <dgm:cxn modelId="{7CC0085D-4162-4996-B35D-734AFDAF9A6E}" type="presParOf" srcId="{18712CC3-62E4-473B-A5A5-128C4F92A9FD}" destId="{B2D3A8CE-726E-48B9-89FB-549579243260}" srcOrd="2" destOrd="0" presId="urn:microsoft.com/office/officeart/2005/8/layout/pyramid1"/>
    <dgm:cxn modelId="{C818517D-9761-4E3A-8EEC-6AA16B0BCC6A}" type="presParOf" srcId="{B2D3A8CE-726E-48B9-89FB-549579243260}" destId="{91150A70-FF6E-40EE-B0A8-2A82D256DD7D}" srcOrd="0" destOrd="0" presId="urn:microsoft.com/office/officeart/2005/8/layout/pyramid1"/>
    <dgm:cxn modelId="{65DEC661-62AF-40BD-86D1-20C706E03DB6}" type="presParOf" srcId="{B2D3A8CE-726E-48B9-89FB-549579243260}" destId="{752E922C-E69D-435E-84E2-BDE1CACEFE4B}" srcOrd="1" destOrd="0" presId="urn:microsoft.com/office/officeart/2005/8/layout/pyramid1"/>
    <dgm:cxn modelId="{0E00B398-616F-47CF-A5C3-0CBF64A8100B}" type="presParOf" srcId="{18712CC3-62E4-473B-A5A5-128C4F92A9FD}" destId="{5B952C87-9B71-4202-9BCD-23F9C90F7A4A}" srcOrd="3" destOrd="0" presId="urn:microsoft.com/office/officeart/2005/8/layout/pyramid1"/>
    <dgm:cxn modelId="{6FE88E73-D785-412E-B635-1E14CD0D5E3F}" type="presParOf" srcId="{5B952C87-9B71-4202-9BCD-23F9C90F7A4A}" destId="{AA6298DB-4A55-4A0C-A9CA-E1682575CC01}" srcOrd="0" destOrd="0" presId="urn:microsoft.com/office/officeart/2005/8/layout/pyramid1"/>
    <dgm:cxn modelId="{C97023CA-678D-460E-AE01-D9E1F228CF77}" type="presParOf" srcId="{5B952C87-9B71-4202-9BCD-23F9C90F7A4A}" destId="{8BAF6824-2F66-4BB4-B824-5CFDA4A80F4C}" srcOrd="1" destOrd="0" presId="urn:microsoft.com/office/officeart/2005/8/layout/pyramid1"/>
    <dgm:cxn modelId="{92233F7D-FB1D-4A15-8657-D84B8E510706}" type="presParOf" srcId="{18712CC3-62E4-473B-A5A5-128C4F92A9FD}" destId="{D304D9B5-34CD-40B0-8ED8-FD068FE72F75}" srcOrd="4" destOrd="0" presId="urn:microsoft.com/office/officeart/2005/8/layout/pyramid1"/>
    <dgm:cxn modelId="{A121673B-1761-41BE-BC6A-05610C213B24}" type="presParOf" srcId="{D304D9B5-34CD-40B0-8ED8-FD068FE72F75}" destId="{6C667C4A-2384-491F-B535-26E58134A58F}" srcOrd="0" destOrd="0" presId="urn:microsoft.com/office/officeart/2005/8/layout/pyramid1"/>
    <dgm:cxn modelId="{CC830C66-78EA-4841-B9EE-AC7D72A3D5B2}" type="presParOf" srcId="{D304D9B5-34CD-40B0-8ED8-FD068FE72F75}" destId="{C51C147A-8697-4A4A-B676-FDBE597FBDF0}"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B68AF-7A56-445C-8D6B-345C6AE6F4EB}">
      <dsp:nvSpPr>
        <dsp:cNvPr id="0" name=""/>
        <dsp:cNvSpPr/>
      </dsp:nvSpPr>
      <dsp:spPr>
        <a:xfrm>
          <a:off x="3745064" y="0"/>
          <a:ext cx="1872532" cy="1279685"/>
        </a:xfrm>
        <a:prstGeom prst="trapezoid">
          <a:avLst>
            <a:gd name="adj" fmla="val 73164"/>
          </a:avLst>
        </a:prstGeom>
        <a:solidFill>
          <a:srgbClr val="CCFFCC"/>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45064" y="0"/>
        <a:ext cx="1872532" cy="1279685"/>
      </dsp:txXfrm>
    </dsp:sp>
    <dsp:sp modelId="{F58ED3E0-F893-493D-A459-F4E035379B6F}">
      <dsp:nvSpPr>
        <dsp:cNvPr id="0" name=""/>
        <dsp:cNvSpPr/>
      </dsp:nvSpPr>
      <dsp:spPr>
        <a:xfrm>
          <a:off x="2808798" y="1279685"/>
          <a:ext cx="3745064" cy="1279685"/>
        </a:xfrm>
        <a:prstGeom prst="trapezoid">
          <a:avLst>
            <a:gd name="adj" fmla="val 73164"/>
          </a:avLst>
        </a:prstGeom>
        <a:solidFill>
          <a:schemeClr val="accent2">
            <a:lumMod val="20000"/>
            <a:lumOff val="8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464184" y="1279685"/>
        <a:ext cx="2434291" cy="1279685"/>
      </dsp:txXfrm>
    </dsp:sp>
    <dsp:sp modelId="{91150A70-FF6E-40EE-B0A8-2A82D256DD7D}">
      <dsp:nvSpPr>
        <dsp:cNvPr id="0" name=""/>
        <dsp:cNvSpPr/>
      </dsp:nvSpPr>
      <dsp:spPr>
        <a:xfrm>
          <a:off x="1877138" y="2559371"/>
          <a:ext cx="5617596" cy="1279685"/>
        </a:xfrm>
        <a:prstGeom prst="trapezoid">
          <a:avLst>
            <a:gd name="adj" fmla="val 73164"/>
          </a:avLst>
        </a:prstGeom>
        <a:solidFill>
          <a:schemeClr val="bg1">
            <a:lumMod val="9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2860218" y="2559371"/>
        <a:ext cx="3651437" cy="1279685"/>
      </dsp:txXfrm>
    </dsp:sp>
    <dsp:sp modelId="{AA6298DB-4A55-4A0C-A9CA-E1682575CC01}">
      <dsp:nvSpPr>
        <dsp:cNvPr id="0" name=""/>
        <dsp:cNvSpPr/>
      </dsp:nvSpPr>
      <dsp:spPr>
        <a:xfrm>
          <a:off x="936266" y="3852314"/>
          <a:ext cx="7490128" cy="1279685"/>
        </a:xfrm>
        <a:prstGeom prst="trapezoid">
          <a:avLst>
            <a:gd name="adj" fmla="val 73164"/>
          </a:avLst>
        </a:prstGeom>
        <a:solidFill>
          <a:schemeClr val="accent5">
            <a:lumMod val="20000"/>
            <a:lumOff val="8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2247038" y="3852314"/>
        <a:ext cx="4868583" cy="1279685"/>
      </dsp:txXfrm>
    </dsp:sp>
    <dsp:sp modelId="{6C667C4A-2384-491F-B535-26E58134A58F}">
      <dsp:nvSpPr>
        <dsp:cNvPr id="0" name=""/>
        <dsp:cNvSpPr/>
      </dsp:nvSpPr>
      <dsp:spPr>
        <a:xfrm>
          <a:off x="0" y="5094441"/>
          <a:ext cx="9362660" cy="1279685"/>
        </a:xfrm>
        <a:prstGeom prst="trapezoid">
          <a:avLst>
            <a:gd name="adj" fmla="val 73164"/>
          </a:avLst>
        </a:prstGeom>
        <a:solidFill>
          <a:schemeClr val="tx2">
            <a:lumMod val="40000"/>
            <a:lumOff val="60000"/>
          </a:schemeClr>
        </a:solidFill>
        <a:ln w="15875" cap="rnd" cmpd="sng" algn="ctr">
          <a:solidFill>
            <a:schemeClr val="accent6">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638465" y="5094441"/>
        <a:ext cx="6085729" cy="127968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E58011-6FD7-4128-9619-910AE3D945BB}"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6770932-0A1B-415F-A046-563CC7BB9EBC}" type="slidenum">
              <a:rPr lang="en-US" smtClean="0"/>
              <a:t>‹#›</a:t>
            </a:fld>
            <a:endParaRPr lang="en-US"/>
          </a:p>
        </p:txBody>
      </p:sp>
    </p:spTree>
    <p:extLst>
      <p:ext uri="{BB962C8B-B14F-4D97-AF65-F5344CB8AC3E}">
        <p14:creationId xmlns:p14="http://schemas.microsoft.com/office/powerpoint/2010/main" val="142935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E58011-6FD7-4128-9619-910AE3D945BB}"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770932-0A1B-415F-A046-563CC7BB9EBC}" type="slidenum">
              <a:rPr lang="en-US" smtClean="0"/>
              <a:t>‹#›</a:t>
            </a:fld>
            <a:endParaRPr lang="en-US"/>
          </a:p>
        </p:txBody>
      </p:sp>
    </p:spTree>
    <p:extLst>
      <p:ext uri="{BB962C8B-B14F-4D97-AF65-F5344CB8AC3E}">
        <p14:creationId xmlns:p14="http://schemas.microsoft.com/office/powerpoint/2010/main" val="308849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E58011-6FD7-4128-9619-910AE3D945BB}"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770932-0A1B-415F-A046-563CC7BB9EB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3978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5E58011-6FD7-4128-9619-910AE3D945BB}"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770932-0A1B-415F-A046-563CC7BB9EBC}" type="slidenum">
              <a:rPr lang="en-US" smtClean="0"/>
              <a:t>‹#›</a:t>
            </a:fld>
            <a:endParaRPr lang="en-US"/>
          </a:p>
        </p:txBody>
      </p:sp>
    </p:spTree>
    <p:extLst>
      <p:ext uri="{BB962C8B-B14F-4D97-AF65-F5344CB8AC3E}">
        <p14:creationId xmlns:p14="http://schemas.microsoft.com/office/powerpoint/2010/main" val="3325276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5E58011-6FD7-4128-9619-910AE3D945BB}"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770932-0A1B-415F-A046-563CC7BB9EB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40990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5E58011-6FD7-4128-9619-910AE3D945BB}"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770932-0A1B-415F-A046-563CC7BB9EBC}" type="slidenum">
              <a:rPr lang="en-US" smtClean="0"/>
              <a:t>‹#›</a:t>
            </a:fld>
            <a:endParaRPr lang="en-US"/>
          </a:p>
        </p:txBody>
      </p:sp>
    </p:spTree>
    <p:extLst>
      <p:ext uri="{BB962C8B-B14F-4D97-AF65-F5344CB8AC3E}">
        <p14:creationId xmlns:p14="http://schemas.microsoft.com/office/powerpoint/2010/main" val="3466831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58011-6FD7-4128-9619-910AE3D945BB}"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770932-0A1B-415F-A046-563CC7BB9EBC}" type="slidenum">
              <a:rPr lang="en-US" smtClean="0"/>
              <a:t>‹#›</a:t>
            </a:fld>
            <a:endParaRPr lang="en-US"/>
          </a:p>
        </p:txBody>
      </p:sp>
    </p:spTree>
    <p:extLst>
      <p:ext uri="{BB962C8B-B14F-4D97-AF65-F5344CB8AC3E}">
        <p14:creationId xmlns:p14="http://schemas.microsoft.com/office/powerpoint/2010/main" val="3170205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58011-6FD7-4128-9619-910AE3D945BB}"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770932-0A1B-415F-A046-563CC7BB9EBC}" type="slidenum">
              <a:rPr lang="en-US" smtClean="0"/>
              <a:t>‹#›</a:t>
            </a:fld>
            <a:endParaRPr lang="en-US"/>
          </a:p>
        </p:txBody>
      </p:sp>
    </p:spTree>
    <p:extLst>
      <p:ext uri="{BB962C8B-B14F-4D97-AF65-F5344CB8AC3E}">
        <p14:creationId xmlns:p14="http://schemas.microsoft.com/office/powerpoint/2010/main" val="341216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58011-6FD7-4128-9619-910AE3D945BB}"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770932-0A1B-415F-A046-563CC7BB9EBC}" type="slidenum">
              <a:rPr lang="en-US" smtClean="0"/>
              <a:t>‹#›</a:t>
            </a:fld>
            <a:endParaRPr lang="en-US"/>
          </a:p>
        </p:txBody>
      </p:sp>
    </p:spTree>
    <p:extLst>
      <p:ext uri="{BB962C8B-B14F-4D97-AF65-F5344CB8AC3E}">
        <p14:creationId xmlns:p14="http://schemas.microsoft.com/office/powerpoint/2010/main" val="3983314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E58011-6FD7-4128-9619-910AE3D945BB}"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770932-0A1B-415F-A046-563CC7BB9EBC}" type="slidenum">
              <a:rPr lang="en-US" smtClean="0"/>
              <a:t>‹#›</a:t>
            </a:fld>
            <a:endParaRPr lang="en-US"/>
          </a:p>
        </p:txBody>
      </p:sp>
    </p:spTree>
    <p:extLst>
      <p:ext uri="{BB962C8B-B14F-4D97-AF65-F5344CB8AC3E}">
        <p14:creationId xmlns:p14="http://schemas.microsoft.com/office/powerpoint/2010/main" val="192104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E58011-6FD7-4128-9619-910AE3D945BB}"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6770932-0A1B-415F-A046-563CC7BB9EBC}" type="slidenum">
              <a:rPr lang="en-US" smtClean="0"/>
              <a:t>‹#›</a:t>
            </a:fld>
            <a:endParaRPr lang="en-US"/>
          </a:p>
        </p:txBody>
      </p:sp>
    </p:spTree>
    <p:extLst>
      <p:ext uri="{BB962C8B-B14F-4D97-AF65-F5344CB8AC3E}">
        <p14:creationId xmlns:p14="http://schemas.microsoft.com/office/powerpoint/2010/main" val="2451987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E58011-6FD7-4128-9619-910AE3D945BB}" type="datetimeFigureOut">
              <a:rPr lang="en-US" smtClean="0"/>
              <a:t>4/16/2020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6770932-0A1B-415F-A046-563CC7BB9EBC}" type="slidenum">
              <a:rPr lang="en-US" smtClean="0"/>
              <a:t>‹#›</a:t>
            </a:fld>
            <a:endParaRPr lang="en-US"/>
          </a:p>
        </p:txBody>
      </p:sp>
    </p:spTree>
    <p:extLst>
      <p:ext uri="{BB962C8B-B14F-4D97-AF65-F5344CB8AC3E}">
        <p14:creationId xmlns:p14="http://schemas.microsoft.com/office/powerpoint/2010/main" val="92463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E58011-6FD7-4128-9619-910AE3D945BB}" type="datetimeFigureOut">
              <a:rPr lang="en-US" smtClean="0"/>
              <a:t>4/16/2020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6770932-0A1B-415F-A046-563CC7BB9EBC}" type="slidenum">
              <a:rPr lang="en-US" smtClean="0"/>
              <a:t>‹#›</a:t>
            </a:fld>
            <a:endParaRPr lang="en-US"/>
          </a:p>
        </p:txBody>
      </p:sp>
    </p:spTree>
    <p:extLst>
      <p:ext uri="{BB962C8B-B14F-4D97-AF65-F5344CB8AC3E}">
        <p14:creationId xmlns:p14="http://schemas.microsoft.com/office/powerpoint/2010/main" val="276968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E58011-6FD7-4128-9619-910AE3D945BB}" type="datetimeFigureOut">
              <a:rPr lang="en-US" smtClean="0"/>
              <a:t>4/16/2020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6770932-0A1B-415F-A046-563CC7BB9EBC}" type="slidenum">
              <a:rPr lang="en-US" smtClean="0"/>
              <a:t>‹#›</a:t>
            </a:fld>
            <a:endParaRPr lang="en-US"/>
          </a:p>
        </p:txBody>
      </p:sp>
    </p:spTree>
    <p:extLst>
      <p:ext uri="{BB962C8B-B14F-4D97-AF65-F5344CB8AC3E}">
        <p14:creationId xmlns:p14="http://schemas.microsoft.com/office/powerpoint/2010/main" val="152490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E58011-6FD7-4128-9619-910AE3D945BB}"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770932-0A1B-415F-A046-563CC7BB9EBC}" type="slidenum">
              <a:rPr lang="en-US" smtClean="0"/>
              <a:t>‹#›</a:t>
            </a:fld>
            <a:endParaRPr lang="en-US"/>
          </a:p>
        </p:txBody>
      </p:sp>
    </p:spTree>
    <p:extLst>
      <p:ext uri="{BB962C8B-B14F-4D97-AF65-F5344CB8AC3E}">
        <p14:creationId xmlns:p14="http://schemas.microsoft.com/office/powerpoint/2010/main" val="502896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E58011-6FD7-4128-9619-910AE3D945BB}"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770932-0A1B-415F-A046-563CC7BB9EBC}" type="slidenum">
              <a:rPr lang="en-US" smtClean="0"/>
              <a:t>‹#›</a:t>
            </a:fld>
            <a:endParaRPr lang="en-US"/>
          </a:p>
        </p:txBody>
      </p:sp>
    </p:spTree>
    <p:extLst>
      <p:ext uri="{BB962C8B-B14F-4D97-AF65-F5344CB8AC3E}">
        <p14:creationId xmlns:p14="http://schemas.microsoft.com/office/powerpoint/2010/main" val="1394025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5E58011-6FD7-4128-9619-910AE3D945BB}" type="datetimeFigureOut">
              <a:rPr lang="en-US" smtClean="0"/>
              <a:t>4/16/2020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6770932-0A1B-415F-A046-563CC7BB9EBC}" type="slidenum">
              <a:rPr lang="en-US" smtClean="0"/>
              <a:t>‹#›</a:t>
            </a:fld>
            <a:endParaRPr lang="en-US"/>
          </a:p>
        </p:txBody>
      </p:sp>
    </p:spTree>
    <p:extLst>
      <p:ext uri="{BB962C8B-B14F-4D97-AF65-F5344CB8AC3E}">
        <p14:creationId xmlns:p14="http://schemas.microsoft.com/office/powerpoint/2010/main" val="37264483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F234-65A2-433A-BF9E-81826C0674EF}"/>
              </a:ext>
            </a:extLst>
          </p:cNvPr>
          <p:cNvSpPr>
            <a:spLocks noGrp="1"/>
          </p:cNvSpPr>
          <p:nvPr>
            <p:ph type="ctrTitle"/>
          </p:nvPr>
        </p:nvSpPr>
        <p:spPr>
          <a:xfrm>
            <a:off x="1524000" y="1122363"/>
            <a:ext cx="9144000" cy="1620837"/>
          </a:xfrm>
        </p:spPr>
        <p:txBody>
          <a:bodyPr>
            <a:normAutofit/>
          </a:bodyPr>
          <a:lstStyle/>
          <a:p>
            <a:pPr algn="ctr"/>
            <a:r>
              <a:rPr lang="en-US" sz="5000" b="1" dirty="0"/>
              <a:t>Top Song Analysis - Spotify</a:t>
            </a:r>
          </a:p>
        </p:txBody>
      </p:sp>
      <p:sp>
        <p:nvSpPr>
          <p:cNvPr id="3" name="Subtitle 2">
            <a:extLst>
              <a:ext uri="{FF2B5EF4-FFF2-40B4-BE49-F238E27FC236}">
                <a16:creationId xmlns:a16="http://schemas.microsoft.com/office/drawing/2014/main" id="{C85C6E01-0715-40B3-B181-F26470348186}"/>
              </a:ext>
            </a:extLst>
          </p:cNvPr>
          <p:cNvSpPr>
            <a:spLocks noGrp="1"/>
          </p:cNvSpPr>
          <p:nvPr>
            <p:ph type="subTitle" idx="1"/>
          </p:nvPr>
        </p:nvSpPr>
        <p:spPr>
          <a:xfrm>
            <a:off x="1472417" y="3286919"/>
            <a:ext cx="9579896" cy="2448717"/>
          </a:xfrm>
        </p:spPr>
        <p:txBody>
          <a:bodyPr>
            <a:normAutofit fontScale="25000" lnSpcReduction="20000"/>
          </a:bodyPr>
          <a:lstStyle/>
          <a:p>
            <a:pPr algn="ctr"/>
            <a:r>
              <a:rPr lang="en-US" sz="16000" b="1" dirty="0"/>
              <a:t>Multivariate Analysis</a:t>
            </a:r>
          </a:p>
          <a:p>
            <a:pPr algn="r"/>
            <a:r>
              <a:rPr lang="en-US" sz="10400" dirty="0"/>
              <a:t>Group Members</a:t>
            </a:r>
          </a:p>
          <a:p>
            <a:pPr algn="r"/>
            <a:r>
              <a:rPr lang="en-US" sz="10400" dirty="0"/>
              <a:t>-Amit </a:t>
            </a:r>
            <a:r>
              <a:rPr lang="en-US" sz="10400" dirty="0" err="1"/>
              <a:t>Phadke</a:t>
            </a:r>
            <a:endParaRPr lang="en-US" sz="10400" dirty="0"/>
          </a:p>
          <a:p>
            <a:pPr algn="r"/>
            <a:r>
              <a:rPr lang="en-US" sz="10400" dirty="0"/>
              <a:t>-Apurva </a:t>
            </a:r>
            <a:r>
              <a:rPr lang="en-US" sz="10400" dirty="0" err="1"/>
              <a:t>Sarode</a:t>
            </a:r>
            <a:endParaRPr lang="en-US" sz="10400" dirty="0"/>
          </a:p>
          <a:p>
            <a:pPr algn="r"/>
            <a:r>
              <a:rPr lang="en-US" sz="10400" dirty="0"/>
              <a:t>-Renuka Madhugiri</a:t>
            </a:r>
          </a:p>
        </p:txBody>
      </p:sp>
    </p:spTree>
    <p:extLst>
      <p:ext uri="{BB962C8B-B14F-4D97-AF65-F5344CB8AC3E}">
        <p14:creationId xmlns:p14="http://schemas.microsoft.com/office/powerpoint/2010/main" val="3382785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8D9FA-96C1-47BB-8669-22CBAE732011}"/>
              </a:ext>
            </a:extLst>
          </p:cNvPr>
          <p:cNvSpPr>
            <a:spLocks noGrp="1"/>
          </p:cNvSpPr>
          <p:nvPr>
            <p:ph type="title"/>
          </p:nvPr>
        </p:nvSpPr>
        <p:spPr/>
        <p:txBody>
          <a:bodyPr>
            <a:normAutofit/>
          </a:bodyPr>
          <a:lstStyle/>
          <a:p>
            <a:pPr algn="ctr"/>
            <a:r>
              <a:rPr lang="en-US" sz="4000" b="1" dirty="0"/>
              <a:t>EDA – Heat Map</a:t>
            </a:r>
          </a:p>
        </p:txBody>
      </p:sp>
      <p:pic>
        <p:nvPicPr>
          <p:cNvPr id="4" name="Content Placeholder 3">
            <a:extLst>
              <a:ext uri="{FF2B5EF4-FFF2-40B4-BE49-F238E27FC236}">
                <a16:creationId xmlns:a16="http://schemas.microsoft.com/office/drawing/2014/main" id="{A13B9C03-D72A-42D3-8BAC-C00ED1C44888}"/>
              </a:ext>
            </a:extLst>
          </p:cNvPr>
          <p:cNvPicPr>
            <a:picLocks noGrp="1"/>
          </p:cNvPicPr>
          <p:nvPr>
            <p:ph idx="1"/>
          </p:nvPr>
        </p:nvPicPr>
        <p:blipFill>
          <a:blip r:embed="rId2"/>
          <a:stretch>
            <a:fillRect/>
          </a:stretch>
        </p:blipFill>
        <p:spPr>
          <a:xfrm>
            <a:off x="838200" y="1457739"/>
            <a:ext cx="7195930" cy="4719224"/>
          </a:xfrm>
          <a:prstGeom prst="rect">
            <a:avLst/>
          </a:prstGeom>
        </p:spPr>
      </p:pic>
    </p:spTree>
    <p:extLst>
      <p:ext uri="{BB962C8B-B14F-4D97-AF65-F5344CB8AC3E}">
        <p14:creationId xmlns:p14="http://schemas.microsoft.com/office/powerpoint/2010/main" val="2293554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10BC3-52E3-47D2-9CBE-5E3226E21E88}"/>
              </a:ext>
            </a:extLst>
          </p:cNvPr>
          <p:cNvSpPr>
            <a:spLocks noGrp="1"/>
          </p:cNvSpPr>
          <p:nvPr>
            <p:ph type="title"/>
          </p:nvPr>
        </p:nvSpPr>
        <p:spPr/>
        <p:txBody>
          <a:bodyPr>
            <a:normAutofit/>
          </a:bodyPr>
          <a:lstStyle/>
          <a:p>
            <a:pPr algn="ctr"/>
            <a:r>
              <a:rPr lang="en-US" sz="4000" b="1" dirty="0"/>
              <a:t>Exploratory Data Analysis</a:t>
            </a:r>
          </a:p>
        </p:txBody>
      </p:sp>
      <p:sp>
        <p:nvSpPr>
          <p:cNvPr id="3" name="Content Placeholder 2">
            <a:extLst>
              <a:ext uri="{FF2B5EF4-FFF2-40B4-BE49-F238E27FC236}">
                <a16:creationId xmlns:a16="http://schemas.microsoft.com/office/drawing/2014/main" id="{EE135A11-3DFC-4F8A-BF92-F2E512070416}"/>
              </a:ext>
            </a:extLst>
          </p:cNvPr>
          <p:cNvSpPr>
            <a:spLocks noGrp="1"/>
          </p:cNvSpPr>
          <p:nvPr>
            <p:ph idx="1"/>
          </p:nvPr>
        </p:nvSpPr>
        <p:spPr/>
        <p:txBody>
          <a:bodyPr>
            <a:normAutofit/>
          </a:bodyPr>
          <a:lstStyle/>
          <a:p>
            <a:pPr algn="just"/>
            <a:r>
              <a:rPr lang="en-US" sz="1600" dirty="0"/>
              <a:t>On doing Exploratory data analysis, we made the following observations:</a:t>
            </a:r>
          </a:p>
          <a:p>
            <a:pPr marL="514350" indent="-514350" algn="just">
              <a:buFont typeface="+mj-lt"/>
              <a:buAutoNum type="arabicPeriod"/>
            </a:pPr>
            <a:r>
              <a:rPr lang="en-US" sz="1600" dirty="0"/>
              <a:t>In 2010, the genre that had the most number of popular tracks belongs to Dance pop. This was the case up to 2015. Post 2015, more classical pop songs started to gain popularity and by 2019 pop became the highest.</a:t>
            </a:r>
          </a:p>
          <a:p>
            <a:pPr marL="514350" indent="-514350" algn="just">
              <a:buFont typeface="+mj-lt"/>
              <a:buAutoNum type="arabicPeriod"/>
            </a:pPr>
            <a:r>
              <a:rPr lang="en-US" sz="1600" dirty="0"/>
              <a:t>As per the duration of the song almost all tracks lie between 3 to 4.5 minutes. Only a few tracks go up to 7-minute mark.</a:t>
            </a:r>
          </a:p>
          <a:p>
            <a:pPr marL="514350" indent="-514350" algn="just">
              <a:buFont typeface="+mj-lt"/>
              <a:buAutoNum type="arabicPeriod"/>
            </a:pPr>
            <a:r>
              <a:rPr lang="en-US" sz="1600" dirty="0"/>
              <a:t>For the audio properties of a song, the average for Danceability, Energy, Loudness and Valence is higher than that of </a:t>
            </a:r>
            <a:r>
              <a:rPr lang="en-US" sz="1600" dirty="0" err="1"/>
              <a:t>Acoustiveness</a:t>
            </a:r>
            <a:r>
              <a:rPr lang="en-US" sz="1600" dirty="0"/>
              <a:t>.</a:t>
            </a:r>
          </a:p>
          <a:p>
            <a:pPr marL="514350" indent="-514350" algn="just">
              <a:buFont typeface="+mj-lt"/>
              <a:buAutoNum type="arabicPeriod"/>
            </a:pPr>
            <a:r>
              <a:rPr lang="en-US" sz="1600" dirty="0"/>
              <a:t>In </a:t>
            </a:r>
            <a:r>
              <a:rPr lang="en-US" sz="1600" dirty="0" err="1"/>
              <a:t>HeatMap</a:t>
            </a:r>
            <a:r>
              <a:rPr lang="en-US" sz="1600" dirty="0"/>
              <a:t>, we can see that Danceability and Valence has highest correlation as well as Energy and Loudness.</a:t>
            </a:r>
          </a:p>
          <a:p>
            <a:pPr marL="514350" indent="-514350">
              <a:buFont typeface="+mj-lt"/>
              <a:buAutoNum type="arabicPeriod"/>
            </a:pPr>
            <a:endParaRPr lang="en-US" sz="1700" dirty="0"/>
          </a:p>
        </p:txBody>
      </p:sp>
    </p:spTree>
    <p:extLst>
      <p:ext uri="{BB962C8B-B14F-4D97-AF65-F5344CB8AC3E}">
        <p14:creationId xmlns:p14="http://schemas.microsoft.com/office/powerpoint/2010/main" val="3289766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85A9B-3F28-4037-ADA7-C8CA4C1105DB}"/>
              </a:ext>
            </a:extLst>
          </p:cNvPr>
          <p:cNvSpPr>
            <a:spLocks noGrp="1"/>
          </p:cNvSpPr>
          <p:nvPr>
            <p:ph type="title"/>
          </p:nvPr>
        </p:nvSpPr>
        <p:spPr/>
        <p:txBody>
          <a:bodyPr>
            <a:normAutofit/>
          </a:bodyPr>
          <a:lstStyle/>
          <a:p>
            <a:pPr algn="ctr"/>
            <a:r>
              <a:rPr lang="en-US" sz="4000" b="1" dirty="0"/>
              <a:t>Statistical Testing</a:t>
            </a:r>
          </a:p>
        </p:txBody>
      </p:sp>
      <p:sp>
        <p:nvSpPr>
          <p:cNvPr id="3" name="Content Placeholder 2">
            <a:extLst>
              <a:ext uri="{FF2B5EF4-FFF2-40B4-BE49-F238E27FC236}">
                <a16:creationId xmlns:a16="http://schemas.microsoft.com/office/drawing/2014/main" id="{55EF7A1E-3435-4E30-BF8F-61C3A928593A}"/>
              </a:ext>
            </a:extLst>
          </p:cNvPr>
          <p:cNvSpPr>
            <a:spLocks noGrp="1"/>
          </p:cNvSpPr>
          <p:nvPr>
            <p:ph idx="1"/>
          </p:nvPr>
        </p:nvSpPr>
        <p:spPr/>
        <p:txBody>
          <a:bodyPr>
            <a:normAutofit/>
          </a:bodyPr>
          <a:lstStyle/>
          <a:p>
            <a:pPr algn="just"/>
            <a:r>
              <a:rPr lang="en-US" sz="1600" dirty="0"/>
              <a:t>Using Statistical Testing we can see that there is a correlation between Danceability and Valence, Energy and Loudness.</a:t>
            </a:r>
          </a:p>
          <a:p>
            <a:pPr algn="just"/>
            <a:r>
              <a:rPr lang="en-US" sz="1600" dirty="0"/>
              <a:t>T-test on Duration and Popularity Column give p-value &lt;2.2e-16 which is very less , hence we can reject Null Hypothesis.</a:t>
            </a:r>
          </a:p>
          <a:p>
            <a:pPr algn="just"/>
            <a:r>
              <a:rPr lang="en-US" sz="1600" dirty="0"/>
              <a:t>Checking T-test on columns Energy and Valence, Valence and Danceability, Energy and </a:t>
            </a:r>
            <a:r>
              <a:rPr lang="en-US" sz="1600" dirty="0" err="1"/>
              <a:t>Acoustiveness</a:t>
            </a:r>
            <a:r>
              <a:rPr lang="en-US" sz="1600" dirty="0"/>
              <a:t>. Based on the values we can see that it has low p-value, hence we reject Null Hypothesis for all the audio properties.</a:t>
            </a:r>
          </a:p>
          <a:p>
            <a:pPr algn="just"/>
            <a:r>
              <a:rPr lang="en-US" sz="1600" dirty="0"/>
              <a:t>Also, checking T-test between dependent variables and independent variable i.e. Popularity and Duration, Popularity and Energy, Popularity and Danceability, Popularity and Loudness, Popularity and Valence, Popularity and </a:t>
            </a:r>
            <a:r>
              <a:rPr lang="en-US" sz="1600" dirty="0" err="1"/>
              <a:t>Acoustiveness</a:t>
            </a:r>
            <a:r>
              <a:rPr lang="en-US" sz="1600" dirty="0"/>
              <a:t>. Based on the values we can see that it has low p-value, hence we reject Null Hypothesis stating that there is significant relationship between them.</a:t>
            </a:r>
          </a:p>
          <a:p>
            <a:endParaRPr lang="en-US" dirty="0"/>
          </a:p>
        </p:txBody>
      </p:sp>
    </p:spTree>
    <p:extLst>
      <p:ext uri="{BB962C8B-B14F-4D97-AF65-F5344CB8AC3E}">
        <p14:creationId xmlns:p14="http://schemas.microsoft.com/office/powerpoint/2010/main" val="2673537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C4548-B88F-4D07-BF81-5DC2C419789A}"/>
              </a:ext>
            </a:extLst>
          </p:cNvPr>
          <p:cNvSpPr>
            <a:spLocks noGrp="1"/>
          </p:cNvSpPr>
          <p:nvPr>
            <p:ph type="title"/>
          </p:nvPr>
        </p:nvSpPr>
        <p:spPr/>
        <p:txBody>
          <a:bodyPr>
            <a:normAutofit/>
          </a:bodyPr>
          <a:lstStyle/>
          <a:p>
            <a:pPr algn="ctr"/>
            <a:r>
              <a:rPr lang="en-US" sz="4000" b="1" dirty="0"/>
              <a:t>PCA		</a:t>
            </a:r>
          </a:p>
        </p:txBody>
      </p:sp>
      <p:sp>
        <p:nvSpPr>
          <p:cNvPr id="3" name="Content Placeholder 2">
            <a:extLst>
              <a:ext uri="{FF2B5EF4-FFF2-40B4-BE49-F238E27FC236}">
                <a16:creationId xmlns:a16="http://schemas.microsoft.com/office/drawing/2014/main" id="{F87D41EB-7DF0-419E-A8FB-F48E7D983E97}"/>
              </a:ext>
            </a:extLst>
          </p:cNvPr>
          <p:cNvSpPr>
            <a:spLocks noGrp="1"/>
          </p:cNvSpPr>
          <p:nvPr>
            <p:ph idx="1"/>
          </p:nvPr>
        </p:nvSpPr>
        <p:spPr>
          <a:xfrm>
            <a:off x="1060174" y="1264555"/>
            <a:ext cx="10709482" cy="4267952"/>
          </a:xfrm>
        </p:spPr>
        <p:txBody>
          <a:bodyPr>
            <a:normAutofit/>
          </a:bodyPr>
          <a:lstStyle/>
          <a:p>
            <a:pPr algn="just"/>
            <a:r>
              <a:rPr lang="en-US" sz="1600" dirty="0"/>
              <a:t>Previously, we saw that there is correlation between popularity and other variables was low, so we tested if our audio properties are correlated.</a:t>
            </a:r>
          </a:p>
          <a:p>
            <a:pPr algn="just"/>
            <a:r>
              <a:rPr lang="en-US" sz="1600" dirty="0"/>
              <a:t>We can see from the PCA output that PC1, PC2 and PC3 has variance of around 84%.</a:t>
            </a:r>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algn="just"/>
            <a:r>
              <a:rPr lang="en-US" sz="1600" dirty="0"/>
              <a:t>On Plotting </a:t>
            </a:r>
            <a:r>
              <a:rPr lang="en-US" sz="1600" dirty="0" err="1"/>
              <a:t>Screeplot</a:t>
            </a:r>
            <a:r>
              <a:rPr lang="en-US" sz="1600" dirty="0"/>
              <a:t>, we can prove that PC1, PC2 and PC3 has cumulative variance of 84% and its hence we will be selecting first three components for our analysis.</a:t>
            </a:r>
          </a:p>
          <a:p>
            <a:pPr marL="0" indent="0">
              <a:buNone/>
            </a:pPr>
            <a:endParaRPr lang="en-US" sz="1700" dirty="0"/>
          </a:p>
        </p:txBody>
      </p:sp>
      <p:pic>
        <p:nvPicPr>
          <p:cNvPr id="4" name="Picture 3">
            <a:extLst>
              <a:ext uri="{FF2B5EF4-FFF2-40B4-BE49-F238E27FC236}">
                <a16:creationId xmlns:a16="http://schemas.microsoft.com/office/drawing/2014/main" id="{4392C2AC-F109-4901-9045-5CA7C4F61833}"/>
              </a:ext>
            </a:extLst>
          </p:cNvPr>
          <p:cNvPicPr>
            <a:picLocks noChangeAspect="1"/>
          </p:cNvPicPr>
          <p:nvPr/>
        </p:nvPicPr>
        <p:blipFill>
          <a:blip r:embed="rId2"/>
          <a:stretch>
            <a:fillRect/>
          </a:stretch>
        </p:blipFill>
        <p:spPr>
          <a:xfrm>
            <a:off x="3289853" y="2458828"/>
            <a:ext cx="4913243" cy="1048558"/>
          </a:xfrm>
          <a:prstGeom prst="rect">
            <a:avLst/>
          </a:prstGeom>
        </p:spPr>
      </p:pic>
      <p:pic>
        <p:nvPicPr>
          <p:cNvPr id="5" name="Picture 4">
            <a:extLst>
              <a:ext uri="{FF2B5EF4-FFF2-40B4-BE49-F238E27FC236}">
                <a16:creationId xmlns:a16="http://schemas.microsoft.com/office/drawing/2014/main" id="{E22BF5C8-ECA9-4B43-B92D-9EE825B9A1D7}"/>
              </a:ext>
            </a:extLst>
          </p:cNvPr>
          <p:cNvPicPr>
            <a:picLocks noChangeAspect="1"/>
          </p:cNvPicPr>
          <p:nvPr/>
        </p:nvPicPr>
        <p:blipFill>
          <a:blip r:embed="rId3"/>
          <a:stretch>
            <a:fillRect/>
          </a:stretch>
        </p:blipFill>
        <p:spPr>
          <a:xfrm>
            <a:off x="3826769" y="4519946"/>
            <a:ext cx="3839409" cy="2025121"/>
          </a:xfrm>
          <a:prstGeom prst="rect">
            <a:avLst/>
          </a:prstGeom>
        </p:spPr>
      </p:pic>
    </p:spTree>
    <p:extLst>
      <p:ext uri="{BB962C8B-B14F-4D97-AF65-F5344CB8AC3E}">
        <p14:creationId xmlns:p14="http://schemas.microsoft.com/office/powerpoint/2010/main" val="840232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7083-7DAC-4DD2-A886-71B02D1FC6D2}"/>
              </a:ext>
            </a:extLst>
          </p:cNvPr>
          <p:cNvSpPr>
            <a:spLocks noGrp="1"/>
          </p:cNvSpPr>
          <p:nvPr>
            <p:ph type="title"/>
          </p:nvPr>
        </p:nvSpPr>
        <p:spPr>
          <a:xfrm>
            <a:off x="838200" y="336989"/>
            <a:ext cx="10515600" cy="1325563"/>
          </a:xfrm>
        </p:spPr>
        <p:txBody>
          <a:bodyPr>
            <a:normAutofit/>
          </a:bodyPr>
          <a:lstStyle/>
          <a:p>
            <a:pPr algn="ctr"/>
            <a:r>
              <a:rPr lang="en-US" sz="4000" b="1" dirty="0"/>
              <a:t>PCA – </a:t>
            </a:r>
            <a:r>
              <a:rPr lang="en-US" sz="4000" b="1" dirty="0" err="1"/>
              <a:t>BiPlot</a:t>
            </a:r>
            <a:r>
              <a:rPr lang="en-US" sz="4000" b="1" dirty="0"/>
              <a:t>	</a:t>
            </a:r>
          </a:p>
        </p:txBody>
      </p:sp>
      <p:pic>
        <p:nvPicPr>
          <p:cNvPr id="4" name="Content Placeholder 3">
            <a:extLst>
              <a:ext uri="{FF2B5EF4-FFF2-40B4-BE49-F238E27FC236}">
                <a16:creationId xmlns:a16="http://schemas.microsoft.com/office/drawing/2014/main" id="{A4EDB1B1-A859-443D-9B3A-86DEDAC64C9E}"/>
              </a:ext>
            </a:extLst>
          </p:cNvPr>
          <p:cNvPicPr>
            <a:picLocks noGrp="1"/>
          </p:cNvPicPr>
          <p:nvPr>
            <p:ph idx="1"/>
          </p:nvPr>
        </p:nvPicPr>
        <p:blipFill>
          <a:blip r:embed="rId2"/>
          <a:stretch>
            <a:fillRect/>
          </a:stretch>
        </p:blipFill>
        <p:spPr>
          <a:xfrm>
            <a:off x="2060449" y="2400274"/>
            <a:ext cx="7426069" cy="3749676"/>
          </a:xfrm>
          <a:prstGeom prst="rect">
            <a:avLst/>
          </a:prstGeom>
        </p:spPr>
      </p:pic>
      <p:sp>
        <p:nvSpPr>
          <p:cNvPr id="5" name="TextBox 4">
            <a:extLst>
              <a:ext uri="{FF2B5EF4-FFF2-40B4-BE49-F238E27FC236}">
                <a16:creationId xmlns:a16="http://schemas.microsoft.com/office/drawing/2014/main" id="{260D3D6D-B3A4-4D68-9B2B-A9F9CAB47896}"/>
              </a:ext>
            </a:extLst>
          </p:cNvPr>
          <p:cNvSpPr txBox="1"/>
          <p:nvPr/>
        </p:nvSpPr>
        <p:spPr>
          <a:xfrm>
            <a:off x="1069145" y="1662552"/>
            <a:ext cx="9678572" cy="600164"/>
          </a:xfrm>
          <a:prstGeom prst="rect">
            <a:avLst/>
          </a:prstGeom>
          <a:noFill/>
        </p:spPr>
        <p:txBody>
          <a:bodyPr wrap="square" rtlCol="0">
            <a:spAutoFit/>
          </a:bodyPr>
          <a:lstStyle/>
          <a:p>
            <a:pPr marL="285750" indent="-285750">
              <a:buFont typeface="Arial" panose="020B0604020202020204" pitchFamily="34" charset="0"/>
              <a:buChar char="•"/>
            </a:pPr>
            <a:r>
              <a:rPr lang="en-US" sz="1600" dirty="0"/>
              <a:t>Using Biplot we could see that </a:t>
            </a:r>
            <a:r>
              <a:rPr lang="en-US" sz="1600" dirty="0" err="1"/>
              <a:t>Acoustiveness</a:t>
            </a:r>
            <a:r>
              <a:rPr lang="en-US" sz="1600" dirty="0"/>
              <a:t> and energy, loudness have inverse relationship. </a:t>
            </a:r>
            <a:r>
              <a:rPr lang="en-US" sz="1600" dirty="0" err="1"/>
              <a:t>i.e</a:t>
            </a:r>
            <a:r>
              <a:rPr lang="en-US" sz="1600" dirty="0"/>
              <a:t> if  </a:t>
            </a:r>
            <a:r>
              <a:rPr lang="en-US" sz="1600" dirty="0" err="1"/>
              <a:t>Acoustiveness</a:t>
            </a:r>
            <a:r>
              <a:rPr lang="en-US" sz="1600" dirty="0"/>
              <a:t>  is high then energy and loudness are low and vice versa</a:t>
            </a:r>
            <a:r>
              <a:rPr lang="en-US" sz="1700" dirty="0"/>
              <a:t>.</a:t>
            </a:r>
          </a:p>
        </p:txBody>
      </p:sp>
    </p:spTree>
    <p:extLst>
      <p:ext uri="{BB962C8B-B14F-4D97-AF65-F5344CB8AC3E}">
        <p14:creationId xmlns:p14="http://schemas.microsoft.com/office/powerpoint/2010/main" val="601156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6B83-7DE8-489E-AE8C-EBBDB8BA2F33}"/>
              </a:ext>
            </a:extLst>
          </p:cNvPr>
          <p:cNvSpPr>
            <a:spLocks noGrp="1"/>
          </p:cNvSpPr>
          <p:nvPr>
            <p:ph type="title"/>
          </p:nvPr>
        </p:nvSpPr>
        <p:spPr/>
        <p:txBody>
          <a:bodyPr/>
          <a:lstStyle/>
          <a:p>
            <a:pPr algn="ctr"/>
            <a:r>
              <a:rPr lang="en-US" sz="4000" b="1" dirty="0"/>
              <a:t>Factorial Analysis</a:t>
            </a:r>
            <a:r>
              <a:rPr lang="en-US" dirty="0"/>
              <a:t>	</a:t>
            </a:r>
          </a:p>
        </p:txBody>
      </p:sp>
      <p:sp>
        <p:nvSpPr>
          <p:cNvPr id="3" name="Content Placeholder 2">
            <a:extLst>
              <a:ext uri="{FF2B5EF4-FFF2-40B4-BE49-F238E27FC236}">
                <a16:creationId xmlns:a16="http://schemas.microsoft.com/office/drawing/2014/main" id="{917C918B-54FC-416B-A46D-DB9704C389AD}"/>
              </a:ext>
            </a:extLst>
          </p:cNvPr>
          <p:cNvSpPr>
            <a:spLocks noGrp="1"/>
          </p:cNvSpPr>
          <p:nvPr>
            <p:ph idx="1"/>
          </p:nvPr>
        </p:nvSpPr>
        <p:spPr>
          <a:xfrm>
            <a:off x="1020417" y="1391478"/>
            <a:ext cx="10484195" cy="4519744"/>
          </a:xfrm>
        </p:spPr>
        <p:txBody>
          <a:bodyPr>
            <a:normAutofit/>
          </a:bodyPr>
          <a:lstStyle/>
          <a:p>
            <a:pPr algn="just"/>
            <a:r>
              <a:rPr lang="en-US" sz="1600" dirty="0"/>
              <a:t>From the below visualization we could see that there is a loss of 30% in RC1 from factors Loudness and Energy, the same can be seen between Loudness and Energy for RC2. Also, there is a loss of 10% in RC3 from </a:t>
            </a:r>
            <a:r>
              <a:rPr lang="en-US" sz="1600" dirty="0" err="1"/>
              <a:t>Acoustiveness</a:t>
            </a:r>
            <a:r>
              <a:rPr lang="en-US" sz="1600" dirty="0"/>
              <a:t>. Hence, we can conclude that there is some behavioral similarities between the factors like Loudness and energy, Danceability and Valence, </a:t>
            </a:r>
            <a:r>
              <a:rPr lang="en-US" sz="1600" dirty="0" err="1"/>
              <a:t>Acoustivesness</a:t>
            </a:r>
            <a:r>
              <a:rPr lang="en-US" sz="1600" dirty="0"/>
              <a:t>. This Analysis can further help in our cluster Analysis.</a:t>
            </a:r>
          </a:p>
        </p:txBody>
      </p:sp>
      <p:pic>
        <p:nvPicPr>
          <p:cNvPr id="6" name="Picture 5">
            <a:extLst>
              <a:ext uri="{FF2B5EF4-FFF2-40B4-BE49-F238E27FC236}">
                <a16:creationId xmlns:a16="http://schemas.microsoft.com/office/drawing/2014/main" id="{B25C5737-E27F-48DE-BAF5-35BA9EFE4FCB}"/>
              </a:ext>
            </a:extLst>
          </p:cNvPr>
          <p:cNvPicPr/>
          <p:nvPr/>
        </p:nvPicPr>
        <p:blipFill>
          <a:blip r:embed="rId2"/>
          <a:stretch>
            <a:fillRect/>
          </a:stretch>
        </p:blipFill>
        <p:spPr>
          <a:xfrm>
            <a:off x="3101009" y="3021495"/>
            <a:ext cx="7230387" cy="3072367"/>
          </a:xfrm>
          <a:prstGeom prst="rect">
            <a:avLst/>
          </a:prstGeom>
        </p:spPr>
      </p:pic>
    </p:spTree>
    <p:extLst>
      <p:ext uri="{BB962C8B-B14F-4D97-AF65-F5344CB8AC3E}">
        <p14:creationId xmlns:p14="http://schemas.microsoft.com/office/powerpoint/2010/main" val="3268523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3458-FE44-4F4F-9F46-A28177845EC0}"/>
              </a:ext>
            </a:extLst>
          </p:cNvPr>
          <p:cNvSpPr>
            <a:spLocks noGrp="1"/>
          </p:cNvSpPr>
          <p:nvPr>
            <p:ph type="title"/>
          </p:nvPr>
        </p:nvSpPr>
        <p:spPr/>
        <p:txBody>
          <a:bodyPr>
            <a:normAutofit/>
          </a:bodyPr>
          <a:lstStyle/>
          <a:p>
            <a:pPr algn="ctr"/>
            <a:r>
              <a:rPr lang="en-US" sz="4000" b="1" dirty="0"/>
              <a:t>Clustering</a:t>
            </a:r>
          </a:p>
        </p:txBody>
      </p:sp>
      <p:sp>
        <p:nvSpPr>
          <p:cNvPr id="3" name="Content Placeholder 2">
            <a:extLst>
              <a:ext uri="{FF2B5EF4-FFF2-40B4-BE49-F238E27FC236}">
                <a16:creationId xmlns:a16="http://schemas.microsoft.com/office/drawing/2014/main" id="{EDF4AC0E-F63C-49C6-A5F0-997CD7879FA9}"/>
              </a:ext>
            </a:extLst>
          </p:cNvPr>
          <p:cNvSpPr>
            <a:spLocks noGrp="1"/>
          </p:cNvSpPr>
          <p:nvPr>
            <p:ph idx="1"/>
          </p:nvPr>
        </p:nvSpPr>
        <p:spPr>
          <a:xfrm>
            <a:off x="1457739" y="1470991"/>
            <a:ext cx="10046873" cy="4440231"/>
          </a:xfrm>
        </p:spPr>
        <p:txBody>
          <a:bodyPr/>
          <a:lstStyle/>
          <a:p>
            <a:pPr algn="just"/>
            <a:r>
              <a:rPr lang="en-US" sz="1600" dirty="0"/>
              <a:t>Using function </a:t>
            </a:r>
            <a:r>
              <a:rPr lang="en-US" sz="1600" dirty="0" err="1"/>
              <a:t>nb_clust</a:t>
            </a:r>
            <a:r>
              <a:rPr lang="en-US" sz="1600" dirty="0"/>
              <a:t> we can say which is the best number of cluster for our analysis.</a:t>
            </a:r>
          </a:p>
          <a:p>
            <a:pPr marL="0" indent="0" algn="just">
              <a:buNone/>
            </a:pPr>
            <a:r>
              <a:rPr lang="en-US" sz="1600" dirty="0" err="1"/>
              <a:t>nb_clust</a:t>
            </a:r>
            <a:r>
              <a:rPr lang="en-US" sz="1600" dirty="0"/>
              <a:t> = </a:t>
            </a:r>
            <a:r>
              <a:rPr lang="en-US" sz="1600" b="1" dirty="0" err="1"/>
              <a:t>NbClust</a:t>
            </a:r>
            <a:r>
              <a:rPr lang="en-US" sz="1600" dirty="0"/>
              <a:t>(</a:t>
            </a:r>
            <a:r>
              <a:rPr lang="en-US" sz="1600" dirty="0" err="1"/>
              <a:t>Data_num</a:t>
            </a:r>
            <a:r>
              <a:rPr lang="en-US" sz="1600" dirty="0"/>
              <a:t>, distance="</a:t>
            </a:r>
            <a:r>
              <a:rPr lang="en-US" sz="1600" dirty="0" err="1"/>
              <a:t>euclidean</a:t>
            </a:r>
            <a:r>
              <a:rPr lang="en-US" sz="1600" dirty="0"/>
              <a:t>", method = '</a:t>
            </a:r>
            <a:r>
              <a:rPr lang="en-US" sz="1600" dirty="0" err="1"/>
              <a:t>kmeans</a:t>
            </a:r>
            <a:r>
              <a:rPr lang="en-US" sz="1600" dirty="0"/>
              <a:t>')</a:t>
            </a:r>
          </a:p>
          <a:p>
            <a:pPr marL="0" indent="0" algn="just">
              <a:buNone/>
            </a:pPr>
            <a:endParaRPr lang="en-US" sz="1600" dirty="0"/>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35E455BE-8CAD-4CFD-A5DF-5B531B311F31}"/>
              </a:ext>
            </a:extLst>
          </p:cNvPr>
          <p:cNvPicPr>
            <a:picLocks noChangeAspect="1"/>
          </p:cNvPicPr>
          <p:nvPr/>
        </p:nvPicPr>
        <p:blipFill>
          <a:blip r:embed="rId2"/>
          <a:stretch>
            <a:fillRect/>
          </a:stretch>
        </p:blipFill>
        <p:spPr>
          <a:xfrm>
            <a:off x="2592925" y="2401711"/>
            <a:ext cx="7352886" cy="1506400"/>
          </a:xfrm>
          <a:prstGeom prst="rect">
            <a:avLst/>
          </a:prstGeom>
        </p:spPr>
      </p:pic>
    </p:spTree>
    <p:extLst>
      <p:ext uri="{BB962C8B-B14F-4D97-AF65-F5344CB8AC3E}">
        <p14:creationId xmlns:p14="http://schemas.microsoft.com/office/powerpoint/2010/main" val="300907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80C93-0CD9-4733-A4B1-2BBC8B14FC71}"/>
              </a:ext>
            </a:extLst>
          </p:cNvPr>
          <p:cNvSpPr>
            <a:spLocks noGrp="1"/>
          </p:cNvSpPr>
          <p:nvPr>
            <p:ph type="title"/>
          </p:nvPr>
        </p:nvSpPr>
        <p:spPr>
          <a:xfrm>
            <a:off x="821515" y="640263"/>
            <a:ext cx="7143041" cy="1344975"/>
          </a:xfrm>
        </p:spPr>
        <p:txBody>
          <a:bodyPr>
            <a:normAutofit/>
          </a:bodyPr>
          <a:lstStyle/>
          <a:p>
            <a:pPr algn="ctr"/>
            <a:r>
              <a:rPr lang="en-US" sz="4000" b="1" dirty="0"/>
              <a:t>Clustering - Scatterplot</a:t>
            </a:r>
          </a:p>
        </p:txBody>
      </p:sp>
      <p:sp>
        <p:nvSpPr>
          <p:cNvPr id="10" name="Content Placeholder 9">
            <a:extLst>
              <a:ext uri="{FF2B5EF4-FFF2-40B4-BE49-F238E27FC236}">
                <a16:creationId xmlns:a16="http://schemas.microsoft.com/office/drawing/2014/main" id="{3AED7FB9-9388-4971-9900-E564945A9A0D}"/>
              </a:ext>
            </a:extLst>
          </p:cNvPr>
          <p:cNvSpPr>
            <a:spLocks noGrp="1"/>
          </p:cNvSpPr>
          <p:nvPr>
            <p:ph idx="1"/>
          </p:nvPr>
        </p:nvSpPr>
        <p:spPr>
          <a:xfrm>
            <a:off x="821515" y="2121762"/>
            <a:ext cx="6204984" cy="3626917"/>
          </a:xfrm>
        </p:spPr>
        <p:txBody>
          <a:bodyPr>
            <a:normAutofit/>
          </a:bodyPr>
          <a:lstStyle/>
          <a:p>
            <a:pPr algn="just"/>
            <a:r>
              <a:rPr lang="en-US" sz="1600" dirty="0"/>
              <a:t>We can visually plot the 2 clusters.</a:t>
            </a:r>
          </a:p>
          <a:p>
            <a:pPr algn="just"/>
            <a:r>
              <a:rPr lang="en-US" sz="1600" dirty="0"/>
              <a:t>Run the </a:t>
            </a:r>
            <a:r>
              <a:rPr lang="en-US" sz="1600" dirty="0" err="1"/>
              <a:t>kmeans</a:t>
            </a:r>
            <a:r>
              <a:rPr lang="en-US" sz="1600" dirty="0"/>
              <a:t> algorithm on the standardized data with K=2.</a:t>
            </a:r>
          </a:p>
          <a:p>
            <a:pPr algn="just"/>
            <a:r>
              <a:rPr lang="en-US" sz="1600" dirty="0"/>
              <a:t>We could see that their forms clustering with low </a:t>
            </a:r>
            <a:r>
              <a:rPr lang="en-US" sz="1600" dirty="0" err="1"/>
              <a:t>acoustiveness</a:t>
            </a:r>
            <a:r>
              <a:rPr lang="en-US" sz="1600" dirty="0"/>
              <a:t> and high </a:t>
            </a:r>
            <a:r>
              <a:rPr lang="en-US" sz="1600" dirty="0" err="1"/>
              <a:t>Loudness+Energy</a:t>
            </a:r>
            <a:r>
              <a:rPr lang="en-US" sz="1600" dirty="0"/>
              <a:t>.</a:t>
            </a:r>
          </a:p>
          <a:p>
            <a:pPr algn="just"/>
            <a:r>
              <a:rPr lang="en-US" sz="1600" dirty="0"/>
              <a:t>Also, clustering with high </a:t>
            </a:r>
            <a:r>
              <a:rPr lang="en-US" sz="1600" dirty="0" err="1"/>
              <a:t>Loudiness+Energy</a:t>
            </a:r>
            <a:r>
              <a:rPr lang="en-US" sz="1600" dirty="0"/>
              <a:t> and high </a:t>
            </a:r>
            <a:r>
              <a:rPr lang="en-US" sz="1600" dirty="0" err="1"/>
              <a:t>Danceability+Valence</a:t>
            </a:r>
            <a:r>
              <a:rPr lang="en-US" sz="1600" dirty="0"/>
              <a:t>.</a:t>
            </a:r>
          </a:p>
          <a:p>
            <a:pPr algn="just"/>
            <a:r>
              <a:rPr lang="en-US" sz="1600" dirty="0"/>
              <a:t>Lastly, there is clustering with low </a:t>
            </a:r>
            <a:r>
              <a:rPr lang="en-US" sz="1600" dirty="0" err="1"/>
              <a:t>acoustiveness</a:t>
            </a:r>
            <a:r>
              <a:rPr lang="en-US" sz="1600" dirty="0"/>
              <a:t> and high Danceability and Valence.</a:t>
            </a:r>
          </a:p>
          <a:p>
            <a:endParaRPr lang="en-US" sz="2000" dirty="0"/>
          </a:p>
        </p:txBody>
      </p:sp>
      <p:pic>
        <p:nvPicPr>
          <p:cNvPr id="5" name="Picture 4">
            <a:extLst>
              <a:ext uri="{FF2B5EF4-FFF2-40B4-BE49-F238E27FC236}">
                <a16:creationId xmlns:a16="http://schemas.microsoft.com/office/drawing/2014/main" id="{0C44C3A7-6545-4D65-8B09-C504D3A1E2B2}"/>
              </a:ext>
            </a:extLst>
          </p:cNvPr>
          <p:cNvPicPr/>
          <p:nvPr/>
        </p:nvPicPr>
        <p:blipFill rotWithShape="1">
          <a:blip r:embed="rId2"/>
          <a:srcRect b="11792"/>
          <a:stretch/>
        </p:blipFill>
        <p:spPr>
          <a:xfrm>
            <a:off x="7829551" y="306910"/>
            <a:ext cx="4042409" cy="1863092"/>
          </a:xfrm>
          <a:prstGeom prst="rect">
            <a:avLst/>
          </a:prstGeom>
        </p:spPr>
      </p:pic>
      <p:pic>
        <p:nvPicPr>
          <p:cNvPr id="4" name="Content Placeholder 3">
            <a:extLst>
              <a:ext uri="{FF2B5EF4-FFF2-40B4-BE49-F238E27FC236}">
                <a16:creationId xmlns:a16="http://schemas.microsoft.com/office/drawing/2014/main" id="{F0C23338-2F3F-45C5-A7A8-5DAD28973347}"/>
              </a:ext>
            </a:extLst>
          </p:cNvPr>
          <p:cNvPicPr>
            <a:picLocks/>
          </p:cNvPicPr>
          <p:nvPr/>
        </p:nvPicPr>
        <p:blipFill rotWithShape="1">
          <a:blip r:embed="rId3"/>
          <a:srcRect t="10940"/>
          <a:stretch/>
        </p:blipFill>
        <p:spPr>
          <a:xfrm>
            <a:off x="7829551" y="2330867"/>
            <a:ext cx="4042410" cy="1863093"/>
          </a:xfrm>
          <a:prstGeom prst="rect">
            <a:avLst/>
          </a:prstGeom>
        </p:spPr>
      </p:pic>
      <p:pic>
        <p:nvPicPr>
          <p:cNvPr id="6" name="Picture 5">
            <a:extLst>
              <a:ext uri="{FF2B5EF4-FFF2-40B4-BE49-F238E27FC236}">
                <a16:creationId xmlns:a16="http://schemas.microsoft.com/office/drawing/2014/main" id="{33FBE6E4-61AC-4618-B6C7-ACA29A1E4D68}"/>
              </a:ext>
            </a:extLst>
          </p:cNvPr>
          <p:cNvPicPr/>
          <p:nvPr/>
        </p:nvPicPr>
        <p:blipFill rotWithShape="1">
          <a:blip r:embed="rId4"/>
          <a:srcRect b="9407"/>
          <a:stretch/>
        </p:blipFill>
        <p:spPr>
          <a:xfrm>
            <a:off x="7829551" y="4354824"/>
            <a:ext cx="4042409" cy="1895153"/>
          </a:xfrm>
          <a:prstGeom prst="rect">
            <a:avLst/>
          </a:prstGeom>
        </p:spPr>
      </p:pic>
    </p:spTree>
    <p:extLst>
      <p:ext uri="{BB962C8B-B14F-4D97-AF65-F5344CB8AC3E}">
        <p14:creationId xmlns:p14="http://schemas.microsoft.com/office/powerpoint/2010/main" val="3476515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2319-6830-456F-B8DB-EF0A6226BFAF}"/>
              </a:ext>
            </a:extLst>
          </p:cNvPr>
          <p:cNvSpPr>
            <a:spLocks noGrp="1"/>
          </p:cNvSpPr>
          <p:nvPr>
            <p:ph type="title"/>
          </p:nvPr>
        </p:nvSpPr>
        <p:spPr>
          <a:xfrm>
            <a:off x="1775791" y="384313"/>
            <a:ext cx="9728821" cy="1520687"/>
          </a:xfrm>
        </p:spPr>
        <p:txBody>
          <a:bodyPr>
            <a:normAutofit/>
          </a:bodyPr>
          <a:lstStyle/>
          <a:p>
            <a:pPr algn="ctr"/>
            <a:r>
              <a:rPr lang="en-US" sz="4000" b="1" dirty="0"/>
              <a:t>Multiple Linear Regression</a:t>
            </a:r>
          </a:p>
        </p:txBody>
      </p:sp>
      <p:sp>
        <p:nvSpPr>
          <p:cNvPr id="3" name="Content Placeholder 2">
            <a:extLst>
              <a:ext uri="{FF2B5EF4-FFF2-40B4-BE49-F238E27FC236}">
                <a16:creationId xmlns:a16="http://schemas.microsoft.com/office/drawing/2014/main" id="{02F15350-6F94-4B80-82DE-CD70D7B2F3F8}"/>
              </a:ext>
            </a:extLst>
          </p:cNvPr>
          <p:cNvSpPr>
            <a:spLocks noGrp="1"/>
          </p:cNvSpPr>
          <p:nvPr>
            <p:ph idx="1"/>
          </p:nvPr>
        </p:nvSpPr>
        <p:spPr>
          <a:xfrm>
            <a:off x="1311966" y="1258957"/>
            <a:ext cx="10018644" cy="5420139"/>
          </a:xfrm>
        </p:spPr>
        <p:txBody>
          <a:bodyPr>
            <a:normAutofit/>
          </a:bodyPr>
          <a:lstStyle/>
          <a:p>
            <a:pPr marL="0" indent="0">
              <a:buNone/>
            </a:pPr>
            <a:r>
              <a:rPr lang="en-US" sz="1600" dirty="0"/>
              <a:t>fit&lt;- </a:t>
            </a:r>
            <a:r>
              <a:rPr lang="en-US" sz="1600" b="1" dirty="0" err="1"/>
              <a:t>lm</a:t>
            </a:r>
            <a:r>
              <a:rPr lang="en-US" sz="1600" dirty="0"/>
              <a:t>(Popularity</a:t>
            </a:r>
            <a:r>
              <a:rPr lang="en-US" sz="1600" b="1" dirty="0"/>
              <a:t>~</a:t>
            </a:r>
            <a:r>
              <a:rPr lang="en-US" sz="1600" dirty="0"/>
              <a:t>Duration</a:t>
            </a:r>
            <a:r>
              <a:rPr lang="en-US" sz="1600" b="1" dirty="0"/>
              <a:t>+</a:t>
            </a:r>
            <a:r>
              <a:rPr lang="en-US" sz="1600" dirty="0"/>
              <a:t>Energy</a:t>
            </a:r>
            <a:r>
              <a:rPr lang="en-US" sz="1600" b="1" dirty="0"/>
              <a:t>+</a:t>
            </a:r>
            <a:r>
              <a:rPr lang="en-US" sz="1600" dirty="0"/>
              <a:t>Dancebility</a:t>
            </a:r>
            <a:r>
              <a:rPr lang="en-US" sz="1600" b="1" dirty="0"/>
              <a:t>+</a:t>
            </a:r>
            <a:r>
              <a:rPr lang="en-US" sz="1600" dirty="0"/>
              <a:t>Loudness</a:t>
            </a:r>
            <a:r>
              <a:rPr lang="en-US" sz="1600" b="1" dirty="0"/>
              <a:t>+</a:t>
            </a:r>
            <a:r>
              <a:rPr lang="en-US" sz="1600" dirty="0"/>
              <a:t>Valence</a:t>
            </a:r>
            <a:r>
              <a:rPr lang="en-US" sz="1600" b="1" dirty="0"/>
              <a:t>+</a:t>
            </a:r>
            <a:r>
              <a:rPr lang="en-US" sz="1600" dirty="0"/>
              <a:t>Acoustiveness,data = train)</a:t>
            </a:r>
            <a:br>
              <a:rPr lang="en-US" sz="1600" dirty="0"/>
            </a:br>
            <a:r>
              <a:rPr lang="en-US" sz="1600" b="1" dirty="0"/>
              <a:t>summary</a:t>
            </a:r>
            <a:r>
              <a:rPr lang="en-US" sz="1600" dirty="0"/>
              <a:t>(fit)</a:t>
            </a:r>
          </a:p>
          <a:p>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r>
              <a:rPr lang="en-US" sz="1600" dirty="0"/>
              <a:t>On observing we could see for the whole model, that the Adjusted R-squared value and P-value is low. Thus, Linear Regression does not fit for the whole model as the Adjusted R-squared value is very less.</a:t>
            </a:r>
          </a:p>
          <a:p>
            <a:pPr marL="0" indent="0">
              <a:buNone/>
            </a:pPr>
            <a:endParaRPr lang="en-US" sz="1600" dirty="0"/>
          </a:p>
          <a:p>
            <a:endParaRPr lang="en-US" sz="1600" dirty="0"/>
          </a:p>
        </p:txBody>
      </p:sp>
      <p:pic>
        <p:nvPicPr>
          <p:cNvPr id="4" name="Picture 3">
            <a:extLst>
              <a:ext uri="{FF2B5EF4-FFF2-40B4-BE49-F238E27FC236}">
                <a16:creationId xmlns:a16="http://schemas.microsoft.com/office/drawing/2014/main" id="{ED153864-245C-4638-93C3-735BAC115285}"/>
              </a:ext>
            </a:extLst>
          </p:cNvPr>
          <p:cNvPicPr>
            <a:picLocks noChangeAspect="1"/>
          </p:cNvPicPr>
          <p:nvPr/>
        </p:nvPicPr>
        <p:blipFill>
          <a:blip r:embed="rId2"/>
          <a:stretch>
            <a:fillRect/>
          </a:stretch>
        </p:blipFill>
        <p:spPr>
          <a:xfrm>
            <a:off x="2911413" y="1821528"/>
            <a:ext cx="7667492" cy="3157977"/>
          </a:xfrm>
          <a:prstGeom prst="rect">
            <a:avLst/>
          </a:prstGeom>
        </p:spPr>
      </p:pic>
    </p:spTree>
    <p:extLst>
      <p:ext uri="{BB962C8B-B14F-4D97-AF65-F5344CB8AC3E}">
        <p14:creationId xmlns:p14="http://schemas.microsoft.com/office/powerpoint/2010/main" val="261091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920D-09FE-4998-B086-0AF3D1C10557}"/>
              </a:ext>
            </a:extLst>
          </p:cNvPr>
          <p:cNvSpPr>
            <a:spLocks noGrp="1"/>
          </p:cNvSpPr>
          <p:nvPr>
            <p:ph type="title"/>
          </p:nvPr>
        </p:nvSpPr>
        <p:spPr/>
        <p:txBody>
          <a:bodyPr>
            <a:normAutofit/>
          </a:bodyPr>
          <a:lstStyle/>
          <a:p>
            <a:pPr algn="ctr"/>
            <a:r>
              <a:rPr lang="en-US" sz="4000" b="1" dirty="0"/>
              <a:t>Multiple Linear Regression</a:t>
            </a:r>
          </a:p>
        </p:txBody>
      </p:sp>
      <p:sp>
        <p:nvSpPr>
          <p:cNvPr id="3" name="Content Placeholder 2">
            <a:extLst>
              <a:ext uri="{FF2B5EF4-FFF2-40B4-BE49-F238E27FC236}">
                <a16:creationId xmlns:a16="http://schemas.microsoft.com/office/drawing/2014/main" id="{C171CFEE-6ED0-406B-A803-EB70F0E4A3F1}"/>
              </a:ext>
            </a:extLst>
          </p:cNvPr>
          <p:cNvSpPr>
            <a:spLocks noGrp="1"/>
          </p:cNvSpPr>
          <p:nvPr>
            <p:ph idx="1"/>
          </p:nvPr>
        </p:nvSpPr>
        <p:spPr>
          <a:xfrm>
            <a:off x="1073426" y="1404730"/>
            <a:ext cx="10280374" cy="5207085"/>
          </a:xfrm>
        </p:spPr>
        <p:txBody>
          <a:bodyPr>
            <a:normAutofit/>
          </a:bodyPr>
          <a:lstStyle/>
          <a:p>
            <a:pPr marL="0" indent="0">
              <a:buNone/>
            </a:pPr>
            <a:r>
              <a:rPr lang="en-US" sz="1600" dirty="0" err="1"/>
              <a:t>d_g</a:t>
            </a:r>
            <a:r>
              <a:rPr lang="en-US" sz="1600" dirty="0"/>
              <a:t> = Data[</a:t>
            </a:r>
            <a:r>
              <a:rPr lang="en-US" sz="1600" dirty="0" err="1"/>
              <a:t>Data</a:t>
            </a:r>
            <a:r>
              <a:rPr lang="en-US" sz="1600" b="1" dirty="0" err="1"/>
              <a:t>$</a:t>
            </a:r>
            <a:r>
              <a:rPr lang="en-US" sz="1600" dirty="0" err="1"/>
              <a:t>Genre</a:t>
            </a:r>
            <a:r>
              <a:rPr lang="en-US" sz="1600" dirty="0"/>
              <a:t> </a:t>
            </a:r>
            <a:r>
              <a:rPr lang="en-US" sz="1600" b="1" dirty="0"/>
              <a:t>==</a:t>
            </a:r>
            <a:r>
              <a:rPr lang="en-US" sz="1600" dirty="0"/>
              <a:t> 'pop' </a:t>
            </a:r>
            <a:r>
              <a:rPr lang="en-US" sz="1600" b="1" dirty="0"/>
              <a:t>&amp;</a:t>
            </a:r>
            <a:r>
              <a:rPr lang="en-US" sz="1600" dirty="0"/>
              <a:t> </a:t>
            </a:r>
            <a:r>
              <a:rPr lang="en-US" sz="1600" dirty="0" err="1"/>
              <a:t>Data</a:t>
            </a:r>
            <a:r>
              <a:rPr lang="en-US" sz="1600" b="1" dirty="0" err="1"/>
              <a:t>$</a:t>
            </a:r>
            <a:r>
              <a:rPr lang="en-US" sz="1600" dirty="0" err="1"/>
              <a:t>year</a:t>
            </a:r>
            <a:r>
              <a:rPr lang="en-US" sz="1600" dirty="0"/>
              <a:t> </a:t>
            </a:r>
            <a:r>
              <a:rPr lang="en-US" sz="1600" b="1" dirty="0"/>
              <a:t>==</a:t>
            </a:r>
            <a:r>
              <a:rPr lang="en-US" sz="1600" dirty="0"/>
              <a:t> </a:t>
            </a:r>
            <a:r>
              <a:rPr lang="en-US" sz="1600" b="1" dirty="0"/>
              <a:t>c</a:t>
            </a:r>
            <a:r>
              <a:rPr lang="en-US" sz="1600" dirty="0"/>
              <a:t>(2019),</a:t>
            </a:r>
            <a:r>
              <a:rPr lang="en-US" sz="1600" b="1" dirty="0"/>
              <a:t>c</a:t>
            </a:r>
            <a:r>
              <a:rPr lang="en-US" sz="1600" dirty="0"/>
              <a:t>(4,7</a:t>
            </a:r>
            <a:r>
              <a:rPr lang="en-US" sz="1600" b="1" dirty="0"/>
              <a:t>:</a:t>
            </a:r>
            <a:r>
              <a:rPr lang="en-US" sz="1600" dirty="0"/>
              <a:t>13)]</a:t>
            </a:r>
            <a:br>
              <a:rPr lang="en-US" sz="1600" dirty="0"/>
            </a:br>
            <a:r>
              <a:rPr lang="en-US" sz="1600" dirty="0" err="1"/>
              <a:t>ft_g</a:t>
            </a:r>
            <a:r>
              <a:rPr lang="en-US" sz="1600" dirty="0"/>
              <a:t> = </a:t>
            </a:r>
            <a:r>
              <a:rPr lang="en-US" sz="1600" b="1" dirty="0" err="1"/>
              <a:t>lm</a:t>
            </a:r>
            <a:r>
              <a:rPr lang="en-US" sz="1600" dirty="0"/>
              <a:t>(</a:t>
            </a:r>
            <a:r>
              <a:rPr lang="en-US" sz="1600" dirty="0" err="1"/>
              <a:t>Popularity</a:t>
            </a:r>
            <a:r>
              <a:rPr lang="en-US" sz="1600" b="1" dirty="0" err="1"/>
              <a:t>~</a:t>
            </a:r>
            <a:r>
              <a:rPr lang="en-US" sz="1600" dirty="0" err="1"/>
              <a:t>Energy</a:t>
            </a:r>
            <a:r>
              <a:rPr lang="en-US" sz="1600" b="1" dirty="0" err="1"/>
              <a:t>+</a:t>
            </a:r>
            <a:r>
              <a:rPr lang="en-US" sz="1600" dirty="0" err="1"/>
              <a:t>Dancebility</a:t>
            </a:r>
            <a:r>
              <a:rPr lang="en-US" sz="1600" b="1" dirty="0" err="1"/>
              <a:t>+</a:t>
            </a:r>
            <a:r>
              <a:rPr lang="en-US" sz="1600" dirty="0" err="1"/>
              <a:t>Loudness</a:t>
            </a:r>
            <a:r>
              <a:rPr lang="en-US" sz="1600" b="1" dirty="0" err="1"/>
              <a:t>+</a:t>
            </a:r>
            <a:r>
              <a:rPr lang="en-US" sz="1600" dirty="0" err="1"/>
              <a:t>Valence</a:t>
            </a:r>
            <a:r>
              <a:rPr lang="en-US" sz="1600" b="1" dirty="0" err="1"/>
              <a:t>+</a:t>
            </a:r>
            <a:r>
              <a:rPr lang="en-US" sz="1600" dirty="0" err="1"/>
              <a:t>Acoustiveness</a:t>
            </a:r>
            <a:r>
              <a:rPr lang="en-US" sz="1600" dirty="0"/>
              <a:t>, data= </a:t>
            </a:r>
            <a:r>
              <a:rPr lang="en-US" sz="1600" dirty="0" err="1"/>
              <a:t>d_g</a:t>
            </a:r>
            <a:r>
              <a:rPr lang="en-US" sz="1600" dirty="0"/>
              <a:t>)</a:t>
            </a:r>
            <a:br>
              <a:rPr lang="en-US" sz="1600" dirty="0"/>
            </a:br>
            <a:r>
              <a:rPr lang="en-US" sz="1600" b="1" dirty="0"/>
              <a:t>summary</a:t>
            </a:r>
            <a:r>
              <a:rPr lang="en-US" sz="1600" dirty="0"/>
              <a:t>(</a:t>
            </a:r>
            <a:r>
              <a:rPr lang="en-US" sz="1600" dirty="0" err="1"/>
              <a:t>ft_g</a:t>
            </a:r>
            <a:r>
              <a:rPr lang="en-US" sz="1600" dirty="0"/>
              <a:t>)</a:t>
            </a:r>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r>
              <a:rPr lang="en-US" sz="1600" dirty="0"/>
              <a:t>On selecting genre as ‘pop’ for year 2019, we can see that the Adjusted R-square is high, and the p-value is low. Based on the audio properties, may be we can predict the popularity based on the genre of a particular year.</a:t>
            </a:r>
          </a:p>
        </p:txBody>
      </p:sp>
      <p:pic>
        <p:nvPicPr>
          <p:cNvPr id="4" name="Picture 3">
            <a:extLst>
              <a:ext uri="{FF2B5EF4-FFF2-40B4-BE49-F238E27FC236}">
                <a16:creationId xmlns:a16="http://schemas.microsoft.com/office/drawing/2014/main" id="{FC6227E4-0BA3-4FF2-91ED-13A8BE539949}"/>
              </a:ext>
            </a:extLst>
          </p:cNvPr>
          <p:cNvPicPr>
            <a:picLocks noChangeAspect="1"/>
          </p:cNvPicPr>
          <p:nvPr/>
        </p:nvPicPr>
        <p:blipFill>
          <a:blip r:embed="rId2"/>
          <a:stretch>
            <a:fillRect/>
          </a:stretch>
        </p:blipFill>
        <p:spPr>
          <a:xfrm>
            <a:off x="2847535" y="2393246"/>
            <a:ext cx="6732155" cy="3230052"/>
          </a:xfrm>
          <a:prstGeom prst="rect">
            <a:avLst/>
          </a:prstGeom>
        </p:spPr>
      </p:pic>
    </p:spTree>
    <p:extLst>
      <p:ext uri="{BB962C8B-B14F-4D97-AF65-F5344CB8AC3E}">
        <p14:creationId xmlns:p14="http://schemas.microsoft.com/office/powerpoint/2010/main" val="1920562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0BC72-06BB-4C9D-979F-75AE9F223313}"/>
              </a:ext>
            </a:extLst>
          </p:cNvPr>
          <p:cNvSpPr>
            <a:spLocks noGrp="1"/>
          </p:cNvSpPr>
          <p:nvPr>
            <p:ph type="title"/>
          </p:nvPr>
        </p:nvSpPr>
        <p:spPr/>
        <p:txBody>
          <a:bodyPr>
            <a:normAutofit/>
          </a:bodyPr>
          <a:lstStyle/>
          <a:p>
            <a:r>
              <a:rPr lang="en-US" sz="4000" b="1" dirty="0"/>
              <a:t>Problem Statement</a:t>
            </a:r>
          </a:p>
        </p:txBody>
      </p:sp>
      <p:sp>
        <p:nvSpPr>
          <p:cNvPr id="9" name="Content Placeholder 8">
            <a:extLst>
              <a:ext uri="{FF2B5EF4-FFF2-40B4-BE49-F238E27FC236}">
                <a16:creationId xmlns:a16="http://schemas.microsoft.com/office/drawing/2014/main" id="{74B83609-C687-4C83-AF69-29E4B24DEB6F}"/>
              </a:ext>
            </a:extLst>
          </p:cNvPr>
          <p:cNvSpPr>
            <a:spLocks noGrp="1"/>
          </p:cNvSpPr>
          <p:nvPr>
            <p:ph idx="1"/>
          </p:nvPr>
        </p:nvSpPr>
        <p:spPr>
          <a:xfrm>
            <a:off x="838200" y="1002082"/>
            <a:ext cx="10515600" cy="5174881"/>
          </a:xfrm>
        </p:spPr>
        <p:txBody>
          <a:bodyPr>
            <a:normAutofit/>
          </a:bodyPr>
          <a:lstStyle/>
          <a:p>
            <a:pPr marL="0" indent="0">
              <a:buNone/>
            </a:pPr>
            <a:endParaRPr lang="en-US" sz="2000" i="1" dirty="0"/>
          </a:p>
          <a:p>
            <a:pPr algn="just"/>
            <a:r>
              <a:rPr lang="en-US" sz="1600" dirty="0"/>
              <a:t>Every year Billboard releases the list of top tracks. The judging is based on the amount of times the song was played on media platforms, The sales it made, its popularity among the people and its review by critics.</a:t>
            </a:r>
          </a:p>
          <a:p>
            <a:pPr algn="just"/>
            <a:r>
              <a:rPr lang="en-US" sz="1600" dirty="0"/>
              <a:t>As time passes by the definition of a hit single changes. In the 1960s it was the smooth jazzy sound of Frank Sinatra and in late 2016 it was the high-pitched vocals of Justin </a:t>
            </a:r>
            <a:r>
              <a:rPr lang="en-US" sz="1600" dirty="0" err="1"/>
              <a:t>Beiber</a:t>
            </a:r>
            <a:r>
              <a:rPr lang="en-US" sz="1600" dirty="0"/>
              <a:t>.</a:t>
            </a:r>
          </a:p>
          <a:p>
            <a:pPr algn="just"/>
            <a:r>
              <a:rPr lang="en-US" sz="1600" dirty="0"/>
              <a:t>A few questions arise,</a:t>
            </a:r>
          </a:p>
          <a:p>
            <a:pPr marL="457200" indent="-457200" algn="just">
              <a:buFont typeface="+mj-lt"/>
              <a:buAutoNum type="arabicPeriod"/>
            </a:pPr>
            <a:r>
              <a:rPr lang="en-US" sz="1600" dirty="0"/>
              <a:t>Is there common factor that make these songs a hit? and if so, What are these factors?</a:t>
            </a:r>
          </a:p>
          <a:p>
            <a:pPr marL="457200" indent="-457200" algn="just">
              <a:buFont typeface="+mj-lt"/>
              <a:buAutoNum type="arabicPeriod"/>
            </a:pPr>
            <a:r>
              <a:rPr lang="en-US" sz="1600" dirty="0"/>
              <a:t>How do our preferences change as time goes by?</a:t>
            </a:r>
          </a:p>
          <a:p>
            <a:pPr marL="457200" indent="-457200" algn="just">
              <a:buFont typeface="+mj-lt"/>
              <a:buAutoNum type="arabicPeriod"/>
            </a:pPr>
            <a:r>
              <a:rPr lang="en-US" sz="1600" dirty="0"/>
              <a:t>Can we analyze the data to understand why songs go to the top of the charts?</a:t>
            </a:r>
          </a:p>
          <a:p>
            <a:pPr algn="just"/>
            <a:r>
              <a:rPr lang="en-US" sz="1600" dirty="0"/>
              <a:t>Answering these questions might help our target audiences namely music artists and record labels.</a:t>
            </a:r>
          </a:p>
        </p:txBody>
      </p:sp>
    </p:spTree>
    <p:extLst>
      <p:ext uri="{BB962C8B-B14F-4D97-AF65-F5344CB8AC3E}">
        <p14:creationId xmlns:p14="http://schemas.microsoft.com/office/powerpoint/2010/main" val="3232631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66C81-9686-4C79-BE3A-CF8C9F5DD7FF}"/>
              </a:ext>
            </a:extLst>
          </p:cNvPr>
          <p:cNvSpPr>
            <a:spLocks noGrp="1"/>
          </p:cNvSpPr>
          <p:nvPr>
            <p:ph type="title"/>
          </p:nvPr>
        </p:nvSpPr>
        <p:spPr/>
        <p:txBody>
          <a:bodyPr>
            <a:normAutofit/>
          </a:bodyPr>
          <a:lstStyle/>
          <a:p>
            <a:pPr algn="ctr"/>
            <a:r>
              <a:rPr lang="en-US" sz="4000" b="1" dirty="0"/>
              <a:t>Multiple Linear Regression</a:t>
            </a:r>
          </a:p>
        </p:txBody>
      </p:sp>
      <p:sp>
        <p:nvSpPr>
          <p:cNvPr id="3" name="Content Placeholder 2">
            <a:extLst>
              <a:ext uri="{FF2B5EF4-FFF2-40B4-BE49-F238E27FC236}">
                <a16:creationId xmlns:a16="http://schemas.microsoft.com/office/drawing/2014/main" id="{0B834577-895E-489C-8764-B7A7AC8E9C09}"/>
              </a:ext>
            </a:extLst>
          </p:cNvPr>
          <p:cNvSpPr>
            <a:spLocks noGrp="1"/>
          </p:cNvSpPr>
          <p:nvPr>
            <p:ph idx="1"/>
          </p:nvPr>
        </p:nvSpPr>
        <p:spPr>
          <a:xfrm>
            <a:off x="490330" y="1656522"/>
            <a:ext cx="11701670" cy="4520442"/>
          </a:xfrm>
        </p:spPr>
        <p:txBody>
          <a:bodyPr>
            <a:normAutofit fontScale="77500" lnSpcReduction="20000"/>
          </a:bodyPr>
          <a:lstStyle/>
          <a:p>
            <a:pPr marL="0" indent="0">
              <a:buNone/>
            </a:pPr>
            <a:r>
              <a:rPr lang="en-US" sz="1900" dirty="0" err="1"/>
              <a:t>fc_g</a:t>
            </a:r>
            <a:r>
              <a:rPr lang="en-US" sz="1900" dirty="0"/>
              <a:t>= </a:t>
            </a:r>
            <a:r>
              <a:rPr lang="en-US" sz="1900" b="1" dirty="0" err="1"/>
              <a:t>predict.lm</a:t>
            </a:r>
            <a:r>
              <a:rPr lang="en-US" sz="1900" dirty="0"/>
              <a:t>(</a:t>
            </a:r>
            <a:r>
              <a:rPr lang="en-US" sz="1900" dirty="0" err="1"/>
              <a:t>ft_g,</a:t>
            </a:r>
            <a:r>
              <a:rPr lang="en-US" sz="1900" b="1" dirty="0" err="1"/>
              <a:t>data.frame</a:t>
            </a:r>
            <a:r>
              <a:rPr lang="en-US" sz="1900" dirty="0"/>
              <a:t>(</a:t>
            </a:r>
            <a:r>
              <a:rPr lang="en-US" sz="1900" dirty="0" err="1"/>
              <a:t>Acoustiveness</a:t>
            </a:r>
            <a:r>
              <a:rPr lang="en-US" sz="1900" dirty="0"/>
              <a:t>=32,Loudness = 62,Dancebility=64,Valence=59,Energy=70))</a:t>
            </a:r>
            <a:br>
              <a:rPr lang="en-US" sz="1900" dirty="0"/>
            </a:br>
            <a:r>
              <a:rPr lang="en-US" sz="1900" dirty="0" err="1"/>
              <a:t>fc_g</a:t>
            </a:r>
            <a:endParaRPr lang="en-US" sz="1900" dirty="0"/>
          </a:p>
          <a:p>
            <a:pPr marL="0" indent="0">
              <a:buNone/>
            </a:pPr>
            <a:r>
              <a:rPr lang="en-US" sz="1900" dirty="0"/>
              <a:t>Output:- 79.17777</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algn="just"/>
            <a:r>
              <a:rPr lang="en-US" sz="2100" dirty="0"/>
              <a:t>From the first plot </a:t>
            </a:r>
            <a:r>
              <a:rPr lang="en-US" sz="2100" dirty="0" err="1"/>
              <a:t>i.e</a:t>
            </a:r>
            <a:r>
              <a:rPr lang="en-US" sz="2100" dirty="0"/>
              <a:t> Q-Q plot we could see that the point lie inside the Outliers.</a:t>
            </a:r>
          </a:p>
          <a:p>
            <a:pPr algn="just"/>
            <a:r>
              <a:rPr lang="en-US" sz="2100" dirty="0"/>
              <a:t>The second plot show the value of each predictor after other predictors are accounted for on the X-axis and the value of the dependent variable after other predictors are accounted for on the Y-axis.</a:t>
            </a:r>
          </a:p>
          <a:p>
            <a:pPr algn="just"/>
            <a:r>
              <a:rPr lang="en-US" sz="2100" dirty="0"/>
              <a:t>From the third plot we could see that the points are normally distributed and most of them lie between 0 and 1.</a:t>
            </a:r>
          </a:p>
          <a:p>
            <a:pPr marL="0" indent="0">
              <a:buNone/>
            </a:pPr>
            <a:endParaRPr lang="en-US" sz="2100" dirty="0"/>
          </a:p>
          <a:p>
            <a:pPr marL="0" indent="0">
              <a:buNone/>
            </a:pPr>
            <a:endParaRPr lang="en-US" sz="1600" dirty="0"/>
          </a:p>
          <a:p>
            <a:endParaRPr lang="en-US" dirty="0"/>
          </a:p>
        </p:txBody>
      </p:sp>
      <p:pic>
        <p:nvPicPr>
          <p:cNvPr id="5" name="Picture">
            <a:extLst>
              <a:ext uri="{FF2B5EF4-FFF2-40B4-BE49-F238E27FC236}">
                <a16:creationId xmlns:a16="http://schemas.microsoft.com/office/drawing/2014/main" id="{9DA4F0DE-1F60-44EF-A892-505857B618ED}"/>
              </a:ext>
            </a:extLst>
          </p:cNvPr>
          <p:cNvPicPr/>
          <p:nvPr/>
        </p:nvPicPr>
        <p:blipFill>
          <a:blip r:embed="rId2"/>
          <a:stretch>
            <a:fillRect/>
          </a:stretch>
        </p:blipFill>
        <p:spPr bwMode="auto">
          <a:xfrm>
            <a:off x="599049" y="2518117"/>
            <a:ext cx="3241431" cy="2307102"/>
          </a:xfrm>
          <a:prstGeom prst="rect">
            <a:avLst/>
          </a:prstGeom>
          <a:noFill/>
          <a:ln w="9525">
            <a:noFill/>
            <a:headEnd/>
            <a:tailEnd/>
          </a:ln>
        </p:spPr>
      </p:pic>
      <p:pic>
        <p:nvPicPr>
          <p:cNvPr id="6" name="Picture">
            <a:extLst>
              <a:ext uri="{FF2B5EF4-FFF2-40B4-BE49-F238E27FC236}">
                <a16:creationId xmlns:a16="http://schemas.microsoft.com/office/drawing/2014/main" id="{2D7AC8C4-235A-42A3-BCBF-8177C0F9C97F}"/>
              </a:ext>
            </a:extLst>
          </p:cNvPr>
          <p:cNvPicPr/>
          <p:nvPr/>
        </p:nvPicPr>
        <p:blipFill>
          <a:blip r:embed="rId3"/>
          <a:stretch>
            <a:fillRect/>
          </a:stretch>
        </p:blipFill>
        <p:spPr bwMode="auto">
          <a:xfrm>
            <a:off x="4222193" y="2518116"/>
            <a:ext cx="3852570" cy="2307103"/>
          </a:xfrm>
          <a:prstGeom prst="rect">
            <a:avLst/>
          </a:prstGeom>
          <a:noFill/>
          <a:ln w="9525">
            <a:noFill/>
            <a:headEnd/>
            <a:tailEnd/>
          </a:ln>
        </p:spPr>
      </p:pic>
      <p:pic>
        <p:nvPicPr>
          <p:cNvPr id="7" name="Picture">
            <a:extLst>
              <a:ext uri="{FF2B5EF4-FFF2-40B4-BE49-F238E27FC236}">
                <a16:creationId xmlns:a16="http://schemas.microsoft.com/office/drawing/2014/main" id="{F2154A3D-C975-44A8-BF9A-1C17322348AF}"/>
              </a:ext>
            </a:extLst>
          </p:cNvPr>
          <p:cNvPicPr/>
          <p:nvPr/>
        </p:nvPicPr>
        <p:blipFill>
          <a:blip r:embed="rId4"/>
          <a:stretch>
            <a:fillRect/>
          </a:stretch>
        </p:blipFill>
        <p:spPr bwMode="auto">
          <a:xfrm>
            <a:off x="8428341" y="2518115"/>
            <a:ext cx="3763659" cy="2307103"/>
          </a:xfrm>
          <a:prstGeom prst="rect">
            <a:avLst/>
          </a:prstGeom>
          <a:noFill/>
          <a:ln w="9525">
            <a:noFill/>
            <a:headEnd/>
            <a:tailEnd/>
          </a:ln>
        </p:spPr>
      </p:pic>
    </p:spTree>
    <p:extLst>
      <p:ext uri="{BB962C8B-B14F-4D97-AF65-F5344CB8AC3E}">
        <p14:creationId xmlns:p14="http://schemas.microsoft.com/office/powerpoint/2010/main" val="3433455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3AD6F-CA10-414A-8E21-12C4E9367905}"/>
              </a:ext>
            </a:extLst>
          </p:cNvPr>
          <p:cNvSpPr>
            <a:spLocks noGrp="1"/>
          </p:cNvSpPr>
          <p:nvPr>
            <p:ph type="title"/>
          </p:nvPr>
        </p:nvSpPr>
        <p:spPr/>
        <p:txBody>
          <a:bodyPr>
            <a:normAutofit/>
          </a:bodyPr>
          <a:lstStyle/>
          <a:p>
            <a:pPr algn="ctr"/>
            <a:r>
              <a:rPr lang="en-US" sz="4000" b="1" dirty="0"/>
              <a:t>Conclusion</a:t>
            </a:r>
            <a:endParaRPr lang="en-US" sz="4000" dirty="0"/>
          </a:p>
        </p:txBody>
      </p:sp>
      <p:sp>
        <p:nvSpPr>
          <p:cNvPr id="3" name="Content Placeholder 2">
            <a:extLst>
              <a:ext uri="{FF2B5EF4-FFF2-40B4-BE49-F238E27FC236}">
                <a16:creationId xmlns:a16="http://schemas.microsoft.com/office/drawing/2014/main" id="{89FB16BC-C18C-48CE-A713-00A242331686}"/>
              </a:ext>
            </a:extLst>
          </p:cNvPr>
          <p:cNvSpPr>
            <a:spLocks noGrp="1"/>
          </p:cNvSpPr>
          <p:nvPr>
            <p:ph idx="1"/>
          </p:nvPr>
        </p:nvSpPr>
        <p:spPr>
          <a:xfrm>
            <a:off x="887896" y="1524000"/>
            <a:ext cx="10616716" cy="4387222"/>
          </a:xfrm>
        </p:spPr>
        <p:txBody>
          <a:bodyPr/>
          <a:lstStyle/>
          <a:p>
            <a:pPr algn="just"/>
            <a:r>
              <a:rPr lang="en-US" sz="1600" dirty="0"/>
              <a:t>As per our questions of this analysis we came to following conclusions:</a:t>
            </a:r>
          </a:p>
          <a:p>
            <a:pPr lvl="1" algn="just"/>
            <a:r>
              <a:rPr lang="en-US" dirty="0"/>
              <a:t>Almost all these top tracks had a low </a:t>
            </a:r>
            <a:r>
              <a:rPr lang="en-US" dirty="0" err="1"/>
              <a:t>acoustiveness</a:t>
            </a:r>
            <a:r>
              <a:rPr lang="en-US" dirty="0"/>
              <a:t> ,high loudness and energy and moderate-high valence and danceability.</a:t>
            </a:r>
          </a:p>
          <a:p>
            <a:pPr lvl="1" algn="just"/>
            <a:r>
              <a:rPr lang="en-US" dirty="0"/>
              <a:t>Most of the top songs have duration of 3 to 4.5 minutes.</a:t>
            </a:r>
          </a:p>
          <a:p>
            <a:pPr lvl="1" algn="just"/>
            <a:r>
              <a:rPr lang="en-US" dirty="0"/>
              <a:t>  Music preferences do change over the decade as we have observed in EDA</a:t>
            </a:r>
          </a:p>
          <a:p>
            <a:pPr lvl="1" algn="just"/>
            <a:r>
              <a:rPr lang="en-US" dirty="0"/>
              <a:t>By analyzing the data we can conclude that songs can be divided into clusters based on the behavior of their audio properties</a:t>
            </a:r>
          </a:p>
          <a:p>
            <a:pPr marL="457200" lvl="1" indent="0">
              <a:buNone/>
            </a:pPr>
            <a:endParaRPr lang="en-US" dirty="0"/>
          </a:p>
        </p:txBody>
      </p:sp>
    </p:spTree>
    <p:extLst>
      <p:ext uri="{BB962C8B-B14F-4D97-AF65-F5344CB8AC3E}">
        <p14:creationId xmlns:p14="http://schemas.microsoft.com/office/powerpoint/2010/main" val="444532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19F8-6487-4DA3-AD14-CC3E315CA7E4}"/>
              </a:ext>
            </a:extLst>
          </p:cNvPr>
          <p:cNvSpPr>
            <a:spLocks noGrp="1"/>
          </p:cNvSpPr>
          <p:nvPr>
            <p:ph type="title"/>
          </p:nvPr>
        </p:nvSpPr>
        <p:spPr>
          <a:xfrm>
            <a:off x="2592925" y="624110"/>
            <a:ext cx="8911687" cy="5287112"/>
          </a:xfrm>
        </p:spPr>
        <p:txBody>
          <a:bodyPr>
            <a:normAutofit/>
          </a:bodyPr>
          <a:lstStyle/>
          <a:p>
            <a:br>
              <a:rPr lang="en-US" sz="5000" b="1" dirty="0"/>
            </a:br>
            <a:br>
              <a:rPr lang="en-US" sz="5000" b="1" dirty="0"/>
            </a:br>
            <a:br>
              <a:rPr lang="en-US" sz="5000" b="1" dirty="0"/>
            </a:br>
            <a:r>
              <a:rPr lang="en-US" sz="5000" b="1" dirty="0"/>
              <a:t>THANK YOU</a:t>
            </a:r>
          </a:p>
        </p:txBody>
      </p:sp>
      <p:sp>
        <p:nvSpPr>
          <p:cNvPr id="3" name="Content Placeholder 2">
            <a:extLst>
              <a:ext uri="{FF2B5EF4-FFF2-40B4-BE49-F238E27FC236}">
                <a16:creationId xmlns:a16="http://schemas.microsoft.com/office/drawing/2014/main" id="{20366970-F3B5-4F84-B764-22C2E0E56C3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00745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4D3E-57C1-4B15-A8A1-A60A6387C4EC}"/>
              </a:ext>
            </a:extLst>
          </p:cNvPr>
          <p:cNvSpPr>
            <a:spLocks noGrp="1"/>
          </p:cNvSpPr>
          <p:nvPr>
            <p:ph type="title"/>
          </p:nvPr>
        </p:nvSpPr>
        <p:spPr/>
        <p:txBody>
          <a:bodyPr>
            <a:normAutofit/>
          </a:bodyPr>
          <a:lstStyle/>
          <a:p>
            <a:pPr algn="ctr"/>
            <a:r>
              <a:rPr lang="en-US" sz="4000" b="1" dirty="0"/>
              <a:t>About the Dataset</a:t>
            </a:r>
          </a:p>
        </p:txBody>
      </p:sp>
      <p:sp>
        <p:nvSpPr>
          <p:cNvPr id="3" name="Content Placeholder 2">
            <a:extLst>
              <a:ext uri="{FF2B5EF4-FFF2-40B4-BE49-F238E27FC236}">
                <a16:creationId xmlns:a16="http://schemas.microsoft.com/office/drawing/2014/main" id="{11F86E86-9B93-46BF-9011-4CF5C01CF439}"/>
              </a:ext>
            </a:extLst>
          </p:cNvPr>
          <p:cNvSpPr>
            <a:spLocks noGrp="1"/>
          </p:cNvSpPr>
          <p:nvPr>
            <p:ph idx="1"/>
          </p:nvPr>
        </p:nvSpPr>
        <p:spPr>
          <a:xfrm>
            <a:off x="407964" y="1445797"/>
            <a:ext cx="4228043" cy="4731166"/>
          </a:xfrm>
        </p:spPr>
        <p:txBody>
          <a:bodyPr>
            <a:normAutofit fontScale="40000" lnSpcReduction="20000"/>
          </a:bodyPr>
          <a:lstStyle/>
          <a:p>
            <a:pPr algn="just"/>
            <a:r>
              <a:rPr lang="en-US" sz="4000" dirty="0"/>
              <a:t>The dataset we will be using for the project is sourced from Kaggle. It consist of the top tracks of every year since in 2010 from Billboard.com</a:t>
            </a:r>
          </a:p>
          <a:p>
            <a:pPr algn="just"/>
            <a:r>
              <a:rPr lang="en-US" sz="4000" dirty="0"/>
              <a:t>The songs have some basic attributes such as Name, Artist Name, Release Year and Genre. Some important attributes that follow are a few music properties curated by Spotify. The properties include Danceability, Valence, Energy, Beats Per Minute etc.</a:t>
            </a:r>
          </a:p>
          <a:p>
            <a:pPr algn="just"/>
            <a:r>
              <a:rPr lang="en-US" sz="4000" dirty="0"/>
              <a:t>In Summary, the Dataset contains 15 columns which include the song metadata and its audio properties. A total of 604 songs have been collected since the year 2011 which are a part of the top tracks list of Billboard.com. A detailed description of the fields is given below.</a:t>
            </a:r>
          </a:p>
          <a:p>
            <a:pPr marL="0" indent="0">
              <a:buNone/>
            </a:pPr>
            <a:endParaRPr lang="en-US" sz="1400" dirty="0"/>
          </a:p>
        </p:txBody>
      </p:sp>
      <p:pic>
        <p:nvPicPr>
          <p:cNvPr id="5" name="Picture 4">
            <a:extLst>
              <a:ext uri="{FF2B5EF4-FFF2-40B4-BE49-F238E27FC236}">
                <a16:creationId xmlns:a16="http://schemas.microsoft.com/office/drawing/2014/main" id="{435E084E-1409-4CCB-AFB0-81F0A421450C}"/>
              </a:ext>
            </a:extLst>
          </p:cNvPr>
          <p:cNvPicPr>
            <a:picLocks noChangeAspect="1"/>
          </p:cNvPicPr>
          <p:nvPr/>
        </p:nvPicPr>
        <p:blipFill>
          <a:blip r:embed="rId2"/>
          <a:stretch>
            <a:fillRect/>
          </a:stretch>
        </p:blipFill>
        <p:spPr>
          <a:xfrm>
            <a:off x="5031054" y="1445797"/>
            <a:ext cx="6644660" cy="4583942"/>
          </a:xfrm>
          <a:prstGeom prst="rect">
            <a:avLst/>
          </a:prstGeom>
        </p:spPr>
      </p:pic>
    </p:spTree>
    <p:extLst>
      <p:ext uri="{BB962C8B-B14F-4D97-AF65-F5344CB8AC3E}">
        <p14:creationId xmlns:p14="http://schemas.microsoft.com/office/powerpoint/2010/main" val="150003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7015CF6-0E3E-4411-A13A-CEB7BBB668DB}"/>
              </a:ext>
            </a:extLst>
          </p:cNvPr>
          <p:cNvGraphicFramePr/>
          <p:nvPr>
            <p:extLst>
              <p:ext uri="{D42A27DB-BD31-4B8C-83A1-F6EECF244321}">
                <p14:modId xmlns:p14="http://schemas.microsoft.com/office/powerpoint/2010/main" val="315316363"/>
              </p:ext>
            </p:extLst>
          </p:nvPr>
        </p:nvGraphicFramePr>
        <p:xfrm>
          <a:off x="1928191" y="224517"/>
          <a:ext cx="9362661" cy="63984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D62096EC-3016-46FA-9F46-413880497C36}"/>
              </a:ext>
            </a:extLst>
          </p:cNvPr>
          <p:cNvSpPr txBox="1"/>
          <p:nvPr/>
        </p:nvSpPr>
        <p:spPr>
          <a:xfrm>
            <a:off x="4161731" y="624111"/>
            <a:ext cx="5469841" cy="861774"/>
          </a:xfrm>
          <a:prstGeom prst="rect">
            <a:avLst/>
          </a:prstGeom>
          <a:noFill/>
        </p:spPr>
        <p:txBody>
          <a:bodyPr wrap="square" rtlCol="0">
            <a:spAutoFit/>
          </a:bodyPr>
          <a:lstStyle/>
          <a:p>
            <a:pPr algn="ctr"/>
            <a:endParaRPr lang="en-US" dirty="0"/>
          </a:p>
          <a:p>
            <a:pPr algn="ctr"/>
            <a:r>
              <a:rPr lang="en-US" sz="1600" dirty="0"/>
              <a:t>Look for the common factor between top songs to predict future top tracks.</a:t>
            </a:r>
          </a:p>
        </p:txBody>
      </p:sp>
      <p:sp>
        <p:nvSpPr>
          <p:cNvPr id="11" name="TextBox 10">
            <a:extLst>
              <a:ext uri="{FF2B5EF4-FFF2-40B4-BE49-F238E27FC236}">
                <a16:creationId xmlns:a16="http://schemas.microsoft.com/office/drawing/2014/main" id="{BA53D244-E238-49AC-B83E-FB07210AD20D}"/>
              </a:ext>
            </a:extLst>
          </p:cNvPr>
          <p:cNvSpPr txBox="1"/>
          <p:nvPr/>
        </p:nvSpPr>
        <p:spPr>
          <a:xfrm>
            <a:off x="2670443" y="2997196"/>
            <a:ext cx="2305876" cy="830997"/>
          </a:xfrm>
          <a:prstGeom prst="rect">
            <a:avLst/>
          </a:prstGeom>
          <a:noFill/>
        </p:spPr>
        <p:txBody>
          <a:bodyPr wrap="square" rtlCol="0">
            <a:spAutoFit/>
          </a:bodyPr>
          <a:lstStyle/>
          <a:p>
            <a:r>
              <a:rPr lang="en-US" sz="1600" dirty="0"/>
              <a:t>Is there anything common between audio properties?</a:t>
            </a:r>
          </a:p>
        </p:txBody>
      </p:sp>
      <p:sp>
        <p:nvSpPr>
          <p:cNvPr id="13" name="TextBox 12">
            <a:extLst>
              <a:ext uri="{FF2B5EF4-FFF2-40B4-BE49-F238E27FC236}">
                <a16:creationId xmlns:a16="http://schemas.microsoft.com/office/drawing/2014/main" id="{A93EB609-2264-4151-99FC-3E5EA6C79346}"/>
              </a:ext>
            </a:extLst>
          </p:cNvPr>
          <p:cNvSpPr txBox="1"/>
          <p:nvPr/>
        </p:nvSpPr>
        <p:spPr>
          <a:xfrm>
            <a:off x="5267737" y="3060270"/>
            <a:ext cx="2305877" cy="830997"/>
          </a:xfrm>
          <a:prstGeom prst="rect">
            <a:avLst/>
          </a:prstGeom>
          <a:noFill/>
        </p:spPr>
        <p:txBody>
          <a:bodyPr wrap="square" rtlCol="0">
            <a:spAutoFit/>
          </a:bodyPr>
          <a:lstStyle/>
          <a:p>
            <a:r>
              <a:rPr lang="en-US" sz="1600" dirty="0"/>
              <a:t>Does popularity of genre change according to year?</a:t>
            </a:r>
          </a:p>
        </p:txBody>
      </p:sp>
      <p:sp>
        <p:nvSpPr>
          <p:cNvPr id="14" name="TextBox 13">
            <a:extLst>
              <a:ext uri="{FF2B5EF4-FFF2-40B4-BE49-F238E27FC236}">
                <a16:creationId xmlns:a16="http://schemas.microsoft.com/office/drawing/2014/main" id="{0281B2C4-CEE6-4E01-845C-7F265953C0F2}"/>
              </a:ext>
            </a:extLst>
          </p:cNvPr>
          <p:cNvSpPr txBox="1"/>
          <p:nvPr/>
        </p:nvSpPr>
        <p:spPr>
          <a:xfrm>
            <a:off x="7958478" y="3086023"/>
            <a:ext cx="2305877" cy="584775"/>
          </a:xfrm>
          <a:prstGeom prst="rect">
            <a:avLst/>
          </a:prstGeom>
          <a:noFill/>
        </p:spPr>
        <p:txBody>
          <a:bodyPr wrap="square" rtlCol="0">
            <a:spAutoFit/>
          </a:bodyPr>
          <a:lstStyle/>
          <a:p>
            <a:r>
              <a:rPr lang="en-US" sz="1600" dirty="0"/>
              <a:t>Does duration affect the popularity?</a:t>
            </a:r>
          </a:p>
        </p:txBody>
      </p:sp>
      <p:cxnSp>
        <p:nvCxnSpPr>
          <p:cNvPr id="16" name="Straight Arrow Connector 15">
            <a:extLst>
              <a:ext uri="{FF2B5EF4-FFF2-40B4-BE49-F238E27FC236}">
                <a16:creationId xmlns:a16="http://schemas.microsoft.com/office/drawing/2014/main" id="{FCFD59DF-D82D-4752-8514-C88A1142B68B}"/>
              </a:ext>
            </a:extLst>
          </p:cNvPr>
          <p:cNvCxnSpPr/>
          <p:nvPr/>
        </p:nvCxnSpPr>
        <p:spPr>
          <a:xfrm flipH="1">
            <a:off x="3127508" y="3963670"/>
            <a:ext cx="583096" cy="468149"/>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8710BD0-7B71-4DE0-B3A5-7609264419A3}"/>
              </a:ext>
            </a:extLst>
          </p:cNvPr>
          <p:cNvSpPr txBox="1"/>
          <p:nvPr/>
        </p:nvSpPr>
        <p:spPr>
          <a:xfrm>
            <a:off x="2729948" y="4674673"/>
            <a:ext cx="1256751" cy="369332"/>
          </a:xfrm>
          <a:prstGeom prst="rect">
            <a:avLst/>
          </a:prstGeom>
          <a:noFill/>
        </p:spPr>
        <p:txBody>
          <a:bodyPr wrap="square" rtlCol="0">
            <a:spAutoFit/>
          </a:bodyPr>
          <a:lstStyle/>
          <a:p>
            <a:r>
              <a:rPr lang="en-US" dirty="0"/>
              <a:t>  “</a:t>
            </a:r>
            <a:r>
              <a:rPr lang="en-US" sz="1600" dirty="0"/>
              <a:t>BPM”</a:t>
            </a:r>
          </a:p>
        </p:txBody>
      </p:sp>
      <p:cxnSp>
        <p:nvCxnSpPr>
          <p:cNvPr id="19" name="Straight Arrow Connector 18">
            <a:extLst>
              <a:ext uri="{FF2B5EF4-FFF2-40B4-BE49-F238E27FC236}">
                <a16:creationId xmlns:a16="http://schemas.microsoft.com/office/drawing/2014/main" id="{59E5E910-683D-4AD7-BD9C-F9741488DC90}"/>
              </a:ext>
            </a:extLst>
          </p:cNvPr>
          <p:cNvCxnSpPr>
            <a:cxnSpLocks/>
          </p:cNvCxnSpPr>
          <p:nvPr/>
        </p:nvCxnSpPr>
        <p:spPr>
          <a:xfrm>
            <a:off x="6222723" y="4077574"/>
            <a:ext cx="395906" cy="4681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B84FA7D-F390-4DDB-A81D-13511DA555E7}"/>
              </a:ext>
            </a:extLst>
          </p:cNvPr>
          <p:cNvSpPr txBox="1"/>
          <p:nvPr/>
        </p:nvSpPr>
        <p:spPr>
          <a:xfrm>
            <a:off x="6246191" y="4794823"/>
            <a:ext cx="1300923" cy="338554"/>
          </a:xfrm>
          <a:prstGeom prst="rect">
            <a:avLst/>
          </a:prstGeom>
          <a:noFill/>
        </p:spPr>
        <p:txBody>
          <a:bodyPr wrap="square" rtlCol="0">
            <a:spAutoFit/>
          </a:bodyPr>
          <a:lstStyle/>
          <a:p>
            <a:r>
              <a:rPr lang="en-US" sz="1600" dirty="0"/>
              <a:t>“Year”</a:t>
            </a:r>
          </a:p>
        </p:txBody>
      </p:sp>
      <p:cxnSp>
        <p:nvCxnSpPr>
          <p:cNvPr id="23" name="Straight Arrow Connector 22">
            <a:extLst>
              <a:ext uri="{FF2B5EF4-FFF2-40B4-BE49-F238E27FC236}">
                <a16:creationId xmlns:a16="http://schemas.microsoft.com/office/drawing/2014/main" id="{2CA08D3E-F7E8-4ECF-B38D-412CF1137D1B}"/>
              </a:ext>
            </a:extLst>
          </p:cNvPr>
          <p:cNvCxnSpPr>
            <a:cxnSpLocks/>
          </p:cNvCxnSpPr>
          <p:nvPr/>
        </p:nvCxnSpPr>
        <p:spPr>
          <a:xfrm>
            <a:off x="8561457" y="4004929"/>
            <a:ext cx="425177" cy="5515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2F1294E-9390-4E61-BB4F-0B75DB1C7A76}"/>
              </a:ext>
            </a:extLst>
          </p:cNvPr>
          <p:cNvSpPr txBox="1"/>
          <p:nvPr/>
        </p:nvSpPr>
        <p:spPr>
          <a:xfrm>
            <a:off x="8321261" y="4738166"/>
            <a:ext cx="1718366" cy="338554"/>
          </a:xfrm>
          <a:prstGeom prst="rect">
            <a:avLst/>
          </a:prstGeom>
          <a:noFill/>
        </p:spPr>
        <p:txBody>
          <a:bodyPr wrap="square" rtlCol="0">
            <a:spAutoFit/>
          </a:bodyPr>
          <a:lstStyle/>
          <a:p>
            <a:r>
              <a:rPr lang="en-US" sz="1600" dirty="0"/>
              <a:t>“Duration”</a:t>
            </a:r>
          </a:p>
        </p:txBody>
      </p:sp>
      <p:cxnSp>
        <p:nvCxnSpPr>
          <p:cNvPr id="39" name="Straight Arrow Connector 38">
            <a:extLst>
              <a:ext uri="{FF2B5EF4-FFF2-40B4-BE49-F238E27FC236}">
                <a16:creationId xmlns:a16="http://schemas.microsoft.com/office/drawing/2014/main" id="{1BB19969-D96C-4C80-9268-5E27558F0A05}"/>
              </a:ext>
            </a:extLst>
          </p:cNvPr>
          <p:cNvCxnSpPr>
            <a:cxnSpLocks/>
          </p:cNvCxnSpPr>
          <p:nvPr/>
        </p:nvCxnSpPr>
        <p:spPr>
          <a:xfrm>
            <a:off x="3355299" y="5190085"/>
            <a:ext cx="172279" cy="4857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5E5F8DE-0AAE-4A6A-8F94-EF86A514146B}"/>
              </a:ext>
            </a:extLst>
          </p:cNvPr>
          <p:cNvSpPr txBox="1"/>
          <p:nvPr/>
        </p:nvSpPr>
        <p:spPr>
          <a:xfrm>
            <a:off x="2246273" y="5675793"/>
            <a:ext cx="2928662" cy="1077218"/>
          </a:xfrm>
          <a:prstGeom prst="rect">
            <a:avLst/>
          </a:prstGeom>
          <a:noFill/>
        </p:spPr>
        <p:txBody>
          <a:bodyPr wrap="square" rtlCol="0">
            <a:spAutoFit/>
          </a:bodyPr>
          <a:lstStyle/>
          <a:p>
            <a:r>
              <a:rPr lang="en-US" sz="1600" b="1" dirty="0"/>
              <a:t>Heat Map &amp; Histogram</a:t>
            </a:r>
          </a:p>
          <a:p>
            <a:pPr marL="285750" indent="-285750">
              <a:buFont typeface="Arial" panose="020B0604020202020204" pitchFamily="34" charset="0"/>
              <a:buChar char="•"/>
            </a:pPr>
            <a:r>
              <a:rPr lang="en-US" sz="1600" dirty="0"/>
              <a:t>To find if there is any correlation between the audio properties.</a:t>
            </a:r>
          </a:p>
        </p:txBody>
      </p:sp>
      <p:cxnSp>
        <p:nvCxnSpPr>
          <p:cNvPr id="45" name="Straight Arrow Connector 44">
            <a:extLst>
              <a:ext uri="{FF2B5EF4-FFF2-40B4-BE49-F238E27FC236}">
                <a16:creationId xmlns:a16="http://schemas.microsoft.com/office/drawing/2014/main" id="{55B27D99-7E51-4802-A4C9-9AB30D9250A6}"/>
              </a:ext>
            </a:extLst>
          </p:cNvPr>
          <p:cNvCxnSpPr>
            <a:cxnSpLocks/>
          </p:cNvCxnSpPr>
          <p:nvPr/>
        </p:nvCxnSpPr>
        <p:spPr>
          <a:xfrm flipH="1">
            <a:off x="6246191" y="5190085"/>
            <a:ext cx="334062" cy="4681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ECF1DF6-BE3C-4FCF-9818-0A623D319EC2}"/>
              </a:ext>
            </a:extLst>
          </p:cNvPr>
          <p:cNvSpPr txBox="1"/>
          <p:nvPr/>
        </p:nvSpPr>
        <p:spPr>
          <a:xfrm>
            <a:off x="5234055" y="5696620"/>
            <a:ext cx="2558771" cy="1107996"/>
          </a:xfrm>
          <a:prstGeom prst="rect">
            <a:avLst/>
          </a:prstGeom>
          <a:noFill/>
        </p:spPr>
        <p:txBody>
          <a:bodyPr wrap="square" rtlCol="0">
            <a:spAutoFit/>
          </a:bodyPr>
          <a:lstStyle/>
          <a:p>
            <a:r>
              <a:rPr lang="en-US" sz="1600" b="1" dirty="0"/>
              <a:t>Pie Chart</a:t>
            </a:r>
          </a:p>
          <a:p>
            <a:pPr marL="285750" indent="-285750">
              <a:buFont typeface="Arial" panose="020B0604020202020204" pitchFamily="34" charset="0"/>
              <a:buChar char="•"/>
            </a:pPr>
            <a:r>
              <a:rPr lang="en-US" sz="1600" dirty="0"/>
              <a:t>Year wise distribution of the popular Genre</a:t>
            </a:r>
            <a:r>
              <a:rPr lang="en-US" dirty="0"/>
              <a:t>.</a:t>
            </a:r>
          </a:p>
        </p:txBody>
      </p:sp>
      <p:cxnSp>
        <p:nvCxnSpPr>
          <p:cNvPr id="48" name="Straight Arrow Connector 47">
            <a:extLst>
              <a:ext uri="{FF2B5EF4-FFF2-40B4-BE49-F238E27FC236}">
                <a16:creationId xmlns:a16="http://schemas.microsoft.com/office/drawing/2014/main" id="{53C598F8-6D53-4CE9-A45F-99843EDAEE28}"/>
              </a:ext>
            </a:extLst>
          </p:cNvPr>
          <p:cNvCxnSpPr>
            <a:cxnSpLocks/>
          </p:cNvCxnSpPr>
          <p:nvPr/>
        </p:nvCxnSpPr>
        <p:spPr>
          <a:xfrm>
            <a:off x="8852732" y="5160208"/>
            <a:ext cx="267804" cy="4681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43A2476-734E-406A-AD69-267B2CBC948A}"/>
              </a:ext>
            </a:extLst>
          </p:cNvPr>
          <p:cNvSpPr txBox="1"/>
          <p:nvPr/>
        </p:nvSpPr>
        <p:spPr>
          <a:xfrm>
            <a:off x="7958478" y="5675793"/>
            <a:ext cx="3221937" cy="830997"/>
          </a:xfrm>
          <a:prstGeom prst="rect">
            <a:avLst/>
          </a:prstGeom>
          <a:noFill/>
        </p:spPr>
        <p:txBody>
          <a:bodyPr wrap="square" rtlCol="0">
            <a:spAutoFit/>
          </a:bodyPr>
          <a:lstStyle/>
          <a:p>
            <a:r>
              <a:rPr lang="en-US" sz="1600" b="1" dirty="0"/>
              <a:t>Line Chart</a:t>
            </a:r>
          </a:p>
          <a:p>
            <a:pPr marL="285750" indent="-285750">
              <a:buFont typeface="Arial" panose="020B0604020202020204" pitchFamily="34" charset="0"/>
              <a:buChar char="•"/>
            </a:pPr>
            <a:r>
              <a:rPr lang="en-US" sz="1600" dirty="0"/>
              <a:t>Scatterplot with variable Duration and popularity     </a:t>
            </a:r>
          </a:p>
        </p:txBody>
      </p:sp>
      <p:sp>
        <p:nvSpPr>
          <p:cNvPr id="2" name="TextBox 1">
            <a:extLst>
              <a:ext uri="{FF2B5EF4-FFF2-40B4-BE49-F238E27FC236}">
                <a16:creationId xmlns:a16="http://schemas.microsoft.com/office/drawing/2014/main" id="{D9DF9488-69AA-4B13-A96E-A012DAACB846}"/>
              </a:ext>
            </a:extLst>
          </p:cNvPr>
          <p:cNvSpPr txBox="1"/>
          <p:nvPr/>
        </p:nvSpPr>
        <p:spPr>
          <a:xfrm>
            <a:off x="2517913" y="1785421"/>
            <a:ext cx="8503478" cy="830997"/>
          </a:xfrm>
          <a:prstGeom prst="rect">
            <a:avLst/>
          </a:prstGeom>
          <a:noFill/>
        </p:spPr>
        <p:txBody>
          <a:bodyPr wrap="square" rtlCol="0">
            <a:spAutoFit/>
          </a:bodyPr>
          <a:lstStyle/>
          <a:p>
            <a:pPr algn="just"/>
            <a:r>
              <a:rPr lang="en-US" sz="1600" dirty="0"/>
              <a:t>New attribute Rank will be dependent on the popularity attribute. Based on the mean of the popularity i.e. 67 , we can say that rating can be below average/above average .</a:t>
            </a:r>
          </a:p>
        </p:txBody>
      </p:sp>
      <p:sp>
        <p:nvSpPr>
          <p:cNvPr id="7" name="TextBox 6">
            <a:extLst>
              <a:ext uri="{FF2B5EF4-FFF2-40B4-BE49-F238E27FC236}">
                <a16:creationId xmlns:a16="http://schemas.microsoft.com/office/drawing/2014/main" id="{E3E3AB9C-3040-48FF-AE18-9AFC7925F48D}"/>
              </a:ext>
            </a:extLst>
          </p:cNvPr>
          <p:cNvSpPr txBox="1"/>
          <p:nvPr/>
        </p:nvSpPr>
        <p:spPr>
          <a:xfrm>
            <a:off x="247377" y="5737348"/>
            <a:ext cx="1751494" cy="707886"/>
          </a:xfrm>
          <a:prstGeom prst="rect">
            <a:avLst/>
          </a:prstGeom>
          <a:noFill/>
        </p:spPr>
        <p:txBody>
          <a:bodyPr wrap="square" rtlCol="0">
            <a:spAutoFit/>
          </a:bodyPr>
          <a:lstStyle/>
          <a:p>
            <a:r>
              <a:rPr lang="en-US" sz="2000" b="1" dirty="0"/>
              <a:t>Analysis &amp; Graph</a:t>
            </a:r>
          </a:p>
        </p:txBody>
      </p:sp>
      <p:sp>
        <p:nvSpPr>
          <p:cNvPr id="8" name="TextBox 7">
            <a:extLst>
              <a:ext uri="{FF2B5EF4-FFF2-40B4-BE49-F238E27FC236}">
                <a16:creationId xmlns:a16="http://schemas.microsoft.com/office/drawing/2014/main" id="{00BB5FC0-FC16-4C87-9070-58E3727AC980}"/>
              </a:ext>
            </a:extLst>
          </p:cNvPr>
          <p:cNvSpPr txBox="1"/>
          <p:nvPr/>
        </p:nvSpPr>
        <p:spPr>
          <a:xfrm>
            <a:off x="267122" y="4584221"/>
            <a:ext cx="1908313" cy="707886"/>
          </a:xfrm>
          <a:prstGeom prst="rect">
            <a:avLst/>
          </a:prstGeom>
          <a:noFill/>
        </p:spPr>
        <p:txBody>
          <a:bodyPr wrap="square" rtlCol="0">
            <a:spAutoFit/>
          </a:bodyPr>
          <a:lstStyle/>
          <a:p>
            <a:r>
              <a:rPr lang="en-US" sz="2000" b="1" dirty="0"/>
              <a:t>Independent Variables</a:t>
            </a:r>
          </a:p>
        </p:txBody>
      </p:sp>
      <p:sp>
        <p:nvSpPr>
          <p:cNvPr id="10" name="TextBox 9">
            <a:extLst>
              <a:ext uri="{FF2B5EF4-FFF2-40B4-BE49-F238E27FC236}">
                <a16:creationId xmlns:a16="http://schemas.microsoft.com/office/drawing/2014/main" id="{EC875B1E-7D18-4C30-8EA3-79649892ECB1}"/>
              </a:ext>
            </a:extLst>
          </p:cNvPr>
          <p:cNvSpPr txBox="1"/>
          <p:nvPr/>
        </p:nvSpPr>
        <p:spPr>
          <a:xfrm>
            <a:off x="547823" y="3120307"/>
            <a:ext cx="1751494" cy="707886"/>
          </a:xfrm>
          <a:prstGeom prst="rect">
            <a:avLst/>
          </a:prstGeom>
          <a:noFill/>
        </p:spPr>
        <p:txBody>
          <a:bodyPr wrap="square" rtlCol="0">
            <a:spAutoFit/>
          </a:bodyPr>
          <a:lstStyle/>
          <a:p>
            <a:r>
              <a:rPr lang="en-US" sz="2000" b="1" dirty="0"/>
              <a:t>Specific Questions?</a:t>
            </a:r>
          </a:p>
        </p:txBody>
      </p:sp>
      <p:sp>
        <p:nvSpPr>
          <p:cNvPr id="12" name="TextBox 11">
            <a:extLst>
              <a:ext uri="{FF2B5EF4-FFF2-40B4-BE49-F238E27FC236}">
                <a16:creationId xmlns:a16="http://schemas.microsoft.com/office/drawing/2014/main" id="{34F05137-345D-417C-954E-E289C766B82D}"/>
              </a:ext>
            </a:extLst>
          </p:cNvPr>
          <p:cNvSpPr txBox="1"/>
          <p:nvPr/>
        </p:nvSpPr>
        <p:spPr>
          <a:xfrm>
            <a:off x="675926" y="1883855"/>
            <a:ext cx="1623391" cy="707886"/>
          </a:xfrm>
          <a:prstGeom prst="rect">
            <a:avLst/>
          </a:prstGeom>
          <a:noFill/>
        </p:spPr>
        <p:txBody>
          <a:bodyPr wrap="square" rtlCol="0">
            <a:spAutoFit/>
          </a:bodyPr>
          <a:lstStyle/>
          <a:p>
            <a:r>
              <a:rPr lang="en-US" sz="2000" b="1" dirty="0"/>
              <a:t>Dependent Variables</a:t>
            </a:r>
          </a:p>
        </p:txBody>
      </p:sp>
      <p:sp>
        <p:nvSpPr>
          <p:cNvPr id="15" name="TextBox 14">
            <a:extLst>
              <a:ext uri="{FF2B5EF4-FFF2-40B4-BE49-F238E27FC236}">
                <a16:creationId xmlns:a16="http://schemas.microsoft.com/office/drawing/2014/main" id="{88B5B31A-5D89-4D2F-8035-B63FD702C624}"/>
              </a:ext>
            </a:extLst>
          </p:cNvPr>
          <p:cNvSpPr txBox="1"/>
          <p:nvPr/>
        </p:nvSpPr>
        <p:spPr>
          <a:xfrm>
            <a:off x="1928191" y="915706"/>
            <a:ext cx="1948065" cy="400110"/>
          </a:xfrm>
          <a:prstGeom prst="rect">
            <a:avLst/>
          </a:prstGeom>
          <a:noFill/>
        </p:spPr>
        <p:txBody>
          <a:bodyPr wrap="square" rtlCol="0">
            <a:spAutoFit/>
          </a:bodyPr>
          <a:lstStyle/>
          <a:p>
            <a:r>
              <a:rPr lang="en-US" sz="2000" b="1" dirty="0"/>
              <a:t>SMART GOAL</a:t>
            </a:r>
          </a:p>
        </p:txBody>
      </p:sp>
      <p:sp>
        <p:nvSpPr>
          <p:cNvPr id="18" name="TextBox 17">
            <a:extLst>
              <a:ext uri="{FF2B5EF4-FFF2-40B4-BE49-F238E27FC236}">
                <a16:creationId xmlns:a16="http://schemas.microsoft.com/office/drawing/2014/main" id="{0BB3C09A-E38D-4432-AE87-CFE67B57803C}"/>
              </a:ext>
            </a:extLst>
          </p:cNvPr>
          <p:cNvSpPr txBox="1"/>
          <p:nvPr/>
        </p:nvSpPr>
        <p:spPr>
          <a:xfrm>
            <a:off x="2246273" y="123028"/>
            <a:ext cx="8673518" cy="707886"/>
          </a:xfrm>
          <a:prstGeom prst="rect">
            <a:avLst/>
          </a:prstGeom>
          <a:noFill/>
        </p:spPr>
        <p:txBody>
          <a:bodyPr wrap="square" rtlCol="0">
            <a:spAutoFit/>
          </a:bodyPr>
          <a:lstStyle/>
          <a:p>
            <a:pPr algn="ctr"/>
            <a:r>
              <a:rPr lang="en-US" sz="4000" b="1" dirty="0"/>
              <a:t>SPAP</a:t>
            </a:r>
          </a:p>
        </p:txBody>
      </p:sp>
    </p:spTree>
    <p:extLst>
      <p:ext uri="{BB962C8B-B14F-4D97-AF65-F5344CB8AC3E}">
        <p14:creationId xmlns:p14="http://schemas.microsoft.com/office/powerpoint/2010/main" val="3061887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D86E67-391F-444F-A435-66EDC99DA28B}"/>
              </a:ext>
            </a:extLst>
          </p:cNvPr>
          <p:cNvSpPr>
            <a:spLocks noGrp="1"/>
          </p:cNvSpPr>
          <p:nvPr>
            <p:ph type="title"/>
          </p:nvPr>
        </p:nvSpPr>
        <p:spPr/>
        <p:txBody>
          <a:bodyPr>
            <a:normAutofit/>
          </a:bodyPr>
          <a:lstStyle/>
          <a:p>
            <a:pPr algn="ctr"/>
            <a:r>
              <a:rPr lang="en-US" sz="4000" b="1" dirty="0"/>
              <a:t>Data Cleaning</a:t>
            </a:r>
          </a:p>
        </p:txBody>
      </p:sp>
      <p:sp>
        <p:nvSpPr>
          <p:cNvPr id="5" name="Content Placeholder 4">
            <a:extLst>
              <a:ext uri="{FF2B5EF4-FFF2-40B4-BE49-F238E27FC236}">
                <a16:creationId xmlns:a16="http://schemas.microsoft.com/office/drawing/2014/main" id="{2F536155-9D10-4D97-8894-581C31E94C07}"/>
              </a:ext>
            </a:extLst>
          </p:cNvPr>
          <p:cNvSpPr>
            <a:spLocks noGrp="1"/>
          </p:cNvSpPr>
          <p:nvPr>
            <p:ph idx="1"/>
          </p:nvPr>
        </p:nvSpPr>
        <p:spPr>
          <a:xfrm>
            <a:off x="838200" y="1351722"/>
            <a:ext cx="10515600" cy="4825241"/>
          </a:xfrm>
        </p:spPr>
        <p:txBody>
          <a:bodyPr>
            <a:normAutofit/>
          </a:bodyPr>
          <a:lstStyle/>
          <a:p>
            <a:pPr algn="just"/>
            <a:r>
              <a:rPr lang="en-US" sz="1600" dirty="0"/>
              <a:t>Found missing data. Audio property bpm and column population contains null values so removing it.</a:t>
            </a:r>
          </a:p>
          <a:p>
            <a:pPr algn="just"/>
            <a:r>
              <a:rPr lang="en-US" sz="1600" dirty="0"/>
              <a:t>Reordering the columns as it will be useful while preparing o combine column data or to rearrange columns after splitting column data.</a:t>
            </a:r>
          </a:p>
          <a:p>
            <a:pPr algn="just"/>
            <a:r>
              <a:rPr lang="en-US" sz="1600" dirty="0"/>
              <a:t>Column </a:t>
            </a:r>
            <a:r>
              <a:rPr lang="en-US" sz="1600" dirty="0" err="1"/>
              <a:t>Speechiness</a:t>
            </a:r>
            <a:r>
              <a:rPr lang="en-US" sz="1600" dirty="0"/>
              <a:t> includes podcast and speeches and the values are low and inaccurate hence removing </a:t>
            </a:r>
            <a:r>
              <a:rPr lang="en-US" sz="1600" dirty="0" err="1"/>
              <a:t>speechiness</a:t>
            </a:r>
            <a:r>
              <a:rPr lang="en-US" sz="1600" dirty="0"/>
              <a:t>.</a:t>
            </a:r>
          </a:p>
          <a:p>
            <a:pPr algn="just"/>
            <a:r>
              <a:rPr lang="en-US" sz="1600" dirty="0"/>
              <a:t>Also, column Liveness includes lives shows which are also inaccurate to test songs in a recording studio, hence removing Liveness.</a:t>
            </a:r>
          </a:p>
          <a:p>
            <a:pPr algn="just"/>
            <a:r>
              <a:rPr lang="en-US" sz="1600" dirty="0"/>
              <a:t>The total number of rows and columns where 603 and 15, after cleaning it is 598 and 13.</a:t>
            </a:r>
          </a:p>
          <a:p>
            <a:pPr algn="just"/>
            <a:r>
              <a:rPr lang="en-US" sz="1600" dirty="0"/>
              <a:t>Renaming the column names for better understanding of the Data.</a:t>
            </a:r>
          </a:p>
          <a:p>
            <a:pPr algn="just"/>
            <a:r>
              <a:rPr lang="en-US" sz="1600" dirty="0"/>
              <a:t>Column Loudness contains scaling from -62 to 0 hence, scaling the data from 0 to 100 using min max.</a:t>
            </a:r>
          </a:p>
          <a:p>
            <a:pPr algn="just"/>
            <a:r>
              <a:rPr lang="en-US" sz="1600" dirty="0"/>
              <a:t>For EDA purpose we created column Rating which has 2 labels as above average and below average using column popularity.</a:t>
            </a:r>
          </a:p>
          <a:p>
            <a:endParaRPr lang="en-US" sz="1700" dirty="0"/>
          </a:p>
        </p:txBody>
      </p:sp>
    </p:spTree>
    <p:extLst>
      <p:ext uri="{BB962C8B-B14F-4D97-AF65-F5344CB8AC3E}">
        <p14:creationId xmlns:p14="http://schemas.microsoft.com/office/powerpoint/2010/main" val="65601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52D3-C42A-4ECE-B47A-7578E533233E}"/>
              </a:ext>
            </a:extLst>
          </p:cNvPr>
          <p:cNvSpPr>
            <a:spLocks noGrp="1"/>
          </p:cNvSpPr>
          <p:nvPr>
            <p:ph type="title"/>
          </p:nvPr>
        </p:nvSpPr>
        <p:spPr/>
        <p:txBody>
          <a:bodyPr/>
          <a:lstStyle/>
          <a:p>
            <a:pPr algn="ctr"/>
            <a:r>
              <a:rPr lang="en-US" sz="4000" b="1" dirty="0"/>
              <a:t>Cleaned Data</a:t>
            </a:r>
            <a:endParaRPr lang="en-US" dirty="0"/>
          </a:p>
        </p:txBody>
      </p:sp>
      <p:pic>
        <p:nvPicPr>
          <p:cNvPr id="4" name="Content Placeholder 3">
            <a:extLst>
              <a:ext uri="{FF2B5EF4-FFF2-40B4-BE49-F238E27FC236}">
                <a16:creationId xmlns:a16="http://schemas.microsoft.com/office/drawing/2014/main" id="{8FB15320-3D14-42AB-85B7-DB8EC6A48D48}"/>
              </a:ext>
            </a:extLst>
          </p:cNvPr>
          <p:cNvPicPr>
            <a:picLocks noGrp="1" noChangeAspect="1"/>
          </p:cNvPicPr>
          <p:nvPr>
            <p:ph idx="1"/>
          </p:nvPr>
        </p:nvPicPr>
        <p:blipFill>
          <a:blip r:embed="rId2"/>
          <a:stretch>
            <a:fillRect/>
          </a:stretch>
        </p:blipFill>
        <p:spPr>
          <a:xfrm>
            <a:off x="2589213" y="2298361"/>
            <a:ext cx="8915400" cy="3448727"/>
          </a:xfrm>
          <a:prstGeom prst="rect">
            <a:avLst/>
          </a:prstGeom>
        </p:spPr>
      </p:pic>
      <p:sp>
        <p:nvSpPr>
          <p:cNvPr id="6" name="TextBox 5">
            <a:extLst>
              <a:ext uri="{FF2B5EF4-FFF2-40B4-BE49-F238E27FC236}">
                <a16:creationId xmlns:a16="http://schemas.microsoft.com/office/drawing/2014/main" id="{DB34ED90-1496-4C41-B6AA-BCE46A85F026}"/>
              </a:ext>
            </a:extLst>
          </p:cNvPr>
          <p:cNvSpPr txBox="1"/>
          <p:nvPr/>
        </p:nvSpPr>
        <p:spPr>
          <a:xfrm>
            <a:off x="2209869" y="1739364"/>
            <a:ext cx="9674087" cy="338554"/>
          </a:xfrm>
          <a:prstGeom prst="rect">
            <a:avLst/>
          </a:prstGeom>
          <a:noFill/>
        </p:spPr>
        <p:txBody>
          <a:bodyPr wrap="square" rtlCol="0">
            <a:spAutoFit/>
          </a:bodyPr>
          <a:lstStyle/>
          <a:p>
            <a:r>
              <a:rPr lang="en-US" sz="1600" dirty="0"/>
              <a:t>Data &lt;- </a:t>
            </a:r>
            <a:r>
              <a:rPr lang="en-US" sz="1600" b="1" dirty="0"/>
              <a:t>read.csv</a:t>
            </a:r>
            <a:r>
              <a:rPr lang="en-US" sz="1600" dirty="0"/>
              <a:t>("C:\\Users\\Apurva Sarode\\Desktop\\</a:t>
            </a:r>
            <a:r>
              <a:rPr lang="en-US" sz="1600" dirty="0" err="1"/>
              <a:t>Spotify_mva.csv",header</a:t>
            </a:r>
            <a:r>
              <a:rPr lang="en-US" sz="1600" dirty="0"/>
              <a:t> = TRUE)</a:t>
            </a:r>
          </a:p>
        </p:txBody>
      </p:sp>
    </p:spTree>
    <p:extLst>
      <p:ext uri="{BB962C8B-B14F-4D97-AF65-F5344CB8AC3E}">
        <p14:creationId xmlns:p14="http://schemas.microsoft.com/office/powerpoint/2010/main" val="2924001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D9523-612B-4177-B23A-6E03294B2AD9}"/>
              </a:ext>
            </a:extLst>
          </p:cNvPr>
          <p:cNvSpPr>
            <a:spLocks noGrp="1"/>
          </p:cNvSpPr>
          <p:nvPr>
            <p:ph type="title"/>
          </p:nvPr>
        </p:nvSpPr>
        <p:spPr>
          <a:xfrm>
            <a:off x="8444204" y="640081"/>
            <a:ext cx="3141664" cy="5574451"/>
          </a:xfrm>
        </p:spPr>
        <p:txBody>
          <a:bodyPr vert="horz" lIns="91440" tIns="45720" rIns="91440" bIns="45720" rtlCol="0" anchor="ctr">
            <a:normAutofit/>
          </a:bodyPr>
          <a:lstStyle/>
          <a:p>
            <a:r>
              <a:rPr lang="en-US" sz="4000" b="1" kern="1200" dirty="0">
                <a:solidFill>
                  <a:schemeClr val="tx1"/>
                </a:solidFill>
                <a:latin typeface="+mj-lt"/>
                <a:ea typeface="+mj-ea"/>
                <a:cs typeface="+mj-cs"/>
              </a:rPr>
              <a:t>EDA – Top Genres</a:t>
            </a:r>
          </a:p>
        </p:txBody>
      </p:sp>
      <p:pic>
        <p:nvPicPr>
          <p:cNvPr id="4" name="Content Placeholder 3">
            <a:extLst>
              <a:ext uri="{FF2B5EF4-FFF2-40B4-BE49-F238E27FC236}">
                <a16:creationId xmlns:a16="http://schemas.microsoft.com/office/drawing/2014/main" id="{81E82052-4C36-4902-8099-CD91D4C94B2A}"/>
              </a:ext>
            </a:extLst>
          </p:cNvPr>
          <p:cNvPicPr>
            <a:picLocks noGrp="1"/>
          </p:cNvPicPr>
          <p:nvPr>
            <p:ph idx="1"/>
          </p:nvPr>
        </p:nvPicPr>
        <p:blipFill>
          <a:blip r:embed="rId2"/>
          <a:stretch>
            <a:fillRect/>
          </a:stretch>
        </p:blipFill>
        <p:spPr>
          <a:xfrm>
            <a:off x="696913" y="681038"/>
            <a:ext cx="7380288" cy="2127250"/>
          </a:xfrm>
          <a:prstGeom prst="rect">
            <a:avLst/>
          </a:prstGeom>
        </p:spPr>
      </p:pic>
      <p:pic>
        <p:nvPicPr>
          <p:cNvPr id="5" name="Picture 4">
            <a:extLst>
              <a:ext uri="{FF2B5EF4-FFF2-40B4-BE49-F238E27FC236}">
                <a16:creationId xmlns:a16="http://schemas.microsoft.com/office/drawing/2014/main" id="{FF5199F8-89E1-431B-AC5A-B927440C381D}"/>
              </a:ext>
            </a:extLst>
          </p:cNvPr>
          <p:cNvPicPr/>
          <p:nvPr/>
        </p:nvPicPr>
        <p:blipFill>
          <a:blip r:embed="rId3"/>
          <a:stretch>
            <a:fillRect/>
          </a:stretch>
        </p:blipFill>
        <p:spPr>
          <a:xfrm>
            <a:off x="696913" y="2890838"/>
            <a:ext cx="7380288" cy="3282950"/>
          </a:xfrm>
          <a:prstGeom prst="rect">
            <a:avLst/>
          </a:prstGeom>
        </p:spPr>
      </p:pic>
    </p:spTree>
    <p:extLst>
      <p:ext uri="{BB962C8B-B14F-4D97-AF65-F5344CB8AC3E}">
        <p14:creationId xmlns:p14="http://schemas.microsoft.com/office/powerpoint/2010/main" val="4210433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931B-601E-4265-B185-31179E3C31CA}"/>
              </a:ext>
            </a:extLst>
          </p:cNvPr>
          <p:cNvSpPr>
            <a:spLocks noGrp="1"/>
          </p:cNvSpPr>
          <p:nvPr>
            <p:ph type="title"/>
          </p:nvPr>
        </p:nvSpPr>
        <p:spPr/>
        <p:txBody>
          <a:bodyPr>
            <a:normAutofit/>
          </a:bodyPr>
          <a:lstStyle/>
          <a:p>
            <a:pPr algn="ctr"/>
            <a:r>
              <a:rPr lang="en-US" sz="4000" b="1" dirty="0"/>
              <a:t>EDA – Song Duration </a:t>
            </a:r>
          </a:p>
        </p:txBody>
      </p:sp>
      <p:pic>
        <p:nvPicPr>
          <p:cNvPr id="4" name="Content Placeholder 3">
            <a:extLst>
              <a:ext uri="{FF2B5EF4-FFF2-40B4-BE49-F238E27FC236}">
                <a16:creationId xmlns:a16="http://schemas.microsoft.com/office/drawing/2014/main" id="{3A083AE8-72BB-4CF0-B2F0-0908BC068264}"/>
              </a:ext>
            </a:extLst>
          </p:cNvPr>
          <p:cNvPicPr>
            <a:picLocks noGrp="1"/>
          </p:cNvPicPr>
          <p:nvPr>
            <p:ph idx="1"/>
          </p:nvPr>
        </p:nvPicPr>
        <p:blipFill>
          <a:blip r:embed="rId2"/>
          <a:stretch>
            <a:fillRect/>
          </a:stretch>
        </p:blipFill>
        <p:spPr>
          <a:xfrm>
            <a:off x="3421184" y="2133600"/>
            <a:ext cx="7251457" cy="3778250"/>
          </a:xfrm>
          <a:prstGeom prst="rect">
            <a:avLst/>
          </a:prstGeom>
        </p:spPr>
      </p:pic>
    </p:spTree>
    <p:extLst>
      <p:ext uri="{BB962C8B-B14F-4D97-AF65-F5344CB8AC3E}">
        <p14:creationId xmlns:p14="http://schemas.microsoft.com/office/powerpoint/2010/main" val="1868025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3A7C-94AA-4414-BCD7-73923D74E034}"/>
              </a:ext>
            </a:extLst>
          </p:cNvPr>
          <p:cNvSpPr>
            <a:spLocks noGrp="1"/>
          </p:cNvSpPr>
          <p:nvPr>
            <p:ph type="title"/>
          </p:nvPr>
        </p:nvSpPr>
        <p:spPr/>
        <p:txBody>
          <a:bodyPr>
            <a:normAutofit/>
          </a:bodyPr>
          <a:lstStyle/>
          <a:p>
            <a:r>
              <a:rPr lang="en-US" sz="4000" b="1" dirty="0"/>
              <a:t>EDA – Audio Properties</a:t>
            </a:r>
          </a:p>
        </p:txBody>
      </p:sp>
      <p:pic>
        <p:nvPicPr>
          <p:cNvPr id="4" name="Picture">
            <a:extLst>
              <a:ext uri="{FF2B5EF4-FFF2-40B4-BE49-F238E27FC236}">
                <a16:creationId xmlns:a16="http://schemas.microsoft.com/office/drawing/2014/main" id="{373AEC42-D2B9-4F58-84D2-C99C265DD592}"/>
              </a:ext>
            </a:extLst>
          </p:cNvPr>
          <p:cNvPicPr>
            <a:picLocks noGrp="1"/>
          </p:cNvPicPr>
          <p:nvPr>
            <p:ph idx="1"/>
          </p:nvPr>
        </p:nvPicPr>
        <p:blipFill>
          <a:blip r:embed="rId2"/>
          <a:stretch>
            <a:fillRect/>
          </a:stretch>
        </p:blipFill>
        <p:spPr bwMode="auto">
          <a:xfrm>
            <a:off x="1172498" y="2291508"/>
            <a:ext cx="4572638" cy="3658111"/>
          </a:xfrm>
          <a:prstGeom prst="rect">
            <a:avLst/>
          </a:prstGeom>
          <a:noFill/>
          <a:ln w="9525">
            <a:noFill/>
            <a:headEnd/>
            <a:tailEnd/>
          </a:ln>
        </p:spPr>
      </p:pic>
      <p:pic>
        <p:nvPicPr>
          <p:cNvPr id="5" name="Picture">
            <a:extLst>
              <a:ext uri="{FF2B5EF4-FFF2-40B4-BE49-F238E27FC236}">
                <a16:creationId xmlns:a16="http://schemas.microsoft.com/office/drawing/2014/main" id="{0DD76DB7-B123-4D32-862C-5A1C32C4B0FF}"/>
              </a:ext>
            </a:extLst>
          </p:cNvPr>
          <p:cNvPicPr/>
          <p:nvPr/>
        </p:nvPicPr>
        <p:blipFill>
          <a:blip r:embed="rId3"/>
          <a:stretch>
            <a:fillRect/>
          </a:stretch>
        </p:blipFill>
        <p:spPr bwMode="auto">
          <a:xfrm>
            <a:off x="6575149" y="2291508"/>
            <a:ext cx="4619625" cy="3695700"/>
          </a:xfrm>
          <a:prstGeom prst="rect">
            <a:avLst/>
          </a:prstGeom>
          <a:noFill/>
          <a:ln w="9525">
            <a:noFill/>
            <a:headEnd/>
            <a:tailEnd/>
          </a:ln>
        </p:spPr>
      </p:pic>
    </p:spTree>
    <p:extLst>
      <p:ext uri="{BB962C8B-B14F-4D97-AF65-F5344CB8AC3E}">
        <p14:creationId xmlns:p14="http://schemas.microsoft.com/office/powerpoint/2010/main" val="107332787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1205</TotalTime>
  <Words>1612</Words>
  <Application>Microsoft Office PowerPoint</Application>
  <PresentationFormat>Widescreen</PresentationFormat>
  <Paragraphs>136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Wisp</vt:lpstr>
      <vt:lpstr>Top Song Analysis - Spotify</vt:lpstr>
      <vt:lpstr>Problem Statement</vt:lpstr>
      <vt:lpstr>About the Dataset</vt:lpstr>
      <vt:lpstr>PowerPoint Presentation</vt:lpstr>
      <vt:lpstr>Data Cleaning</vt:lpstr>
      <vt:lpstr>Cleaned Data</vt:lpstr>
      <vt:lpstr>EDA – Top Genres</vt:lpstr>
      <vt:lpstr>EDA – Song Duration </vt:lpstr>
      <vt:lpstr>EDA – Audio Properties</vt:lpstr>
      <vt:lpstr>EDA – Heat Map</vt:lpstr>
      <vt:lpstr>Exploratory Data Analysis</vt:lpstr>
      <vt:lpstr>Statistical Testing</vt:lpstr>
      <vt:lpstr>PCA  </vt:lpstr>
      <vt:lpstr>PCA – BiPlot </vt:lpstr>
      <vt:lpstr>Factorial Analysis </vt:lpstr>
      <vt:lpstr>Clustering</vt:lpstr>
      <vt:lpstr>Clustering - Scatterplot</vt:lpstr>
      <vt:lpstr>Multiple Linear Regression</vt:lpstr>
      <vt:lpstr>Multiple Linear Regression</vt:lpstr>
      <vt:lpstr>Multiple Linear Regression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Song Analysis - Spotify</dc:title>
  <dc:creator>Apurva Sarode</dc:creator>
  <cp:lastModifiedBy>Apurva Sarode</cp:lastModifiedBy>
  <cp:revision>39</cp:revision>
  <dcterms:created xsi:type="dcterms:W3CDTF">2020-04-16T22:04:11Z</dcterms:created>
  <dcterms:modified xsi:type="dcterms:W3CDTF">2020-04-17T18:19:43Z</dcterms:modified>
</cp:coreProperties>
</file>