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0" r:id="rId2"/>
    <p:sldId id="3172" r:id="rId3"/>
    <p:sldId id="3175" r:id="rId4"/>
    <p:sldId id="3187" r:id="rId5"/>
    <p:sldId id="3196" r:id="rId6"/>
    <p:sldId id="3188" r:id="rId7"/>
    <p:sldId id="3213" r:id="rId8"/>
    <p:sldId id="3184" r:id="rId9"/>
    <p:sldId id="3214" r:id="rId10"/>
    <p:sldId id="3205" r:id="rId11"/>
    <p:sldId id="3210" r:id="rId12"/>
    <p:sldId id="3209" r:id="rId13"/>
    <p:sldId id="3211" r:id="rId14"/>
    <p:sldId id="3207" r:id="rId15"/>
    <p:sldId id="3192" r:id="rId16"/>
    <p:sldId id="3204" r:id="rId17"/>
  </p:sldIdLst>
  <p:sldSz cx="9001125" cy="5040313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35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A9E6"/>
    <a:srgbClr val="09ABE5"/>
    <a:srgbClr val="CCECFF"/>
    <a:srgbClr val="000066"/>
    <a:srgbClr val="003399"/>
    <a:srgbClr val="00AEEF"/>
    <a:srgbClr val="133E73"/>
    <a:srgbClr val="00A4E3"/>
    <a:srgbClr val="03152B"/>
    <a:srgbClr val="00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5317" autoAdjust="0"/>
  </p:normalViewPr>
  <p:slideViewPr>
    <p:cSldViewPr>
      <p:cViewPr varScale="1">
        <p:scale>
          <a:sx n="98" d="100"/>
          <a:sy n="98" d="100"/>
        </p:scale>
        <p:origin x="984" y="-90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763278860766618E-2"/>
          <c:y val="2.1506994598522684E-2"/>
          <c:w val="0.93447344227846674"/>
          <c:h val="0.9784930054014773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0</c:formatCode>
                <c:ptCount val="1"/>
                <c:pt idx="0">
                  <c:v>1084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8BF-460F-9A35-E49AF8C25725}"/>
            </c:ext>
          </c:extLst>
        </c:ser>
        <c:ser>
          <c:idx val="1"/>
          <c:order val="1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</c:formatCode>
                <c:ptCount val="1"/>
                <c:pt idx="0">
                  <c:v>1073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B8BF-460F-9A35-E49AF8C25725}"/>
            </c:ext>
          </c:extLst>
        </c:ser>
        <c:ser>
          <c:idx val="2"/>
          <c:order val="2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8BF-460F-9A35-E49AF8C257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</c:formatCode>
                <c:ptCount val="1"/>
                <c:pt idx="0">
                  <c:v>1106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B8BF-460F-9A35-E49AF8C25725}"/>
            </c:ext>
          </c:extLst>
        </c:ser>
        <c:ser>
          <c:idx val="3"/>
          <c:order val="3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</c:formatCode>
                <c:ptCount val="1"/>
                <c:pt idx="0">
                  <c:v>1070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系列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B8BF-460F-9A35-E49AF8C25725}"/>
            </c:ext>
          </c:extLst>
        </c:ser>
        <c:ser>
          <c:idx val="4"/>
          <c:order val="4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</c:formatCode>
                <c:ptCount val="1"/>
                <c:pt idx="0">
                  <c:v>990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系列 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B8BF-460F-9A35-E49AF8C25725}"/>
            </c:ext>
          </c:extLst>
        </c:ser>
        <c:ser>
          <c:idx val="5"/>
          <c:order val="5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Sheet1!$G$2</c:f>
              <c:numCache>
                <c:formatCode>0</c:formatCode>
                <c:ptCount val="1"/>
                <c:pt idx="0">
                  <c:v>982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系列 52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B8BF-460F-9A35-E49AF8C25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25176304"/>
        <c:axId val="325176864"/>
      </c:barChart>
      <c:catAx>
        <c:axId val="32517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6864"/>
        <c:crosses val="autoZero"/>
        <c:auto val="1"/>
        <c:lblAlgn val="ctr"/>
        <c:lblOffset val="100"/>
        <c:noMultiLvlLbl val="0"/>
      </c:catAx>
      <c:valAx>
        <c:axId val="32517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763278860766618E-2"/>
          <c:y val="2.1506994598522684E-2"/>
          <c:w val="0.93447344227846674"/>
          <c:h val="0.9784930054014773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0</c:formatCode>
                <c:ptCount val="1"/>
                <c:pt idx="0">
                  <c:v>798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8BF-460F-9A35-E49AF8C25725}"/>
            </c:ext>
          </c:extLst>
        </c:ser>
        <c:ser>
          <c:idx val="1"/>
          <c:order val="1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</c:formatCode>
                <c:ptCount val="1"/>
                <c:pt idx="0">
                  <c:v>785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B8BF-460F-9A35-E49AF8C25725}"/>
            </c:ext>
          </c:extLst>
        </c:ser>
        <c:ser>
          <c:idx val="2"/>
          <c:order val="2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8BF-460F-9A35-E49AF8C257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</c:formatCode>
                <c:ptCount val="1"/>
                <c:pt idx="0">
                  <c:v>824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B8BF-460F-9A35-E49AF8C25725}"/>
            </c:ext>
          </c:extLst>
        </c:ser>
        <c:ser>
          <c:idx val="3"/>
          <c:order val="3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</c:formatCode>
                <c:ptCount val="1"/>
                <c:pt idx="0">
                  <c:v>779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系列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B8BF-460F-9A35-E49AF8C25725}"/>
            </c:ext>
          </c:extLst>
        </c:ser>
        <c:ser>
          <c:idx val="4"/>
          <c:order val="4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575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03-4C88-B898-2E09008761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</c:formatCode>
                <c:ptCount val="1"/>
                <c:pt idx="0">
                  <c:v>575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系列 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B8BF-460F-9A35-E49AF8C25725}"/>
            </c:ext>
          </c:extLst>
        </c:ser>
        <c:ser>
          <c:idx val="5"/>
          <c:order val="5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Sheet1!$G$2</c:f>
              <c:numCache>
                <c:formatCode>0</c:formatCode>
                <c:ptCount val="1"/>
                <c:pt idx="0">
                  <c:v>564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系列 52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B8BF-460F-9A35-E49AF8C25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25176304"/>
        <c:axId val="325176864"/>
      </c:barChart>
      <c:catAx>
        <c:axId val="32517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6864"/>
        <c:crosses val="autoZero"/>
        <c:auto val="1"/>
        <c:lblAlgn val="ctr"/>
        <c:lblOffset val="100"/>
        <c:noMultiLvlLbl val="0"/>
      </c:catAx>
      <c:valAx>
        <c:axId val="32517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41758757199947E-2"/>
          <c:y val="2.1507117593450021E-2"/>
          <c:w val="0.93447344227846674"/>
          <c:h val="0.9784930054014773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0</c:formatCode>
                <c:ptCount val="1"/>
                <c:pt idx="0">
                  <c:v>1378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AB-42EA-9A9B-89B3DBCC724A}"/>
            </c:ext>
          </c:extLst>
        </c:ser>
        <c:ser>
          <c:idx val="1"/>
          <c:order val="1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</c:formatCode>
                <c:ptCount val="1"/>
                <c:pt idx="0">
                  <c:v>1336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AB-42EA-9A9B-89B3DBCC724A}"/>
            </c:ext>
          </c:extLst>
        </c:ser>
        <c:ser>
          <c:idx val="2"/>
          <c:order val="2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EAB-42EA-9A9B-89B3DBCC72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</c:formatCode>
                <c:ptCount val="1"/>
                <c:pt idx="0">
                  <c:v>1480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9EAB-42EA-9A9B-89B3DBCC724A}"/>
            </c:ext>
          </c:extLst>
        </c:ser>
        <c:ser>
          <c:idx val="3"/>
          <c:order val="3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</c:formatCode>
                <c:ptCount val="1"/>
                <c:pt idx="0">
                  <c:v>1438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系列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9EAB-42EA-9A9B-89B3DBCC724A}"/>
            </c:ext>
          </c:extLst>
        </c:ser>
        <c:ser>
          <c:idx val="4"/>
          <c:order val="4"/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1130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AB-42EA-9A9B-89B3DBCC72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</c:formatCode>
                <c:ptCount val="1"/>
                <c:pt idx="0">
                  <c:v>1130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系列 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9EAB-42EA-9A9B-89B3DBCC724A}"/>
            </c:ext>
          </c:extLst>
        </c:ser>
        <c:ser>
          <c:idx val="5"/>
          <c:order val="5"/>
          <c:spPr>
            <a:solidFill>
              <a:srgbClr val="07A9E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Sheet1!$G$2</c:f>
              <c:numCache>
                <c:formatCode>0</c:formatCode>
                <c:ptCount val="1"/>
                <c:pt idx="0">
                  <c:v>1118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系列 52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7-9EAB-42EA-9A9B-89B3DBCC7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25176304"/>
        <c:axId val="325176864"/>
      </c:barChart>
      <c:catAx>
        <c:axId val="32517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6864"/>
        <c:crosses val="autoZero"/>
        <c:auto val="1"/>
        <c:lblAlgn val="ctr"/>
        <c:lblOffset val="100"/>
        <c:noMultiLvlLbl val="0"/>
      </c:catAx>
      <c:valAx>
        <c:axId val="32517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0.32451</cdr:x>
      <cdr:y>0.11954</cdr:y>
    </cdr:from>
    <cdr:to>
      <cdr:x>0.40895</cdr:x>
      <cdr:y>0.18386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FFA58C4-94CB-4014-BD73-A6A0C1005B57}"/>
            </a:ext>
          </a:extLst>
        </cdr:cNvPr>
        <cdr:cNvSpPr txBox="1"/>
      </cdr:nvSpPr>
      <cdr:spPr>
        <a:xfrm xmlns:a="http://schemas.openxmlformats.org/drawingml/2006/main">
          <a:off x="1383680" y="456202"/>
          <a:ext cx="360030" cy="2454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chemeClr val="bg1"/>
              </a:solidFill>
            </a:rPr>
            <a:t>982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0.57782</cdr:x>
      <cdr:y>0.12501</cdr:y>
    </cdr:from>
    <cdr:to>
      <cdr:x>0.66225</cdr:x>
      <cdr:y>0.18933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FFA58C4-94CB-4014-BD73-A6A0C1005B57}"/>
            </a:ext>
          </a:extLst>
        </cdr:cNvPr>
        <cdr:cNvSpPr txBox="1"/>
      </cdr:nvSpPr>
      <cdr:spPr>
        <a:xfrm xmlns:a="http://schemas.openxmlformats.org/drawingml/2006/main">
          <a:off x="2463770" y="477074"/>
          <a:ext cx="360030" cy="2454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chemeClr val="bg1"/>
              </a:solidFill>
            </a:rPr>
            <a:t>564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0.57782</cdr:x>
      <cdr:y>0.12501</cdr:y>
    </cdr:from>
    <cdr:to>
      <cdr:x>0.66225</cdr:x>
      <cdr:y>0.18933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FFA58C4-94CB-4014-BD73-A6A0C1005B57}"/>
            </a:ext>
          </a:extLst>
        </cdr:cNvPr>
        <cdr:cNvSpPr txBox="1"/>
      </cdr:nvSpPr>
      <cdr:spPr>
        <a:xfrm xmlns:a="http://schemas.openxmlformats.org/drawingml/2006/main">
          <a:off x="2463770" y="477074"/>
          <a:ext cx="360030" cy="2454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chemeClr val="bg1"/>
              </a:solidFill>
            </a:rPr>
            <a:t>1117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38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2B898C-C619-43F1-BB3A-D7D7FE7EC80F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9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30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2B898C-C619-43F1-BB3A-D7D7FE7EC80F}" type="slidenum">
              <a:rPr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3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31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17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9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4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6345D3C-23C6-432D-BC9E-8B62E4F27DC8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8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3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0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6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2B898C-C619-43F1-BB3A-D7D7FE7EC80F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3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9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1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8967" y="268832"/>
            <a:ext cx="7763193" cy="97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967" y="1341945"/>
            <a:ext cx="7763193" cy="31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967" y="4671915"/>
            <a:ext cx="202469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484" y="4671915"/>
            <a:ext cx="303815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462" y="4671915"/>
            <a:ext cx="2024698" cy="26772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19491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38983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958474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277965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8620" indent="-168620" algn="l" defTabSz="673373" rtl="0" eaLnBrk="0" fontAlgn="base" hangingPunct="0">
        <a:lnSpc>
          <a:spcPct val="90000"/>
        </a:lnSpc>
        <a:spcBef>
          <a:spcPts val="734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5861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1993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234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475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3050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291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27088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85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97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4038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835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632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873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670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467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265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13.png"/><Relationship Id="rId2" Type="http://schemas.microsoft.com/office/2007/relationships/media" Target="../media/media1.mp3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15.png"/><Relationship Id="rId2" Type="http://schemas.microsoft.com/office/2007/relationships/media" Target="../media/media1.mp3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munds.com/electric-car/" TargetMode="External"/><Relationship Id="rId4" Type="http://schemas.openxmlformats.org/officeDocument/2006/relationships/hyperlink" Target="https://www.reuters.com/article/us-environment-norway-autos/norway-powers-ahead-over-half-new-car-sales-now-electric-or-hybrid-idUSKBN1ES0W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media1.mp3"/><Relationship Id="rId7" Type="http://schemas.openxmlformats.org/officeDocument/2006/relationships/image" Target="../media/image9.png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4099042" y="732411"/>
            <a:ext cx="494731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PREDICTION OF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</a:rPr>
              <a:t>ELECTRIC CAR SALES IN NORWAY</a:t>
            </a: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ctr"/>
            <a:endParaRPr lang="en-US" altLang="zh-CN" sz="1200" b="1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	</a:t>
            </a:r>
          </a:p>
          <a:p>
            <a:pPr algn="ctr"/>
            <a:endParaRPr lang="en-US" altLang="zh-CN" sz="1600" b="1" dirty="0">
              <a:solidFill>
                <a:schemeClr val="bg1"/>
              </a:solidFill>
              <a:latin typeface="+mn-lt"/>
              <a:ea typeface="黑体" panose="02010600030101010101" pitchFamily="2" charset="-122"/>
            </a:endParaRP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	Under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Guidance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of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Professor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Indranil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黑体" panose="02010600030101010101" pitchFamily="2" charset="-122"/>
              </a:rPr>
              <a:t>Bardhan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6072219" y="3456234"/>
            <a:ext cx="2820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Apurva Sinha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Prathyusha Alay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Surajkumar P. Malpani</a:t>
            </a:r>
            <a:endParaRPr lang="en-IN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Sushmitha Abboju</a:t>
            </a:r>
            <a:endParaRPr lang="en-IN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Vamsee Krishna Guduguntla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17297-59F9-40F0-B0E5-9491F589E4E9}"/>
              </a:ext>
            </a:extLst>
          </p:cNvPr>
          <p:cNvSpPr txBox="1"/>
          <p:nvPr/>
        </p:nvSpPr>
        <p:spPr>
          <a:xfrm>
            <a:off x="7482573" y="3137910"/>
            <a:ext cx="127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	Group No:9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2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7" grpId="0"/>
    </p:bldLst>
  </p:timing>
  <p:extLst mod="1">
    <p:ext uri="{E180D4A7-C9FB-4DFB-919C-405C955672EB}">
      <p14:showEvtLst xmlns:p14="http://schemas.microsoft.com/office/powerpoint/2010/main">
        <p14:playEvt time="1" objId="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0"/>
          <p:cNvSpPr>
            <a:spLocks noChangeArrowheads="1"/>
          </p:cNvSpPr>
          <p:nvPr/>
        </p:nvSpPr>
        <p:spPr bwMode="auto">
          <a:xfrm>
            <a:off x="180203" y="1509446"/>
            <a:ext cx="1296108" cy="3458914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207 h 17"/>
              <a:gd name="T4" fmla="*/ 2241550 w 18"/>
              <a:gd name="T5" fmla="*/ 1256273 h 17"/>
              <a:gd name="T6" fmla="*/ 2117019 w 18"/>
              <a:gd name="T7" fmla="*/ 1484686 h 17"/>
              <a:gd name="T8" fmla="*/ 1245306 w 18"/>
              <a:gd name="T9" fmla="*/ 1941513 h 17"/>
              <a:gd name="T10" fmla="*/ 996244 w 18"/>
              <a:gd name="T11" fmla="*/ 1941513 h 17"/>
              <a:gd name="T12" fmla="*/ 124531 w 18"/>
              <a:gd name="T13" fmla="*/ 1484686 h 17"/>
              <a:gd name="T14" fmla="*/ 0 w 18"/>
              <a:gd name="T15" fmla="*/ 1256273 h 17"/>
              <a:gd name="T16" fmla="*/ 0 w 18"/>
              <a:gd name="T17" fmla="*/ 114207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/>
        </p:spPr>
        <p:txBody>
          <a:bodyPr lIns="67376" tIns="33688" rIns="67376" bIns="33688" anchor="ctr"/>
          <a:lstStyle/>
          <a:p>
            <a:endParaRPr lang="zh-CN" altLang="en-US"/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180203" y="582939"/>
            <a:ext cx="1296108" cy="1894400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93 h 17"/>
              <a:gd name="T4" fmla="*/ 2241550 w 18"/>
              <a:gd name="T5" fmla="*/ 1258327 h 17"/>
              <a:gd name="T6" fmla="*/ 2117019 w 18"/>
              <a:gd name="T7" fmla="*/ 1487114 h 17"/>
              <a:gd name="T8" fmla="*/ 1245306 w 18"/>
              <a:gd name="T9" fmla="*/ 1944687 h 17"/>
              <a:gd name="T10" fmla="*/ 996244 w 18"/>
              <a:gd name="T11" fmla="*/ 1944687 h 17"/>
              <a:gd name="T12" fmla="*/ 124531 w 18"/>
              <a:gd name="T13" fmla="*/ 1487114 h 17"/>
              <a:gd name="T14" fmla="*/ 0 w 18"/>
              <a:gd name="T15" fmla="*/ 1258327 h 17"/>
              <a:gd name="T16" fmla="*/ 0 w 18"/>
              <a:gd name="T17" fmla="*/ 114393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/>
        </p:spPr>
        <p:txBody>
          <a:bodyPr lIns="67376" tIns="33688" rIns="67376" bIns="33688" anchor="ctr"/>
          <a:lstStyle/>
          <a:p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1332298" y="2805770"/>
            <a:ext cx="235080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/>
          </p:cNvCxnSpPr>
          <p:nvPr/>
        </p:nvCxnSpPr>
        <p:spPr>
          <a:xfrm>
            <a:off x="1620322" y="2667948"/>
            <a:ext cx="0" cy="2418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8"/>
          <p:cNvSpPr txBox="1"/>
          <p:nvPr/>
        </p:nvSpPr>
        <p:spPr>
          <a:xfrm>
            <a:off x="321470" y="1953442"/>
            <a:ext cx="944494" cy="424621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ARIMA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358845" y="2743589"/>
            <a:ext cx="818788" cy="387174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文本框 60"/>
          <p:cNvSpPr txBox="1"/>
          <p:nvPr/>
        </p:nvSpPr>
        <p:spPr>
          <a:xfrm>
            <a:off x="388338" y="3971815"/>
            <a:ext cx="818788" cy="387174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平行四边形 36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324214" y="71952"/>
            <a:ext cx="5372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FORECAST FOR PREDICTING ZERO CO2 EMISSIONS YEAR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43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" name="611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E386BA-91D3-4BCD-9810-82070093E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33" y="704887"/>
            <a:ext cx="5244714" cy="3544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8A4044-8905-4641-AB3A-CA628957B388}"/>
              </a:ext>
            </a:extLst>
          </p:cNvPr>
          <p:cNvSpPr txBox="1"/>
          <p:nvPr/>
        </p:nvSpPr>
        <p:spPr>
          <a:xfrm>
            <a:off x="1570169" y="4439721"/>
            <a:ext cx="6670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CO2 emission trends to decrease and be approximately zero by 2023 under 95% confidence Interval.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788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64"/>
                            </p:stCondLst>
                            <p:childTnLst>
                              <p:par>
                                <p:cTn id="4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89"/>
                            </p:stCondLst>
                            <p:childTnLst>
                              <p:par>
                                <p:cTn id="4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14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14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14"/>
                            </p:stCondLst>
                            <p:childTnLst>
                              <p:par>
                                <p:cTn id="6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</p:childTnLst>
        </p:cTn>
      </p:par>
    </p:tnLst>
    <p:bldLst>
      <p:bldP spid="70" grpId="0" animBg="1"/>
      <p:bldP spid="72" grpId="0" animBg="1"/>
      <p:bldP spid="81" grpId="0" build="p"/>
      <p:bldP spid="82" grpId="0" build="p"/>
      <p:bldP spid="83" grpId="0" build="p"/>
      <p:bldP spid="39" grpId="0" animBg="1"/>
      <p:bldP spid="42" grpId="0"/>
    </p:bldLst>
  </p:timing>
  <p:extLst mod="1">
    <p:ext uri="{E180D4A7-C9FB-4DFB-919C-405C955672EB}">
      <p14:showEvtLst xmlns:p14="http://schemas.microsoft.com/office/powerpoint/2010/main">
        <p14:playEvt time="1315" objId="47"/>
        <p14:stopEvt time="2064" objId="47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平行四边形 7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平行四边形 7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平行四边形 7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平行四边形 7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/>
          <p:cNvSpPr txBox="1"/>
          <p:nvPr/>
        </p:nvSpPr>
        <p:spPr>
          <a:xfrm>
            <a:off x="324214" y="71952"/>
            <a:ext cx="4067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MEASURES OF ZERO CO2 EMISSION YEAR</a:t>
            </a:r>
            <a:endParaRPr lang="zh-CN" altLang="en-US" sz="11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3" name="图表 43">
            <a:extLst>
              <a:ext uri="{FF2B5EF4-FFF2-40B4-BE49-F238E27FC236}">
                <a16:creationId xmlns:a16="http://schemas.microsoft.com/office/drawing/2014/main" id="{54F1D4AB-89E6-4C98-9E0E-E549EADC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57760"/>
              </p:ext>
            </p:extLst>
          </p:nvPr>
        </p:nvGraphicFramePr>
        <p:xfrm>
          <a:off x="4583985" y="936024"/>
          <a:ext cx="4164931" cy="3312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2179A8-E80B-4211-B517-7E966F62598E}"/>
              </a:ext>
            </a:extLst>
          </p:cNvPr>
          <p:cNvSpPr txBox="1"/>
          <p:nvPr/>
        </p:nvSpPr>
        <p:spPr>
          <a:xfrm>
            <a:off x="1368301" y="4392312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ERROR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29801-0485-4CDD-831D-26C94B0572A4}"/>
              </a:ext>
            </a:extLst>
          </p:cNvPr>
          <p:cNvSpPr txBox="1"/>
          <p:nvPr/>
        </p:nvSpPr>
        <p:spPr>
          <a:xfrm>
            <a:off x="6012688" y="4392312"/>
            <a:ext cx="1166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AIC/BIC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CC515-A230-48E4-8309-1BEDB75B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" y="1141128"/>
            <a:ext cx="4572000" cy="28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9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/>
    </p:bldLst>
  </p:timing>
  <p:extLst mod="1">
    <p:ext uri="{E180D4A7-C9FB-4DFB-919C-405C955672EB}">
      <p14:showEvtLst xmlns:p14="http://schemas.microsoft.com/office/powerpoint/2010/main">
        <p14:playEvt time="1315" objId="85"/>
        <p14:stopEvt time="2081" objId="85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0"/>
          <p:cNvSpPr>
            <a:spLocks noChangeArrowheads="1"/>
          </p:cNvSpPr>
          <p:nvPr/>
        </p:nvSpPr>
        <p:spPr bwMode="auto">
          <a:xfrm>
            <a:off x="180203" y="1509446"/>
            <a:ext cx="1296108" cy="3458914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207 h 17"/>
              <a:gd name="T4" fmla="*/ 2241550 w 18"/>
              <a:gd name="T5" fmla="*/ 1256273 h 17"/>
              <a:gd name="T6" fmla="*/ 2117019 w 18"/>
              <a:gd name="T7" fmla="*/ 1484686 h 17"/>
              <a:gd name="T8" fmla="*/ 1245306 w 18"/>
              <a:gd name="T9" fmla="*/ 1941513 h 17"/>
              <a:gd name="T10" fmla="*/ 996244 w 18"/>
              <a:gd name="T11" fmla="*/ 1941513 h 17"/>
              <a:gd name="T12" fmla="*/ 124531 w 18"/>
              <a:gd name="T13" fmla="*/ 1484686 h 17"/>
              <a:gd name="T14" fmla="*/ 0 w 18"/>
              <a:gd name="T15" fmla="*/ 1256273 h 17"/>
              <a:gd name="T16" fmla="*/ 0 w 18"/>
              <a:gd name="T17" fmla="*/ 114207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/>
        </p:spPr>
        <p:txBody>
          <a:bodyPr lIns="67376" tIns="33688" rIns="67376" bIns="33688" anchor="ctr"/>
          <a:lstStyle/>
          <a:p>
            <a:endParaRPr lang="zh-CN" altLang="en-US"/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180203" y="582939"/>
            <a:ext cx="1296108" cy="1894400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93 h 17"/>
              <a:gd name="T4" fmla="*/ 2241550 w 18"/>
              <a:gd name="T5" fmla="*/ 1258327 h 17"/>
              <a:gd name="T6" fmla="*/ 2117019 w 18"/>
              <a:gd name="T7" fmla="*/ 1487114 h 17"/>
              <a:gd name="T8" fmla="*/ 1245306 w 18"/>
              <a:gd name="T9" fmla="*/ 1944687 h 17"/>
              <a:gd name="T10" fmla="*/ 996244 w 18"/>
              <a:gd name="T11" fmla="*/ 1944687 h 17"/>
              <a:gd name="T12" fmla="*/ 124531 w 18"/>
              <a:gd name="T13" fmla="*/ 1487114 h 17"/>
              <a:gd name="T14" fmla="*/ 0 w 18"/>
              <a:gd name="T15" fmla="*/ 1258327 h 17"/>
              <a:gd name="T16" fmla="*/ 0 w 18"/>
              <a:gd name="T17" fmla="*/ 114393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/>
        </p:spPr>
        <p:txBody>
          <a:bodyPr lIns="67376" tIns="33688" rIns="67376" bIns="33688" anchor="ctr"/>
          <a:lstStyle/>
          <a:p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1332298" y="2805770"/>
            <a:ext cx="235080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/>
          </p:cNvCxnSpPr>
          <p:nvPr/>
        </p:nvCxnSpPr>
        <p:spPr>
          <a:xfrm>
            <a:off x="1620322" y="2667948"/>
            <a:ext cx="0" cy="2418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8"/>
          <p:cNvSpPr txBox="1"/>
          <p:nvPr/>
        </p:nvSpPr>
        <p:spPr>
          <a:xfrm>
            <a:off x="356010" y="2185843"/>
            <a:ext cx="944494" cy="424621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ARIMA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358845" y="2743589"/>
            <a:ext cx="818788" cy="387174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平行四边形 36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324214" y="71952"/>
            <a:ext cx="340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ea typeface="黑体" panose="02010600030101010101" pitchFamily="2" charset="-122"/>
              </a:rPr>
              <a:t>PREDICTING ELECTRIC CAR SALES</a:t>
            </a:r>
            <a:endParaRPr lang="zh-CN" altLang="en-US" sz="1200" b="1" spc="300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grpSp>
        <p:nvGrpSpPr>
          <p:cNvPr id="43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" name="611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6B2281-A8F6-4933-AAC8-986EF3A97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0" y="731028"/>
            <a:ext cx="4934463" cy="3291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2C359F-51E7-477A-8E7D-5ED2DE92304B}"/>
              </a:ext>
            </a:extLst>
          </p:cNvPr>
          <p:cNvSpPr txBox="1"/>
          <p:nvPr/>
        </p:nvSpPr>
        <p:spPr>
          <a:xfrm>
            <a:off x="2101906" y="4181196"/>
            <a:ext cx="512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Electric car Sales trends to increase in 2018 under 95% confidence interval.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9479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75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75"/>
                            </p:stCondLst>
                            <p:childTnLst>
                              <p:par>
                                <p:cTn id="23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75"/>
                            </p:stCondLst>
                            <p:childTnLst>
                              <p:par>
                                <p:cTn id="28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75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89"/>
                            </p:stCondLst>
                            <p:childTnLst>
                              <p:par>
                                <p:cTn id="4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14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14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14"/>
                            </p:stCondLst>
                            <p:childTnLst>
                              <p:par>
                                <p:cTn id="5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</p:childTnLst>
        </p:cTn>
      </p:par>
    </p:tnLst>
    <p:bldLst>
      <p:bldP spid="70" grpId="0" animBg="1"/>
      <p:bldP spid="72" grpId="0" animBg="1"/>
      <p:bldP spid="81" grpId="0" build="p"/>
      <p:bldP spid="82" grpId="0" build="p"/>
      <p:bldP spid="39" grpId="0" animBg="1"/>
      <p:bldP spid="42" grpId="0"/>
    </p:bldLst>
  </p:timing>
  <p:extLst mod="1">
    <p:ext uri="{E180D4A7-C9FB-4DFB-919C-405C955672EB}">
      <p14:showEvtLst xmlns:p14="http://schemas.microsoft.com/office/powerpoint/2010/main">
        <p14:playEvt time="1315" objId="47"/>
        <p14:stopEvt time="2064" objId="47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平行四边形 7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平行四边形 7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平行四边形 7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平行四边形 7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/>
          <p:cNvSpPr txBox="1"/>
          <p:nvPr/>
        </p:nvSpPr>
        <p:spPr>
          <a:xfrm>
            <a:off x="324214" y="71952"/>
            <a:ext cx="347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MEASURES OF ELECTRIC CAR SALES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AF19B3-7AE7-48D6-BA84-F01995DB5805}"/>
              </a:ext>
            </a:extLst>
          </p:cNvPr>
          <p:cNvSpPr txBox="1"/>
          <p:nvPr/>
        </p:nvSpPr>
        <p:spPr>
          <a:xfrm>
            <a:off x="1116280" y="4392312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ERROR MEASURES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E4E41-9FE3-4933-9C04-F172A994BCE8}"/>
              </a:ext>
            </a:extLst>
          </p:cNvPr>
          <p:cNvSpPr txBox="1"/>
          <p:nvPr/>
        </p:nvSpPr>
        <p:spPr>
          <a:xfrm>
            <a:off x="5436640" y="4576978"/>
            <a:ext cx="1166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AIC/BIC VALUES</a:t>
            </a:r>
          </a:p>
        </p:txBody>
      </p:sp>
      <p:graphicFrame>
        <p:nvGraphicFramePr>
          <p:cNvPr id="17" name="图表 43">
            <a:extLst>
              <a:ext uri="{FF2B5EF4-FFF2-40B4-BE49-F238E27FC236}">
                <a16:creationId xmlns:a16="http://schemas.microsoft.com/office/drawing/2014/main" id="{D9BF4CCB-6775-46F6-AA32-F4281C3DC8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539606"/>
              </p:ext>
            </p:extLst>
          </p:nvPr>
        </p:nvGraphicFramePr>
        <p:xfrm>
          <a:off x="4707327" y="714493"/>
          <a:ext cx="4263920" cy="381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389076E-63DB-401B-A9DF-28AD9F08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2" y="1126841"/>
            <a:ext cx="4524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61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/>
    </p:bldLst>
  </p:timing>
  <p:extLst mod="1">
    <p:ext uri="{E180D4A7-C9FB-4DFB-919C-405C955672EB}">
      <p14:showEvtLst xmlns:p14="http://schemas.microsoft.com/office/powerpoint/2010/main">
        <p14:playEvt time="1315" objId="85"/>
        <p14:stopEvt time="2081" objId="85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平行四边形 52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平行四边形 55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0"/>
          <p:cNvSpPr txBox="1"/>
          <p:nvPr/>
        </p:nvSpPr>
        <p:spPr>
          <a:xfrm>
            <a:off x="324214" y="71952"/>
            <a:ext cx="3927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PREDICTION OF TOP 5 MANUFACTURERS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088E20-74C2-4053-BF15-B32A51936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32" y="648001"/>
            <a:ext cx="5811061" cy="3872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CFA19-C7ED-4248-AA3E-A00CF0762D2F}"/>
              </a:ext>
            </a:extLst>
          </p:cNvPr>
          <p:cNvSpPr txBox="1"/>
          <p:nvPr/>
        </p:nvSpPr>
        <p:spPr>
          <a:xfrm>
            <a:off x="2412388" y="4592691"/>
            <a:ext cx="393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Volkswagen will be  the top manufacturer for the year 2018.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7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</p:bldLst>
  </p:timing>
  <p:extLst mod="1">
    <p:ext uri="{E180D4A7-C9FB-4DFB-919C-405C955672EB}">
      <p14:showEvtLst xmlns:p14="http://schemas.microsoft.com/office/powerpoint/2010/main">
        <p14:playEvt time="1314" objId="63"/>
        <p14:stopEvt time="2061" objId="63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6"/>
          <p:cNvGrpSpPr/>
          <p:nvPr/>
        </p:nvGrpSpPr>
        <p:grpSpPr>
          <a:xfrm>
            <a:off x="3924514" y="1206125"/>
            <a:ext cx="4296779" cy="2466127"/>
            <a:chOff x="4552949" y="1597157"/>
            <a:chExt cx="4366119" cy="2517270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247" flipV="1">
              <a:off x="7212990" y="3259838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8211649" y="3972668"/>
              <a:ext cx="558904" cy="6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2643" flipV="1">
              <a:off x="7672523" y="4013457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8245135" y="3111865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733400" y="2357195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272375" y="1616057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1151" flipV="1">
              <a:off x="6626991" y="1711212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平行四边形 115"/>
            <p:cNvSpPr/>
            <p:nvPr/>
          </p:nvSpPr>
          <p:spPr>
            <a:xfrm rot="1200000">
              <a:off x="6825944" y="1597157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1" name="平行四边形 116"/>
            <p:cNvSpPr/>
            <p:nvPr/>
          </p:nvSpPr>
          <p:spPr>
            <a:xfrm rot="16200000">
              <a:off x="6645902" y="2019619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平行四边形 117"/>
            <p:cNvSpPr/>
            <p:nvPr/>
          </p:nvSpPr>
          <p:spPr>
            <a:xfrm rot="9071256">
              <a:off x="7074221" y="1950233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五边形 118"/>
            <p:cNvSpPr/>
            <p:nvPr/>
          </p:nvSpPr>
          <p:spPr>
            <a:xfrm flipH="1">
              <a:off x="5503720" y="3371869"/>
              <a:ext cx="2227320" cy="568209"/>
            </a:xfrm>
            <a:prstGeom prst="homePlate">
              <a:avLst>
                <a:gd name="adj" fmla="val 37444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>
                <a:sym typeface="Batang" panose="02030600000101010101" charset="-127"/>
              </a:endParaRPr>
            </a:p>
          </p:txBody>
        </p:sp>
        <p:sp>
          <p:nvSpPr>
            <p:cNvPr id="34" name="平行四边形 119"/>
            <p:cNvSpPr/>
            <p:nvPr/>
          </p:nvSpPr>
          <p:spPr>
            <a:xfrm rot="1200000">
              <a:off x="7302977" y="2335693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5" name="平行四边形 120"/>
            <p:cNvSpPr/>
            <p:nvPr/>
          </p:nvSpPr>
          <p:spPr>
            <a:xfrm rot="16200000">
              <a:off x="7122939" y="2758157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36" name="平行四边形 121"/>
            <p:cNvSpPr/>
            <p:nvPr/>
          </p:nvSpPr>
          <p:spPr>
            <a:xfrm rot="9071256">
              <a:off x="7551254" y="2688771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7" name="平行四边形 122"/>
            <p:cNvSpPr/>
            <p:nvPr/>
          </p:nvSpPr>
          <p:spPr>
            <a:xfrm rot="1200000">
              <a:off x="7780009" y="3083302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平行四边形 123"/>
            <p:cNvSpPr/>
            <p:nvPr/>
          </p:nvSpPr>
          <p:spPr>
            <a:xfrm rot="16200000">
              <a:off x="7599968" y="3505766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39" name="平行四边形 124"/>
            <p:cNvSpPr/>
            <p:nvPr/>
          </p:nvSpPr>
          <p:spPr>
            <a:xfrm rot="9071256">
              <a:off x="8028285" y="3436379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五边形 125"/>
            <p:cNvSpPr/>
            <p:nvPr/>
          </p:nvSpPr>
          <p:spPr>
            <a:xfrm flipH="1">
              <a:off x="5022115" y="2625012"/>
              <a:ext cx="2238255" cy="568209"/>
            </a:xfrm>
            <a:prstGeom prst="homePlate">
              <a:avLst>
                <a:gd name="adj" fmla="val 3744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 dirty="0">
                <a:sym typeface="Batang" panose="02030600000101010101" charset="-127"/>
              </a:endParaRPr>
            </a:p>
          </p:txBody>
        </p:sp>
        <p:sp>
          <p:nvSpPr>
            <p:cNvPr id="41" name="五边形 126"/>
            <p:cNvSpPr/>
            <p:nvPr/>
          </p:nvSpPr>
          <p:spPr>
            <a:xfrm flipH="1">
              <a:off x="4552949" y="1883949"/>
              <a:ext cx="2227320" cy="568209"/>
            </a:xfrm>
            <a:prstGeom prst="homePlate">
              <a:avLst>
                <a:gd name="adj" fmla="val 40583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>
                <a:sym typeface="Batang" panose="02030600000101010101" charset="-127"/>
              </a:endParaRPr>
            </a:p>
          </p:txBody>
        </p:sp>
        <p:sp>
          <p:nvSpPr>
            <p:cNvPr id="43" name="矩形 128"/>
            <p:cNvSpPr/>
            <p:nvPr/>
          </p:nvSpPr>
          <p:spPr>
            <a:xfrm rot="10800000">
              <a:off x="6626393" y="1888658"/>
              <a:ext cx="148050" cy="5635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Batang" panose="02030600000101010101" charset="-127"/>
                <a:sym typeface="Batang" panose="02030600000101010101" charset="-127"/>
              </a:endParaRPr>
            </a:p>
          </p:txBody>
        </p:sp>
        <p:sp>
          <p:nvSpPr>
            <p:cNvPr id="44" name="矩形 129"/>
            <p:cNvSpPr/>
            <p:nvPr/>
          </p:nvSpPr>
          <p:spPr>
            <a:xfrm rot="10800000">
              <a:off x="7110671" y="2625011"/>
              <a:ext cx="148050" cy="56820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Batang" panose="02030600000101010101" charset="-127"/>
                <a:sym typeface="Batang" panose="02030600000101010101" charset="-127"/>
              </a:endParaRPr>
            </a:p>
          </p:txBody>
        </p:sp>
        <p:sp>
          <p:nvSpPr>
            <p:cNvPr id="45" name="矩形 130"/>
            <p:cNvSpPr/>
            <p:nvPr/>
          </p:nvSpPr>
          <p:spPr>
            <a:xfrm rot="10800000">
              <a:off x="7377911" y="3371869"/>
              <a:ext cx="354683" cy="568209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Batang" panose="02030600000101010101" charset="-127"/>
                <a:sym typeface="Batang" panose="02030600000101010101" charset="-127"/>
              </a:endParaRPr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637917" y="3214337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113625" y="2493408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文本框 137"/>
            <p:cNvSpPr txBox="1"/>
            <p:nvPr/>
          </p:nvSpPr>
          <p:spPr>
            <a:xfrm>
              <a:off x="5007689" y="1998337"/>
              <a:ext cx="1542884" cy="376967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Electric Cars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51" name="文本框 138"/>
            <p:cNvSpPr txBox="1"/>
            <p:nvPr/>
          </p:nvSpPr>
          <p:spPr>
            <a:xfrm>
              <a:off x="5407901" y="2735217"/>
              <a:ext cx="1283828" cy="376967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Total Cars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52" name="文本框 139"/>
            <p:cNvSpPr txBox="1"/>
            <p:nvPr/>
          </p:nvSpPr>
          <p:spPr>
            <a:xfrm>
              <a:off x="5808113" y="3472097"/>
              <a:ext cx="1832693" cy="376967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CO2 Emissions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grpSp>
          <p:nvGrpSpPr>
            <p:cNvPr id="53" name="组合 140"/>
            <p:cNvGrpSpPr/>
            <p:nvPr/>
          </p:nvGrpSpPr>
          <p:grpSpPr>
            <a:xfrm>
              <a:off x="6901085" y="2030573"/>
              <a:ext cx="218826" cy="477753"/>
              <a:chOff x="5038767" y="1303073"/>
              <a:chExt cx="325210" cy="720403"/>
            </a:xfrm>
          </p:grpSpPr>
          <p:sp>
            <p:nvSpPr>
              <p:cNvPr id="66" name="Freeform 22"/>
              <p:cNvSpPr/>
              <p:nvPr/>
            </p:nvSpPr>
            <p:spPr bwMode="auto">
              <a:xfrm>
                <a:off x="5122540" y="1634458"/>
                <a:ext cx="100858" cy="389018"/>
              </a:xfrm>
              <a:custGeom>
                <a:avLst/>
                <a:gdLst>
                  <a:gd name="T0" fmla="*/ 14 w 21"/>
                  <a:gd name="T1" fmla="*/ 78 h 80"/>
                  <a:gd name="T2" fmla="*/ 7 w 21"/>
                  <a:gd name="T3" fmla="*/ 67 h 80"/>
                  <a:gd name="T4" fmla="*/ 7 w 21"/>
                  <a:gd name="T5" fmla="*/ 16 h 80"/>
                  <a:gd name="T6" fmla="*/ 0 w 21"/>
                  <a:gd name="T7" fmla="*/ 6 h 80"/>
                  <a:gd name="T8" fmla="*/ 7 w 21"/>
                  <a:gd name="T9" fmla="*/ 3 h 80"/>
                  <a:gd name="T10" fmla="*/ 14 w 21"/>
                  <a:gd name="T11" fmla="*/ 6 h 80"/>
                  <a:gd name="T12" fmla="*/ 21 w 21"/>
                  <a:gd name="T13" fmla="*/ 17 h 80"/>
                  <a:gd name="T14" fmla="*/ 21 w 21"/>
                  <a:gd name="T15" fmla="*/ 75 h 80"/>
                  <a:gd name="T16" fmla="*/ 14 w 21"/>
                  <a:gd name="T17" fmla="*/ 7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0">
                    <a:moveTo>
                      <a:pt x="14" y="78"/>
                    </a:moveTo>
                    <a:cubicBezTo>
                      <a:pt x="9" y="75"/>
                      <a:pt x="7" y="72"/>
                      <a:pt x="7" y="6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1"/>
                      <a:pt x="2" y="0"/>
                      <a:pt x="7" y="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9" y="9"/>
                      <a:pt x="21" y="13"/>
                      <a:pt x="21" y="17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9"/>
                      <a:pt x="19" y="80"/>
                      <a:pt x="14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23"/>
              <p:cNvSpPr/>
              <p:nvPr/>
            </p:nvSpPr>
            <p:spPr bwMode="auto">
              <a:xfrm>
                <a:off x="5038767" y="1303073"/>
                <a:ext cx="47341" cy="139964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7 h 29"/>
                  <a:gd name="T4" fmla="*/ 4 w 10"/>
                  <a:gd name="T5" fmla="*/ 21 h 29"/>
                  <a:gd name="T6" fmla="*/ 5 w 10"/>
                  <a:gd name="T7" fmla="*/ 25 h 29"/>
                  <a:gd name="T8" fmla="*/ 7 w 10"/>
                  <a:gd name="T9" fmla="*/ 23 h 29"/>
                  <a:gd name="T10" fmla="*/ 5 w 10"/>
                  <a:gd name="T11" fmla="*/ 17 h 29"/>
                  <a:gd name="T12" fmla="*/ 2 w 10"/>
                  <a:gd name="T13" fmla="*/ 10 h 29"/>
                  <a:gd name="T14" fmla="*/ 1 w 10"/>
                  <a:gd name="T15" fmla="*/ 4 h 29"/>
                  <a:gd name="T16" fmla="*/ 2 w 10"/>
                  <a:gd name="T17" fmla="*/ 1 h 29"/>
                  <a:gd name="T18" fmla="*/ 5 w 10"/>
                  <a:gd name="T19" fmla="*/ 1 h 29"/>
                  <a:gd name="T20" fmla="*/ 9 w 10"/>
                  <a:gd name="T21" fmla="*/ 4 h 29"/>
                  <a:gd name="T22" fmla="*/ 10 w 10"/>
                  <a:gd name="T23" fmla="*/ 8 h 29"/>
                  <a:gd name="T24" fmla="*/ 10 w 10"/>
                  <a:gd name="T25" fmla="*/ 13 h 29"/>
                  <a:gd name="T26" fmla="*/ 7 w 10"/>
                  <a:gd name="T27" fmla="*/ 11 h 29"/>
                  <a:gd name="T28" fmla="*/ 7 w 10"/>
                  <a:gd name="T29" fmla="*/ 6 h 29"/>
                  <a:gd name="T30" fmla="*/ 6 w 10"/>
                  <a:gd name="T31" fmla="*/ 4 h 29"/>
                  <a:gd name="T32" fmla="*/ 4 w 10"/>
                  <a:gd name="T33" fmla="*/ 4 h 29"/>
                  <a:gd name="T34" fmla="*/ 4 w 10"/>
                  <a:gd name="T35" fmla="*/ 5 h 29"/>
                  <a:gd name="T36" fmla="*/ 6 w 10"/>
                  <a:gd name="T37" fmla="*/ 12 h 29"/>
                  <a:gd name="T38" fmla="*/ 9 w 10"/>
                  <a:gd name="T39" fmla="*/ 18 h 29"/>
                  <a:gd name="T40" fmla="*/ 10 w 10"/>
                  <a:gd name="T41" fmla="*/ 25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6" y="26"/>
                      <a:pt x="7" y="25"/>
                      <a:pt x="7" y="23"/>
                    </a:cubicBezTo>
                    <a:cubicBezTo>
                      <a:pt x="7" y="21"/>
                      <a:pt x="6" y="19"/>
                      <a:pt x="5" y="1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8"/>
                      <a:pt x="1" y="6"/>
                      <a:pt x="1" y="4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7" y="2"/>
                      <a:pt x="8" y="3"/>
                      <a:pt x="9" y="4"/>
                    </a:cubicBezTo>
                    <a:cubicBezTo>
                      <a:pt x="10" y="5"/>
                      <a:pt x="10" y="7"/>
                      <a:pt x="10" y="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7"/>
                      <a:pt x="5" y="9"/>
                      <a:pt x="6" y="1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21"/>
                      <a:pt x="10" y="23"/>
                      <a:pt x="10" y="25"/>
                    </a:cubicBezTo>
                    <a:cubicBezTo>
                      <a:pt x="10" y="26"/>
                      <a:pt x="10" y="27"/>
                      <a:pt x="9" y="28"/>
                    </a:cubicBezTo>
                    <a:cubicBezTo>
                      <a:pt x="8" y="29"/>
                      <a:pt x="7" y="29"/>
                      <a:pt x="5" y="28"/>
                    </a:cubicBezTo>
                    <a:cubicBezTo>
                      <a:pt x="2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24"/>
              <p:cNvSpPr/>
              <p:nvPr/>
            </p:nvSpPr>
            <p:spPr bwMode="auto">
              <a:xfrm>
                <a:off x="5131390" y="1346297"/>
                <a:ext cx="53516" cy="146139"/>
              </a:xfrm>
              <a:custGeom>
                <a:avLst/>
                <a:gdLst>
                  <a:gd name="T0" fmla="*/ 26 w 26"/>
                  <a:gd name="T1" fmla="*/ 14 h 71"/>
                  <a:gd name="T2" fmla="*/ 26 w 26"/>
                  <a:gd name="T3" fmla="*/ 21 h 71"/>
                  <a:gd name="T4" fmla="*/ 16 w 26"/>
                  <a:gd name="T5" fmla="*/ 17 h 71"/>
                  <a:gd name="T6" fmla="*/ 16 w 26"/>
                  <a:gd name="T7" fmla="*/ 71 h 71"/>
                  <a:gd name="T8" fmla="*/ 7 w 26"/>
                  <a:gd name="T9" fmla="*/ 66 h 71"/>
                  <a:gd name="T10" fmla="*/ 7 w 26"/>
                  <a:gd name="T11" fmla="*/ 12 h 71"/>
                  <a:gd name="T12" fmla="*/ 0 w 26"/>
                  <a:gd name="T13" fmla="*/ 7 h 71"/>
                  <a:gd name="T14" fmla="*/ 0 w 26"/>
                  <a:gd name="T15" fmla="*/ 2 h 71"/>
                  <a:gd name="T16" fmla="*/ 0 w 26"/>
                  <a:gd name="T17" fmla="*/ 0 h 71"/>
                  <a:gd name="T18" fmla="*/ 26 w 26"/>
                  <a:gd name="T19" fmla="*/ 1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71">
                    <a:moveTo>
                      <a:pt x="26" y="14"/>
                    </a:moveTo>
                    <a:lnTo>
                      <a:pt x="26" y="21"/>
                    </a:lnTo>
                    <a:lnTo>
                      <a:pt x="16" y="17"/>
                    </a:lnTo>
                    <a:lnTo>
                      <a:pt x="16" y="71"/>
                    </a:lnTo>
                    <a:lnTo>
                      <a:pt x="7" y="66"/>
                    </a:lnTo>
                    <a:lnTo>
                      <a:pt x="7" y="12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25"/>
              <p:cNvSpPr/>
              <p:nvPr/>
            </p:nvSpPr>
            <p:spPr bwMode="auto">
              <a:xfrm>
                <a:off x="5228129" y="1399813"/>
                <a:ext cx="43225" cy="150256"/>
              </a:xfrm>
              <a:custGeom>
                <a:avLst/>
                <a:gdLst>
                  <a:gd name="T0" fmla="*/ 0 w 21"/>
                  <a:gd name="T1" fmla="*/ 0 h 73"/>
                  <a:gd name="T2" fmla="*/ 21 w 21"/>
                  <a:gd name="T3" fmla="*/ 12 h 73"/>
                  <a:gd name="T4" fmla="*/ 21 w 21"/>
                  <a:gd name="T5" fmla="*/ 19 h 73"/>
                  <a:gd name="T6" fmla="*/ 10 w 21"/>
                  <a:gd name="T7" fmla="*/ 12 h 73"/>
                  <a:gd name="T8" fmla="*/ 10 w 21"/>
                  <a:gd name="T9" fmla="*/ 31 h 73"/>
                  <a:gd name="T10" fmla="*/ 19 w 21"/>
                  <a:gd name="T11" fmla="*/ 38 h 73"/>
                  <a:gd name="T12" fmla="*/ 19 w 21"/>
                  <a:gd name="T13" fmla="*/ 45 h 73"/>
                  <a:gd name="T14" fmla="*/ 10 w 21"/>
                  <a:gd name="T15" fmla="*/ 38 h 73"/>
                  <a:gd name="T16" fmla="*/ 10 w 21"/>
                  <a:gd name="T17" fmla="*/ 59 h 73"/>
                  <a:gd name="T18" fmla="*/ 21 w 21"/>
                  <a:gd name="T19" fmla="*/ 66 h 73"/>
                  <a:gd name="T20" fmla="*/ 21 w 21"/>
                  <a:gd name="T21" fmla="*/ 73 h 73"/>
                  <a:gd name="T22" fmla="*/ 0 w 21"/>
                  <a:gd name="T23" fmla="*/ 62 h 73"/>
                  <a:gd name="T24" fmla="*/ 0 w 21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73">
                    <a:moveTo>
                      <a:pt x="0" y="0"/>
                    </a:moveTo>
                    <a:lnTo>
                      <a:pt x="21" y="12"/>
                    </a:lnTo>
                    <a:lnTo>
                      <a:pt x="21" y="19"/>
                    </a:lnTo>
                    <a:lnTo>
                      <a:pt x="10" y="12"/>
                    </a:lnTo>
                    <a:lnTo>
                      <a:pt x="10" y="31"/>
                    </a:lnTo>
                    <a:lnTo>
                      <a:pt x="19" y="38"/>
                    </a:lnTo>
                    <a:lnTo>
                      <a:pt x="19" y="45"/>
                    </a:lnTo>
                    <a:lnTo>
                      <a:pt x="10" y="38"/>
                    </a:lnTo>
                    <a:lnTo>
                      <a:pt x="10" y="59"/>
                    </a:lnTo>
                    <a:lnTo>
                      <a:pt x="21" y="66"/>
                    </a:lnTo>
                    <a:lnTo>
                      <a:pt x="21" y="73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0" name="Freeform 26"/>
              <p:cNvSpPr>
                <a:spLocks noEditPoints="1"/>
              </p:cNvSpPr>
              <p:nvPr/>
            </p:nvSpPr>
            <p:spPr bwMode="auto">
              <a:xfrm>
                <a:off x="5316636" y="1449212"/>
                <a:ext cx="47341" cy="135847"/>
              </a:xfrm>
              <a:custGeom>
                <a:avLst/>
                <a:gdLst>
                  <a:gd name="T0" fmla="*/ 0 w 10"/>
                  <a:gd name="T1" fmla="*/ 0 h 28"/>
                  <a:gd name="T2" fmla="*/ 7 w 10"/>
                  <a:gd name="T3" fmla="*/ 4 h 28"/>
                  <a:gd name="T4" fmla="*/ 10 w 10"/>
                  <a:gd name="T5" fmla="*/ 10 h 28"/>
                  <a:gd name="T6" fmla="*/ 10 w 10"/>
                  <a:gd name="T7" fmla="*/ 17 h 28"/>
                  <a:gd name="T8" fmla="*/ 8 w 10"/>
                  <a:gd name="T9" fmla="*/ 18 h 28"/>
                  <a:gd name="T10" fmla="*/ 4 w 10"/>
                  <a:gd name="T11" fmla="*/ 16 h 28"/>
                  <a:gd name="T12" fmla="*/ 3 w 10"/>
                  <a:gd name="T13" fmla="*/ 16 h 28"/>
                  <a:gd name="T14" fmla="*/ 3 w 10"/>
                  <a:gd name="T15" fmla="*/ 28 h 28"/>
                  <a:gd name="T16" fmla="*/ 0 w 10"/>
                  <a:gd name="T17" fmla="*/ 26 h 28"/>
                  <a:gd name="T18" fmla="*/ 0 w 10"/>
                  <a:gd name="T19" fmla="*/ 0 h 28"/>
                  <a:gd name="T20" fmla="*/ 5 w 10"/>
                  <a:gd name="T21" fmla="*/ 14 h 28"/>
                  <a:gd name="T22" fmla="*/ 6 w 10"/>
                  <a:gd name="T23" fmla="*/ 14 h 28"/>
                  <a:gd name="T24" fmla="*/ 7 w 10"/>
                  <a:gd name="T25" fmla="*/ 14 h 28"/>
                  <a:gd name="T26" fmla="*/ 7 w 10"/>
                  <a:gd name="T27" fmla="*/ 8 h 28"/>
                  <a:gd name="T28" fmla="*/ 5 w 10"/>
                  <a:gd name="T29" fmla="*/ 6 h 28"/>
                  <a:gd name="T30" fmla="*/ 3 w 10"/>
                  <a:gd name="T31" fmla="*/ 5 h 28"/>
                  <a:gd name="T32" fmla="*/ 3 w 10"/>
                  <a:gd name="T33" fmla="*/ 13 h 28"/>
                  <a:gd name="T34" fmla="*/ 5 w 10"/>
                  <a:gd name="T3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9"/>
                      <a:pt x="9" y="19"/>
                      <a:pt x="8" y="18"/>
                    </a:cubicBezTo>
                    <a:cubicBezTo>
                      <a:pt x="7" y="18"/>
                      <a:pt x="6" y="18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0"/>
                    </a:lnTo>
                    <a:close/>
                    <a:moveTo>
                      <a:pt x="5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4" name="组合 147"/>
            <p:cNvGrpSpPr/>
            <p:nvPr/>
          </p:nvGrpSpPr>
          <p:grpSpPr>
            <a:xfrm>
              <a:off x="7386672" y="2749493"/>
              <a:ext cx="224012" cy="498227"/>
              <a:chOff x="5846145" y="2700653"/>
              <a:chExt cx="332915" cy="751275"/>
            </a:xfrm>
          </p:grpSpPr>
          <p:sp>
            <p:nvSpPr>
              <p:cNvPr id="61" name="Freeform 28"/>
              <p:cNvSpPr/>
              <p:nvPr/>
            </p:nvSpPr>
            <p:spPr bwMode="auto">
              <a:xfrm>
                <a:off x="5846145" y="2978521"/>
                <a:ext cx="253170" cy="473407"/>
              </a:xfrm>
              <a:custGeom>
                <a:avLst/>
                <a:gdLst>
                  <a:gd name="T0" fmla="*/ 7 w 52"/>
                  <a:gd name="T1" fmla="*/ 2 h 97"/>
                  <a:gd name="T2" fmla="*/ 31 w 52"/>
                  <a:gd name="T3" fmla="*/ 15 h 97"/>
                  <a:gd name="T4" fmla="*/ 52 w 52"/>
                  <a:gd name="T5" fmla="*/ 47 h 97"/>
                  <a:gd name="T6" fmla="*/ 52 w 52"/>
                  <a:gd name="T7" fmla="*/ 49 h 97"/>
                  <a:gd name="T8" fmla="*/ 31 w 52"/>
                  <a:gd name="T9" fmla="*/ 58 h 97"/>
                  <a:gd name="T10" fmla="*/ 15 w 52"/>
                  <a:gd name="T11" fmla="*/ 58 h 97"/>
                  <a:gd name="T12" fmla="*/ 15 w 52"/>
                  <a:gd name="T13" fmla="*/ 65 h 97"/>
                  <a:gd name="T14" fmla="*/ 46 w 52"/>
                  <a:gd name="T15" fmla="*/ 82 h 97"/>
                  <a:gd name="T16" fmla="*/ 52 w 52"/>
                  <a:gd name="T17" fmla="*/ 92 h 97"/>
                  <a:gd name="T18" fmla="*/ 46 w 52"/>
                  <a:gd name="T19" fmla="*/ 95 h 97"/>
                  <a:gd name="T20" fmla="*/ 7 w 52"/>
                  <a:gd name="T21" fmla="*/ 74 h 97"/>
                  <a:gd name="T22" fmla="*/ 1 w 52"/>
                  <a:gd name="T23" fmla="*/ 63 h 97"/>
                  <a:gd name="T24" fmla="*/ 1 w 52"/>
                  <a:gd name="T25" fmla="*/ 50 h 97"/>
                  <a:gd name="T26" fmla="*/ 31 w 52"/>
                  <a:gd name="T27" fmla="*/ 45 h 97"/>
                  <a:gd name="T28" fmla="*/ 38 w 52"/>
                  <a:gd name="T29" fmla="*/ 42 h 97"/>
                  <a:gd name="T30" fmla="*/ 38 w 52"/>
                  <a:gd name="T31" fmla="*/ 39 h 97"/>
                  <a:gd name="T32" fmla="*/ 31 w 52"/>
                  <a:gd name="T33" fmla="*/ 29 h 97"/>
                  <a:gd name="T34" fmla="*/ 8 w 52"/>
                  <a:gd name="T35" fmla="*/ 16 h 97"/>
                  <a:gd name="T36" fmla="*/ 0 w 52"/>
                  <a:gd name="T37" fmla="*/ 5 h 97"/>
                  <a:gd name="T38" fmla="*/ 7 w 52"/>
                  <a:gd name="T39" fmla="*/ 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97">
                    <a:moveTo>
                      <a:pt x="7" y="2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45" y="23"/>
                      <a:pt x="52" y="34"/>
                      <a:pt x="52" y="47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63"/>
                      <a:pt x="45" y="66"/>
                      <a:pt x="31" y="58"/>
                    </a:cubicBezTo>
                    <a:cubicBezTo>
                      <a:pt x="20" y="52"/>
                      <a:pt x="15" y="52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50" y="84"/>
                      <a:pt x="52" y="88"/>
                      <a:pt x="52" y="92"/>
                    </a:cubicBezTo>
                    <a:cubicBezTo>
                      <a:pt x="52" y="96"/>
                      <a:pt x="50" y="97"/>
                      <a:pt x="46" y="95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3" y="71"/>
                      <a:pt x="1" y="68"/>
                      <a:pt x="1" y="6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35"/>
                      <a:pt x="11" y="33"/>
                      <a:pt x="31" y="45"/>
                    </a:cubicBezTo>
                    <a:cubicBezTo>
                      <a:pt x="36" y="47"/>
                      <a:pt x="38" y="46"/>
                      <a:pt x="38" y="42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5"/>
                      <a:pt x="36" y="32"/>
                      <a:pt x="31" y="29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" y="13"/>
                      <a:pt x="0" y="10"/>
                      <a:pt x="0" y="5"/>
                    </a:cubicBezTo>
                    <a:cubicBezTo>
                      <a:pt x="0" y="1"/>
                      <a:pt x="3" y="0"/>
                      <a:pt x="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29"/>
              <p:cNvSpPr/>
              <p:nvPr/>
            </p:nvSpPr>
            <p:spPr bwMode="auto">
              <a:xfrm>
                <a:off x="5855909" y="2700653"/>
                <a:ext cx="49399" cy="142023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6 h 29"/>
                  <a:gd name="T4" fmla="*/ 3 w 10"/>
                  <a:gd name="T5" fmla="*/ 21 h 29"/>
                  <a:gd name="T6" fmla="*/ 5 w 10"/>
                  <a:gd name="T7" fmla="*/ 25 h 29"/>
                  <a:gd name="T8" fmla="*/ 6 w 10"/>
                  <a:gd name="T9" fmla="*/ 23 h 29"/>
                  <a:gd name="T10" fmla="*/ 5 w 10"/>
                  <a:gd name="T11" fmla="*/ 16 h 29"/>
                  <a:gd name="T12" fmla="*/ 2 w 10"/>
                  <a:gd name="T13" fmla="*/ 10 h 29"/>
                  <a:gd name="T14" fmla="*/ 0 w 10"/>
                  <a:gd name="T15" fmla="*/ 4 h 29"/>
                  <a:gd name="T16" fmla="*/ 1 w 10"/>
                  <a:gd name="T17" fmla="*/ 0 h 29"/>
                  <a:gd name="T18" fmla="*/ 5 w 10"/>
                  <a:gd name="T19" fmla="*/ 1 h 29"/>
                  <a:gd name="T20" fmla="*/ 8 w 10"/>
                  <a:gd name="T21" fmla="*/ 4 h 29"/>
                  <a:gd name="T22" fmla="*/ 10 w 10"/>
                  <a:gd name="T23" fmla="*/ 8 h 29"/>
                  <a:gd name="T24" fmla="*/ 10 w 10"/>
                  <a:gd name="T25" fmla="*/ 12 h 29"/>
                  <a:gd name="T26" fmla="*/ 6 w 10"/>
                  <a:gd name="T27" fmla="*/ 11 h 29"/>
                  <a:gd name="T28" fmla="*/ 6 w 10"/>
                  <a:gd name="T29" fmla="*/ 6 h 29"/>
                  <a:gd name="T30" fmla="*/ 5 w 10"/>
                  <a:gd name="T31" fmla="*/ 4 h 29"/>
                  <a:gd name="T32" fmla="*/ 4 w 10"/>
                  <a:gd name="T33" fmla="*/ 3 h 29"/>
                  <a:gd name="T34" fmla="*/ 3 w 10"/>
                  <a:gd name="T35" fmla="*/ 5 h 29"/>
                  <a:gd name="T36" fmla="*/ 5 w 10"/>
                  <a:gd name="T37" fmla="*/ 11 h 29"/>
                  <a:gd name="T38" fmla="*/ 8 w 10"/>
                  <a:gd name="T39" fmla="*/ 18 h 29"/>
                  <a:gd name="T40" fmla="*/ 10 w 10"/>
                  <a:gd name="T41" fmla="*/ 24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3"/>
                      <a:pt x="3" y="24"/>
                      <a:pt x="5" y="25"/>
                    </a:cubicBezTo>
                    <a:cubicBezTo>
                      <a:pt x="6" y="25"/>
                      <a:pt x="6" y="25"/>
                      <a:pt x="6" y="23"/>
                    </a:cubicBezTo>
                    <a:cubicBezTo>
                      <a:pt x="6" y="21"/>
                      <a:pt x="6" y="19"/>
                      <a:pt x="5" y="16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7"/>
                      <a:pt x="0" y="5"/>
                      <a:pt x="0" y="4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7"/>
                      <a:pt x="4" y="9"/>
                      <a:pt x="5" y="1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20"/>
                      <a:pt x="10" y="22"/>
                      <a:pt x="10" y="24"/>
                    </a:cubicBezTo>
                    <a:cubicBezTo>
                      <a:pt x="10" y="26"/>
                      <a:pt x="9" y="27"/>
                      <a:pt x="9" y="28"/>
                    </a:cubicBezTo>
                    <a:cubicBezTo>
                      <a:pt x="8" y="29"/>
                      <a:pt x="6" y="28"/>
                      <a:pt x="5" y="28"/>
                    </a:cubicBezTo>
                    <a:cubicBezTo>
                      <a:pt x="1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5944415" y="2745935"/>
                <a:ext cx="53516" cy="139964"/>
              </a:xfrm>
              <a:custGeom>
                <a:avLst/>
                <a:gdLst>
                  <a:gd name="T0" fmla="*/ 26 w 26"/>
                  <a:gd name="T1" fmla="*/ 14 h 68"/>
                  <a:gd name="T2" fmla="*/ 26 w 26"/>
                  <a:gd name="T3" fmla="*/ 21 h 68"/>
                  <a:gd name="T4" fmla="*/ 17 w 26"/>
                  <a:gd name="T5" fmla="*/ 16 h 68"/>
                  <a:gd name="T6" fmla="*/ 17 w 26"/>
                  <a:gd name="T7" fmla="*/ 68 h 68"/>
                  <a:gd name="T8" fmla="*/ 10 w 26"/>
                  <a:gd name="T9" fmla="*/ 63 h 68"/>
                  <a:gd name="T10" fmla="*/ 10 w 26"/>
                  <a:gd name="T11" fmla="*/ 11 h 68"/>
                  <a:gd name="T12" fmla="*/ 0 w 26"/>
                  <a:gd name="T13" fmla="*/ 4 h 68"/>
                  <a:gd name="T14" fmla="*/ 0 w 26"/>
                  <a:gd name="T15" fmla="*/ 2 h 68"/>
                  <a:gd name="T16" fmla="*/ 0 w 26"/>
                  <a:gd name="T17" fmla="*/ 0 h 68"/>
                  <a:gd name="T18" fmla="*/ 26 w 26"/>
                  <a:gd name="T19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8">
                    <a:moveTo>
                      <a:pt x="26" y="14"/>
                    </a:moveTo>
                    <a:lnTo>
                      <a:pt x="26" y="21"/>
                    </a:lnTo>
                    <a:lnTo>
                      <a:pt x="17" y="16"/>
                    </a:lnTo>
                    <a:lnTo>
                      <a:pt x="17" y="68"/>
                    </a:lnTo>
                    <a:lnTo>
                      <a:pt x="10" y="63"/>
                    </a:lnTo>
                    <a:lnTo>
                      <a:pt x="10" y="11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31"/>
              <p:cNvSpPr/>
              <p:nvPr/>
            </p:nvSpPr>
            <p:spPr bwMode="auto">
              <a:xfrm>
                <a:off x="6041155" y="2799451"/>
                <a:ext cx="45282" cy="150256"/>
              </a:xfrm>
              <a:custGeom>
                <a:avLst/>
                <a:gdLst>
                  <a:gd name="T0" fmla="*/ 0 w 22"/>
                  <a:gd name="T1" fmla="*/ 0 h 73"/>
                  <a:gd name="T2" fmla="*/ 22 w 22"/>
                  <a:gd name="T3" fmla="*/ 11 h 73"/>
                  <a:gd name="T4" fmla="*/ 22 w 22"/>
                  <a:gd name="T5" fmla="*/ 19 h 73"/>
                  <a:gd name="T6" fmla="*/ 10 w 22"/>
                  <a:gd name="T7" fmla="*/ 11 h 73"/>
                  <a:gd name="T8" fmla="*/ 10 w 22"/>
                  <a:gd name="T9" fmla="*/ 30 h 73"/>
                  <a:gd name="T10" fmla="*/ 22 w 22"/>
                  <a:gd name="T11" fmla="*/ 35 h 73"/>
                  <a:gd name="T12" fmla="*/ 22 w 22"/>
                  <a:gd name="T13" fmla="*/ 42 h 73"/>
                  <a:gd name="T14" fmla="*/ 10 w 22"/>
                  <a:gd name="T15" fmla="*/ 37 h 73"/>
                  <a:gd name="T16" fmla="*/ 10 w 22"/>
                  <a:gd name="T17" fmla="*/ 56 h 73"/>
                  <a:gd name="T18" fmla="*/ 22 w 22"/>
                  <a:gd name="T19" fmla="*/ 64 h 73"/>
                  <a:gd name="T20" fmla="*/ 22 w 22"/>
                  <a:gd name="T21" fmla="*/ 73 h 73"/>
                  <a:gd name="T22" fmla="*/ 0 w 22"/>
                  <a:gd name="T23" fmla="*/ 61 h 73"/>
                  <a:gd name="T24" fmla="*/ 0 w 22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3">
                    <a:moveTo>
                      <a:pt x="0" y="0"/>
                    </a:moveTo>
                    <a:lnTo>
                      <a:pt x="22" y="11"/>
                    </a:lnTo>
                    <a:lnTo>
                      <a:pt x="22" y="19"/>
                    </a:lnTo>
                    <a:lnTo>
                      <a:pt x="10" y="11"/>
                    </a:lnTo>
                    <a:lnTo>
                      <a:pt x="10" y="30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0" y="37"/>
                    </a:lnTo>
                    <a:lnTo>
                      <a:pt x="10" y="56"/>
                    </a:lnTo>
                    <a:lnTo>
                      <a:pt x="22" y="64"/>
                    </a:lnTo>
                    <a:lnTo>
                      <a:pt x="22" y="73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32"/>
              <p:cNvSpPr>
                <a:spLocks noEditPoints="1"/>
              </p:cNvSpPr>
              <p:nvPr/>
            </p:nvSpPr>
            <p:spPr bwMode="auto">
              <a:xfrm>
                <a:off x="6129661" y="2846791"/>
                <a:ext cx="49399" cy="131731"/>
              </a:xfrm>
              <a:custGeom>
                <a:avLst/>
                <a:gdLst>
                  <a:gd name="T0" fmla="*/ 0 w 10"/>
                  <a:gd name="T1" fmla="*/ 0 h 27"/>
                  <a:gd name="T2" fmla="*/ 7 w 10"/>
                  <a:gd name="T3" fmla="*/ 4 h 27"/>
                  <a:gd name="T4" fmla="*/ 10 w 10"/>
                  <a:gd name="T5" fmla="*/ 9 h 27"/>
                  <a:gd name="T6" fmla="*/ 10 w 10"/>
                  <a:gd name="T7" fmla="*/ 17 h 27"/>
                  <a:gd name="T8" fmla="*/ 8 w 10"/>
                  <a:gd name="T9" fmla="*/ 18 h 27"/>
                  <a:gd name="T10" fmla="*/ 4 w 10"/>
                  <a:gd name="T11" fmla="*/ 16 h 27"/>
                  <a:gd name="T12" fmla="*/ 3 w 10"/>
                  <a:gd name="T13" fmla="*/ 16 h 27"/>
                  <a:gd name="T14" fmla="*/ 3 w 10"/>
                  <a:gd name="T15" fmla="*/ 27 h 27"/>
                  <a:gd name="T16" fmla="*/ 0 w 10"/>
                  <a:gd name="T17" fmla="*/ 25 h 27"/>
                  <a:gd name="T18" fmla="*/ 0 w 10"/>
                  <a:gd name="T19" fmla="*/ 0 h 27"/>
                  <a:gd name="T20" fmla="*/ 6 w 10"/>
                  <a:gd name="T21" fmla="*/ 14 h 27"/>
                  <a:gd name="T22" fmla="*/ 7 w 10"/>
                  <a:gd name="T23" fmla="*/ 14 h 27"/>
                  <a:gd name="T24" fmla="*/ 7 w 10"/>
                  <a:gd name="T25" fmla="*/ 14 h 27"/>
                  <a:gd name="T26" fmla="*/ 7 w 10"/>
                  <a:gd name="T27" fmla="*/ 8 h 27"/>
                  <a:gd name="T28" fmla="*/ 5 w 10"/>
                  <a:gd name="T29" fmla="*/ 6 h 27"/>
                  <a:gd name="T30" fmla="*/ 3 w 10"/>
                  <a:gd name="T31" fmla="*/ 5 h 27"/>
                  <a:gd name="T32" fmla="*/ 3 w 10"/>
                  <a:gd name="T33" fmla="*/ 13 h 27"/>
                  <a:gd name="T34" fmla="*/ 6 w 10"/>
                  <a:gd name="T3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8" y="18"/>
                    </a:cubicBezTo>
                    <a:cubicBezTo>
                      <a:pt x="7" y="18"/>
                      <a:pt x="6" y="17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0"/>
                    </a:lnTo>
                    <a:close/>
                    <a:moveTo>
                      <a:pt x="6" y="14"/>
                    </a:move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5" name="组合 154"/>
            <p:cNvGrpSpPr/>
            <p:nvPr/>
          </p:nvGrpSpPr>
          <p:grpSpPr>
            <a:xfrm>
              <a:off x="7866225" y="3512668"/>
              <a:ext cx="224026" cy="495498"/>
              <a:chOff x="6669441" y="4079707"/>
              <a:chExt cx="332935" cy="747160"/>
            </a:xfrm>
          </p:grpSpPr>
          <p:sp>
            <p:nvSpPr>
              <p:cNvPr id="56" name="Freeform 34"/>
              <p:cNvSpPr/>
              <p:nvPr/>
            </p:nvSpPr>
            <p:spPr bwMode="auto">
              <a:xfrm>
                <a:off x="6669441" y="4363751"/>
                <a:ext cx="253169" cy="463116"/>
              </a:xfrm>
              <a:custGeom>
                <a:avLst/>
                <a:gdLst>
                  <a:gd name="T0" fmla="*/ 7 w 52"/>
                  <a:gd name="T1" fmla="*/ 60 h 95"/>
                  <a:gd name="T2" fmla="*/ 31 w 52"/>
                  <a:gd name="T3" fmla="*/ 73 h 95"/>
                  <a:gd name="T4" fmla="*/ 38 w 52"/>
                  <a:gd name="T5" fmla="*/ 70 h 95"/>
                  <a:gd name="T6" fmla="*/ 38 w 52"/>
                  <a:gd name="T7" fmla="*/ 59 h 95"/>
                  <a:gd name="T8" fmla="*/ 17 w 52"/>
                  <a:gd name="T9" fmla="*/ 48 h 95"/>
                  <a:gd name="T10" fmla="*/ 10 w 52"/>
                  <a:gd name="T11" fmla="*/ 37 h 95"/>
                  <a:gd name="T12" fmla="*/ 17 w 52"/>
                  <a:gd name="T13" fmla="*/ 34 h 95"/>
                  <a:gd name="T14" fmla="*/ 38 w 52"/>
                  <a:gd name="T15" fmla="*/ 46 h 95"/>
                  <a:gd name="T16" fmla="*/ 38 w 52"/>
                  <a:gd name="T17" fmla="*/ 33 h 95"/>
                  <a:gd name="T18" fmla="*/ 7 w 52"/>
                  <a:gd name="T19" fmla="*/ 16 h 95"/>
                  <a:gd name="T20" fmla="*/ 0 w 52"/>
                  <a:gd name="T21" fmla="*/ 5 h 95"/>
                  <a:gd name="T22" fmla="*/ 8 w 52"/>
                  <a:gd name="T23" fmla="*/ 3 h 95"/>
                  <a:gd name="T24" fmla="*/ 45 w 52"/>
                  <a:gd name="T25" fmla="*/ 23 h 95"/>
                  <a:gd name="T26" fmla="*/ 52 w 52"/>
                  <a:gd name="T27" fmla="*/ 34 h 95"/>
                  <a:gd name="T28" fmla="*/ 52 w 52"/>
                  <a:gd name="T29" fmla="*/ 54 h 95"/>
                  <a:gd name="T30" fmla="*/ 45 w 52"/>
                  <a:gd name="T31" fmla="*/ 56 h 95"/>
                  <a:gd name="T32" fmla="*/ 52 w 52"/>
                  <a:gd name="T33" fmla="*/ 67 h 95"/>
                  <a:gd name="T34" fmla="*/ 52 w 52"/>
                  <a:gd name="T35" fmla="*/ 78 h 95"/>
                  <a:gd name="T36" fmla="*/ 31 w 52"/>
                  <a:gd name="T37" fmla="*/ 87 h 95"/>
                  <a:gd name="T38" fmla="*/ 7 w 52"/>
                  <a:gd name="T39" fmla="*/ 74 h 95"/>
                  <a:gd name="T40" fmla="*/ 0 w 52"/>
                  <a:gd name="T41" fmla="*/ 63 h 95"/>
                  <a:gd name="T42" fmla="*/ 7 w 52"/>
                  <a:gd name="T43" fmla="*/ 6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95">
                    <a:moveTo>
                      <a:pt x="7" y="60"/>
                    </a:moveTo>
                    <a:cubicBezTo>
                      <a:pt x="31" y="73"/>
                      <a:pt x="31" y="73"/>
                      <a:pt x="31" y="73"/>
                    </a:cubicBezTo>
                    <a:cubicBezTo>
                      <a:pt x="35" y="76"/>
                      <a:pt x="38" y="75"/>
                      <a:pt x="38" y="70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2" y="45"/>
                      <a:pt x="10" y="41"/>
                      <a:pt x="10" y="37"/>
                    </a:cubicBezTo>
                    <a:cubicBezTo>
                      <a:pt x="10" y="33"/>
                      <a:pt x="12" y="32"/>
                      <a:pt x="17" y="3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9"/>
                      <a:pt x="0" y="5"/>
                    </a:cubicBezTo>
                    <a:cubicBezTo>
                      <a:pt x="0" y="1"/>
                      <a:pt x="3" y="0"/>
                      <a:pt x="8" y="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50" y="26"/>
                      <a:pt x="52" y="29"/>
                      <a:pt x="52" y="3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8"/>
                      <a:pt x="49" y="59"/>
                      <a:pt x="45" y="56"/>
                    </a:cubicBezTo>
                    <a:cubicBezTo>
                      <a:pt x="50" y="59"/>
                      <a:pt x="52" y="63"/>
                      <a:pt x="52" y="67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92"/>
                      <a:pt x="45" y="95"/>
                      <a:pt x="31" y="87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3" y="71"/>
                      <a:pt x="0" y="68"/>
                      <a:pt x="0" y="63"/>
                    </a:cubicBezTo>
                    <a:cubicBezTo>
                      <a:pt x="0" y="59"/>
                      <a:pt x="2" y="58"/>
                      <a:pt x="7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35"/>
              <p:cNvSpPr/>
              <p:nvPr/>
            </p:nvSpPr>
            <p:spPr bwMode="auto">
              <a:xfrm>
                <a:off x="6675109" y="4079707"/>
                <a:ext cx="49399" cy="142023"/>
              </a:xfrm>
              <a:custGeom>
                <a:avLst/>
                <a:gdLst>
                  <a:gd name="T0" fmla="*/ 0 w 10"/>
                  <a:gd name="T1" fmla="*/ 15 h 29"/>
                  <a:gd name="T2" fmla="*/ 4 w 10"/>
                  <a:gd name="T3" fmla="*/ 17 h 29"/>
                  <a:gd name="T4" fmla="*/ 4 w 10"/>
                  <a:gd name="T5" fmla="*/ 21 h 29"/>
                  <a:gd name="T6" fmla="*/ 5 w 10"/>
                  <a:gd name="T7" fmla="*/ 25 h 29"/>
                  <a:gd name="T8" fmla="*/ 7 w 10"/>
                  <a:gd name="T9" fmla="*/ 23 h 29"/>
                  <a:gd name="T10" fmla="*/ 5 w 10"/>
                  <a:gd name="T11" fmla="*/ 17 h 29"/>
                  <a:gd name="T12" fmla="*/ 2 w 10"/>
                  <a:gd name="T13" fmla="*/ 11 h 29"/>
                  <a:gd name="T14" fmla="*/ 1 w 10"/>
                  <a:gd name="T15" fmla="*/ 4 h 29"/>
                  <a:gd name="T16" fmla="*/ 2 w 10"/>
                  <a:gd name="T17" fmla="*/ 1 h 29"/>
                  <a:gd name="T18" fmla="*/ 6 w 10"/>
                  <a:gd name="T19" fmla="*/ 1 h 29"/>
                  <a:gd name="T20" fmla="*/ 9 w 10"/>
                  <a:gd name="T21" fmla="*/ 4 h 29"/>
                  <a:gd name="T22" fmla="*/ 10 w 10"/>
                  <a:gd name="T23" fmla="*/ 9 h 29"/>
                  <a:gd name="T24" fmla="*/ 10 w 10"/>
                  <a:gd name="T25" fmla="*/ 13 h 29"/>
                  <a:gd name="T26" fmla="*/ 7 w 10"/>
                  <a:gd name="T27" fmla="*/ 11 h 29"/>
                  <a:gd name="T28" fmla="*/ 7 w 10"/>
                  <a:gd name="T29" fmla="*/ 7 h 29"/>
                  <a:gd name="T30" fmla="*/ 6 w 10"/>
                  <a:gd name="T31" fmla="*/ 4 h 29"/>
                  <a:gd name="T32" fmla="*/ 4 w 10"/>
                  <a:gd name="T33" fmla="*/ 4 h 29"/>
                  <a:gd name="T34" fmla="*/ 4 w 10"/>
                  <a:gd name="T35" fmla="*/ 6 h 29"/>
                  <a:gd name="T36" fmla="*/ 6 w 10"/>
                  <a:gd name="T37" fmla="*/ 12 h 29"/>
                  <a:gd name="T38" fmla="*/ 9 w 10"/>
                  <a:gd name="T39" fmla="*/ 18 h 29"/>
                  <a:gd name="T40" fmla="*/ 10 w 10"/>
                  <a:gd name="T41" fmla="*/ 25 h 29"/>
                  <a:gd name="T42" fmla="*/ 9 w 10"/>
                  <a:gd name="T43" fmla="*/ 29 h 29"/>
                  <a:gd name="T44" fmla="*/ 6 w 10"/>
                  <a:gd name="T45" fmla="*/ 28 h 29"/>
                  <a:gd name="T46" fmla="*/ 0 w 10"/>
                  <a:gd name="T47" fmla="*/ 20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4" y="17"/>
                      <a:pt x="4" y="17"/>
                      <a:pt x="4" y="17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5"/>
                      <a:pt x="5" y="25"/>
                    </a:cubicBezTo>
                    <a:cubicBezTo>
                      <a:pt x="6" y="26"/>
                      <a:pt x="7" y="25"/>
                      <a:pt x="7" y="23"/>
                    </a:cubicBezTo>
                    <a:cubicBezTo>
                      <a:pt x="7" y="22"/>
                      <a:pt x="6" y="20"/>
                      <a:pt x="5" y="17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8"/>
                      <a:pt x="1" y="6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3" y="0"/>
                      <a:pt x="4" y="0"/>
                      <a:pt x="6" y="1"/>
                    </a:cubicBezTo>
                    <a:cubicBezTo>
                      <a:pt x="7" y="2"/>
                      <a:pt x="9" y="3"/>
                      <a:pt x="9" y="4"/>
                    </a:cubicBezTo>
                    <a:cubicBezTo>
                      <a:pt x="10" y="6"/>
                      <a:pt x="10" y="7"/>
                      <a:pt x="10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4" y="6"/>
                    </a:cubicBezTo>
                    <a:cubicBezTo>
                      <a:pt x="4" y="7"/>
                      <a:pt x="5" y="9"/>
                      <a:pt x="6" y="1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21"/>
                      <a:pt x="10" y="23"/>
                      <a:pt x="10" y="25"/>
                    </a:cubicBezTo>
                    <a:cubicBezTo>
                      <a:pt x="10" y="27"/>
                      <a:pt x="10" y="28"/>
                      <a:pt x="9" y="29"/>
                    </a:cubicBezTo>
                    <a:cubicBezTo>
                      <a:pt x="8" y="29"/>
                      <a:pt x="7" y="29"/>
                      <a:pt x="6" y="28"/>
                    </a:cubicBezTo>
                    <a:cubicBezTo>
                      <a:pt x="2" y="26"/>
                      <a:pt x="0" y="24"/>
                      <a:pt x="0" y="2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36"/>
              <p:cNvSpPr/>
              <p:nvPr/>
            </p:nvSpPr>
            <p:spPr bwMode="auto">
              <a:xfrm>
                <a:off x="6767731" y="4124990"/>
                <a:ext cx="53516" cy="146139"/>
              </a:xfrm>
              <a:custGeom>
                <a:avLst/>
                <a:gdLst>
                  <a:gd name="T0" fmla="*/ 26 w 26"/>
                  <a:gd name="T1" fmla="*/ 16 h 71"/>
                  <a:gd name="T2" fmla="*/ 26 w 26"/>
                  <a:gd name="T3" fmla="*/ 23 h 71"/>
                  <a:gd name="T4" fmla="*/ 17 w 26"/>
                  <a:gd name="T5" fmla="*/ 16 h 71"/>
                  <a:gd name="T6" fmla="*/ 17 w 26"/>
                  <a:gd name="T7" fmla="*/ 71 h 71"/>
                  <a:gd name="T8" fmla="*/ 10 w 26"/>
                  <a:gd name="T9" fmla="*/ 66 h 71"/>
                  <a:gd name="T10" fmla="*/ 10 w 26"/>
                  <a:gd name="T11" fmla="*/ 11 h 71"/>
                  <a:gd name="T12" fmla="*/ 0 w 26"/>
                  <a:gd name="T13" fmla="*/ 7 h 71"/>
                  <a:gd name="T14" fmla="*/ 0 w 26"/>
                  <a:gd name="T15" fmla="*/ 2 h 71"/>
                  <a:gd name="T16" fmla="*/ 0 w 26"/>
                  <a:gd name="T17" fmla="*/ 0 h 71"/>
                  <a:gd name="T18" fmla="*/ 26 w 26"/>
                  <a:gd name="T19" fmla="*/ 1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71">
                    <a:moveTo>
                      <a:pt x="26" y="16"/>
                    </a:moveTo>
                    <a:lnTo>
                      <a:pt x="26" y="23"/>
                    </a:lnTo>
                    <a:lnTo>
                      <a:pt x="17" y="16"/>
                    </a:lnTo>
                    <a:lnTo>
                      <a:pt x="17" y="71"/>
                    </a:lnTo>
                    <a:lnTo>
                      <a:pt x="10" y="66"/>
                    </a:lnTo>
                    <a:lnTo>
                      <a:pt x="10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6864471" y="4182622"/>
                <a:ext cx="45282" cy="146139"/>
              </a:xfrm>
              <a:custGeom>
                <a:avLst/>
                <a:gdLst>
                  <a:gd name="T0" fmla="*/ 0 w 22"/>
                  <a:gd name="T1" fmla="*/ 0 h 71"/>
                  <a:gd name="T2" fmla="*/ 22 w 22"/>
                  <a:gd name="T3" fmla="*/ 10 h 71"/>
                  <a:gd name="T4" fmla="*/ 22 w 22"/>
                  <a:gd name="T5" fmla="*/ 19 h 71"/>
                  <a:gd name="T6" fmla="*/ 10 w 22"/>
                  <a:gd name="T7" fmla="*/ 12 h 71"/>
                  <a:gd name="T8" fmla="*/ 10 w 22"/>
                  <a:gd name="T9" fmla="*/ 28 h 71"/>
                  <a:gd name="T10" fmla="*/ 19 w 22"/>
                  <a:gd name="T11" fmla="*/ 36 h 71"/>
                  <a:gd name="T12" fmla="*/ 19 w 22"/>
                  <a:gd name="T13" fmla="*/ 43 h 71"/>
                  <a:gd name="T14" fmla="*/ 10 w 22"/>
                  <a:gd name="T15" fmla="*/ 38 h 71"/>
                  <a:gd name="T16" fmla="*/ 10 w 22"/>
                  <a:gd name="T17" fmla="*/ 57 h 71"/>
                  <a:gd name="T18" fmla="*/ 22 w 22"/>
                  <a:gd name="T19" fmla="*/ 64 h 71"/>
                  <a:gd name="T20" fmla="*/ 22 w 22"/>
                  <a:gd name="T21" fmla="*/ 71 h 71"/>
                  <a:gd name="T22" fmla="*/ 0 w 22"/>
                  <a:gd name="T23" fmla="*/ 59 h 71"/>
                  <a:gd name="T24" fmla="*/ 0 w 22"/>
                  <a:gd name="T2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1">
                    <a:moveTo>
                      <a:pt x="0" y="0"/>
                    </a:moveTo>
                    <a:lnTo>
                      <a:pt x="22" y="10"/>
                    </a:lnTo>
                    <a:lnTo>
                      <a:pt x="22" y="19"/>
                    </a:lnTo>
                    <a:lnTo>
                      <a:pt x="10" y="12"/>
                    </a:lnTo>
                    <a:lnTo>
                      <a:pt x="10" y="28"/>
                    </a:lnTo>
                    <a:lnTo>
                      <a:pt x="19" y="36"/>
                    </a:lnTo>
                    <a:lnTo>
                      <a:pt x="19" y="43"/>
                    </a:lnTo>
                    <a:lnTo>
                      <a:pt x="10" y="38"/>
                    </a:lnTo>
                    <a:lnTo>
                      <a:pt x="10" y="57"/>
                    </a:lnTo>
                    <a:lnTo>
                      <a:pt x="22" y="64"/>
                    </a:lnTo>
                    <a:lnTo>
                      <a:pt x="22" y="71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38"/>
              <p:cNvSpPr>
                <a:spLocks noEditPoints="1"/>
              </p:cNvSpPr>
              <p:nvPr/>
            </p:nvSpPr>
            <p:spPr bwMode="auto">
              <a:xfrm>
                <a:off x="6952977" y="4225845"/>
                <a:ext cx="49399" cy="137906"/>
              </a:xfrm>
              <a:custGeom>
                <a:avLst/>
                <a:gdLst>
                  <a:gd name="T0" fmla="*/ 0 w 10"/>
                  <a:gd name="T1" fmla="*/ 0 h 28"/>
                  <a:gd name="T2" fmla="*/ 7 w 10"/>
                  <a:gd name="T3" fmla="*/ 4 h 28"/>
                  <a:gd name="T4" fmla="*/ 10 w 10"/>
                  <a:gd name="T5" fmla="*/ 10 h 28"/>
                  <a:gd name="T6" fmla="*/ 10 w 10"/>
                  <a:gd name="T7" fmla="*/ 18 h 28"/>
                  <a:gd name="T8" fmla="*/ 8 w 10"/>
                  <a:gd name="T9" fmla="*/ 19 h 28"/>
                  <a:gd name="T10" fmla="*/ 4 w 10"/>
                  <a:gd name="T11" fmla="*/ 17 h 28"/>
                  <a:gd name="T12" fmla="*/ 3 w 10"/>
                  <a:gd name="T13" fmla="*/ 16 h 28"/>
                  <a:gd name="T14" fmla="*/ 3 w 10"/>
                  <a:gd name="T15" fmla="*/ 28 h 28"/>
                  <a:gd name="T16" fmla="*/ 0 w 10"/>
                  <a:gd name="T17" fmla="*/ 26 h 28"/>
                  <a:gd name="T18" fmla="*/ 0 w 10"/>
                  <a:gd name="T19" fmla="*/ 0 h 28"/>
                  <a:gd name="T20" fmla="*/ 6 w 10"/>
                  <a:gd name="T21" fmla="*/ 15 h 28"/>
                  <a:gd name="T22" fmla="*/ 6 w 10"/>
                  <a:gd name="T23" fmla="*/ 15 h 28"/>
                  <a:gd name="T24" fmla="*/ 7 w 10"/>
                  <a:gd name="T25" fmla="*/ 14 h 28"/>
                  <a:gd name="T26" fmla="*/ 7 w 10"/>
                  <a:gd name="T27" fmla="*/ 9 h 28"/>
                  <a:gd name="T28" fmla="*/ 5 w 10"/>
                  <a:gd name="T29" fmla="*/ 6 h 28"/>
                  <a:gd name="T30" fmla="*/ 3 w 10"/>
                  <a:gd name="T31" fmla="*/ 5 h 28"/>
                  <a:gd name="T32" fmla="*/ 3 w 10"/>
                  <a:gd name="T33" fmla="*/ 13 h 28"/>
                  <a:gd name="T34" fmla="*/ 6 w 10"/>
                  <a:gd name="T35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1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9"/>
                      <a:pt x="9" y="19"/>
                      <a:pt x="8" y="19"/>
                    </a:cubicBezTo>
                    <a:cubicBezTo>
                      <a:pt x="7" y="19"/>
                      <a:pt x="6" y="18"/>
                      <a:pt x="4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0"/>
                    </a:ln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7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73" name="Group 87"/>
          <p:cNvGrpSpPr/>
          <p:nvPr/>
        </p:nvGrpSpPr>
        <p:grpSpPr>
          <a:xfrm>
            <a:off x="695343" y="1229344"/>
            <a:ext cx="3372814" cy="786770"/>
            <a:chOff x="129294" y="3002145"/>
            <a:chExt cx="3427243" cy="803085"/>
          </a:xfrm>
        </p:grpSpPr>
        <p:sp>
          <p:nvSpPr>
            <p:cNvPr id="74" name="椭圆 10"/>
            <p:cNvSpPr/>
            <p:nvPr/>
          </p:nvSpPr>
          <p:spPr>
            <a:xfrm>
              <a:off x="129294" y="3060557"/>
              <a:ext cx="349697" cy="349697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11"/>
            <p:cNvSpPr txBox="1"/>
            <p:nvPr/>
          </p:nvSpPr>
          <p:spPr>
            <a:xfrm>
              <a:off x="477437" y="3002145"/>
              <a:ext cx="1244524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Electric Cars</a:t>
              </a:r>
            </a:p>
          </p:txBody>
        </p:sp>
        <p:sp>
          <p:nvSpPr>
            <p:cNvPr id="76" name="矩形 9"/>
            <p:cNvSpPr/>
            <p:nvPr/>
          </p:nvSpPr>
          <p:spPr>
            <a:xfrm>
              <a:off x="484797" y="3271160"/>
              <a:ext cx="3071740" cy="534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Total number of Electric cars which shall be sold in 2018 are 38902</a:t>
              </a:r>
            </a:p>
          </p:txBody>
        </p:sp>
      </p:grpSp>
      <p:grpSp>
        <p:nvGrpSpPr>
          <p:cNvPr id="77" name="Group 91"/>
          <p:cNvGrpSpPr/>
          <p:nvPr/>
        </p:nvGrpSpPr>
        <p:grpSpPr>
          <a:xfrm>
            <a:off x="705504" y="2088119"/>
            <a:ext cx="3508921" cy="1002217"/>
            <a:chOff x="130096" y="3002145"/>
            <a:chExt cx="3416915" cy="1023000"/>
          </a:xfrm>
        </p:grpSpPr>
        <p:sp>
          <p:nvSpPr>
            <p:cNvPr id="78" name="椭圆 10"/>
            <p:cNvSpPr/>
            <p:nvPr/>
          </p:nvSpPr>
          <p:spPr>
            <a:xfrm>
              <a:off x="130096" y="3068544"/>
              <a:ext cx="349697" cy="3496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11"/>
            <p:cNvSpPr txBox="1"/>
            <p:nvPr/>
          </p:nvSpPr>
          <p:spPr>
            <a:xfrm>
              <a:off x="477437" y="3002145"/>
              <a:ext cx="1038504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 Cars</a:t>
              </a:r>
            </a:p>
          </p:txBody>
        </p:sp>
        <p:sp>
          <p:nvSpPr>
            <p:cNvPr id="80" name="矩形 9"/>
            <p:cNvSpPr/>
            <p:nvPr/>
          </p:nvSpPr>
          <p:spPr>
            <a:xfrm>
              <a:off x="484796" y="3271164"/>
              <a:ext cx="3062215" cy="75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Total number of cars which shall be sold in 2018 are 154189. OFVs Forecast is 157700</a:t>
              </a:r>
            </a:p>
          </p:txBody>
        </p:sp>
      </p:grpSp>
      <p:grpSp>
        <p:nvGrpSpPr>
          <p:cNvPr id="81" name="Group 95"/>
          <p:cNvGrpSpPr/>
          <p:nvPr/>
        </p:nvGrpSpPr>
        <p:grpSpPr>
          <a:xfrm>
            <a:off x="705505" y="3042971"/>
            <a:ext cx="3362649" cy="906879"/>
            <a:chOff x="120570" y="3002145"/>
            <a:chExt cx="3416915" cy="1022996"/>
          </a:xfrm>
        </p:grpSpPr>
        <p:sp>
          <p:nvSpPr>
            <p:cNvPr id="82" name="椭圆 10"/>
            <p:cNvSpPr/>
            <p:nvPr/>
          </p:nvSpPr>
          <p:spPr>
            <a:xfrm>
              <a:off x="120570" y="3078751"/>
              <a:ext cx="349697" cy="349697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11"/>
            <p:cNvSpPr txBox="1"/>
            <p:nvPr/>
          </p:nvSpPr>
          <p:spPr>
            <a:xfrm>
              <a:off x="477437" y="3002145"/>
              <a:ext cx="2264783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Zero CO2 emission year</a:t>
              </a:r>
            </a:p>
          </p:txBody>
        </p:sp>
        <p:sp>
          <p:nvSpPr>
            <p:cNvPr id="84" name="矩形 9"/>
            <p:cNvSpPr/>
            <p:nvPr/>
          </p:nvSpPr>
          <p:spPr>
            <a:xfrm>
              <a:off x="484796" y="3271160"/>
              <a:ext cx="3052689" cy="75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Year of zero CO2 emission for Norway is predicted to be 2023 with 95% confidence interval.</a:t>
              </a:r>
            </a:p>
          </p:txBody>
        </p:sp>
      </p:grpSp>
      <p:sp>
        <p:nvSpPr>
          <p:cNvPr id="85" name="平行四边形 8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平行四边形 8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平行四边形 8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平行四边形 8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4214" y="71952"/>
            <a:ext cx="13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CONCLUSION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五边形 125">
            <a:extLst>
              <a:ext uri="{FF2B5EF4-FFF2-40B4-BE49-F238E27FC236}">
                <a16:creationId xmlns:a16="http://schemas.microsoft.com/office/drawing/2014/main" id="{BEC5475D-D7FA-4660-8DDD-9B5439143591}"/>
              </a:ext>
            </a:extLst>
          </p:cNvPr>
          <p:cNvSpPr/>
          <p:nvPr/>
        </p:nvSpPr>
        <p:spPr>
          <a:xfrm flipH="1">
            <a:off x="5290696" y="3672877"/>
            <a:ext cx="2242500" cy="540590"/>
          </a:xfrm>
          <a:prstGeom prst="homePlate">
            <a:avLst>
              <a:gd name="adj" fmla="val 37444"/>
            </a:avLst>
          </a:prstGeom>
          <a:solidFill>
            <a:srgbClr val="0070C0"/>
          </a:solidFill>
          <a:ln w="14288" cap="flat">
            <a:noFill/>
            <a:prstDash val="solid"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16" tIns="45708" rIns="91416" bIns="45708" numCol="1" anchor="t" anchorCtr="0" compatLnSpc="1"/>
          <a:lstStyle/>
          <a:p>
            <a:r>
              <a:rPr lang="en-US" altLang="zh-CN" sz="2000" dirty="0">
                <a:solidFill>
                  <a:schemeClr val="bg1"/>
                </a:solidFill>
                <a:sym typeface="Batang" panose="02030600000101010101" charset="-127"/>
              </a:rPr>
              <a:t>Top Manufacturer</a:t>
            </a:r>
            <a:endParaRPr lang="zh-CN" altLang="en-US" sz="2000" dirty="0">
              <a:solidFill>
                <a:schemeClr val="bg1"/>
              </a:solidFill>
              <a:sym typeface="Batang" panose="02030600000101010101" charset="-127"/>
            </a:endParaRPr>
          </a:p>
        </p:txBody>
      </p:sp>
      <p:grpSp>
        <p:nvGrpSpPr>
          <p:cNvPr id="97" name="Group 95">
            <a:extLst>
              <a:ext uri="{FF2B5EF4-FFF2-40B4-BE49-F238E27FC236}">
                <a16:creationId xmlns:a16="http://schemas.microsoft.com/office/drawing/2014/main" id="{B521EE97-658B-4023-A965-36C982C0695D}"/>
              </a:ext>
            </a:extLst>
          </p:cNvPr>
          <p:cNvGrpSpPr/>
          <p:nvPr/>
        </p:nvGrpSpPr>
        <p:grpSpPr>
          <a:xfrm>
            <a:off x="1063947" y="3980029"/>
            <a:ext cx="3011450" cy="1002213"/>
            <a:chOff x="477437" y="3002145"/>
            <a:chExt cx="3060048" cy="1022996"/>
          </a:xfrm>
        </p:grpSpPr>
        <p:sp>
          <p:nvSpPr>
            <p:cNvPr id="99" name="文本框 11">
              <a:extLst>
                <a:ext uri="{FF2B5EF4-FFF2-40B4-BE49-F238E27FC236}">
                  <a16:creationId xmlns:a16="http://schemas.microsoft.com/office/drawing/2014/main" id="{FD436A43-D7DF-4A68-B7FF-EA0473BEA047}"/>
                </a:ext>
              </a:extLst>
            </p:cNvPr>
            <p:cNvSpPr txBox="1"/>
            <p:nvPr/>
          </p:nvSpPr>
          <p:spPr>
            <a:xfrm>
              <a:off x="477437" y="3002145"/>
              <a:ext cx="1739831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 Manufacturer</a:t>
              </a:r>
            </a:p>
          </p:txBody>
        </p:sp>
        <p:sp>
          <p:nvSpPr>
            <p:cNvPr id="100" name="矩形 9">
              <a:extLst>
                <a:ext uri="{FF2B5EF4-FFF2-40B4-BE49-F238E27FC236}">
                  <a16:creationId xmlns:a16="http://schemas.microsoft.com/office/drawing/2014/main" id="{E8E6B62F-05A1-457F-B924-011EF7432EA9}"/>
                </a:ext>
              </a:extLst>
            </p:cNvPr>
            <p:cNvSpPr/>
            <p:nvPr/>
          </p:nvSpPr>
          <p:spPr>
            <a:xfrm>
              <a:off x="484796" y="3271160"/>
              <a:ext cx="3052689" cy="75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The top manufacturer of Electric Car in 2018 is predicted to be Volkswagen among top 5 manufacturers</a:t>
              </a:r>
            </a:p>
          </p:txBody>
        </p:sp>
      </p:grpSp>
      <p:sp>
        <p:nvSpPr>
          <p:cNvPr id="101" name="平行四边形 121">
            <a:extLst>
              <a:ext uri="{FF2B5EF4-FFF2-40B4-BE49-F238E27FC236}">
                <a16:creationId xmlns:a16="http://schemas.microsoft.com/office/drawing/2014/main" id="{BF3BE791-7AF1-46A3-8651-26B0E13DBF69}"/>
              </a:ext>
            </a:extLst>
          </p:cNvPr>
          <p:cNvSpPr/>
          <p:nvPr/>
        </p:nvSpPr>
        <p:spPr>
          <a:xfrm rot="9071256">
            <a:off x="7807877" y="3719105"/>
            <a:ext cx="876636" cy="492444"/>
          </a:xfrm>
          <a:prstGeom prst="parallelogram">
            <a:avLst>
              <a:gd name="adj" fmla="val 55040"/>
            </a:avLst>
          </a:prstGeom>
          <a:solidFill>
            <a:srgbClr val="BECCCD"/>
          </a:solidFill>
          <a:ln>
            <a:noFill/>
          </a:ln>
          <a:effectLst>
            <a:innerShdw blurRad="292100" dist="165100" dir="42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/>
          </a:p>
        </p:txBody>
      </p:sp>
      <p:sp>
        <p:nvSpPr>
          <p:cNvPr id="102" name="平行四边形 120">
            <a:extLst>
              <a:ext uri="{FF2B5EF4-FFF2-40B4-BE49-F238E27FC236}">
                <a16:creationId xmlns:a16="http://schemas.microsoft.com/office/drawing/2014/main" id="{336F604C-6211-406A-B279-7AC0905819D2}"/>
              </a:ext>
            </a:extLst>
          </p:cNvPr>
          <p:cNvSpPr/>
          <p:nvPr/>
        </p:nvSpPr>
        <p:spPr>
          <a:xfrm rot="16200000">
            <a:off x="7396921" y="3794959"/>
            <a:ext cx="725248" cy="469457"/>
          </a:xfrm>
          <a:prstGeom prst="parallelogram">
            <a:avLst>
              <a:gd name="adj" fmla="val 36484"/>
            </a:avLst>
          </a:prstGeom>
          <a:solidFill>
            <a:srgbClr val="0070C0"/>
          </a:solidFill>
          <a:ln w="14288" cap="flat">
            <a:noFill/>
            <a:prstDash val="solid"/>
            <a:miter lim="800000"/>
          </a:ln>
          <a:effectLst>
            <a:outerShdw blurRad="101600" dist="50800" dir="5400000" sx="102000" sy="102000" algn="t" rotWithShape="0">
              <a:prstClr val="black">
                <a:alpha val="28000"/>
              </a:prstClr>
            </a:outerShdw>
          </a:effectLst>
        </p:spPr>
        <p:txBody>
          <a:bodyPr vert="vert" wrap="square" lIns="91416" tIns="45708" rIns="91416" bIns="45708" numCol="1" anchor="t" anchorCtr="0" compatLnSpc="1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STEP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平行四边形 119">
            <a:extLst>
              <a:ext uri="{FF2B5EF4-FFF2-40B4-BE49-F238E27FC236}">
                <a16:creationId xmlns:a16="http://schemas.microsoft.com/office/drawing/2014/main" id="{D29D7487-FAEA-4DAE-A186-905745BE8C4E}"/>
              </a:ext>
            </a:extLst>
          </p:cNvPr>
          <p:cNvSpPr/>
          <p:nvPr/>
        </p:nvSpPr>
        <p:spPr>
          <a:xfrm rot="1200000">
            <a:off x="7570382" y="3391702"/>
            <a:ext cx="905081" cy="447028"/>
          </a:xfrm>
          <a:prstGeom prst="parallelogram">
            <a:avLst>
              <a:gd name="adj" fmla="val 88523"/>
            </a:avLst>
          </a:prstGeom>
          <a:solidFill>
            <a:srgbClr val="F8F9FB"/>
          </a:solidFill>
          <a:ln>
            <a:noFill/>
          </a:ln>
          <a:effectLst>
            <a:outerShdw blurRad="457200" dist="114300" dir="15660000" sx="65000" sy="65000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5" name="椭圆 10">
            <a:extLst>
              <a:ext uri="{FF2B5EF4-FFF2-40B4-BE49-F238E27FC236}">
                <a16:creationId xmlns:a16="http://schemas.microsoft.com/office/drawing/2014/main" id="{5637F8E0-2D0C-467E-8D91-45FE885E8D1E}"/>
              </a:ext>
            </a:extLst>
          </p:cNvPr>
          <p:cNvSpPr/>
          <p:nvPr/>
        </p:nvSpPr>
        <p:spPr>
          <a:xfrm>
            <a:off x="701057" y="4032137"/>
            <a:ext cx="344143" cy="3425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/>
      <p:bldP spid="96" grpId="0" animBg="1"/>
      <p:bldP spid="101" grpId="0" animBg="1"/>
      <p:bldP spid="102" grpId="0" animBg="1"/>
      <p:bldP spid="103" grpId="0" animBg="1"/>
    </p:bldLst>
  </p:timing>
  <p:extLst mod="1">
    <p:ext uri="{E180D4A7-C9FB-4DFB-919C-405C955672EB}">
      <p14:showEvtLst xmlns:p14="http://schemas.microsoft.com/office/powerpoint/2010/main">
        <p14:playEvt time="1358" objId="95"/>
        <p14:stopEvt time="2081" objId="95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3774264" y="431982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00B0F0"/>
                </a:solidFill>
                <a:latin typeface="Perpetua" panose="02020502060401020303" pitchFamily="18" charset="0"/>
                <a:ea typeface="黑体" panose="02010600030101010101" pitchFamily="2" charset="-122"/>
              </a:rPr>
              <a:t>REFERENCES</a:t>
            </a:r>
            <a:endParaRPr lang="zh-CN" altLang="en-US" sz="4800" spc="300" dirty="0">
              <a:solidFill>
                <a:srgbClr val="00B0F0"/>
              </a:solidFill>
              <a:latin typeface="Perpetua" panose="02020502060401020303" pitchFamily="18" charset="0"/>
              <a:ea typeface="黑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3240216"/>
            <a:ext cx="7000252" cy="3866225"/>
          </a:xfrm>
          <a:prstGeom prst="rect">
            <a:avLst/>
          </a:prstGeom>
        </p:spPr>
      </p:pic>
      <p:sp>
        <p:nvSpPr>
          <p:cNvPr id="4" name="TextBox 10"/>
          <p:cNvSpPr txBox="1"/>
          <p:nvPr/>
        </p:nvSpPr>
        <p:spPr>
          <a:xfrm>
            <a:off x="180202" y="893647"/>
            <a:ext cx="89993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AEEF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KAGGLE Source:</a:t>
            </a:r>
          </a:p>
          <a:p>
            <a:pPr>
              <a:buClr>
                <a:srgbClr val="00AEEF"/>
              </a:buClr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https://www.kaggle.com/dmi3kno/newcarsalesnorway</a:t>
            </a:r>
          </a:p>
          <a:p>
            <a:pPr marL="342900" indent="-342900">
              <a:buClr>
                <a:srgbClr val="00AEEF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hlinkClick r:id="rId4"/>
            </a:endParaRPr>
          </a:p>
          <a:p>
            <a:pPr marL="342900" indent="-342900">
              <a:buClr>
                <a:srgbClr val="00AEEF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OFV Source:</a:t>
            </a:r>
          </a:p>
          <a:p>
            <a:pPr>
              <a:buClr>
                <a:srgbClr val="00AEEF"/>
              </a:buClr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http://www.ofvas.no/</a:t>
            </a:r>
          </a:p>
          <a:p>
            <a:pPr marL="342900" indent="-342900">
              <a:buClr>
                <a:srgbClr val="00AEEF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hlinkClick r:id="rId4"/>
            </a:endParaRPr>
          </a:p>
          <a:p>
            <a:pPr marL="342900" indent="-342900">
              <a:buClr>
                <a:srgbClr val="00AEEF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https://www.reuters.com/article/us-environment-norway-autos/norway-powers-</a:t>
            </a:r>
          </a:p>
          <a:p>
            <a:pPr>
              <a:buClr>
                <a:srgbClr val="00AEEF"/>
              </a:buClr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ahead-over-half-new-car-sales-now-electric-or-hybrid-idUSKBN1ES0WC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rgbClr val="00AEEF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00AEEF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https://www.edmunds.com/electric-car/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3774264" y="431982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rgbClr val="00B0F0"/>
                </a:solidFill>
                <a:latin typeface="Perpetua" panose="02020502060401020303" pitchFamily="18" charset="0"/>
                <a:ea typeface="黑体" panose="02010600030101010101" pitchFamily="2" charset="-122"/>
              </a:rPr>
              <a:t>CONTENTS</a:t>
            </a:r>
            <a:endParaRPr lang="zh-CN" altLang="en-US" sz="4800" spc="300" dirty="0">
              <a:solidFill>
                <a:srgbClr val="00B0F0"/>
              </a:solidFill>
              <a:latin typeface="Perpetua" panose="02020502060401020303" pitchFamily="18" charset="0"/>
              <a:ea typeface="黑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2049">
            <a:off x="-3710927" y="-3136785"/>
            <a:ext cx="7000252" cy="3866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3240216"/>
            <a:ext cx="7000252" cy="3866225"/>
          </a:xfrm>
          <a:prstGeom prst="rect">
            <a:avLst/>
          </a:prstGeom>
        </p:spPr>
      </p:pic>
      <p:sp>
        <p:nvSpPr>
          <p:cNvPr id="4" name="TextBox 10"/>
          <p:cNvSpPr txBox="1"/>
          <p:nvPr/>
        </p:nvSpPr>
        <p:spPr>
          <a:xfrm>
            <a:off x="1836340" y="807118"/>
            <a:ext cx="49961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Perpetua"/>
                <a:ea typeface="+mn-ea"/>
              </a:rPr>
              <a:t>INTRODUCTION</a:t>
            </a: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Perpetua"/>
                <a:ea typeface="+mn-ea"/>
              </a:rPr>
              <a:t>OBJECTIVE</a:t>
            </a: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Perpetua"/>
                <a:ea typeface="+mn-ea"/>
              </a:rPr>
              <a:t>HISTORICAL INSIGHTS</a:t>
            </a:r>
            <a:endParaRPr lang="en-IN" sz="2000" dirty="0">
              <a:solidFill>
                <a:schemeClr val="bg1"/>
              </a:solidFill>
              <a:latin typeface="Perpetua"/>
              <a:ea typeface="+mn-ea"/>
            </a:endParaRP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Perpetua"/>
                <a:ea typeface="+mn-ea"/>
              </a:rPr>
              <a:t>PRE-PROCESSING OF DATA</a:t>
            </a: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Perpetua"/>
                <a:ea typeface="+mn-ea"/>
              </a:rPr>
              <a:t>METHODOLOGY</a:t>
            </a: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Perpetua"/>
                <a:ea typeface="+mn-ea"/>
              </a:rPr>
              <a:t>TOTAL CAR SALES FORECAST</a:t>
            </a: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Perpetua"/>
                <a:ea typeface="+mn-ea"/>
              </a:rPr>
              <a:t>CO2 EMISSION FORECAST</a:t>
            </a: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Perpetua"/>
                <a:ea typeface="+mn-ea"/>
              </a:rPr>
              <a:t>ELECTRIC CAR SALES FORECAST</a:t>
            </a:r>
          </a:p>
          <a:p>
            <a:pPr marL="34290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Perpetua"/>
                <a:ea typeface="+mn-ea"/>
              </a:rPr>
              <a:t>PREDICTION OF  TOP 5 MANUFACTURERS</a:t>
            </a:r>
            <a:endParaRPr lang="en-IN" sz="2000" dirty="0">
              <a:solidFill>
                <a:schemeClr val="bg1"/>
              </a:solidFill>
              <a:latin typeface="Perpetua"/>
              <a:ea typeface="+mn-ea"/>
            </a:endParaRP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Perpetua"/>
                <a:ea typeface="+mn-ea"/>
              </a:rPr>
              <a:t>CONCLUSION</a:t>
            </a:r>
          </a:p>
          <a:p>
            <a:pPr marL="342900" lvl="0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Perpetua"/>
                <a:ea typeface="+mn-ea"/>
              </a:rPr>
              <a:t>REFERENCES</a:t>
            </a:r>
            <a:endParaRPr lang="en-IN" sz="2000" dirty="0">
              <a:solidFill>
                <a:schemeClr val="bg1"/>
              </a:solidFill>
              <a:latin typeface="Perpetu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>
            <a:grpSpLocks/>
          </p:cNvGrpSpPr>
          <p:nvPr/>
        </p:nvGrpSpPr>
        <p:grpSpPr bwMode="auto">
          <a:xfrm>
            <a:off x="3408204" y="1604139"/>
            <a:ext cx="2164715" cy="2152864"/>
            <a:chOff x="0" y="0"/>
            <a:chExt cx="6753151" cy="6746917"/>
          </a:xfrm>
          <a:solidFill>
            <a:srgbClr val="0070C0"/>
          </a:solidFill>
        </p:grpSpPr>
        <p:sp>
          <p:nvSpPr>
            <p:cNvPr id="67" name="AutoShape 2"/>
            <p:cNvSpPr/>
            <p:nvPr/>
          </p:nvSpPr>
          <p:spPr bwMode="auto">
            <a:xfrm>
              <a:off x="0" y="0"/>
              <a:ext cx="6753151" cy="6746917"/>
            </a:xfrm>
            <a:custGeom>
              <a:avLst/>
              <a:gdLst>
                <a:gd name="T0" fmla="*/ 3376405 w 19777"/>
                <a:gd name="T1" fmla="*/ 3680572 h 19739"/>
                <a:gd name="T2" fmla="*/ 3376405 w 19777"/>
                <a:gd name="T3" fmla="*/ 3680572 h 19739"/>
                <a:gd name="T4" fmla="*/ 3376405 w 19777"/>
                <a:gd name="T5" fmla="*/ 3680572 h 19739"/>
                <a:gd name="T6" fmla="*/ 3376405 w 19777"/>
                <a:gd name="T7" fmla="*/ 3680572 h 197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77" h="19739">
                  <a:moveTo>
                    <a:pt x="17933" y="-1"/>
                  </a:moveTo>
                  <a:lnTo>
                    <a:pt x="15856" y="2079"/>
                  </a:lnTo>
                  <a:cubicBezTo>
                    <a:pt x="11992" y="-899"/>
                    <a:pt x="6427" y="-621"/>
                    <a:pt x="2885" y="2921"/>
                  </a:cubicBezTo>
                  <a:cubicBezTo>
                    <a:pt x="-962" y="6768"/>
                    <a:pt x="-962" y="13006"/>
                    <a:pt x="2885" y="16853"/>
                  </a:cubicBezTo>
                  <a:cubicBezTo>
                    <a:pt x="6733" y="20700"/>
                    <a:pt x="12971" y="20701"/>
                    <a:pt x="16819" y="16853"/>
                  </a:cubicBezTo>
                  <a:cubicBezTo>
                    <a:pt x="20348" y="13324"/>
                    <a:pt x="20637" y="7786"/>
                    <a:pt x="17693" y="3924"/>
                  </a:cubicBezTo>
                  <a:lnTo>
                    <a:pt x="19777" y="1836"/>
                  </a:lnTo>
                  <a:lnTo>
                    <a:pt x="19694" y="76"/>
                  </a:lnTo>
                  <a:lnTo>
                    <a:pt x="17933" y="-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AutoShape 3"/>
            <p:cNvSpPr/>
            <p:nvPr/>
          </p:nvSpPr>
          <p:spPr bwMode="auto">
            <a:xfrm>
              <a:off x="246135" y="256563"/>
              <a:ext cx="6250479" cy="6251127"/>
            </a:xfrm>
            <a:custGeom>
              <a:avLst/>
              <a:gdLst>
                <a:gd name="T0" fmla="*/ 3125594 w 19679"/>
                <a:gd name="T1" fmla="*/ 3430938 h 19679"/>
                <a:gd name="T2" fmla="*/ 3125594 w 19679"/>
                <a:gd name="T3" fmla="*/ 3430938 h 19679"/>
                <a:gd name="T4" fmla="*/ 3125594 w 19679"/>
                <a:gd name="T5" fmla="*/ 3430938 h 19679"/>
                <a:gd name="T6" fmla="*/ 3125594 w 19679"/>
                <a:gd name="T7" fmla="*/ 34309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Line 4"/>
            <p:cNvSpPr>
              <a:spLocks noChangeShapeType="1"/>
            </p:cNvSpPr>
            <p:nvPr/>
          </p:nvSpPr>
          <p:spPr bwMode="auto">
            <a:xfrm flipH="1">
              <a:off x="5525936" y="346707"/>
              <a:ext cx="870143" cy="870236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5990" eaLnBrk="1" hangingPunct="1">
                <a:defRPr/>
              </a:pPr>
              <a:endParaRPr lang="es-ES" sz="10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3574892" y="1774509"/>
            <a:ext cx="2438083" cy="1816548"/>
            <a:chOff x="-1" y="0"/>
            <a:chExt cx="7608239" cy="5691704"/>
          </a:xfrm>
          <a:solidFill>
            <a:srgbClr val="00AEEF"/>
          </a:solidFill>
        </p:grpSpPr>
        <p:sp>
          <p:nvSpPr>
            <p:cNvPr id="71" name="AutoShape 6"/>
            <p:cNvSpPr/>
            <p:nvPr/>
          </p:nvSpPr>
          <p:spPr bwMode="auto">
            <a:xfrm>
              <a:off x="-1" y="0"/>
              <a:ext cx="7608239" cy="5691704"/>
            </a:xfrm>
            <a:custGeom>
              <a:avLst/>
              <a:gdLst>
                <a:gd name="T0" fmla="*/ 3804119 w 20840"/>
                <a:gd name="T1" fmla="*/ 2845714 h 20595"/>
                <a:gd name="T2" fmla="*/ 3804119 w 20840"/>
                <a:gd name="T3" fmla="*/ 2845714 h 20595"/>
                <a:gd name="T4" fmla="*/ 3804119 w 20840"/>
                <a:gd name="T5" fmla="*/ 2845714 h 20595"/>
                <a:gd name="T6" fmla="*/ 3804119 w 20840"/>
                <a:gd name="T7" fmla="*/ 2845714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40" h="20595">
                  <a:moveTo>
                    <a:pt x="7788" y="0"/>
                  </a:moveTo>
                  <a:cubicBezTo>
                    <a:pt x="5795" y="0"/>
                    <a:pt x="3802" y="1004"/>
                    <a:pt x="2281" y="3015"/>
                  </a:cubicBezTo>
                  <a:cubicBezTo>
                    <a:pt x="-760" y="7037"/>
                    <a:pt x="-760" y="13557"/>
                    <a:pt x="2281" y="17578"/>
                  </a:cubicBezTo>
                  <a:cubicBezTo>
                    <a:pt x="5322" y="21600"/>
                    <a:pt x="10254" y="21599"/>
                    <a:pt x="13295" y="17578"/>
                  </a:cubicBezTo>
                  <a:cubicBezTo>
                    <a:pt x="14526" y="15951"/>
                    <a:pt x="15257" y="13915"/>
                    <a:pt x="15492" y="11801"/>
                  </a:cubicBezTo>
                  <a:lnTo>
                    <a:pt x="19726" y="11801"/>
                  </a:lnTo>
                  <a:lnTo>
                    <a:pt x="20839" y="10192"/>
                  </a:lnTo>
                  <a:lnTo>
                    <a:pt x="19726" y="8584"/>
                  </a:lnTo>
                  <a:lnTo>
                    <a:pt x="15466" y="8584"/>
                  </a:lnTo>
                  <a:cubicBezTo>
                    <a:pt x="15207" y="6545"/>
                    <a:pt x="14485" y="4589"/>
                    <a:pt x="13295" y="3015"/>
                  </a:cubicBezTo>
                  <a:cubicBezTo>
                    <a:pt x="11774" y="1004"/>
                    <a:pt x="9781" y="0"/>
                    <a:pt x="778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AutoShape 7"/>
            <p:cNvSpPr/>
            <p:nvPr/>
          </p:nvSpPr>
          <p:spPr bwMode="auto">
            <a:xfrm>
              <a:off x="201128" y="221845"/>
              <a:ext cx="5260573" cy="5258415"/>
            </a:xfrm>
            <a:custGeom>
              <a:avLst/>
              <a:gdLst>
                <a:gd name="T0" fmla="*/ 2629091 w 19679"/>
                <a:gd name="T1" fmla="*/ 2885787 h 19679"/>
                <a:gd name="T2" fmla="*/ 2629091 w 19679"/>
                <a:gd name="T3" fmla="*/ 2885787 h 19679"/>
                <a:gd name="T4" fmla="*/ 2629091 w 19679"/>
                <a:gd name="T5" fmla="*/ 2885787 h 19679"/>
                <a:gd name="T6" fmla="*/ 2629091 w 19679"/>
                <a:gd name="T7" fmla="*/ 288578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 flipV="1">
              <a:off x="5420088" y="2807722"/>
              <a:ext cx="1595164" cy="0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5990" eaLnBrk="1" hangingPunct="1">
                <a:defRPr/>
              </a:pPr>
              <a:endParaRPr lang="es-ES" sz="10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9"/>
          <p:cNvGrpSpPr>
            <a:grpSpLocks/>
          </p:cNvGrpSpPr>
          <p:nvPr/>
        </p:nvGrpSpPr>
        <p:grpSpPr bwMode="auto">
          <a:xfrm>
            <a:off x="3721577" y="1921648"/>
            <a:ext cx="1848008" cy="1916115"/>
            <a:chOff x="0" y="0"/>
            <a:chExt cx="5763342" cy="6005116"/>
          </a:xfrm>
          <a:solidFill>
            <a:srgbClr val="0070C0"/>
          </a:solidFill>
        </p:grpSpPr>
        <p:sp>
          <p:nvSpPr>
            <p:cNvPr id="75" name="AutoShape 10"/>
            <p:cNvSpPr/>
            <p:nvPr/>
          </p:nvSpPr>
          <p:spPr bwMode="auto">
            <a:xfrm>
              <a:off x="0" y="0"/>
              <a:ext cx="5763342" cy="6005116"/>
            </a:xfrm>
            <a:custGeom>
              <a:avLst/>
              <a:gdLst>
                <a:gd name="T0" fmla="*/ 2881532 w 20761"/>
                <a:gd name="T1" fmla="*/ 3002558 h 21600"/>
                <a:gd name="T2" fmla="*/ 2881532 w 20761"/>
                <a:gd name="T3" fmla="*/ 3002558 h 21600"/>
                <a:gd name="T4" fmla="*/ 2881532 w 20761"/>
                <a:gd name="T5" fmla="*/ 3002558 h 21600"/>
                <a:gd name="T6" fmla="*/ 2881532 w 20761"/>
                <a:gd name="T7" fmla="*/ 30025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61" h="21600">
                  <a:moveTo>
                    <a:pt x="8590" y="0"/>
                  </a:moveTo>
                  <a:cubicBezTo>
                    <a:pt x="6391" y="0"/>
                    <a:pt x="4192" y="837"/>
                    <a:pt x="2515" y="2513"/>
                  </a:cubicBezTo>
                  <a:cubicBezTo>
                    <a:pt x="-839" y="5866"/>
                    <a:pt x="-839" y="11302"/>
                    <a:pt x="2515" y="14655"/>
                  </a:cubicBezTo>
                  <a:cubicBezTo>
                    <a:pt x="5245" y="17383"/>
                    <a:pt x="9356" y="17890"/>
                    <a:pt x="12600" y="16178"/>
                  </a:cubicBezTo>
                  <a:lnTo>
                    <a:pt x="18602" y="21600"/>
                  </a:lnTo>
                  <a:lnTo>
                    <a:pt x="20761" y="21395"/>
                  </a:lnTo>
                  <a:lnTo>
                    <a:pt x="20750" y="19230"/>
                  </a:lnTo>
                  <a:lnTo>
                    <a:pt x="15123" y="14145"/>
                  </a:lnTo>
                  <a:cubicBezTo>
                    <a:pt x="18003" y="10772"/>
                    <a:pt x="17854" y="5703"/>
                    <a:pt x="14663" y="2513"/>
                  </a:cubicBezTo>
                  <a:cubicBezTo>
                    <a:pt x="12986" y="837"/>
                    <a:pt x="10788" y="0"/>
                    <a:pt x="859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AutoShape 11"/>
            <p:cNvSpPr/>
            <p:nvPr/>
          </p:nvSpPr>
          <p:spPr bwMode="auto">
            <a:xfrm>
              <a:off x="180213" y="225364"/>
              <a:ext cx="4384021" cy="4382487"/>
            </a:xfrm>
            <a:custGeom>
              <a:avLst/>
              <a:gdLst>
                <a:gd name="T0" fmla="*/ 2190911 w 19679"/>
                <a:gd name="T1" fmla="*/ 2405316 h 19679"/>
                <a:gd name="T2" fmla="*/ 2190911 w 19679"/>
                <a:gd name="T3" fmla="*/ 2405316 h 19679"/>
                <a:gd name="T4" fmla="*/ 2190911 w 19679"/>
                <a:gd name="T5" fmla="*/ 2405316 h 19679"/>
                <a:gd name="T6" fmla="*/ 2190911 w 19679"/>
                <a:gd name="T7" fmla="*/ 240531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H="1" flipV="1">
              <a:off x="3735949" y="4101646"/>
              <a:ext cx="1580327" cy="1407666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5990" eaLnBrk="1" hangingPunct="1">
                <a:defRPr/>
              </a:pPr>
              <a:endParaRPr lang="es-ES" sz="10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Group 13"/>
          <p:cNvGrpSpPr>
            <a:grpSpLocks/>
          </p:cNvGrpSpPr>
          <p:nvPr/>
        </p:nvGrpSpPr>
        <p:grpSpPr bwMode="auto">
          <a:xfrm>
            <a:off x="3418205" y="2067679"/>
            <a:ext cx="1719104" cy="1768977"/>
            <a:chOff x="0" y="0"/>
            <a:chExt cx="5362063" cy="5542360"/>
          </a:xfrm>
          <a:solidFill>
            <a:srgbClr val="00AEEF"/>
          </a:solidFill>
        </p:grpSpPr>
        <p:sp>
          <p:nvSpPr>
            <p:cNvPr id="79" name="AutoShape 14"/>
            <p:cNvSpPr/>
            <p:nvPr/>
          </p:nvSpPr>
          <p:spPr bwMode="auto">
            <a:xfrm>
              <a:off x="0" y="0"/>
              <a:ext cx="5362063" cy="5542360"/>
            </a:xfrm>
            <a:custGeom>
              <a:avLst/>
              <a:gdLst>
                <a:gd name="T0" fmla="*/ 2680903 w 20853"/>
                <a:gd name="T1" fmla="*/ 2771180 h 21600"/>
                <a:gd name="T2" fmla="*/ 2680903 w 20853"/>
                <a:gd name="T3" fmla="*/ 2771180 h 21600"/>
                <a:gd name="T4" fmla="*/ 2680903 w 20853"/>
                <a:gd name="T5" fmla="*/ 2771180 h 21600"/>
                <a:gd name="T6" fmla="*/ 2680903 w 20853"/>
                <a:gd name="T7" fmla="*/ 277118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3" h="21600">
                  <a:moveTo>
                    <a:pt x="13197" y="0"/>
                  </a:moveTo>
                  <a:cubicBezTo>
                    <a:pt x="11238" y="0"/>
                    <a:pt x="9279" y="749"/>
                    <a:pt x="7784" y="2248"/>
                  </a:cubicBezTo>
                  <a:cubicBezTo>
                    <a:pt x="5095" y="4946"/>
                    <a:pt x="4835" y="9149"/>
                    <a:pt x="6985" y="12149"/>
                  </a:cubicBezTo>
                  <a:lnTo>
                    <a:pt x="0" y="19149"/>
                  </a:lnTo>
                  <a:lnTo>
                    <a:pt x="104" y="21493"/>
                  </a:lnTo>
                  <a:lnTo>
                    <a:pt x="2444" y="21600"/>
                  </a:lnTo>
                  <a:lnTo>
                    <a:pt x="9583" y="14446"/>
                  </a:lnTo>
                  <a:cubicBezTo>
                    <a:pt x="12480" y="16005"/>
                    <a:pt x="16165" y="15560"/>
                    <a:pt x="18610" y="13108"/>
                  </a:cubicBezTo>
                  <a:cubicBezTo>
                    <a:pt x="21599" y="10109"/>
                    <a:pt x="21599" y="5247"/>
                    <a:pt x="18610" y="2248"/>
                  </a:cubicBezTo>
                  <a:cubicBezTo>
                    <a:pt x="17115" y="749"/>
                    <a:pt x="15156" y="0"/>
                    <a:pt x="1319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AutoShape 15"/>
            <p:cNvSpPr/>
            <p:nvPr/>
          </p:nvSpPr>
          <p:spPr bwMode="auto">
            <a:xfrm>
              <a:off x="1611739" y="194104"/>
              <a:ext cx="3535425" cy="3535465"/>
            </a:xfrm>
            <a:custGeom>
              <a:avLst/>
              <a:gdLst>
                <a:gd name="T0" fmla="*/ 1767947 w 19679"/>
                <a:gd name="T1" fmla="*/ 1940691 h 19679"/>
                <a:gd name="T2" fmla="*/ 1767947 w 19679"/>
                <a:gd name="T3" fmla="*/ 1940691 h 19679"/>
                <a:gd name="T4" fmla="*/ 1767947 w 19679"/>
                <a:gd name="T5" fmla="*/ 1940691 h 19679"/>
                <a:gd name="T6" fmla="*/ 1767947 w 19679"/>
                <a:gd name="T7" fmla="*/ 194069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370874" y="3272038"/>
              <a:ext cx="1906357" cy="1906378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5990" eaLnBrk="1" hangingPunct="1">
                <a:defRPr/>
              </a:pPr>
              <a:endParaRPr lang="es-ES" sz="10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17"/>
          <p:cNvGrpSpPr>
            <a:grpSpLocks/>
          </p:cNvGrpSpPr>
          <p:nvPr/>
        </p:nvGrpSpPr>
        <p:grpSpPr bwMode="auto">
          <a:xfrm>
            <a:off x="2969260" y="2218137"/>
            <a:ext cx="2018030" cy="958058"/>
            <a:chOff x="0" y="-1"/>
            <a:chExt cx="6292395" cy="3002312"/>
          </a:xfrm>
          <a:solidFill>
            <a:srgbClr val="0070C0"/>
          </a:solidFill>
        </p:grpSpPr>
        <p:sp>
          <p:nvSpPr>
            <p:cNvPr id="83" name="AutoShape 18"/>
            <p:cNvSpPr/>
            <p:nvPr/>
          </p:nvSpPr>
          <p:spPr bwMode="auto">
            <a:xfrm>
              <a:off x="0" y="-1"/>
              <a:ext cx="6292395" cy="3002312"/>
            </a:xfrm>
            <a:custGeom>
              <a:avLst/>
              <a:gdLst>
                <a:gd name="T0" fmla="*/ 3146048 w 21109"/>
                <a:gd name="T1" fmla="*/ 1501083 h 20595"/>
                <a:gd name="T2" fmla="*/ 3146048 w 21109"/>
                <a:gd name="T3" fmla="*/ 1501083 h 20595"/>
                <a:gd name="T4" fmla="*/ 3146048 w 21109"/>
                <a:gd name="T5" fmla="*/ 1501083 h 20595"/>
                <a:gd name="T6" fmla="*/ 3146048 w 21109"/>
                <a:gd name="T7" fmla="*/ 1501083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09" h="20595">
                  <a:moveTo>
                    <a:pt x="16077" y="0"/>
                  </a:moveTo>
                  <a:cubicBezTo>
                    <a:pt x="14790" y="0"/>
                    <a:pt x="13502" y="1005"/>
                    <a:pt x="12520" y="3016"/>
                  </a:cubicBezTo>
                  <a:cubicBezTo>
                    <a:pt x="11895" y="4295"/>
                    <a:pt x="11470" y="5826"/>
                    <a:pt x="11243" y="7451"/>
                  </a:cubicBezTo>
                  <a:lnTo>
                    <a:pt x="1363" y="7451"/>
                  </a:lnTo>
                  <a:lnTo>
                    <a:pt x="0" y="10500"/>
                  </a:lnTo>
                  <a:lnTo>
                    <a:pt x="1363" y="13549"/>
                  </a:lnTo>
                  <a:lnTo>
                    <a:pt x="11308" y="13549"/>
                  </a:lnTo>
                  <a:cubicBezTo>
                    <a:pt x="11547" y="15021"/>
                    <a:pt x="11947" y="16407"/>
                    <a:pt x="12520" y="17578"/>
                  </a:cubicBezTo>
                  <a:cubicBezTo>
                    <a:pt x="14485" y="21599"/>
                    <a:pt x="17670" y="21599"/>
                    <a:pt x="19635" y="17578"/>
                  </a:cubicBezTo>
                  <a:cubicBezTo>
                    <a:pt x="21599" y="13557"/>
                    <a:pt x="21600" y="7037"/>
                    <a:pt x="19635" y="3016"/>
                  </a:cubicBezTo>
                  <a:cubicBezTo>
                    <a:pt x="18652" y="1005"/>
                    <a:pt x="17365" y="0"/>
                    <a:pt x="160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AutoShape 19"/>
            <p:cNvSpPr/>
            <p:nvPr/>
          </p:nvSpPr>
          <p:spPr bwMode="auto">
            <a:xfrm>
              <a:off x="3561995" y="263481"/>
              <a:ext cx="2480922" cy="2482281"/>
            </a:xfrm>
            <a:custGeom>
              <a:avLst/>
              <a:gdLst>
                <a:gd name="T0" fmla="*/ 1240478 w 19679"/>
                <a:gd name="T1" fmla="*/ 1361896 h 19679"/>
                <a:gd name="T2" fmla="*/ 1240478 w 19679"/>
                <a:gd name="T3" fmla="*/ 1361896 h 19679"/>
                <a:gd name="T4" fmla="*/ 1240478 w 19679"/>
                <a:gd name="T5" fmla="*/ 1361896 h 19679"/>
                <a:gd name="T6" fmla="*/ 1240478 w 19679"/>
                <a:gd name="T7" fmla="*/ 136189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540536" y="1521955"/>
              <a:ext cx="3132338" cy="0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5990" eaLnBrk="1" hangingPunct="1">
                <a:defRPr/>
              </a:pPr>
              <a:endParaRPr lang="es-ES" sz="10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Group 21"/>
          <p:cNvGrpSpPr>
            <a:grpSpLocks/>
          </p:cNvGrpSpPr>
          <p:nvPr/>
        </p:nvGrpSpPr>
        <p:grpSpPr bwMode="auto">
          <a:xfrm>
            <a:off x="3418205" y="1601926"/>
            <a:ext cx="1421289" cy="1426024"/>
            <a:chOff x="0" y="0"/>
            <a:chExt cx="4433297" cy="4470884"/>
          </a:xfrm>
          <a:solidFill>
            <a:srgbClr val="00AEEF"/>
          </a:solidFill>
        </p:grpSpPr>
        <p:sp>
          <p:nvSpPr>
            <p:cNvPr id="87" name="AutoShape 22"/>
            <p:cNvSpPr/>
            <p:nvPr/>
          </p:nvSpPr>
          <p:spPr bwMode="auto">
            <a:xfrm>
              <a:off x="0" y="0"/>
              <a:ext cx="4433297" cy="4470884"/>
            </a:xfrm>
            <a:custGeom>
              <a:avLst/>
              <a:gdLst>
                <a:gd name="T0" fmla="*/ 2216544 w 21117"/>
                <a:gd name="T1" fmla="*/ 2235336 h 21121"/>
                <a:gd name="T2" fmla="*/ 2216544 w 21117"/>
                <a:gd name="T3" fmla="*/ 2235336 h 21121"/>
                <a:gd name="T4" fmla="*/ 2216544 w 21117"/>
                <a:gd name="T5" fmla="*/ 2235336 h 21121"/>
                <a:gd name="T6" fmla="*/ 2216544 w 21117"/>
                <a:gd name="T7" fmla="*/ 2235336 h 21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17" h="21121">
                  <a:moveTo>
                    <a:pt x="2994" y="0"/>
                  </a:moveTo>
                  <a:lnTo>
                    <a:pt x="128" y="127"/>
                  </a:lnTo>
                  <a:lnTo>
                    <a:pt x="0" y="2969"/>
                  </a:lnTo>
                  <a:lnTo>
                    <a:pt x="11559" y="14434"/>
                  </a:lnTo>
                  <a:cubicBezTo>
                    <a:pt x="10874" y="16192"/>
                    <a:pt x="11241" y="18263"/>
                    <a:pt x="12671" y="19682"/>
                  </a:cubicBezTo>
                  <a:cubicBezTo>
                    <a:pt x="14603" y="21600"/>
                    <a:pt x="17735" y="21599"/>
                    <a:pt x="19667" y="19682"/>
                  </a:cubicBezTo>
                  <a:cubicBezTo>
                    <a:pt x="21600" y="17764"/>
                    <a:pt x="21599" y="14653"/>
                    <a:pt x="19667" y="12735"/>
                  </a:cubicBezTo>
                  <a:cubicBezTo>
                    <a:pt x="18305" y="11383"/>
                    <a:pt x="16347" y="10989"/>
                    <a:pt x="14633" y="11543"/>
                  </a:cubicBezTo>
                  <a:lnTo>
                    <a:pt x="29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AutoShape 23"/>
            <p:cNvSpPr/>
            <p:nvPr/>
          </p:nvSpPr>
          <p:spPr bwMode="auto">
            <a:xfrm>
              <a:off x="2772976" y="2837224"/>
              <a:ext cx="1195847" cy="1196630"/>
            </a:xfrm>
            <a:custGeom>
              <a:avLst/>
              <a:gdLst>
                <a:gd name="T0" fmla="*/ 598377 w 19679"/>
                <a:gd name="T1" fmla="*/ 656981 h 19679"/>
                <a:gd name="T2" fmla="*/ 598377 w 19679"/>
                <a:gd name="T3" fmla="*/ 656981 h 19679"/>
                <a:gd name="T4" fmla="*/ 598377 w 19679"/>
                <a:gd name="T5" fmla="*/ 656981 h 19679"/>
                <a:gd name="T6" fmla="*/ 598377 w 19679"/>
                <a:gd name="T7" fmla="*/ 65698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 flipH="1" flipV="1">
              <a:off x="429811" y="447436"/>
              <a:ext cx="2963620" cy="2962090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5990" eaLnBrk="1" hangingPunct="1">
                <a:defRPr/>
              </a:pPr>
              <a:endParaRPr lang="es-ES" sz="10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AutoShape 29"/>
          <p:cNvSpPr/>
          <p:nvPr/>
        </p:nvSpPr>
        <p:spPr bwMode="auto">
          <a:xfrm>
            <a:off x="5882733" y="1341764"/>
            <a:ext cx="2688609" cy="3053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r>
              <a:rPr lang="en-US" sz="1200" dirty="0"/>
              <a:t>Norway is noticed to be one of the top countries having reported all-time-high sales of electric cars. </a:t>
            </a:r>
          </a:p>
        </p:txBody>
      </p:sp>
      <p:sp>
        <p:nvSpPr>
          <p:cNvPr id="92" name="AutoShape 31"/>
          <p:cNvSpPr/>
          <p:nvPr/>
        </p:nvSpPr>
        <p:spPr bwMode="auto">
          <a:xfrm>
            <a:off x="5652658" y="1373785"/>
            <a:ext cx="137795" cy="1382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814" eaLnBrk="1" hangingPunct="1">
              <a:lnSpc>
                <a:spcPct val="120000"/>
              </a:lnSpc>
              <a:defRPr/>
            </a:pPr>
            <a:endParaRPr lang="es-ES" sz="14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93" name="AutoShape 32"/>
          <p:cNvSpPr/>
          <p:nvPr/>
        </p:nvSpPr>
        <p:spPr bwMode="auto">
          <a:xfrm>
            <a:off x="6327510" y="2573259"/>
            <a:ext cx="2559029" cy="3064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lvl="0"/>
            <a:r>
              <a:rPr lang="en-US" sz="1200" dirty="0"/>
              <a:t>Norway is planning to be ready for 100% Electric Cars by 2025 as per the rule set by their government to have cars with zero CO2 emissions. </a:t>
            </a:r>
          </a:p>
        </p:txBody>
      </p:sp>
      <p:sp>
        <p:nvSpPr>
          <p:cNvPr id="95" name="AutoShape 34"/>
          <p:cNvSpPr/>
          <p:nvPr/>
        </p:nvSpPr>
        <p:spPr bwMode="auto">
          <a:xfrm>
            <a:off x="6084094" y="2606448"/>
            <a:ext cx="137795" cy="13718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814" eaLnBrk="1" hangingPunct="1">
              <a:lnSpc>
                <a:spcPct val="120000"/>
              </a:lnSpc>
              <a:defRPr/>
            </a:pPr>
            <a:endParaRPr lang="es-ES" sz="14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96" name="AutoShape 35"/>
          <p:cNvSpPr/>
          <p:nvPr/>
        </p:nvSpPr>
        <p:spPr bwMode="auto">
          <a:xfrm>
            <a:off x="5875704" y="3863854"/>
            <a:ext cx="3010195" cy="3053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545"/>
              </a:spcBef>
              <a:defRPr/>
            </a:pPr>
            <a:r>
              <a:rPr lang="en-IN" sz="1200" dirty="0"/>
              <a:t>Sales of electric and hybrid cars rose above half of new registrations in Norway in 2017</a:t>
            </a:r>
            <a:endParaRPr lang="es-ES" altLang="zh-CN" sz="1050" b="0" noProof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AutoShape 37"/>
          <p:cNvSpPr/>
          <p:nvPr/>
        </p:nvSpPr>
        <p:spPr bwMode="auto">
          <a:xfrm>
            <a:off x="5652658" y="3895101"/>
            <a:ext cx="137795" cy="13718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814" eaLnBrk="1" hangingPunct="1">
              <a:lnSpc>
                <a:spcPct val="120000"/>
              </a:lnSpc>
              <a:defRPr/>
            </a:pPr>
            <a:endParaRPr lang="es-ES" sz="2800" noProof="1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99" name="AutoShape 38"/>
          <p:cNvSpPr/>
          <p:nvPr/>
        </p:nvSpPr>
        <p:spPr bwMode="auto">
          <a:xfrm>
            <a:off x="190240" y="3863854"/>
            <a:ext cx="2919075" cy="265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r>
              <a:rPr lang="en-IN" sz="1200" dirty="0"/>
              <a:t>Improved battery technology, faster charging, greater range, lower costs &amp; to </a:t>
            </a:r>
            <a:r>
              <a:rPr lang="en-US" sz="1200" dirty="0"/>
              <a:t>reduce the greenhouse gas emissions</a:t>
            </a:r>
            <a:r>
              <a:rPr lang="en-IN" sz="1200" dirty="0"/>
              <a:t>.</a:t>
            </a:r>
          </a:p>
        </p:txBody>
      </p:sp>
      <p:sp>
        <p:nvSpPr>
          <p:cNvPr id="102" name="AutoShape 41"/>
          <p:cNvSpPr/>
          <p:nvPr/>
        </p:nvSpPr>
        <p:spPr bwMode="auto">
          <a:xfrm>
            <a:off x="15775" y="2520150"/>
            <a:ext cx="3268006" cy="265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r>
              <a:rPr lang="en-IN" sz="1200" dirty="0"/>
              <a:t>Modern EVs can travel between                    100 and 400 miles on a single charge, depending on type and driving conditions</a:t>
            </a:r>
            <a:endParaRPr lang="en-US" sz="1200" dirty="0"/>
          </a:p>
        </p:txBody>
      </p:sp>
      <p:sp>
        <p:nvSpPr>
          <p:cNvPr id="104" name="AutoShape 43"/>
          <p:cNvSpPr/>
          <p:nvPr/>
        </p:nvSpPr>
        <p:spPr bwMode="auto">
          <a:xfrm>
            <a:off x="2749232" y="2640744"/>
            <a:ext cx="138907" cy="1382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814" eaLnBrk="1" hangingPunct="1">
              <a:lnSpc>
                <a:spcPct val="120000"/>
              </a:lnSpc>
              <a:defRPr/>
            </a:pPr>
            <a:endParaRPr lang="es-ES" sz="14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05" name="AutoShape 44"/>
          <p:cNvSpPr/>
          <p:nvPr/>
        </p:nvSpPr>
        <p:spPr bwMode="auto">
          <a:xfrm>
            <a:off x="98892" y="1289442"/>
            <a:ext cx="3145769" cy="265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r>
              <a:rPr lang="en-US" sz="1200" dirty="0"/>
              <a:t>Electric - Powered cars are in high demand these days. </a:t>
            </a:r>
            <a:r>
              <a:rPr lang="en-IN" sz="1200" dirty="0"/>
              <a:t>EVs today are available in virtually every size and style, from compact two-seaters to seven-passenger SUVs.</a:t>
            </a:r>
          </a:p>
        </p:txBody>
      </p:sp>
      <p:sp>
        <p:nvSpPr>
          <p:cNvPr id="44" name="平行四边形 43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平行四边形 44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平行四边形 45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0"/>
          <p:cNvSpPr txBox="1"/>
          <p:nvPr/>
        </p:nvSpPr>
        <p:spPr>
          <a:xfrm>
            <a:off x="324214" y="71952"/>
            <a:ext cx="166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Calibri Light" panose="020F0302020204030204" pitchFamily="34" charset="0"/>
                <a:ea typeface="黑体" panose="02010600030101010101" pitchFamily="2" charset="-122"/>
                <a:cs typeface="Calibri Light" panose="020F0302020204030204" pitchFamily="34" charset="0"/>
              </a:rPr>
              <a:t>INTRODUCTION</a:t>
            </a:r>
            <a:endParaRPr lang="zh-CN" altLang="en-US" sz="1200" b="1" spc="300" dirty="0">
              <a:solidFill>
                <a:schemeClr val="bg1"/>
              </a:solidFill>
              <a:latin typeface="Calibri Light" panose="020F0302020204030204" pitchFamily="34" charset="0"/>
              <a:ea typeface="黑体" panose="02010600030101010101" pitchFamily="2" charset="-122"/>
              <a:cs typeface="Calibri Light" panose="020F0302020204030204" pitchFamily="34" charset="0"/>
            </a:endParaRPr>
          </a:p>
        </p:txBody>
      </p: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51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AutoShape 45">
            <a:extLst>
              <a:ext uri="{FF2B5EF4-FFF2-40B4-BE49-F238E27FC236}">
                <a16:creationId xmlns:a16="http://schemas.microsoft.com/office/drawing/2014/main" id="{05041824-54CE-4720-96F8-2C388C15D4DC}"/>
              </a:ext>
            </a:extLst>
          </p:cNvPr>
          <p:cNvSpPr/>
          <p:nvPr/>
        </p:nvSpPr>
        <p:spPr bwMode="auto">
          <a:xfrm>
            <a:off x="640964" y="2629189"/>
            <a:ext cx="2059448" cy="1789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defRPr/>
            </a:pPr>
            <a:endParaRPr lang="es-ES" altLang="zh-CN" sz="1400" b="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AutoShape 43">
            <a:extLst>
              <a:ext uri="{FF2B5EF4-FFF2-40B4-BE49-F238E27FC236}">
                <a16:creationId xmlns:a16="http://schemas.microsoft.com/office/drawing/2014/main" id="{72A97E0E-23BF-48D8-8172-07ACF0166C13}"/>
              </a:ext>
            </a:extLst>
          </p:cNvPr>
          <p:cNvSpPr/>
          <p:nvPr/>
        </p:nvSpPr>
        <p:spPr bwMode="auto">
          <a:xfrm>
            <a:off x="3209559" y="3864846"/>
            <a:ext cx="138907" cy="1382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814" eaLnBrk="1" hangingPunct="1">
              <a:lnSpc>
                <a:spcPct val="120000"/>
              </a:lnSpc>
              <a:defRPr/>
            </a:pPr>
            <a:endParaRPr lang="es-ES" sz="1400" noProof="1">
              <a:solidFill>
                <a:srgbClr val="07A9E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6" name="AutoShape 45">
            <a:extLst>
              <a:ext uri="{FF2B5EF4-FFF2-40B4-BE49-F238E27FC236}">
                <a16:creationId xmlns:a16="http://schemas.microsoft.com/office/drawing/2014/main" id="{A899ED3F-6A50-4E06-8CF7-68078AA5052F}"/>
              </a:ext>
            </a:extLst>
          </p:cNvPr>
          <p:cNvSpPr/>
          <p:nvPr/>
        </p:nvSpPr>
        <p:spPr bwMode="auto">
          <a:xfrm>
            <a:off x="1101291" y="3853291"/>
            <a:ext cx="2059448" cy="1789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defRPr/>
            </a:pPr>
            <a:endParaRPr lang="es-ES" altLang="zh-CN" sz="1400" b="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AutoShape 43">
            <a:extLst>
              <a:ext uri="{FF2B5EF4-FFF2-40B4-BE49-F238E27FC236}">
                <a16:creationId xmlns:a16="http://schemas.microsoft.com/office/drawing/2014/main" id="{15A96009-86AF-4711-B2F5-0A10064A809D}"/>
              </a:ext>
            </a:extLst>
          </p:cNvPr>
          <p:cNvSpPr/>
          <p:nvPr/>
        </p:nvSpPr>
        <p:spPr bwMode="auto">
          <a:xfrm>
            <a:off x="3224548" y="1307609"/>
            <a:ext cx="138907" cy="1382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814" eaLnBrk="1" hangingPunct="1">
              <a:lnSpc>
                <a:spcPct val="120000"/>
              </a:lnSpc>
              <a:defRPr/>
            </a:pPr>
            <a:endParaRPr lang="es-ES" sz="14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8" name="AutoShape 45">
            <a:extLst>
              <a:ext uri="{FF2B5EF4-FFF2-40B4-BE49-F238E27FC236}">
                <a16:creationId xmlns:a16="http://schemas.microsoft.com/office/drawing/2014/main" id="{F2534336-1A20-47A9-8021-4EFE5F45AC1C}"/>
              </a:ext>
            </a:extLst>
          </p:cNvPr>
          <p:cNvSpPr/>
          <p:nvPr/>
        </p:nvSpPr>
        <p:spPr bwMode="auto">
          <a:xfrm>
            <a:off x="1116280" y="1296054"/>
            <a:ext cx="2059448" cy="1789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defRPr/>
            </a:pPr>
            <a:endParaRPr lang="es-ES" altLang="zh-CN" sz="1400" b="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AutoShape 45">
            <a:extLst>
              <a:ext uri="{FF2B5EF4-FFF2-40B4-BE49-F238E27FC236}">
                <a16:creationId xmlns:a16="http://schemas.microsoft.com/office/drawing/2014/main" id="{B997DE17-1459-4411-B034-C2E579854432}"/>
              </a:ext>
            </a:extLst>
          </p:cNvPr>
          <p:cNvSpPr/>
          <p:nvPr/>
        </p:nvSpPr>
        <p:spPr bwMode="auto">
          <a:xfrm>
            <a:off x="5883571" y="1332704"/>
            <a:ext cx="2059448" cy="1789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s-ES" altLang="zh-CN" sz="1400" b="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AutoShape 45">
            <a:extLst>
              <a:ext uri="{FF2B5EF4-FFF2-40B4-BE49-F238E27FC236}">
                <a16:creationId xmlns:a16="http://schemas.microsoft.com/office/drawing/2014/main" id="{FF830C12-621E-48EE-8764-2A76CCE76B8F}"/>
              </a:ext>
            </a:extLst>
          </p:cNvPr>
          <p:cNvSpPr/>
          <p:nvPr/>
        </p:nvSpPr>
        <p:spPr bwMode="auto">
          <a:xfrm>
            <a:off x="5868676" y="3888270"/>
            <a:ext cx="2059448" cy="1789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s-ES" altLang="zh-CN" sz="1400" b="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AutoShape 45">
            <a:extLst>
              <a:ext uri="{FF2B5EF4-FFF2-40B4-BE49-F238E27FC236}">
                <a16:creationId xmlns:a16="http://schemas.microsoft.com/office/drawing/2014/main" id="{09EEE5FC-3088-4D9E-8B6F-90F95F89014E}"/>
              </a:ext>
            </a:extLst>
          </p:cNvPr>
          <p:cNvSpPr/>
          <p:nvPr/>
        </p:nvSpPr>
        <p:spPr bwMode="auto">
          <a:xfrm>
            <a:off x="6300712" y="2592162"/>
            <a:ext cx="2059448" cy="1789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s-ES" altLang="zh-CN" sz="1400" b="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B4C1A-6D5D-4F9B-8DEE-89E98D6B62FE}"/>
              </a:ext>
            </a:extLst>
          </p:cNvPr>
          <p:cNvSpPr txBox="1"/>
          <p:nvPr/>
        </p:nvSpPr>
        <p:spPr>
          <a:xfrm>
            <a:off x="3042014" y="612489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ELECTRIC CARS IN NORWAY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5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75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25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75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25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75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25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25"/>
                            </p:stCondLst>
                            <p:childTnLst>
                              <p:par>
                                <p:cTn id="6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25"/>
                            </p:stCondLst>
                            <p:childTnLst>
                              <p:par>
                                <p:cTn id="77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825"/>
                            </p:stCondLst>
                            <p:childTnLst>
                              <p:par>
                                <p:cTn id="89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825"/>
                            </p:stCondLst>
                            <p:childTnLst>
                              <p:par>
                                <p:cTn id="101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325"/>
                            </p:stCondLst>
                            <p:childTnLst>
                              <p:par>
                                <p:cTn id="113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3" grpId="0"/>
      <p:bldP spid="96" grpId="0"/>
      <p:bldP spid="99" grpId="0"/>
      <p:bldP spid="102" grpId="0"/>
      <p:bldP spid="105" grpId="0"/>
      <p:bldP spid="46" grpId="0" animBg="1"/>
      <p:bldP spid="49" grpId="0"/>
      <p:bldP spid="54" grpId="0"/>
      <p:bldP spid="56" grpId="0"/>
      <p:bldP spid="58" grpId="0"/>
      <p:bldP spid="61" grpId="0"/>
      <p:bldP spid="62" grpId="0"/>
      <p:bldP spid="64" grpId="0"/>
    </p:bldLst>
  </p:timing>
  <p:extLst mod="1">
    <p:ext uri="{E180D4A7-C9FB-4DFB-919C-405C955672EB}">
      <p14:showEvtLst xmlns:p14="http://schemas.microsoft.com/office/powerpoint/2010/main">
        <p14:playEvt time="1316" objId="54"/>
        <p14:stopEvt time="2065" objId="5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6"/>
          <p:cNvSpPr/>
          <p:nvPr/>
        </p:nvSpPr>
        <p:spPr bwMode="auto">
          <a:xfrm>
            <a:off x="4351267" y="1755243"/>
            <a:ext cx="576815" cy="913035"/>
          </a:xfrm>
          <a:custGeom>
            <a:avLst/>
            <a:gdLst>
              <a:gd name="T0" fmla="*/ 647 w 647"/>
              <a:gd name="T1" fmla="*/ 0 h 1043"/>
              <a:gd name="T2" fmla="*/ 0 w 647"/>
              <a:gd name="T3" fmla="*/ 290 h 1043"/>
              <a:gd name="T4" fmla="*/ 0 w 647"/>
              <a:gd name="T5" fmla="*/ 1043 h 1043"/>
              <a:gd name="T6" fmla="*/ 647 w 647"/>
              <a:gd name="T7" fmla="*/ 396 h 1043"/>
              <a:gd name="T8" fmla="*/ 647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647" y="0"/>
                </a:moveTo>
                <a:lnTo>
                  <a:pt x="0" y="290"/>
                </a:lnTo>
                <a:lnTo>
                  <a:pt x="0" y="1043"/>
                </a:lnTo>
                <a:lnTo>
                  <a:pt x="647" y="396"/>
                </a:lnTo>
                <a:lnTo>
                  <a:pt x="6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4" name="Freeform 8"/>
          <p:cNvSpPr/>
          <p:nvPr/>
        </p:nvSpPr>
        <p:spPr bwMode="auto">
          <a:xfrm>
            <a:off x="3774452" y="1755243"/>
            <a:ext cx="576815" cy="913035"/>
          </a:xfrm>
          <a:custGeom>
            <a:avLst/>
            <a:gdLst>
              <a:gd name="T0" fmla="*/ 0 w 647"/>
              <a:gd name="T1" fmla="*/ 0 h 1043"/>
              <a:gd name="T2" fmla="*/ 647 w 647"/>
              <a:gd name="T3" fmla="*/ 290 h 1043"/>
              <a:gd name="T4" fmla="*/ 647 w 647"/>
              <a:gd name="T5" fmla="*/ 1043 h 1043"/>
              <a:gd name="T6" fmla="*/ 0 w 647"/>
              <a:gd name="T7" fmla="*/ 396 h 1043"/>
              <a:gd name="T8" fmla="*/ 0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0" y="0"/>
                </a:moveTo>
                <a:lnTo>
                  <a:pt x="647" y="290"/>
                </a:lnTo>
                <a:lnTo>
                  <a:pt x="647" y="1043"/>
                </a:lnTo>
                <a:lnTo>
                  <a:pt x="0" y="39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5" name="Freeform 10"/>
          <p:cNvSpPr/>
          <p:nvPr/>
        </p:nvSpPr>
        <p:spPr bwMode="auto">
          <a:xfrm>
            <a:off x="4440422" y="2755817"/>
            <a:ext cx="927185" cy="566380"/>
          </a:xfrm>
          <a:custGeom>
            <a:avLst/>
            <a:gdLst>
              <a:gd name="T0" fmla="*/ 1040 w 1040"/>
              <a:gd name="T1" fmla="*/ 647 h 647"/>
              <a:gd name="T2" fmla="*/ 753 w 1040"/>
              <a:gd name="T3" fmla="*/ 0 h 647"/>
              <a:gd name="T4" fmla="*/ 0 w 1040"/>
              <a:gd name="T5" fmla="*/ 0 h 647"/>
              <a:gd name="T6" fmla="*/ 647 w 1040"/>
              <a:gd name="T7" fmla="*/ 647 h 647"/>
              <a:gd name="T8" fmla="*/ 104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1040" y="647"/>
                </a:moveTo>
                <a:lnTo>
                  <a:pt x="753" y="0"/>
                </a:lnTo>
                <a:lnTo>
                  <a:pt x="0" y="0"/>
                </a:lnTo>
                <a:lnTo>
                  <a:pt x="647" y="647"/>
                </a:lnTo>
                <a:lnTo>
                  <a:pt x="104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6" name="Freeform 12"/>
          <p:cNvSpPr/>
          <p:nvPr/>
        </p:nvSpPr>
        <p:spPr bwMode="auto">
          <a:xfrm>
            <a:off x="4440422" y="2186812"/>
            <a:ext cx="927185" cy="569005"/>
          </a:xfrm>
          <a:custGeom>
            <a:avLst/>
            <a:gdLst>
              <a:gd name="T0" fmla="*/ 1040 w 1040"/>
              <a:gd name="T1" fmla="*/ 0 h 650"/>
              <a:gd name="T2" fmla="*/ 753 w 1040"/>
              <a:gd name="T3" fmla="*/ 650 h 650"/>
              <a:gd name="T4" fmla="*/ 0 w 1040"/>
              <a:gd name="T5" fmla="*/ 650 h 650"/>
              <a:gd name="T6" fmla="*/ 647 w 1040"/>
              <a:gd name="T7" fmla="*/ 0 h 650"/>
              <a:gd name="T8" fmla="*/ 104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1040" y="0"/>
                </a:moveTo>
                <a:lnTo>
                  <a:pt x="753" y="650"/>
                </a:lnTo>
                <a:lnTo>
                  <a:pt x="0" y="650"/>
                </a:lnTo>
                <a:lnTo>
                  <a:pt x="647" y="0"/>
                </a:lnTo>
                <a:lnTo>
                  <a:pt x="10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4"/>
          <p:cNvSpPr/>
          <p:nvPr/>
        </p:nvSpPr>
        <p:spPr bwMode="auto">
          <a:xfrm>
            <a:off x="3774452" y="2841606"/>
            <a:ext cx="576815" cy="912159"/>
          </a:xfrm>
          <a:custGeom>
            <a:avLst/>
            <a:gdLst>
              <a:gd name="T0" fmla="*/ 0 w 647"/>
              <a:gd name="T1" fmla="*/ 1042 h 1042"/>
              <a:gd name="T2" fmla="*/ 647 w 647"/>
              <a:gd name="T3" fmla="*/ 752 h 1042"/>
              <a:gd name="T4" fmla="*/ 647 w 647"/>
              <a:gd name="T5" fmla="*/ 0 h 1042"/>
              <a:gd name="T6" fmla="*/ 0 w 647"/>
              <a:gd name="T7" fmla="*/ 649 h 1042"/>
              <a:gd name="T8" fmla="*/ 0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0" y="1042"/>
                </a:moveTo>
                <a:lnTo>
                  <a:pt x="647" y="752"/>
                </a:lnTo>
                <a:lnTo>
                  <a:pt x="647" y="0"/>
                </a:lnTo>
                <a:lnTo>
                  <a:pt x="0" y="649"/>
                </a:lnTo>
                <a:lnTo>
                  <a:pt x="0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6"/>
          <p:cNvSpPr/>
          <p:nvPr/>
        </p:nvSpPr>
        <p:spPr bwMode="auto">
          <a:xfrm>
            <a:off x="4351267" y="2841606"/>
            <a:ext cx="576815" cy="912159"/>
          </a:xfrm>
          <a:custGeom>
            <a:avLst/>
            <a:gdLst>
              <a:gd name="T0" fmla="*/ 647 w 647"/>
              <a:gd name="T1" fmla="*/ 1042 h 1042"/>
              <a:gd name="T2" fmla="*/ 0 w 647"/>
              <a:gd name="T3" fmla="*/ 752 h 1042"/>
              <a:gd name="T4" fmla="*/ 0 w 647"/>
              <a:gd name="T5" fmla="*/ 0 h 1042"/>
              <a:gd name="T6" fmla="*/ 647 w 647"/>
              <a:gd name="T7" fmla="*/ 649 h 1042"/>
              <a:gd name="T8" fmla="*/ 647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647" y="1042"/>
                </a:moveTo>
                <a:lnTo>
                  <a:pt x="0" y="752"/>
                </a:lnTo>
                <a:lnTo>
                  <a:pt x="0" y="0"/>
                </a:lnTo>
                <a:lnTo>
                  <a:pt x="647" y="649"/>
                </a:lnTo>
                <a:lnTo>
                  <a:pt x="647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20"/>
          <p:cNvSpPr/>
          <p:nvPr/>
        </p:nvSpPr>
        <p:spPr bwMode="auto">
          <a:xfrm>
            <a:off x="3334933" y="2755817"/>
            <a:ext cx="927185" cy="566380"/>
          </a:xfrm>
          <a:custGeom>
            <a:avLst/>
            <a:gdLst>
              <a:gd name="T0" fmla="*/ 0 w 1040"/>
              <a:gd name="T1" fmla="*/ 647 h 647"/>
              <a:gd name="T2" fmla="*/ 287 w 1040"/>
              <a:gd name="T3" fmla="*/ 0 h 647"/>
              <a:gd name="T4" fmla="*/ 1040 w 1040"/>
              <a:gd name="T5" fmla="*/ 0 h 647"/>
              <a:gd name="T6" fmla="*/ 393 w 1040"/>
              <a:gd name="T7" fmla="*/ 647 h 647"/>
              <a:gd name="T8" fmla="*/ 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0" y="647"/>
                </a:moveTo>
                <a:lnTo>
                  <a:pt x="287" y="0"/>
                </a:lnTo>
                <a:lnTo>
                  <a:pt x="1040" y="0"/>
                </a:lnTo>
                <a:lnTo>
                  <a:pt x="393" y="647"/>
                </a:lnTo>
                <a:lnTo>
                  <a:pt x="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0" name="Freeform 22"/>
          <p:cNvSpPr/>
          <p:nvPr/>
        </p:nvSpPr>
        <p:spPr bwMode="auto">
          <a:xfrm>
            <a:off x="3809224" y="1833152"/>
            <a:ext cx="1153632" cy="913035"/>
          </a:xfrm>
          <a:custGeom>
            <a:avLst/>
            <a:gdLst>
              <a:gd name="T0" fmla="*/ 1294 w 1294"/>
              <a:gd name="T1" fmla="*/ 0 h 1043"/>
              <a:gd name="T2" fmla="*/ 1255 w 1294"/>
              <a:gd name="T3" fmla="*/ 20 h 1043"/>
              <a:gd name="T4" fmla="*/ 1255 w 1294"/>
              <a:gd name="T5" fmla="*/ 307 h 1043"/>
              <a:gd name="T6" fmla="*/ 608 w 1294"/>
              <a:gd name="T7" fmla="*/ 954 h 1043"/>
              <a:gd name="T8" fmla="*/ 0 w 1294"/>
              <a:gd name="T9" fmla="*/ 346 h 1043"/>
              <a:gd name="T10" fmla="*/ 0 w 1294"/>
              <a:gd name="T11" fmla="*/ 396 h 1043"/>
              <a:gd name="T12" fmla="*/ 647 w 1294"/>
              <a:gd name="T13" fmla="*/ 1043 h 1043"/>
              <a:gd name="T14" fmla="*/ 1294 w 1294"/>
              <a:gd name="T15" fmla="*/ 396 h 1043"/>
              <a:gd name="T16" fmla="*/ 1294 w 1294"/>
              <a:gd name="T17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043">
                <a:moveTo>
                  <a:pt x="1294" y="0"/>
                </a:moveTo>
                <a:lnTo>
                  <a:pt x="1255" y="20"/>
                </a:lnTo>
                <a:lnTo>
                  <a:pt x="1255" y="307"/>
                </a:lnTo>
                <a:lnTo>
                  <a:pt x="608" y="954"/>
                </a:lnTo>
                <a:lnTo>
                  <a:pt x="0" y="346"/>
                </a:lnTo>
                <a:lnTo>
                  <a:pt x="0" y="396"/>
                </a:lnTo>
                <a:lnTo>
                  <a:pt x="647" y="1043"/>
                </a:lnTo>
                <a:lnTo>
                  <a:pt x="1294" y="396"/>
                </a:lnTo>
                <a:lnTo>
                  <a:pt x="12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1" name="Freeform 26"/>
          <p:cNvSpPr>
            <a:spLocks noEditPoints="1"/>
          </p:cNvSpPr>
          <p:nvPr/>
        </p:nvSpPr>
        <p:spPr bwMode="auto">
          <a:xfrm>
            <a:off x="3369700" y="2265598"/>
            <a:ext cx="2032674" cy="1134509"/>
          </a:xfrm>
          <a:custGeom>
            <a:avLst/>
            <a:gdLst>
              <a:gd name="T0" fmla="*/ 1265 w 2280"/>
              <a:gd name="T1" fmla="*/ 624 h 1296"/>
              <a:gd name="T2" fmla="*/ 1240 w 2280"/>
              <a:gd name="T3" fmla="*/ 649 h 1296"/>
              <a:gd name="T4" fmla="*/ 1887 w 2280"/>
              <a:gd name="T5" fmla="*/ 1296 h 1296"/>
              <a:gd name="T6" fmla="*/ 2280 w 2280"/>
              <a:gd name="T7" fmla="*/ 1296 h 1296"/>
              <a:gd name="T8" fmla="*/ 2241 w 2280"/>
              <a:gd name="T9" fmla="*/ 1207 h 1296"/>
              <a:gd name="T10" fmla="*/ 1848 w 2280"/>
              <a:gd name="T11" fmla="*/ 1207 h 1296"/>
              <a:gd name="T12" fmla="*/ 1265 w 2280"/>
              <a:gd name="T13" fmla="*/ 624 h 1296"/>
              <a:gd name="T14" fmla="*/ 975 w 2280"/>
              <a:gd name="T15" fmla="*/ 585 h 1296"/>
              <a:gd name="T16" fmla="*/ 354 w 2280"/>
              <a:gd name="T17" fmla="*/ 1207 h 1296"/>
              <a:gd name="T18" fmla="*/ 39 w 2280"/>
              <a:gd name="T19" fmla="*/ 1207 h 1296"/>
              <a:gd name="T20" fmla="*/ 0 w 2280"/>
              <a:gd name="T21" fmla="*/ 1296 h 1296"/>
              <a:gd name="T22" fmla="*/ 393 w 2280"/>
              <a:gd name="T23" fmla="*/ 1296 h 1296"/>
              <a:gd name="T24" fmla="*/ 1040 w 2280"/>
              <a:gd name="T25" fmla="*/ 649 h 1296"/>
              <a:gd name="T26" fmla="*/ 975 w 2280"/>
              <a:gd name="T27" fmla="*/ 585 h 1296"/>
              <a:gd name="T28" fmla="*/ 0 w 2280"/>
              <a:gd name="T29" fmla="*/ 0 h 1296"/>
              <a:gd name="T30" fmla="*/ 0 w 2280"/>
              <a:gd name="T31" fmla="*/ 0 h 1296"/>
              <a:gd name="T32" fmla="*/ 248 w 2280"/>
              <a:gd name="T33" fmla="*/ 560 h 1296"/>
              <a:gd name="T34" fmla="*/ 248 w 2280"/>
              <a:gd name="T35" fmla="*/ 560 h 1296"/>
              <a:gd name="T36" fmla="*/ 0 w 2280"/>
              <a:gd name="T3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0" h="1296">
                <a:moveTo>
                  <a:pt x="1265" y="624"/>
                </a:moveTo>
                <a:lnTo>
                  <a:pt x="1240" y="649"/>
                </a:lnTo>
                <a:lnTo>
                  <a:pt x="1887" y="1296"/>
                </a:lnTo>
                <a:lnTo>
                  <a:pt x="2280" y="1296"/>
                </a:lnTo>
                <a:lnTo>
                  <a:pt x="2241" y="1207"/>
                </a:lnTo>
                <a:lnTo>
                  <a:pt x="1848" y="1207"/>
                </a:lnTo>
                <a:lnTo>
                  <a:pt x="1265" y="624"/>
                </a:lnTo>
                <a:moveTo>
                  <a:pt x="975" y="585"/>
                </a:moveTo>
                <a:lnTo>
                  <a:pt x="354" y="1207"/>
                </a:lnTo>
                <a:lnTo>
                  <a:pt x="39" y="1207"/>
                </a:lnTo>
                <a:lnTo>
                  <a:pt x="0" y="1296"/>
                </a:lnTo>
                <a:lnTo>
                  <a:pt x="393" y="1296"/>
                </a:lnTo>
                <a:lnTo>
                  <a:pt x="1040" y="649"/>
                </a:lnTo>
                <a:lnTo>
                  <a:pt x="975" y="585"/>
                </a:lnTo>
                <a:moveTo>
                  <a:pt x="0" y="0"/>
                </a:moveTo>
                <a:lnTo>
                  <a:pt x="0" y="0"/>
                </a:lnTo>
                <a:lnTo>
                  <a:pt x="248" y="560"/>
                </a:lnTo>
                <a:lnTo>
                  <a:pt x="248" y="5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2" name="Freeform 27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  <a:close/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3" name="Freeform 28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4" name="Freeform 31"/>
          <p:cNvSpPr/>
          <p:nvPr/>
        </p:nvSpPr>
        <p:spPr bwMode="auto">
          <a:xfrm>
            <a:off x="3404469" y="2777701"/>
            <a:ext cx="834466" cy="544494"/>
          </a:xfrm>
          <a:custGeom>
            <a:avLst/>
            <a:gdLst>
              <a:gd name="T0" fmla="*/ 936 w 936"/>
              <a:gd name="T1" fmla="*/ 0 h 622"/>
              <a:gd name="T2" fmla="*/ 315 w 936"/>
              <a:gd name="T3" fmla="*/ 622 h 622"/>
              <a:gd name="T4" fmla="*/ 0 w 936"/>
              <a:gd name="T5" fmla="*/ 622 h 622"/>
              <a:gd name="T6" fmla="*/ 315 w 936"/>
              <a:gd name="T7" fmla="*/ 622 h 622"/>
              <a:gd name="T8" fmla="*/ 936 w 936"/>
              <a:gd name="T9" fmla="*/ 0 h 622"/>
              <a:gd name="T10" fmla="*/ 936 w 936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6" h="622">
                <a:moveTo>
                  <a:pt x="936" y="0"/>
                </a:moveTo>
                <a:lnTo>
                  <a:pt x="315" y="622"/>
                </a:lnTo>
                <a:lnTo>
                  <a:pt x="0" y="622"/>
                </a:lnTo>
                <a:lnTo>
                  <a:pt x="315" y="622"/>
                </a:lnTo>
                <a:lnTo>
                  <a:pt x="936" y="0"/>
                </a:lnTo>
                <a:lnTo>
                  <a:pt x="936" y="0"/>
                </a:lnTo>
                <a:close/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 dirty="0"/>
          </a:p>
        </p:txBody>
      </p:sp>
      <p:grpSp>
        <p:nvGrpSpPr>
          <p:cNvPr id="68" name="Group 73"/>
          <p:cNvGrpSpPr/>
          <p:nvPr/>
        </p:nvGrpSpPr>
        <p:grpSpPr>
          <a:xfrm>
            <a:off x="881501" y="797944"/>
            <a:ext cx="6712624" cy="547455"/>
            <a:chOff x="803867" y="3036774"/>
            <a:chExt cx="3673679" cy="558807"/>
          </a:xfrm>
        </p:grpSpPr>
        <p:sp>
          <p:nvSpPr>
            <p:cNvPr id="69" name="文本框 11"/>
            <p:cNvSpPr txBox="1"/>
            <p:nvPr/>
          </p:nvSpPr>
          <p:spPr>
            <a:xfrm>
              <a:off x="1015829" y="3036774"/>
              <a:ext cx="3461717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Forecasting Car Sales for 2018 year of total Cars (Diesel/Hybrid/Electric)</a:t>
              </a:r>
            </a:p>
          </p:txBody>
        </p:sp>
        <p:sp>
          <p:nvSpPr>
            <p:cNvPr id="70" name="矩形 9"/>
            <p:cNvSpPr/>
            <p:nvPr/>
          </p:nvSpPr>
          <p:spPr>
            <a:xfrm>
              <a:off x="803867" y="3281422"/>
              <a:ext cx="3146225" cy="314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Car sales (Diesel/Electric/Hybrid) from 2007-2017 </a:t>
              </a:r>
            </a:p>
          </p:txBody>
        </p:sp>
      </p:grpSp>
      <p:sp>
        <p:nvSpPr>
          <p:cNvPr id="72" name="文本框 11"/>
          <p:cNvSpPr txBox="1"/>
          <p:nvPr/>
        </p:nvSpPr>
        <p:spPr>
          <a:xfrm>
            <a:off x="-307993" y="2844026"/>
            <a:ext cx="760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 of Top Car Manufacturers in Norway</a:t>
            </a:r>
            <a:endParaRPr lang="en-US" altLang="zh-CN" sz="1400" dirty="0">
              <a:solidFill>
                <a:srgbClr val="00A4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89"/>
          <p:cNvGrpSpPr/>
          <p:nvPr/>
        </p:nvGrpSpPr>
        <p:grpSpPr>
          <a:xfrm>
            <a:off x="499154" y="865482"/>
            <a:ext cx="576814" cy="913035"/>
            <a:chOff x="474587" y="818882"/>
            <a:chExt cx="586123" cy="931969"/>
          </a:xfrm>
        </p:grpSpPr>
        <p:sp>
          <p:nvSpPr>
            <p:cNvPr id="78" name="Freeform 5"/>
            <p:cNvSpPr/>
            <p:nvPr/>
          </p:nvSpPr>
          <p:spPr bwMode="auto">
            <a:xfrm>
              <a:off x="474587" y="818882"/>
              <a:ext cx="586123" cy="931969"/>
            </a:xfrm>
            <a:custGeom>
              <a:avLst/>
              <a:gdLst>
                <a:gd name="T0" fmla="*/ 647 w 647"/>
                <a:gd name="T1" fmla="*/ 0 h 1043"/>
                <a:gd name="T2" fmla="*/ 0 w 647"/>
                <a:gd name="T3" fmla="*/ 290 h 1043"/>
                <a:gd name="T4" fmla="*/ 0 w 647"/>
                <a:gd name="T5" fmla="*/ 1043 h 1043"/>
                <a:gd name="T6" fmla="*/ 647 w 647"/>
                <a:gd name="T7" fmla="*/ 396 h 1043"/>
                <a:gd name="T8" fmla="*/ 647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647" y="0"/>
                  </a:moveTo>
                  <a:lnTo>
                    <a:pt x="0" y="290"/>
                  </a:lnTo>
                  <a:lnTo>
                    <a:pt x="0" y="1043"/>
                  </a:lnTo>
                  <a:lnTo>
                    <a:pt x="647" y="396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6508" y="1075830"/>
              <a:ext cx="379853" cy="28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48" name="平行四边形 4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0"/>
          <p:cNvSpPr txBox="1"/>
          <p:nvPr/>
        </p:nvSpPr>
        <p:spPr>
          <a:xfrm>
            <a:off x="324214" y="71952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OBJECTIVE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01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4" name="61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grpSp>
        <p:nvGrpSpPr>
          <p:cNvPr id="105" name="Group 89">
            <a:extLst>
              <a:ext uri="{FF2B5EF4-FFF2-40B4-BE49-F238E27FC236}">
                <a16:creationId xmlns:a16="http://schemas.microsoft.com/office/drawing/2014/main" id="{C86E3808-28F2-42E1-A265-06F6725A9704}"/>
              </a:ext>
            </a:extLst>
          </p:cNvPr>
          <p:cNvGrpSpPr/>
          <p:nvPr/>
        </p:nvGrpSpPr>
        <p:grpSpPr>
          <a:xfrm>
            <a:off x="499154" y="1755242"/>
            <a:ext cx="576814" cy="913035"/>
            <a:chOff x="474587" y="818882"/>
            <a:chExt cx="586123" cy="931969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4ED560AD-B006-40C0-B52F-9ED6386F67A4}"/>
                </a:ext>
              </a:extLst>
            </p:cNvPr>
            <p:cNvSpPr/>
            <p:nvPr/>
          </p:nvSpPr>
          <p:spPr bwMode="auto">
            <a:xfrm>
              <a:off x="474587" y="818882"/>
              <a:ext cx="586123" cy="931969"/>
            </a:xfrm>
            <a:custGeom>
              <a:avLst/>
              <a:gdLst>
                <a:gd name="T0" fmla="*/ 647 w 647"/>
                <a:gd name="T1" fmla="*/ 0 h 1043"/>
                <a:gd name="T2" fmla="*/ 0 w 647"/>
                <a:gd name="T3" fmla="*/ 290 h 1043"/>
                <a:gd name="T4" fmla="*/ 0 w 647"/>
                <a:gd name="T5" fmla="*/ 1043 h 1043"/>
                <a:gd name="T6" fmla="*/ 647 w 647"/>
                <a:gd name="T7" fmla="*/ 396 h 1043"/>
                <a:gd name="T8" fmla="*/ 647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647" y="0"/>
                  </a:moveTo>
                  <a:lnTo>
                    <a:pt x="0" y="290"/>
                  </a:lnTo>
                  <a:lnTo>
                    <a:pt x="0" y="1043"/>
                  </a:lnTo>
                  <a:lnTo>
                    <a:pt x="647" y="396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CCF720-A6E2-4B0F-9635-3FE1C84B2188}"/>
                </a:ext>
              </a:extLst>
            </p:cNvPr>
            <p:cNvSpPr txBox="1"/>
            <p:nvPr/>
          </p:nvSpPr>
          <p:spPr>
            <a:xfrm>
              <a:off x="596508" y="1075830"/>
              <a:ext cx="379853" cy="28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5" name="Group 89">
            <a:extLst>
              <a:ext uri="{FF2B5EF4-FFF2-40B4-BE49-F238E27FC236}">
                <a16:creationId xmlns:a16="http://schemas.microsoft.com/office/drawing/2014/main" id="{BECFA065-185F-4450-A7F4-CFC32BDD1514}"/>
              </a:ext>
            </a:extLst>
          </p:cNvPr>
          <p:cNvGrpSpPr/>
          <p:nvPr/>
        </p:nvGrpSpPr>
        <p:grpSpPr>
          <a:xfrm>
            <a:off x="499154" y="2645002"/>
            <a:ext cx="576814" cy="913035"/>
            <a:chOff x="474587" y="818882"/>
            <a:chExt cx="586123" cy="931969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91BBCA41-41DF-4550-BBF6-DDA6BF86DBB9}"/>
                </a:ext>
              </a:extLst>
            </p:cNvPr>
            <p:cNvSpPr/>
            <p:nvPr/>
          </p:nvSpPr>
          <p:spPr bwMode="auto">
            <a:xfrm>
              <a:off x="474587" y="818882"/>
              <a:ext cx="586123" cy="931969"/>
            </a:xfrm>
            <a:custGeom>
              <a:avLst/>
              <a:gdLst>
                <a:gd name="T0" fmla="*/ 647 w 647"/>
                <a:gd name="T1" fmla="*/ 0 h 1043"/>
                <a:gd name="T2" fmla="*/ 0 w 647"/>
                <a:gd name="T3" fmla="*/ 290 h 1043"/>
                <a:gd name="T4" fmla="*/ 0 w 647"/>
                <a:gd name="T5" fmla="*/ 1043 h 1043"/>
                <a:gd name="T6" fmla="*/ 647 w 647"/>
                <a:gd name="T7" fmla="*/ 396 h 1043"/>
                <a:gd name="T8" fmla="*/ 647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647" y="0"/>
                  </a:moveTo>
                  <a:lnTo>
                    <a:pt x="0" y="290"/>
                  </a:lnTo>
                  <a:lnTo>
                    <a:pt x="0" y="1043"/>
                  </a:lnTo>
                  <a:lnTo>
                    <a:pt x="647" y="396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F24918-BECB-4EBA-A17D-5AEE3E36A031}"/>
                </a:ext>
              </a:extLst>
            </p:cNvPr>
            <p:cNvSpPr txBox="1"/>
            <p:nvPr/>
          </p:nvSpPr>
          <p:spPr>
            <a:xfrm>
              <a:off x="596508" y="1075830"/>
              <a:ext cx="379853" cy="28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74" name="Group 77">
            <a:extLst>
              <a:ext uri="{FF2B5EF4-FFF2-40B4-BE49-F238E27FC236}">
                <a16:creationId xmlns:a16="http://schemas.microsoft.com/office/drawing/2014/main" id="{35A03C8B-126C-4F8B-AA66-16C1279A9E34}"/>
              </a:ext>
            </a:extLst>
          </p:cNvPr>
          <p:cNvGrpSpPr/>
          <p:nvPr/>
        </p:nvGrpSpPr>
        <p:grpSpPr>
          <a:xfrm>
            <a:off x="402742" y="1847716"/>
            <a:ext cx="8447184" cy="649328"/>
            <a:chOff x="294821" y="2832247"/>
            <a:chExt cx="3588935" cy="626196"/>
          </a:xfrm>
        </p:grpSpPr>
        <p:sp>
          <p:nvSpPr>
            <p:cNvPr id="75" name="文本框 11">
              <a:extLst>
                <a:ext uri="{FF2B5EF4-FFF2-40B4-BE49-F238E27FC236}">
                  <a16:creationId xmlns:a16="http://schemas.microsoft.com/office/drawing/2014/main" id="{9127398D-73F8-47C3-8011-901E040D8E0C}"/>
                </a:ext>
              </a:extLst>
            </p:cNvPr>
            <p:cNvSpPr txBox="1"/>
            <p:nvPr/>
          </p:nvSpPr>
          <p:spPr>
            <a:xfrm>
              <a:off x="654362" y="2832247"/>
              <a:ext cx="3229394" cy="29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Influence of electric cars in mitigating pollution &amp; predicting average CO2 emission</a:t>
              </a:r>
              <a:endParaRPr lang="en-US" altLang="zh-CN" sz="14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9">
              <a:extLst>
                <a:ext uri="{FF2B5EF4-FFF2-40B4-BE49-F238E27FC236}">
                  <a16:creationId xmlns:a16="http://schemas.microsoft.com/office/drawing/2014/main" id="{747391AA-F72F-49C7-AE02-EAA6287CECBC}"/>
                </a:ext>
              </a:extLst>
            </p:cNvPr>
            <p:cNvSpPr/>
            <p:nvPr/>
          </p:nvSpPr>
          <p:spPr>
            <a:xfrm>
              <a:off x="294821" y="3161631"/>
              <a:ext cx="2513985" cy="296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Prediction of zero CO2 emissions year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</p:childTnLst>
        </p:cTn>
      </p:par>
    </p:tnLst>
    <p:bldLst>
      <p:bldP spid="50" grpId="0" animBg="1"/>
      <p:bldP spid="99" grpId="0"/>
    </p:bldLst>
  </p:timing>
  <p:extLst mod="1">
    <p:ext uri="{E180D4A7-C9FB-4DFB-919C-405C955672EB}">
      <p14:showEvtLst xmlns:p14="http://schemas.microsoft.com/office/powerpoint/2010/main">
        <p14:playEvt time="1315" objId="104"/>
        <p14:stopEvt time="2081" objId="10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6E55415-DFD2-48E4-AC6F-6973EB5F1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" y="682052"/>
            <a:ext cx="3628167" cy="3658720"/>
          </a:xfrm>
          <a:prstGeom prst="rect">
            <a:avLst/>
          </a:prstGeom>
        </p:spPr>
      </p:pic>
      <p:sp>
        <p:nvSpPr>
          <p:cNvPr id="20" name="TextBox 11"/>
          <p:cNvSpPr txBox="1"/>
          <p:nvPr/>
        </p:nvSpPr>
        <p:spPr>
          <a:xfrm>
            <a:off x="760290" y="4418726"/>
            <a:ext cx="2488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Quantity of Cars Manufactured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by different makes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平行四边形 91">
            <a:extLst>
              <a:ext uri="{FF2B5EF4-FFF2-40B4-BE49-F238E27FC236}">
                <a16:creationId xmlns:a16="http://schemas.microsoft.com/office/drawing/2014/main" id="{2C93CB2F-E024-40AE-9321-82784F8743C9}"/>
              </a:ext>
            </a:extLst>
          </p:cNvPr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92">
            <a:extLst>
              <a:ext uri="{FF2B5EF4-FFF2-40B4-BE49-F238E27FC236}">
                <a16:creationId xmlns:a16="http://schemas.microsoft.com/office/drawing/2014/main" id="{49F6E215-A652-488F-863D-FF4DB79FDB22}"/>
              </a:ext>
            </a:extLst>
          </p:cNvPr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平行四边形 93">
            <a:extLst>
              <a:ext uri="{FF2B5EF4-FFF2-40B4-BE49-F238E27FC236}">
                <a16:creationId xmlns:a16="http://schemas.microsoft.com/office/drawing/2014/main" id="{7142D4DE-0B72-4E4C-923D-B535C968BC13}"/>
              </a:ext>
            </a:extLst>
          </p:cNvPr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94">
            <a:extLst>
              <a:ext uri="{FF2B5EF4-FFF2-40B4-BE49-F238E27FC236}">
                <a16:creationId xmlns:a16="http://schemas.microsoft.com/office/drawing/2014/main" id="{ACBBEB07-447E-44E4-BC0C-2C9D363AE6A9}"/>
              </a:ext>
            </a:extLst>
          </p:cNvPr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95">
            <a:extLst>
              <a:ext uri="{FF2B5EF4-FFF2-40B4-BE49-F238E27FC236}">
                <a16:creationId xmlns:a16="http://schemas.microsoft.com/office/drawing/2014/main" id="{5502C0FA-4DAC-4990-968E-674035CFDC7D}"/>
              </a:ext>
            </a:extLst>
          </p:cNvPr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0">
            <a:extLst>
              <a:ext uri="{FF2B5EF4-FFF2-40B4-BE49-F238E27FC236}">
                <a16:creationId xmlns:a16="http://schemas.microsoft.com/office/drawing/2014/main" id="{0AE236C9-9756-4574-97B6-EA7F6729D766}"/>
              </a:ext>
            </a:extLst>
          </p:cNvPr>
          <p:cNvSpPr txBox="1"/>
          <p:nvPr/>
        </p:nvSpPr>
        <p:spPr>
          <a:xfrm>
            <a:off x="324214" y="71952"/>
            <a:ext cx="2301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HISTORICAL  INSIGHTS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AA47717D-6B9F-4E57-91CE-D97F89FBF6E5}"/>
              </a:ext>
            </a:extLst>
          </p:cNvPr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04CD5828-651B-4036-B13D-3232176C7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84CC3ED-C0C6-4BBC-A82D-2A1ED34F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5C38D68-A1F3-47AB-9B29-D10157B9E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550E6F-6302-40CB-B0E2-D67F3FF999CE}"/>
              </a:ext>
            </a:extLst>
          </p:cNvPr>
          <p:cNvSpPr txBox="1"/>
          <p:nvPr/>
        </p:nvSpPr>
        <p:spPr>
          <a:xfrm>
            <a:off x="5013916" y="4340772"/>
            <a:ext cx="2717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Series plot of quantity of cars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45ACAE-D868-49F7-ADC0-ECF0A4510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96" y="672662"/>
            <a:ext cx="5256438" cy="36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5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2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2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95"/>
                            </p:stCondLst>
                            <p:childTnLst>
                              <p:par>
                                <p:cTn id="3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30"/>
          <p:cNvCxnSpPr>
            <a:cxnSpLocks/>
            <a:stCxn id="23" idx="6"/>
          </p:cNvCxnSpPr>
          <p:nvPr/>
        </p:nvCxnSpPr>
        <p:spPr>
          <a:xfrm flipV="1">
            <a:off x="2299127" y="2930419"/>
            <a:ext cx="604403" cy="18680"/>
          </a:xfrm>
          <a:prstGeom prst="line">
            <a:avLst/>
          </a:prstGeom>
          <a:ln w="12700">
            <a:solidFill>
              <a:srgbClr val="00A4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34"/>
          <p:cNvCxnSpPr>
            <a:cxnSpLocks/>
          </p:cNvCxnSpPr>
          <p:nvPr/>
        </p:nvCxnSpPr>
        <p:spPr>
          <a:xfrm>
            <a:off x="6091385" y="2910344"/>
            <a:ext cx="569355" cy="0"/>
          </a:xfrm>
          <a:prstGeom prst="line">
            <a:avLst/>
          </a:prstGeom>
          <a:ln w="12700">
            <a:solidFill>
              <a:srgbClr val="00A4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17"/>
          <p:cNvGrpSpPr/>
          <p:nvPr/>
        </p:nvGrpSpPr>
        <p:grpSpPr>
          <a:xfrm>
            <a:off x="1028106" y="2317687"/>
            <a:ext cx="1271021" cy="1262823"/>
            <a:chOff x="1043505" y="1563250"/>
            <a:chExt cx="1327145" cy="1327145"/>
          </a:xfrm>
          <a:solidFill>
            <a:srgbClr val="00AEEF"/>
          </a:solidFill>
        </p:grpSpPr>
        <p:sp>
          <p:nvSpPr>
            <p:cNvPr id="23" name="椭圆 27"/>
            <p:cNvSpPr/>
            <p:nvPr/>
          </p:nvSpPr>
          <p:spPr>
            <a:xfrm>
              <a:off x="1043505" y="1563250"/>
              <a:ext cx="1327145" cy="1327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+mn-ea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86733" y="1605928"/>
              <a:ext cx="1250876" cy="1250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+mn-ea"/>
              </a:endParaRPr>
            </a:p>
          </p:txBody>
        </p:sp>
        <p:sp>
          <p:nvSpPr>
            <p:cNvPr id="25" name="文本框 43"/>
            <p:cNvSpPr txBox="1"/>
            <p:nvPr/>
          </p:nvSpPr>
          <p:spPr>
            <a:xfrm>
              <a:off x="1169213" y="1981525"/>
              <a:ext cx="1049749" cy="48515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16" tIns="45708" rIns="91416" bIns="45708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Jan’07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121"/>
          <p:cNvGrpSpPr/>
          <p:nvPr/>
        </p:nvGrpSpPr>
        <p:grpSpPr>
          <a:xfrm>
            <a:off x="2946234" y="2317688"/>
            <a:ext cx="1231010" cy="1225463"/>
            <a:chOff x="2992587" y="1601383"/>
            <a:chExt cx="1250876" cy="1250876"/>
          </a:xfrm>
        </p:grpSpPr>
        <p:sp>
          <p:nvSpPr>
            <p:cNvPr id="30" name="椭圆 35"/>
            <p:cNvSpPr/>
            <p:nvPr/>
          </p:nvSpPr>
          <p:spPr>
            <a:xfrm>
              <a:off x="2992587" y="1601383"/>
              <a:ext cx="1250876" cy="1250876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+mn-ea"/>
              </a:endParaRPr>
            </a:p>
          </p:txBody>
        </p:sp>
        <p:sp>
          <p:nvSpPr>
            <p:cNvPr id="28" name="文本框 39"/>
            <p:cNvSpPr txBox="1"/>
            <p:nvPr/>
          </p:nvSpPr>
          <p:spPr>
            <a:xfrm>
              <a:off x="3072054" y="1964603"/>
              <a:ext cx="1107909" cy="471214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Dec’15</a:t>
              </a:r>
            </a:p>
          </p:txBody>
        </p:sp>
      </p:grpSp>
      <p:grpSp>
        <p:nvGrpSpPr>
          <p:cNvPr id="31" name="Group 119"/>
          <p:cNvGrpSpPr/>
          <p:nvPr/>
        </p:nvGrpSpPr>
        <p:grpSpPr>
          <a:xfrm>
            <a:off x="4824351" y="2317688"/>
            <a:ext cx="1231010" cy="1225463"/>
            <a:chOff x="4901013" y="1601383"/>
            <a:chExt cx="1250876" cy="1250876"/>
          </a:xfrm>
        </p:grpSpPr>
        <p:sp>
          <p:nvSpPr>
            <p:cNvPr id="33" name="椭圆 36"/>
            <p:cNvSpPr/>
            <p:nvPr/>
          </p:nvSpPr>
          <p:spPr>
            <a:xfrm>
              <a:off x="4901013" y="1601383"/>
              <a:ext cx="1250876" cy="1250876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 dirty="0">
                <a:latin typeface="+mn-ea"/>
              </a:endParaRPr>
            </a:p>
          </p:txBody>
        </p:sp>
        <p:sp>
          <p:nvSpPr>
            <p:cNvPr id="34" name="文本框 40"/>
            <p:cNvSpPr txBox="1"/>
            <p:nvPr/>
          </p:nvSpPr>
          <p:spPr>
            <a:xfrm>
              <a:off x="5007895" y="1925206"/>
              <a:ext cx="1021579" cy="471214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txBody>
            <a:bodyPr wrap="none" lIns="91416" tIns="45708" rIns="91416" bIns="45708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Jan’16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120"/>
          <p:cNvGrpSpPr/>
          <p:nvPr/>
        </p:nvGrpSpPr>
        <p:grpSpPr>
          <a:xfrm>
            <a:off x="6691784" y="2317688"/>
            <a:ext cx="1337071" cy="1225464"/>
            <a:chOff x="6798582" y="1601383"/>
            <a:chExt cx="1250876" cy="1250876"/>
          </a:xfrm>
        </p:grpSpPr>
        <p:sp>
          <p:nvSpPr>
            <p:cNvPr id="37" name="椭圆 37"/>
            <p:cNvSpPr/>
            <p:nvPr/>
          </p:nvSpPr>
          <p:spPr>
            <a:xfrm>
              <a:off x="6798582" y="1601383"/>
              <a:ext cx="1250876" cy="1250876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 dirty="0">
                <a:latin typeface="+mn-ea"/>
              </a:endParaRPr>
            </a:p>
          </p:txBody>
        </p:sp>
        <p:sp>
          <p:nvSpPr>
            <p:cNvPr id="38" name="文本框 41"/>
            <p:cNvSpPr txBox="1"/>
            <p:nvPr/>
          </p:nvSpPr>
          <p:spPr>
            <a:xfrm>
              <a:off x="6902940" y="1915593"/>
              <a:ext cx="1021579" cy="471214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Jan’18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Group 93"/>
          <p:cNvGrpSpPr/>
          <p:nvPr/>
        </p:nvGrpSpPr>
        <p:grpSpPr>
          <a:xfrm>
            <a:off x="552233" y="1080034"/>
            <a:ext cx="7476623" cy="531316"/>
            <a:chOff x="484795" y="3002144"/>
            <a:chExt cx="7597276" cy="542334"/>
          </a:xfrm>
        </p:grpSpPr>
        <p:sp>
          <p:nvSpPr>
            <p:cNvPr id="78" name="文本框 11"/>
            <p:cNvSpPr txBox="1"/>
            <p:nvPr/>
          </p:nvSpPr>
          <p:spPr>
            <a:xfrm>
              <a:off x="536812" y="3002144"/>
              <a:ext cx="7545259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bg1"/>
                  </a:solidFill>
                </a:rPr>
                <a:t>Dataset has been converted into time series &amp; ensured that there are no missing values &amp; outliers</a:t>
              </a:r>
            </a:p>
          </p:txBody>
        </p:sp>
        <p:sp>
          <p:nvSpPr>
            <p:cNvPr id="79" name="矩形 9"/>
            <p:cNvSpPr/>
            <p:nvPr/>
          </p:nvSpPr>
          <p:spPr>
            <a:xfrm>
              <a:off x="484795" y="3271159"/>
              <a:ext cx="6020514" cy="27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Employed logarithmic transformation to make the data stationary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Group 105"/>
          <p:cNvGrpSpPr/>
          <p:nvPr/>
        </p:nvGrpSpPr>
        <p:grpSpPr>
          <a:xfrm>
            <a:off x="1630800" y="3776706"/>
            <a:ext cx="2473087" cy="471526"/>
            <a:chOff x="140636" y="3053756"/>
            <a:chExt cx="1927348" cy="481305"/>
          </a:xfrm>
        </p:grpSpPr>
        <p:sp>
          <p:nvSpPr>
            <p:cNvPr id="81" name="椭圆 10"/>
            <p:cNvSpPr/>
            <p:nvPr/>
          </p:nvSpPr>
          <p:spPr>
            <a:xfrm>
              <a:off x="140636" y="3133619"/>
              <a:ext cx="349697" cy="349697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11"/>
            <p:cNvSpPr txBox="1"/>
            <p:nvPr/>
          </p:nvSpPr>
          <p:spPr>
            <a:xfrm>
              <a:off x="458419" y="3053756"/>
              <a:ext cx="1348184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Training Data</a:t>
              </a:r>
            </a:p>
          </p:txBody>
        </p:sp>
        <p:sp>
          <p:nvSpPr>
            <p:cNvPr id="83" name="矩形 9"/>
            <p:cNvSpPr/>
            <p:nvPr/>
          </p:nvSpPr>
          <p:spPr>
            <a:xfrm>
              <a:off x="490333" y="3261742"/>
              <a:ext cx="1577651" cy="27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 training data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Group 113"/>
          <p:cNvGrpSpPr/>
          <p:nvPr/>
        </p:nvGrpSpPr>
        <p:grpSpPr>
          <a:xfrm>
            <a:off x="5507106" y="3786085"/>
            <a:ext cx="2388200" cy="470834"/>
            <a:chOff x="109091" y="3063880"/>
            <a:chExt cx="1850746" cy="480598"/>
          </a:xfrm>
        </p:grpSpPr>
        <p:sp>
          <p:nvSpPr>
            <p:cNvPr id="89" name="椭圆 10"/>
            <p:cNvSpPr/>
            <p:nvPr/>
          </p:nvSpPr>
          <p:spPr>
            <a:xfrm>
              <a:off x="109091" y="3134169"/>
              <a:ext cx="349697" cy="349697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11"/>
            <p:cNvSpPr txBox="1"/>
            <p:nvPr/>
          </p:nvSpPr>
          <p:spPr>
            <a:xfrm>
              <a:off x="484796" y="3063880"/>
              <a:ext cx="991527" cy="31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 Data</a:t>
              </a:r>
            </a:p>
          </p:txBody>
        </p:sp>
        <p:sp>
          <p:nvSpPr>
            <p:cNvPr id="91" name="矩形 9"/>
            <p:cNvSpPr/>
            <p:nvPr/>
          </p:nvSpPr>
          <p:spPr>
            <a:xfrm>
              <a:off x="484796" y="3271159"/>
              <a:ext cx="1475041" cy="27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 test data 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平行四边形 91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平行四边形 92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平行四边形 93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0"/>
          <p:cNvSpPr txBox="1"/>
          <p:nvPr/>
        </p:nvSpPr>
        <p:spPr>
          <a:xfrm>
            <a:off x="324214" y="71952"/>
            <a:ext cx="233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DATA PRE-PROCESSING</a:t>
            </a:r>
            <a:endParaRPr lang="zh-CN" altLang="en-US" sz="1200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98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61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75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75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75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75"/>
                            </p:stCondLst>
                            <p:childTnLst>
                              <p:par>
                                <p:cTn id="3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25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475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75"/>
                            </p:stCondLst>
                            <p:childTnLst>
                              <p:par>
                                <p:cTn id="6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75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75"/>
                            </p:stCondLst>
                            <p:childTnLst>
                              <p:par>
                                <p:cTn id="6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4" grpId="0" animBg="1"/>
      <p:bldP spid="97" grpId="0"/>
    </p:bldLst>
  </p:timing>
  <p:extLst mod="1">
    <p:ext uri="{E180D4A7-C9FB-4DFB-919C-405C955672EB}">
      <p14:showEvtLst xmlns:p14="http://schemas.microsoft.com/office/powerpoint/2010/main">
        <p14:playEvt time="1315" objId="3"/>
        <p14:stopEvt time="2082" objId="3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平行四边形 7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平行四边形 7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平行四边形 7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平行四边形 7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/>
          <p:cNvSpPr txBox="1"/>
          <p:nvPr/>
        </p:nvSpPr>
        <p:spPr>
          <a:xfrm>
            <a:off x="324214" y="71952"/>
            <a:ext cx="1587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METHODOLOGY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55BAFF0-BDDF-4168-BD36-048C0B485F1A}"/>
              </a:ext>
            </a:extLst>
          </p:cNvPr>
          <p:cNvSpPr txBox="1">
            <a:spLocks/>
          </p:cNvSpPr>
          <p:nvPr/>
        </p:nvSpPr>
        <p:spPr>
          <a:xfrm>
            <a:off x="381000" y="1066800"/>
            <a:ext cx="83058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168620" indent="-168620" algn="l" defTabSz="673373" rtl="0" eaLnBrk="0" fontAlgn="base" hangingPunct="0">
              <a:lnSpc>
                <a:spcPct val="90000"/>
              </a:lnSpc>
              <a:spcBef>
                <a:spcPts val="734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5861" indent="-168620" algn="l" defTabSz="673373" rtl="0" eaLnBrk="0" fontAlgn="base" hangingPunct="0">
              <a:lnSpc>
                <a:spcPct val="90000"/>
              </a:lnSpc>
              <a:spcBef>
                <a:spcPts val="367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1993" indent="-168620" algn="l" defTabSz="673373" rtl="0" eaLnBrk="0" fontAlgn="base" hangingPunct="0">
              <a:lnSpc>
                <a:spcPct val="90000"/>
              </a:lnSpc>
              <a:spcBef>
                <a:spcPts val="367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234" indent="-168620" algn="l" defTabSz="673373" rtl="0" eaLnBrk="0" fontAlgn="base" hangingPunct="0">
              <a:lnSpc>
                <a:spcPct val="90000"/>
              </a:lnSpc>
              <a:spcBef>
                <a:spcPts val="367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6475" indent="-168620" algn="l" defTabSz="673373" rtl="0" eaLnBrk="0" fontAlgn="base" hangingPunct="0">
              <a:lnSpc>
                <a:spcPct val="90000"/>
              </a:lnSpc>
              <a:spcBef>
                <a:spcPts val="367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3050" indent="-168620" algn="l" defTabSz="673594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0291" indent="-168620" algn="l" defTabSz="673594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27088" indent="-168620" algn="l" defTabSz="673594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3885" indent="-168620" algn="l" defTabSz="673594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Forecasting has been done in 3 nos. of different models and the most accurate model is used for better prediction namely:</a:t>
            </a:r>
          </a:p>
          <a:p>
            <a:pPr marL="0" indent="0">
              <a:buFont typeface="Arial" pitchFamily="34" charset="0"/>
              <a:buNone/>
            </a:pPr>
            <a:r>
              <a:rPr lang="en-US" b="1" i="1" u="sng" dirty="0">
                <a:solidFill>
                  <a:schemeClr val="tx2"/>
                </a:solidFill>
              </a:rPr>
              <a:t>ARIMA Model </a:t>
            </a:r>
            <a:r>
              <a:rPr lang="en-US" dirty="0">
                <a:solidFill>
                  <a:schemeClr val="bg1"/>
                </a:solidFill>
              </a:rPr>
              <a:t>: Auto-Regressive Integrated Moving Average</a:t>
            </a:r>
            <a:r>
              <a:rPr lang="en-IN" dirty="0">
                <a:solidFill>
                  <a:schemeClr val="bg1"/>
                </a:solidFill>
              </a:rPr>
              <a:t> </a:t>
            </a:r>
            <a:r>
              <a:rPr lang="en-IN" i="1" dirty="0">
                <a:solidFill>
                  <a:schemeClr val="bg1"/>
                </a:solidFill>
              </a:rPr>
              <a:t>(p, d, q)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i="1" u="sng" dirty="0">
                <a:solidFill>
                  <a:schemeClr val="tx2"/>
                </a:solidFill>
              </a:rPr>
              <a:t>Holt Winters Model </a:t>
            </a:r>
            <a:r>
              <a:rPr lang="en-US" dirty="0">
                <a:solidFill>
                  <a:schemeClr val="bg1"/>
                </a:solidFill>
              </a:rPr>
              <a:t>: Determines unknown parameters &amp; reduces squared prediction error</a:t>
            </a:r>
          </a:p>
          <a:p>
            <a:pPr marL="0" indent="0">
              <a:buFont typeface="Arial" pitchFamily="34" charset="0"/>
              <a:buNone/>
            </a:pPr>
            <a:r>
              <a:rPr lang="en-US" b="1" i="1" u="sng" dirty="0">
                <a:solidFill>
                  <a:schemeClr val="tx2"/>
                </a:solidFill>
              </a:rPr>
              <a:t>ETS Model </a:t>
            </a:r>
            <a:r>
              <a:rPr lang="en-US" dirty="0">
                <a:solidFill>
                  <a:schemeClr val="bg1"/>
                </a:solidFill>
              </a:rPr>
              <a:t>: Exponential Smoothing (Considers t</a:t>
            </a:r>
            <a:r>
              <a:rPr lang="en-IN" dirty="0">
                <a:solidFill>
                  <a:schemeClr val="bg1"/>
                </a:solidFill>
              </a:rPr>
              <a:t>rend &amp; seasonality with smoothing method way i.e. additive, damped or multiplicative)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/>
              <a:t>   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3DA6BC-A162-4AEA-B2E3-39C87B7B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4" y="3384228"/>
            <a:ext cx="2724150" cy="1432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172058-0B68-4B9D-95FC-E5DDC160F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28" y="3508342"/>
            <a:ext cx="2140743" cy="1184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EDBDCB-F1C9-4CD5-8269-58BE0C36B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82" y="3434475"/>
            <a:ext cx="2610074" cy="13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5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/>
    </p:bldLst>
  </p:timing>
  <p:extLst mod="1">
    <p:ext uri="{E180D4A7-C9FB-4DFB-919C-405C955672EB}">
      <p14:showEvtLst xmlns:p14="http://schemas.microsoft.com/office/powerpoint/2010/main">
        <p14:playEvt time="1315" objId="85"/>
        <p14:stopEvt time="2081" objId="85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0"/>
          <p:cNvSpPr>
            <a:spLocks noChangeArrowheads="1"/>
          </p:cNvSpPr>
          <p:nvPr/>
        </p:nvSpPr>
        <p:spPr bwMode="auto">
          <a:xfrm>
            <a:off x="180203" y="1509446"/>
            <a:ext cx="1296108" cy="3458914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207 h 17"/>
              <a:gd name="T4" fmla="*/ 2241550 w 18"/>
              <a:gd name="T5" fmla="*/ 1256273 h 17"/>
              <a:gd name="T6" fmla="*/ 2117019 w 18"/>
              <a:gd name="T7" fmla="*/ 1484686 h 17"/>
              <a:gd name="T8" fmla="*/ 1245306 w 18"/>
              <a:gd name="T9" fmla="*/ 1941513 h 17"/>
              <a:gd name="T10" fmla="*/ 996244 w 18"/>
              <a:gd name="T11" fmla="*/ 1941513 h 17"/>
              <a:gd name="T12" fmla="*/ 124531 w 18"/>
              <a:gd name="T13" fmla="*/ 1484686 h 17"/>
              <a:gd name="T14" fmla="*/ 0 w 18"/>
              <a:gd name="T15" fmla="*/ 1256273 h 17"/>
              <a:gd name="T16" fmla="*/ 0 w 18"/>
              <a:gd name="T17" fmla="*/ 114207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/>
        </p:spPr>
        <p:txBody>
          <a:bodyPr lIns="67376" tIns="33688" rIns="67376" bIns="33688" anchor="ctr"/>
          <a:lstStyle/>
          <a:p>
            <a:endParaRPr lang="zh-CN" altLang="en-US"/>
          </a:p>
        </p:txBody>
      </p:sp>
      <p:sp>
        <p:nvSpPr>
          <p:cNvPr id="71" name="Freeform 21"/>
          <p:cNvSpPr>
            <a:spLocks noChangeArrowheads="1"/>
          </p:cNvSpPr>
          <p:nvPr/>
        </p:nvSpPr>
        <p:spPr bwMode="auto">
          <a:xfrm>
            <a:off x="180203" y="1041406"/>
            <a:ext cx="1296108" cy="2747680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lIns="63898" tIns="31949" rIns="63898" bIns="31949"/>
          <a:lstStyle/>
          <a:p>
            <a:endParaRPr lang="zh-CN" altLang="en-US"/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180203" y="582939"/>
            <a:ext cx="1296108" cy="1894400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93 h 17"/>
              <a:gd name="T4" fmla="*/ 2241550 w 18"/>
              <a:gd name="T5" fmla="*/ 1258327 h 17"/>
              <a:gd name="T6" fmla="*/ 2117019 w 18"/>
              <a:gd name="T7" fmla="*/ 1487114 h 17"/>
              <a:gd name="T8" fmla="*/ 1245306 w 18"/>
              <a:gd name="T9" fmla="*/ 1944687 h 17"/>
              <a:gd name="T10" fmla="*/ 996244 w 18"/>
              <a:gd name="T11" fmla="*/ 1944687 h 17"/>
              <a:gd name="T12" fmla="*/ 124531 w 18"/>
              <a:gd name="T13" fmla="*/ 1487114 h 17"/>
              <a:gd name="T14" fmla="*/ 0 w 18"/>
              <a:gd name="T15" fmla="*/ 1258327 h 17"/>
              <a:gd name="T16" fmla="*/ 0 w 18"/>
              <a:gd name="T17" fmla="*/ 114393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/>
        </p:spPr>
        <p:txBody>
          <a:bodyPr lIns="67376" tIns="33688" rIns="67376" bIns="33688" anchor="ctr"/>
          <a:lstStyle/>
          <a:p>
            <a:endParaRPr lang="zh-CN" altLang="en-US" dirty="0"/>
          </a:p>
        </p:txBody>
      </p:sp>
      <p:cxnSp>
        <p:nvCxnSpPr>
          <p:cNvPr id="73" name="直接连接符 72"/>
          <p:cNvCxnSpPr>
            <a:cxnSpLocks/>
          </p:cNvCxnSpPr>
          <p:nvPr/>
        </p:nvCxnSpPr>
        <p:spPr>
          <a:xfrm flipH="1">
            <a:off x="1332298" y="1335520"/>
            <a:ext cx="235080" cy="5603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1332298" y="2805770"/>
            <a:ext cx="235080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</p:cNvCxnSpPr>
          <p:nvPr/>
        </p:nvCxnSpPr>
        <p:spPr>
          <a:xfrm flipH="1">
            <a:off x="1332298" y="3899525"/>
            <a:ext cx="235080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cxnSpLocks/>
          </p:cNvCxnSpPr>
          <p:nvPr/>
        </p:nvCxnSpPr>
        <p:spPr>
          <a:xfrm>
            <a:off x="1620322" y="1196967"/>
            <a:ext cx="0" cy="243099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/>
          </p:cNvCxnSpPr>
          <p:nvPr/>
        </p:nvCxnSpPr>
        <p:spPr>
          <a:xfrm>
            <a:off x="1620322" y="2667948"/>
            <a:ext cx="0" cy="2418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cxnSpLocks/>
          </p:cNvCxnSpPr>
          <p:nvPr/>
        </p:nvCxnSpPr>
        <p:spPr>
          <a:xfrm>
            <a:off x="1620322" y="3789183"/>
            <a:ext cx="0" cy="243099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8"/>
          <p:cNvSpPr txBox="1"/>
          <p:nvPr/>
        </p:nvSpPr>
        <p:spPr>
          <a:xfrm>
            <a:off x="330897" y="1152042"/>
            <a:ext cx="944494" cy="424621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ARIMA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358845" y="2743589"/>
            <a:ext cx="818788" cy="424621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HW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文本框 60"/>
          <p:cNvSpPr txBox="1"/>
          <p:nvPr/>
        </p:nvSpPr>
        <p:spPr>
          <a:xfrm>
            <a:off x="388338" y="3971815"/>
            <a:ext cx="818788" cy="424621"/>
          </a:xfrm>
          <a:prstGeom prst="rect">
            <a:avLst/>
          </a:prstGeom>
          <a:noFill/>
        </p:spPr>
        <p:txBody>
          <a:bodyPr wrap="square"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ETS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平行四边形 36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324214" y="71952"/>
            <a:ext cx="463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  <a:cs typeface="Calibri" panose="020F0502020204030204" pitchFamily="34" charset="0"/>
              </a:rPr>
              <a:t>FORECAST OF TOTAL CAR SALES FOR 2018 YEAR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43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" name="611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D6A008-0070-4C2A-9E42-9B8DAD58D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202" y="1960782"/>
            <a:ext cx="5690844" cy="149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C7AD0-DA94-4741-9832-C54D53690E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202" y="602813"/>
            <a:ext cx="5690844" cy="1331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FA81B-E9D4-4D9C-A451-3FA902698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8202" y="3483052"/>
            <a:ext cx="5690844" cy="14853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75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75"/>
                            </p:stCondLst>
                            <p:childTnLst>
                              <p:par>
                                <p:cTn id="23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75"/>
                            </p:stCondLst>
                            <p:childTnLst>
                              <p:par>
                                <p:cTn id="28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75"/>
                            </p:stCondLst>
                            <p:childTnLst>
                              <p:par>
                                <p:cTn id="33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75"/>
                            </p:stCondLst>
                            <p:childTnLst>
                              <p:par>
                                <p:cTn id="3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89"/>
                            </p:stCondLst>
                            <p:childTnLst>
                              <p:par>
                                <p:cTn id="4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664"/>
                            </p:stCondLst>
                            <p:childTnLst>
                              <p:par>
                                <p:cTn id="5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64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464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464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964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64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64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64"/>
                            </p:stCondLst>
                            <p:childTnLst>
                              <p:par>
                                <p:cTn id="8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1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8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</p:childTnLst>
        </p:cTn>
      </p:par>
    </p:tnLst>
    <p:bldLst>
      <p:bldP spid="70" grpId="0" animBg="1"/>
      <p:bldP spid="71" grpId="0" animBg="1"/>
      <p:bldP spid="72" grpId="0" animBg="1"/>
      <p:bldP spid="81" grpId="0" build="p"/>
      <p:bldP spid="82" grpId="0" build="p"/>
      <p:bldP spid="83" grpId="0" build="p"/>
      <p:bldP spid="39" grpId="0" animBg="1"/>
      <p:bldP spid="42" grpId="0"/>
    </p:bldLst>
  </p:timing>
  <p:extLst mod="1">
    <p:ext uri="{E180D4A7-C9FB-4DFB-919C-405C955672EB}">
      <p14:showEvtLst xmlns:p14="http://schemas.microsoft.com/office/powerpoint/2010/main">
        <p14:playEvt time="1315" objId="47"/>
        <p14:stopEvt time="2064" objId="47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平行四边形 7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平行四边形 7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平行四边形 7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平行四边形 7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/>
          <p:cNvSpPr txBox="1"/>
          <p:nvPr/>
        </p:nvSpPr>
        <p:spPr>
          <a:xfrm>
            <a:off x="324214" y="71952"/>
            <a:ext cx="3342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300" dirty="0">
                <a:solidFill>
                  <a:schemeClr val="bg1"/>
                </a:solidFill>
                <a:ea typeface="黑体" panose="02010600030101010101" pitchFamily="2" charset="-122"/>
              </a:rPr>
              <a:t>MEASURES FOR </a:t>
            </a:r>
            <a:r>
              <a:rPr lang="en-US" altLang="zh-CN" sz="1200" b="1" spc="300" dirty="0">
                <a:solidFill>
                  <a:schemeClr val="bg1"/>
                </a:solidFill>
                <a:latin typeface="+mj-lt"/>
                <a:ea typeface="黑体" panose="02010600030101010101" pitchFamily="2" charset="-122"/>
              </a:rPr>
              <a:t>TOTAL CAR SALES</a:t>
            </a:r>
            <a:endParaRPr lang="zh-CN" altLang="en-US" sz="1200" b="1" spc="300" dirty="0">
              <a:solidFill>
                <a:schemeClr val="bg1"/>
              </a:solidFill>
              <a:latin typeface="+mj-lt"/>
              <a:ea typeface="黑体" panose="02010600030101010101" pitchFamily="2" charset="-122"/>
            </a:endParaRPr>
          </a:p>
        </p:txBody>
      </p: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3" name="图表 43">
            <a:extLst>
              <a:ext uri="{FF2B5EF4-FFF2-40B4-BE49-F238E27FC236}">
                <a16:creationId xmlns:a16="http://schemas.microsoft.com/office/drawing/2014/main" id="{54F1D4AB-89E6-4C98-9E0E-E549EADC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366918"/>
              </p:ext>
            </p:extLst>
          </p:nvPr>
        </p:nvGraphicFramePr>
        <p:xfrm>
          <a:off x="4817777" y="936024"/>
          <a:ext cx="4263920" cy="381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BEB11A9D-7170-4FC0-B05E-1E4FDF81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6" y="1023945"/>
            <a:ext cx="4709581" cy="2792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CB70A5-2883-474F-9BC2-E2B8300978B4}"/>
              </a:ext>
            </a:extLst>
          </p:cNvPr>
          <p:cNvSpPr/>
          <p:nvPr/>
        </p:nvSpPr>
        <p:spPr>
          <a:xfrm>
            <a:off x="147461" y="3961137"/>
            <a:ext cx="449897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ME/RMSE value for ARIMA model is the least among all the other models.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D9372-3F9F-4F84-8300-2286D3CFC494}"/>
              </a:ext>
            </a:extLst>
          </p:cNvPr>
          <p:cNvSpPr txBox="1"/>
          <p:nvPr/>
        </p:nvSpPr>
        <p:spPr>
          <a:xfrm>
            <a:off x="5783264" y="4752342"/>
            <a:ext cx="1166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AIC/BIC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/>
    </p:bldLst>
  </p:timing>
  <p:extLst mod="1">
    <p:ext uri="{E180D4A7-C9FB-4DFB-919C-405C955672EB}">
      <p14:showEvtLst xmlns:p14="http://schemas.microsoft.com/office/powerpoint/2010/main">
        <p14:playEvt time="1315" objId="85"/>
        <p14:stopEvt time="2081" objId="85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1|0.8|0.9|1|0.8|1.3|1.2|1|1.4|0.8|0.5|0.7|0.4|0.6|0.6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1|0.8|0.9|1|0.8|1.3|1.2|1|1.4|0.8|0.5|0.7|0.4|0.6|0.6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1|0.8|0.9|1|0.8|1.3|1.2|1|1.4|0.8|0.5|0.7|0.4|0.6|0.6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.3|1.8|1.6|1.6|1.6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theme1.xml><?xml version="1.0" encoding="utf-8"?>
<a:theme xmlns:a="http://schemas.openxmlformats.org/drawingml/2006/main" name="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Pages>0</Pages>
  <Words>615</Words>
  <Characters>0</Characters>
  <Application>Microsoft Office PowerPoint</Application>
  <DocSecurity>0</DocSecurity>
  <PresentationFormat>Custom</PresentationFormat>
  <Lines>0</Lines>
  <Paragraphs>141</Paragraphs>
  <Slides>16</Slides>
  <Notes>16</Notes>
  <HiddenSlides>0</HiddenSlides>
  <MMClips>5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Batang</vt:lpstr>
      <vt:lpstr>微软雅黑</vt:lpstr>
      <vt:lpstr>MS PGothic</vt:lpstr>
      <vt:lpstr>黑体</vt:lpstr>
      <vt:lpstr>宋体</vt:lpstr>
      <vt:lpstr>Arial</vt:lpstr>
      <vt:lpstr>Calibri</vt:lpstr>
      <vt:lpstr>Calibri Light</vt:lpstr>
      <vt:lpstr>Gill Sans</vt:lpstr>
      <vt:lpstr>Lato</vt:lpstr>
      <vt:lpstr>Perpetua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http:/www.ypppt.com</cp:keywords>
  <dc:description/>
  <cp:lastModifiedBy/>
  <cp:revision>1</cp:revision>
  <dcterms:created xsi:type="dcterms:W3CDTF">2017-05-21T03:30:57Z</dcterms:created>
  <dcterms:modified xsi:type="dcterms:W3CDTF">2018-04-24T15:31:02Z</dcterms:modified>
  <cp:category/>
</cp:coreProperties>
</file>