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7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644884" y="333756"/>
            <a:ext cx="276225" cy="227329"/>
          </a:xfrm>
          <a:custGeom>
            <a:avLst/>
            <a:gdLst/>
            <a:ahLst/>
            <a:cxnLst/>
            <a:rect l="l" t="t" r="r" b="b"/>
            <a:pathLst>
              <a:path w="276225" h="227329">
                <a:moveTo>
                  <a:pt x="206883" y="0"/>
                </a:moveTo>
                <a:lnTo>
                  <a:pt x="174115" y="9665"/>
                </a:lnTo>
                <a:lnTo>
                  <a:pt x="147530" y="34832"/>
                </a:lnTo>
                <a:lnTo>
                  <a:pt x="123828" y="69759"/>
                </a:lnTo>
                <a:lnTo>
                  <a:pt x="99711" y="108703"/>
                </a:lnTo>
                <a:lnTo>
                  <a:pt x="71882" y="145923"/>
                </a:lnTo>
                <a:lnTo>
                  <a:pt x="64775" y="169177"/>
                </a:lnTo>
                <a:lnTo>
                  <a:pt x="49133" y="189087"/>
                </a:lnTo>
                <a:lnTo>
                  <a:pt x="26894" y="204019"/>
                </a:lnTo>
                <a:lnTo>
                  <a:pt x="0" y="212344"/>
                </a:lnTo>
                <a:lnTo>
                  <a:pt x="8669" y="218396"/>
                </a:lnTo>
                <a:lnTo>
                  <a:pt x="21066" y="223043"/>
                </a:lnTo>
                <a:lnTo>
                  <a:pt x="36486" y="226024"/>
                </a:lnTo>
                <a:lnTo>
                  <a:pt x="54229" y="227076"/>
                </a:lnTo>
                <a:lnTo>
                  <a:pt x="89733" y="224549"/>
                </a:lnTo>
                <a:lnTo>
                  <a:pt x="125475" y="216773"/>
                </a:lnTo>
                <a:lnTo>
                  <a:pt x="157884" y="203448"/>
                </a:lnTo>
                <a:lnTo>
                  <a:pt x="183388" y="184277"/>
                </a:lnTo>
                <a:lnTo>
                  <a:pt x="157430" y="180717"/>
                </a:lnTo>
                <a:lnTo>
                  <a:pt x="137366" y="168846"/>
                </a:lnTo>
                <a:lnTo>
                  <a:pt x="124184" y="150308"/>
                </a:lnTo>
                <a:lnTo>
                  <a:pt x="118872" y="126746"/>
                </a:lnTo>
                <a:lnTo>
                  <a:pt x="132845" y="140964"/>
                </a:lnTo>
                <a:lnTo>
                  <a:pt x="148367" y="150574"/>
                </a:lnTo>
                <a:lnTo>
                  <a:pt x="165270" y="156017"/>
                </a:lnTo>
                <a:lnTo>
                  <a:pt x="183388" y="157734"/>
                </a:lnTo>
                <a:lnTo>
                  <a:pt x="219533" y="150258"/>
                </a:lnTo>
                <a:lnTo>
                  <a:pt x="248904" y="129936"/>
                </a:lnTo>
                <a:lnTo>
                  <a:pt x="268630" y="99923"/>
                </a:lnTo>
                <a:lnTo>
                  <a:pt x="275844" y="63373"/>
                </a:lnTo>
                <a:lnTo>
                  <a:pt x="272087" y="44148"/>
                </a:lnTo>
                <a:lnTo>
                  <a:pt x="262270" y="23399"/>
                </a:lnTo>
                <a:lnTo>
                  <a:pt x="242000" y="6794"/>
                </a:lnTo>
                <a:lnTo>
                  <a:pt x="206883" y="0"/>
                </a:lnTo>
                <a:close/>
              </a:path>
            </a:pathLst>
          </a:custGeom>
          <a:solidFill>
            <a:srgbClr val="12AB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501628" y="172212"/>
            <a:ext cx="419100" cy="354330"/>
          </a:xfrm>
          <a:custGeom>
            <a:avLst/>
            <a:gdLst/>
            <a:ahLst/>
            <a:cxnLst/>
            <a:rect l="l" t="t" r="r" b="b"/>
            <a:pathLst>
              <a:path w="419100" h="354330">
                <a:moveTo>
                  <a:pt x="224154" y="0"/>
                </a:moveTo>
                <a:lnTo>
                  <a:pt x="200229" y="22070"/>
                </a:lnTo>
                <a:lnTo>
                  <a:pt x="168128" y="43878"/>
                </a:lnTo>
                <a:lnTo>
                  <a:pt x="131353" y="66544"/>
                </a:lnTo>
                <a:lnTo>
                  <a:pt x="93408" y="91186"/>
                </a:lnTo>
                <a:lnTo>
                  <a:pt x="57797" y="118923"/>
                </a:lnTo>
                <a:lnTo>
                  <a:pt x="28023" y="150876"/>
                </a:lnTo>
                <a:lnTo>
                  <a:pt x="7589" y="188162"/>
                </a:lnTo>
                <a:lnTo>
                  <a:pt x="0" y="231902"/>
                </a:lnTo>
                <a:lnTo>
                  <a:pt x="5536" y="268354"/>
                </a:lnTo>
                <a:lnTo>
                  <a:pt x="45755" y="328021"/>
                </a:lnTo>
                <a:lnTo>
                  <a:pt x="97462" y="352139"/>
                </a:lnTo>
                <a:lnTo>
                  <a:pt x="117236" y="354234"/>
                </a:lnTo>
                <a:lnTo>
                  <a:pt x="137034" y="352758"/>
                </a:lnTo>
                <a:lnTo>
                  <a:pt x="173583" y="341018"/>
                </a:lnTo>
                <a:lnTo>
                  <a:pt x="215392" y="308229"/>
                </a:lnTo>
                <a:lnTo>
                  <a:pt x="243208" y="271124"/>
                </a:lnTo>
                <a:lnTo>
                  <a:pt x="267293" y="232343"/>
                </a:lnTo>
                <a:lnTo>
                  <a:pt x="290958" y="197586"/>
                </a:lnTo>
                <a:lnTo>
                  <a:pt x="317512" y="172552"/>
                </a:lnTo>
                <a:lnTo>
                  <a:pt x="350266" y="162941"/>
                </a:lnTo>
                <a:lnTo>
                  <a:pt x="407143" y="162941"/>
                </a:lnTo>
                <a:lnTo>
                  <a:pt x="399129" y="141763"/>
                </a:lnTo>
                <a:lnTo>
                  <a:pt x="376451" y="106425"/>
                </a:lnTo>
                <a:lnTo>
                  <a:pt x="347345" y="74803"/>
                </a:lnTo>
                <a:lnTo>
                  <a:pt x="294179" y="34671"/>
                </a:lnTo>
                <a:lnTo>
                  <a:pt x="234442" y="4445"/>
                </a:lnTo>
                <a:lnTo>
                  <a:pt x="231521" y="2921"/>
                </a:lnTo>
                <a:lnTo>
                  <a:pt x="228600" y="1524"/>
                </a:lnTo>
                <a:lnTo>
                  <a:pt x="224154" y="0"/>
                </a:lnTo>
                <a:close/>
              </a:path>
              <a:path w="419100" h="354330">
                <a:moveTo>
                  <a:pt x="407143" y="162941"/>
                </a:moveTo>
                <a:lnTo>
                  <a:pt x="350266" y="162941"/>
                </a:lnTo>
                <a:lnTo>
                  <a:pt x="385310" y="169695"/>
                </a:lnTo>
                <a:lnTo>
                  <a:pt x="405542" y="186213"/>
                </a:lnTo>
                <a:lnTo>
                  <a:pt x="415345" y="206875"/>
                </a:lnTo>
                <a:lnTo>
                  <a:pt x="419100" y="226060"/>
                </a:lnTo>
                <a:lnTo>
                  <a:pt x="419100" y="223012"/>
                </a:lnTo>
                <a:lnTo>
                  <a:pt x="413853" y="180673"/>
                </a:lnTo>
                <a:lnTo>
                  <a:pt x="407143" y="162941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56179" y="243916"/>
            <a:ext cx="7279640" cy="34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mailto:Apurva.raosaheb-solanke@capgemini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7380" y="6650492"/>
            <a:ext cx="11702415" cy="1244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  <a:tabLst>
                <a:tab pos="9352915" algn="l"/>
                <a:tab pos="11636375" algn="l"/>
              </a:tabLst>
            </a:pP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P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ntati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on 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Titl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uth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or</a:t>
            </a:r>
            <a:r>
              <a:rPr sz="800" spc="10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| D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e	©</a:t>
            </a:r>
            <a:r>
              <a:rPr sz="800" spc="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C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a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pgem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in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i 2017.</a:t>
            </a:r>
            <a:r>
              <a:rPr sz="800" spc="-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All</a:t>
            </a:r>
            <a:r>
              <a:rPr sz="800" spc="2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i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g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ht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s</a:t>
            </a:r>
            <a:r>
              <a:rPr sz="800" spc="-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reserv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e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d </a:t>
            </a:r>
            <a:r>
              <a:rPr sz="800" spc="-15" dirty="0">
                <a:solidFill>
                  <a:srgbClr val="A6A6A6"/>
                </a:solidFill>
                <a:latin typeface="Verdana"/>
                <a:cs typeface="Verdana"/>
              </a:rPr>
              <a:t> </a:t>
            </a:r>
            <a:r>
              <a:rPr sz="800" dirty="0">
                <a:solidFill>
                  <a:srgbClr val="12ABDB"/>
                </a:solidFill>
                <a:latin typeface="Verdana"/>
                <a:cs typeface="Verdana"/>
              </a:rPr>
              <a:t>|	</a:t>
            </a:r>
            <a:r>
              <a:rPr sz="800" dirty="0">
                <a:solidFill>
                  <a:srgbClr val="A6A6A6"/>
                </a:solidFill>
                <a:latin typeface="Verdana"/>
                <a:cs typeface="Verdana"/>
              </a:rPr>
              <a:t>1</a:t>
            </a:r>
            <a:endParaRPr sz="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807" cy="685799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7226" y="2570479"/>
            <a:ext cx="1134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A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chi</a:t>
            </a:r>
            <a:r>
              <a:rPr sz="1200" b="1" spc="-10" dirty="0">
                <a:solidFill>
                  <a:srgbClr val="006FAC"/>
                </a:solidFill>
                <a:latin typeface="Verdana"/>
                <a:cs typeface="Verdana"/>
              </a:rPr>
              <a:t>e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v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emen</a:t>
            </a:r>
            <a:r>
              <a:rPr sz="1200" b="1" dirty="0">
                <a:solidFill>
                  <a:srgbClr val="006FAC"/>
                </a:solidFill>
                <a:latin typeface="Verdana"/>
                <a:cs typeface="Verdana"/>
              </a:rPr>
              <a:t>t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0272" y="1568576"/>
            <a:ext cx="7543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ID: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723" y="2133600"/>
            <a:ext cx="5108575" cy="675640"/>
            <a:chOff x="77723" y="2133600"/>
            <a:chExt cx="5108575" cy="67564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723" y="2133600"/>
              <a:ext cx="611124" cy="6126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39639" y="2362200"/>
              <a:ext cx="446532" cy="446532"/>
            </a:xfrm>
            <a:prstGeom prst="rect">
              <a:avLst/>
            </a:prstGeom>
          </p:spPr>
        </p:pic>
      </p:grp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042037"/>
              </p:ext>
            </p:extLst>
          </p:nvPr>
        </p:nvGraphicFramePr>
        <p:xfrm>
          <a:off x="9224898" y="1898142"/>
          <a:ext cx="5038090" cy="4251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6885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100" dirty="0">
                          <a:latin typeface="Times New Roman"/>
                          <a:cs typeface="Times New Roman"/>
                        </a:rPr>
                        <a:t>Java</a:t>
                      </a:r>
                    </a:p>
                  </a:txBody>
                  <a:tcPr marL="0" marR="0" marT="41275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33679" algn="just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spc="-5" dirty="0">
                          <a:latin typeface="Times New Roman"/>
                          <a:cs typeface="Times New Roman"/>
                        </a:rPr>
                        <a:t>Basics,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OOPS,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Exception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Handling,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10" dirty="0">
                          <a:latin typeface="Times New Roman"/>
                          <a:cs typeface="Times New Roman"/>
                        </a:rPr>
                        <a:t>Collections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05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Generics,</a:t>
                      </a:r>
                      <a:r>
                        <a:rPr sz="105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Java</a:t>
                      </a:r>
                      <a:r>
                        <a:rPr sz="105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050" spc="-5" dirty="0">
                          <a:latin typeface="Times New Roman"/>
                          <a:cs typeface="Times New Roman"/>
                        </a:rPr>
                        <a:t> Features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41910" marB="0">
                    <a:lnT w="12700">
                      <a:solidFill>
                        <a:srgbClr val="12ABDB"/>
                      </a:solidFill>
                      <a:prstDash val="solid"/>
                    </a:lnT>
                    <a:lnB w="12700">
                      <a:solidFill>
                        <a:srgbClr val="12ABDB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92075" marR="21507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 </a:t>
                      </a:r>
                      <a:r>
                        <a:rPr sz="10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am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wor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k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314960">
                        <a:lnSpc>
                          <a:spcPts val="1600"/>
                        </a:lnSpc>
                        <a:spcBef>
                          <a:spcPts val="75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MVC.</a:t>
                      </a:r>
                      <a:r>
                        <a:rPr sz="10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JDBC,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Spring-ORM,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Spring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Boot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9525" marB="0">
                    <a:lnT w="12700">
                      <a:solidFill>
                        <a:srgbClr val="12ABDB"/>
                      </a:solidFill>
                      <a:prstDash val="solid"/>
                    </a:lnT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38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IN" sz="1000" dirty="0">
                          <a:latin typeface="Verdana"/>
                          <a:cs typeface="Verdana"/>
                        </a:rPr>
                        <a:t>React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/>
                </a:tc>
                <a:tc>
                  <a:txBody>
                    <a:bodyPr/>
                    <a:lstStyle/>
                    <a:p>
                      <a:pPr marL="85725" marR="1924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Components, Hooks, Virtual DOM, Routing, Forms &amp; Validation</a:t>
                      </a:r>
                      <a:endParaRPr sz="1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/>
                      </a:endParaRPr>
                    </a:p>
                  </a:txBody>
                  <a:tcPr marL="0" marR="0" marT="450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3310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RDBMS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MySQL</a:t>
                      </a:r>
                      <a:r>
                        <a:rPr lang="en-IN" sz="1000" spc="-5" dirty="0">
                          <a:latin typeface="Verdana"/>
                          <a:cs typeface="Verdana"/>
                        </a:rPr>
                        <a:t>,Oracle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508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203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UI</a:t>
                      </a:r>
                      <a:endParaRPr sz="1000">
                        <a:latin typeface="Verdana"/>
                        <a:cs typeface="Verdana"/>
                      </a:endParaRPr>
                    </a:p>
                    <a:p>
                      <a:pPr marL="92075" marR="2078989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Technology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latin typeface="Verdana"/>
                          <a:cs typeface="Verdana"/>
                        </a:rPr>
                        <a:t>HTML</a:t>
                      </a:r>
                      <a:r>
                        <a:rPr sz="10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5,</a:t>
                      </a:r>
                      <a:r>
                        <a:rPr sz="10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CSS,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JavaScript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843">
                <a:tc>
                  <a:txBody>
                    <a:bodyPr/>
                    <a:lstStyle/>
                    <a:p>
                      <a:pPr marL="92075" marR="2078989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Tools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45656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Git ,GitHub, Postman,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Eclipse,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Visual </a:t>
                      </a:r>
                      <a:r>
                        <a:rPr sz="1000" spc="-3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dirty="0">
                          <a:latin typeface="Verdana"/>
                          <a:cs typeface="Verdana"/>
                        </a:rPr>
                        <a:t>Studio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 code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>
                    <a:solidFill>
                      <a:srgbClr val="CF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194">
                <a:tc>
                  <a:txBody>
                    <a:bodyPr/>
                    <a:lstStyle/>
                    <a:p>
                      <a:pPr marL="92075" marR="26142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000" dirty="0">
                          <a:latin typeface="Verdana"/>
                          <a:cs typeface="Verdana"/>
                        </a:rPr>
                        <a:t>Add 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On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ts val="1110"/>
                        </a:lnSpc>
                        <a:tabLst>
                          <a:tab pos="2952115" algn="l"/>
                        </a:tabLst>
                      </a:pP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spc="25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 </a:t>
                      </a:r>
                      <a:r>
                        <a:rPr sz="1000" u="heavy" dirty="0">
                          <a:uFill>
                            <a:solidFill>
                              <a:srgbClr val="12ABDB"/>
                            </a:solidFill>
                          </a:uFill>
                          <a:latin typeface="Verdana"/>
                          <a:cs typeface="Verdana"/>
                        </a:rPr>
                        <a:t>Skills	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 marL="85725" marR="50482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000" spc="-5" dirty="0">
                          <a:latin typeface="Verdana"/>
                          <a:cs typeface="Verdana"/>
                        </a:rPr>
                        <a:t>Communication , </a:t>
                      </a:r>
                      <a:r>
                        <a:rPr sz="1000" spc="-10" dirty="0">
                          <a:latin typeface="Verdana"/>
                          <a:cs typeface="Verdana"/>
                        </a:rPr>
                        <a:t>Team </a:t>
                      </a:r>
                      <a:r>
                        <a:rPr sz="1000" spc="-3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000" spc="-5" dirty="0">
                          <a:latin typeface="Verdana"/>
                          <a:cs typeface="Verdana"/>
                        </a:rPr>
                        <a:t>management</a:t>
                      </a:r>
                      <a:endParaRPr sz="1000" dirty="0">
                        <a:latin typeface="Verdana"/>
                        <a:cs typeface="Verdana"/>
                      </a:endParaRPr>
                    </a:p>
                  </a:txBody>
                  <a:tcPr marL="0" marR="0" marT="4635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430272" y="713308"/>
            <a:ext cx="2436495" cy="805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Analyst/Software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Engineer</a:t>
            </a:r>
            <a:endParaRPr sz="1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se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Lo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on:</a:t>
            </a:r>
            <a:r>
              <a:rPr sz="1100" b="1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100" b="1" spc="-120" dirty="0">
                <a:solidFill>
                  <a:srgbClr val="FFFFFF"/>
                </a:solidFill>
                <a:latin typeface="Verdana"/>
                <a:cs typeface="Verdana"/>
              </a:rPr>
              <a:t>PUNE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57803" y="1539366"/>
            <a:ext cx="359448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200" u="sng" spc="-5" dirty="0" err="1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Apurva.raosaheb-solanke</a:t>
            </a:r>
            <a:r>
              <a:rPr sz="1200" u="sng" spc="-5" dirty="0">
                <a:solidFill>
                  <a:srgbClr val="87D4EC"/>
                </a:solidFill>
                <a:uFill>
                  <a:solidFill>
                    <a:srgbClr val="87D4EC"/>
                  </a:solidFill>
                </a:uFill>
                <a:latin typeface="Verdana"/>
                <a:cs typeface="Verdana"/>
                <a:hlinkClick r:id="rId5"/>
              </a:rPr>
              <a:t>@capgemini.com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95" y="2432812"/>
            <a:ext cx="2603500" cy="83311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64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Strengths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200" b="1" spc="-5" dirty="0">
                <a:latin typeface="Verdana"/>
                <a:cs typeface="Verdana"/>
              </a:rPr>
              <a:t>Full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Stack</a:t>
            </a:r>
            <a:r>
              <a:rPr sz="1200" b="1" spc="-4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Developer</a:t>
            </a:r>
            <a:endParaRPr sz="1200" dirty="0">
              <a:latin typeface="Verdana"/>
              <a:cs typeface="Verdana"/>
            </a:endParaRPr>
          </a:p>
          <a:p>
            <a:pPr marL="81915" indent="-69850">
              <a:lnSpc>
                <a:spcPct val="100000"/>
              </a:lnSpc>
              <a:spcBef>
                <a:spcPts val="1200"/>
              </a:spcBef>
              <a:buSzPct val="90000"/>
              <a:buChar char="•"/>
              <a:tabLst>
                <a:tab pos="82550" algn="l"/>
              </a:tabLst>
            </a:pP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Knowledge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programming.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095" y="3389122"/>
            <a:ext cx="1955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Spring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Framework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095" y="3689350"/>
            <a:ext cx="32327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Verdana"/>
                <a:cs typeface="Verdana"/>
              </a:rPr>
              <a:t>•Good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developing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HTML,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CSS.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095" y="3969156"/>
            <a:ext cx="3731260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000" spc="-5" dirty="0">
                <a:latin typeface="Verdana"/>
                <a:cs typeface="Verdana"/>
              </a:rPr>
              <a:t>•Currently</a:t>
            </a:r>
            <a:r>
              <a:rPr sz="1000" spc="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learning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on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iTransform:</a:t>
            </a:r>
            <a:r>
              <a:rPr sz="1000" b="1" spc="4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Full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Stack</a:t>
            </a:r>
            <a:r>
              <a:rPr lang="en-IN" sz="1000" b="1" spc="10" dirty="0">
                <a:latin typeface="Verdana"/>
                <a:cs typeface="Verdana"/>
              </a:rPr>
              <a:t> With React</a:t>
            </a:r>
            <a:r>
              <a:rPr sz="1000" b="1" spc="-10" dirty="0">
                <a:latin typeface="Verdana"/>
                <a:cs typeface="Verdana"/>
              </a:rPr>
              <a:t>, </a:t>
            </a:r>
            <a:r>
              <a:rPr sz="1000" b="1" spc="-32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Spring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Boot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MS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&amp;</a:t>
            </a:r>
            <a:r>
              <a:rPr sz="1000" b="1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MongoDB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095" y="4443120"/>
            <a:ext cx="3569335" cy="346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  <a:buChar char="•"/>
              <a:tabLst>
                <a:tab pos="127000" algn="l"/>
              </a:tabLst>
            </a:pPr>
            <a:r>
              <a:rPr sz="1000" dirty="0">
                <a:latin typeface="Verdana"/>
                <a:cs typeface="Verdana"/>
              </a:rPr>
              <a:t>Full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 </a:t>
            </a:r>
            <a:r>
              <a:rPr lang="en-IN" sz="1000" dirty="0">
                <a:latin typeface="Verdana"/>
                <a:cs typeface="Verdana"/>
              </a:rPr>
              <a:t>React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dirty="0">
                <a:latin typeface="Verdana"/>
                <a:cs typeface="Verdana"/>
              </a:rPr>
              <a:t>Full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Stack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Java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Developer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095" y="4917465"/>
            <a:ext cx="3909695" cy="52148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Hands</a:t>
            </a:r>
            <a:r>
              <a:rPr sz="1000" spc="1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on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experience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5" dirty="0">
                <a:latin typeface="Verdana"/>
                <a:cs typeface="Verdana"/>
              </a:rPr>
              <a:t> developing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web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pages</a:t>
            </a:r>
            <a:endParaRPr sz="1000" dirty="0">
              <a:latin typeface="Verdana"/>
              <a:cs typeface="Verdana"/>
            </a:endParaRPr>
          </a:p>
          <a:p>
            <a:pPr marL="184785" marR="5080">
              <a:lnSpc>
                <a:spcPct val="113999"/>
              </a:lnSpc>
            </a:pPr>
            <a:r>
              <a:rPr sz="1000" dirty="0">
                <a:latin typeface="Verdana"/>
                <a:cs typeface="Verdana"/>
              </a:rPr>
              <a:t>using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HTML5,</a:t>
            </a:r>
            <a:r>
              <a:rPr sz="1000" b="1" spc="10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CSS3,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lang="en-IN" sz="1000" b="1" spc="-5" dirty="0">
                <a:latin typeface="Verdana"/>
                <a:cs typeface="Verdana"/>
              </a:rPr>
              <a:t>REACT</a:t>
            </a:r>
            <a:r>
              <a:rPr sz="1000" spc="-5" dirty="0">
                <a:latin typeface="Verdana"/>
                <a:cs typeface="Verdana"/>
              </a:rPr>
              <a:t>.</a:t>
            </a:r>
            <a:r>
              <a:rPr sz="1000" spc="1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Good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understanding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of </a:t>
            </a:r>
            <a:r>
              <a:rPr sz="1000" spc="-3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Document</a:t>
            </a:r>
            <a:r>
              <a:rPr sz="1000" spc="4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Object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Model</a:t>
            </a:r>
            <a:r>
              <a:rPr sz="1000" spc="2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(DOM)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and </a:t>
            </a:r>
            <a:r>
              <a:rPr sz="1000" spc="-10" dirty="0">
                <a:latin typeface="Verdana"/>
                <a:cs typeface="Verdana"/>
              </a:rPr>
              <a:t>DOM</a:t>
            </a:r>
            <a:r>
              <a:rPr sz="1000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Functions.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06095" y="5566664"/>
            <a:ext cx="3601720" cy="37338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265"/>
              </a:spcBef>
              <a:buChar char="•"/>
              <a:tabLst>
                <a:tab pos="127000" algn="l"/>
              </a:tabLst>
            </a:pPr>
            <a:r>
              <a:rPr sz="1000" spc="-5" dirty="0">
                <a:latin typeface="Verdana"/>
                <a:cs typeface="Verdana"/>
              </a:rPr>
              <a:t>Proficient</a:t>
            </a:r>
            <a:r>
              <a:rPr sz="1000" spc="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in</a:t>
            </a:r>
            <a:r>
              <a:rPr sz="1000" spc="-1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creating</a:t>
            </a:r>
            <a:r>
              <a:rPr sz="1000" spc="30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Single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b="1" spc="-10" dirty="0">
                <a:latin typeface="Verdana"/>
                <a:cs typeface="Verdana"/>
              </a:rPr>
              <a:t>page</a:t>
            </a:r>
            <a:r>
              <a:rPr sz="1000" b="1" dirty="0">
                <a:latin typeface="Verdana"/>
                <a:cs typeface="Verdana"/>
              </a:rPr>
              <a:t> </a:t>
            </a:r>
            <a:r>
              <a:rPr sz="1000" b="1" spc="-5" dirty="0">
                <a:latin typeface="Verdana"/>
                <a:cs typeface="Verdana"/>
              </a:rPr>
              <a:t>Web</a:t>
            </a:r>
            <a:r>
              <a:rPr sz="1000" b="1" spc="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Application in</a:t>
            </a:r>
          </a:p>
          <a:p>
            <a:pPr marL="184785">
              <a:lnSpc>
                <a:spcPct val="100000"/>
              </a:lnSpc>
              <a:spcBef>
                <a:spcPts val="170"/>
              </a:spcBef>
            </a:pPr>
            <a:r>
              <a:rPr lang="en-IN" sz="1000" b="1" spc="-10" dirty="0">
                <a:latin typeface="Verdana"/>
                <a:cs typeface="Verdana"/>
              </a:rPr>
              <a:t>REACT</a:t>
            </a:r>
            <a:r>
              <a:rPr sz="1000" b="1" spc="1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with</a:t>
            </a:r>
            <a:r>
              <a:rPr sz="1000" spc="-35" dirty="0">
                <a:latin typeface="Verdana"/>
                <a:cs typeface="Verdana"/>
              </a:rPr>
              <a:t> </a:t>
            </a:r>
            <a:r>
              <a:rPr sz="1000" spc="-5" dirty="0">
                <a:latin typeface="Verdana"/>
                <a:cs typeface="Verdana"/>
              </a:rPr>
              <a:t>routing.</a:t>
            </a:r>
            <a:endParaRPr sz="1000" dirty="0">
              <a:latin typeface="Verdana"/>
              <a:cs typeface="Verdan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456179" y="243916"/>
            <a:ext cx="2729992" cy="335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Apurva R Solanke</a:t>
            </a:r>
            <a:endParaRPr spc="-5" dirty="0"/>
          </a:p>
        </p:txBody>
      </p:sp>
      <p:grpSp>
        <p:nvGrpSpPr>
          <p:cNvPr id="20" name="object 20"/>
          <p:cNvGrpSpPr/>
          <p:nvPr/>
        </p:nvGrpSpPr>
        <p:grpSpPr>
          <a:xfrm>
            <a:off x="520599" y="309372"/>
            <a:ext cx="3852976" cy="6515096"/>
            <a:chOff x="498043" y="288036"/>
            <a:chExt cx="3852976" cy="6515096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80104" y="6332218"/>
              <a:ext cx="470915" cy="47091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8043" y="288036"/>
              <a:ext cx="1349347" cy="1691640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9446132" y="351866"/>
            <a:ext cx="358406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Education</a:t>
            </a:r>
            <a:r>
              <a:rPr sz="1200" b="1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1200" b="1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200" b="1" spc="-5" dirty="0">
                <a:solidFill>
                  <a:srgbClr val="006FAC"/>
                </a:solidFill>
                <a:latin typeface="Verdana"/>
                <a:cs typeface="Verdana"/>
              </a:rPr>
              <a:t>certificates</a:t>
            </a:r>
            <a:endParaRPr sz="12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025"/>
              </a:spcBef>
            </a:pPr>
            <a:r>
              <a:rPr sz="1100" spc="-5" dirty="0">
                <a:latin typeface="Verdana"/>
                <a:cs typeface="Verdana"/>
              </a:rPr>
              <a:t>Bachelor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Engineering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</a:t>
            </a:r>
            <a:endParaRPr sz="1100" dirty="0">
              <a:latin typeface="Verdana"/>
              <a:cs typeface="Verdana"/>
            </a:endParaRPr>
          </a:p>
          <a:p>
            <a:pPr marL="76835">
              <a:lnSpc>
                <a:spcPct val="100000"/>
              </a:lnSpc>
              <a:spcBef>
                <a:spcPts val="190"/>
              </a:spcBef>
            </a:pPr>
            <a:r>
              <a:rPr lang="en-IN" sz="1100" spc="-5" dirty="0">
                <a:latin typeface="Verdana"/>
                <a:cs typeface="Verdana"/>
              </a:rPr>
              <a:t>Computer Sciences and Engineering : 2017-2021</a:t>
            </a:r>
            <a:endParaRPr sz="1100" dirty="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57486" y="1570481"/>
            <a:ext cx="4038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006FAC"/>
                </a:solidFill>
                <a:latin typeface="Verdana"/>
                <a:cs typeface="Verdana"/>
              </a:rPr>
              <a:t>Skills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7933" y="3208147"/>
            <a:ext cx="3829685" cy="6485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" algn="just">
              <a:lnSpc>
                <a:spcPct val="100000"/>
              </a:lnSpc>
              <a:spcBef>
                <a:spcPts val="95"/>
              </a:spcBef>
            </a:pPr>
            <a:r>
              <a:rPr lang="en-IN" sz="1000" b="1" spc="-10" dirty="0">
                <a:latin typeface="Verdana"/>
                <a:cs typeface="Verdana"/>
              </a:rPr>
              <a:t>ONLINE Flight Booking</a:t>
            </a:r>
            <a:endParaRPr sz="1000" dirty="0">
              <a:latin typeface="Verdana"/>
              <a:cs typeface="Verdana"/>
            </a:endParaRPr>
          </a:p>
          <a:p>
            <a:pPr marL="12700" marR="5080" algn="just">
              <a:lnSpc>
                <a:spcPct val="114100"/>
              </a:lnSpc>
              <a:spcBef>
                <a:spcPts val="855"/>
              </a:spcBef>
            </a:pPr>
            <a:r>
              <a:rPr sz="1100" spc="-5" dirty="0">
                <a:latin typeface="Verdana"/>
                <a:cs typeface="Verdana"/>
              </a:rPr>
              <a:t>Case study </a:t>
            </a:r>
            <a:r>
              <a:rPr sz="1100" dirty="0">
                <a:latin typeface="Verdana"/>
                <a:cs typeface="Verdana"/>
              </a:rPr>
              <a:t>of </a:t>
            </a:r>
            <a:r>
              <a:rPr lang="en-IN" sz="1100" spc="-5" dirty="0">
                <a:latin typeface="Verdana"/>
                <a:cs typeface="Verdana"/>
              </a:rPr>
              <a:t>flight booking</a:t>
            </a:r>
            <a:r>
              <a:rPr sz="1100" dirty="0">
                <a:latin typeface="Verdana"/>
                <a:cs typeface="Verdana"/>
              </a:rPr>
              <a:t> System </a:t>
            </a:r>
            <a:r>
              <a:rPr sz="1100" spc="-5" dirty="0">
                <a:latin typeface="Verdana"/>
                <a:cs typeface="Verdana"/>
              </a:rPr>
              <a:t>along with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Spring </a:t>
            </a:r>
            <a:r>
              <a:rPr sz="1100" dirty="0">
                <a:latin typeface="Verdana"/>
                <a:cs typeface="Verdana"/>
              </a:rPr>
              <a:t>Boot, 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HTML5, </a:t>
            </a:r>
            <a:r>
              <a:rPr sz="1100" spc="-5" dirty="0">
                <a:latin typeface="Verdana"/>
                <a:cs typeface="Verdana"/>
              </a:rPr>
              <a:t>CSS </a:t>
            </a:r>
            <a:r>
              <a:rPr sz="1100" dirty="0">
                <a:latin typeface="Verdana"/>
                <a:cs typeface="Verdana"/>
              </a:rPr>
              <a:t>and </a:t>
            </a:r>
            <a:r>
              <a:rPr lang="en-IN" sz="1100" spc="-5" dirty="0">
                <a:latin typeface="Verdana"/>
                <a:cs typeface="Verdana"/>
              </a:rPr>
              <a:t>React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 </a:t>
            </a:r>
            <a:r>
              <a:rPr sz="1100" spc="-37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User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Interface.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797933" y="4346930"/>
            <a:ext cx="3924935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100" dirty="0">
                <a:latin typeface="Verdana"/>
                <a:cs typeface="Verdana"/>
              </a:rPr>
              <a:t>Four </a:t>
            </a:r>
            <a:r>
              <a:rPr sz="1100" spc="-5" dirty="0">
                <a:latin typeface="Verdana"/>
                <a:cs typeface="Verdana"/>
              </a:rPr>
              <a:t>layered architecture which includes </a:t>
            </a:r>
            <a:r>
              <a:rPr sz="1100" dirty="0">
                <a:latin typeface="Verdana"/>
                <a:cs typeface="Verdana"/>
              </a:rPr>
              <a:t>a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Presentation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Layer, Business Layer, Persistence Layer </a:t>
            </a:r>
            <a:r>
              <a:rPr sz="1100" dirty="0">
                <a:solidFill>
                  <a:srgbClr val="1F2023"/>
                </a:solidFill>
                <a:latin typeface="Verdana"/>
                <a:cs typeface="Verdana"/>
              </a:rPr>
              <a:t>and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Database </a:t>
            </a:r>
            <a:r>
              <a:rPr sz="1100" spc="-375" dirty="0">
                <a:solidFill>
                  <a:srgbClr val="1F2023"/>
                </a:solidFill>
                <a:latin typeface="Verdana"/>
                <a:cs typeface="Verdana"/>
              </a:rPr>
              <a:t> </a:t>
            </a:r>
            <a:r>
              <a:rPr sz="1100" spc="-5" dirty="0">
                <a:solidFill>
                  <a:srgbClr val="1F2023"/>
                </a:solidFill>
                <a:latin typeface="Verdana"/>
                <a:cs typeface="Verdana"/>
              </a:rPr>
              <a:t>Layer</a:t>
            </a:r>
            <a:r>
              <a:rPr sz="1100" spc="-5" dirty="0">
                <a:solidFill>
                  <a:srgbClr val="1F2023"/>
                </a:solidFill>
                <a:latin typeface="Arial MT"/>
                <a:cs typeface="Arial MT"/>
              </a:rPr>
              <a:t>.</a:t>
            </a:r>
            <a:r>
              <a:rPr sz="1100" spc="-15" dirty="0">
                <a:solidFill>
                  <a:srgbClr val="1F2023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Layer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handled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the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exceptions.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21834" y="6457594"/>
            <a:ext cx="2330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Verdana"/>
                <a:cs typeface="Verdana"/>
              </a:rPr>
              <a:t>Check out</a:t>
            </a:r>
            <a:r>
              <a:rPr sz="1200" spc="-10" dirty="0">
                <a:latin typeface="Verdana"/>
                <a:cs typeface="Verdana"/>
              </a:rPr>
              <a:t> my </a:t>
            </a:r>
            <a:r>
              <a:rPr sz="1200" spc="-5" dirty="0">
                <a:latin typeface="Verdana"/>
                <a:cs typeface="Verdana"/>
              </a:rPr>
              <a:t>work</a:t>
            </a:r>
            <a:r>
              <a:rPr sz="1200" spc="-10" dirty="0">
                <a:latin typeface="Verdana"/>
                <a:cs typeface="Verdana"/>
              </a:rPr>
              <a:t> </a:t>
            </a:r>
            <a:r>
              <a:rPr sz="1200" dirty="0">
                <a:latin typeface="Verdana"/>
                <a:cs typeface="Verdana"/>
              </a:rPr>
              <a:t>on</a:t>
            </a:r>
            <a:r>
              <a:rPr sz="1200" spc="-5" dirty="0">
                <a:latin typeface="Verdana"/>
                <a:cs typeface="Verdana"/>
              </a:rPr>
              <a:t> </a:t>
            </a:r>
            <a:r>
              <a:rPr sz="1200" spc="-10" dirty="0">
                <a:latin typeface="Verdana"/>
                <a:cs typeface="Verdana"/>
              </a:rPr>
              <a:t>GitHub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30272" y="1745843"/>
            <a:ext cx="2160905" cy="6946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100" b="1" spc="-5" dirty="0">
                <a:solidFill>
                  <a:srgbClr val="FFFFFF"/>
                </a:solidFill>
                <a:latin typeface="Verdana"/>
                <a:cs typeface="Verdana"/>
              </a:rPr>
              <a:t>Mobile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dirty="0">
                <a:solidFill>
                  <a:srgbClr val="FFFFFF"/>
                </a:solidFill>
                <a:latin typeface="Verdana"/>
                <a:cs typeface="Verdana"/>
              </a:rPr>
              <a:t>No:</a:t>
            </a:r>
            <a:r>
              <a:rPr sz="1100" b="1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50" spc="-7" baseline="2525" dirty="0">
                <a:solidFill>
                  <a:srgbClr val="FFFFFF"/>
                </a:solidFill>
                <a:latin typeface="Verdana"/>
                <a:cs typeface="Verdana"/>
              </a:rPr>
              <a:t>+91</a:t>
            </a:r>
            <a:r>
              <a:rPr lang="en-IN" sz="1650" spc="-15" baseline="2525" dirty="0">
                <a:solidFill>
                  <a:srgbClr val="FFFFFF"/>
                </a:solidFill>
                <a:latin typeface="Verdana"/>
                <a:cs typeface="Verdana"/>
              </a:rPr>
              <a:t>8459986853</a:t>
            </a:r>
            <a:endParaRPr sz="1650" baseline="2525" dirty="0">
              <a:latin typeface="Verdana"/>
              <a:cs typeface="Verdana"/>
            </a:endParaRPr>
          </a:p>
          <a:p>
            <a:pPr marL="18415">
              <a:lnSpc>
                <a:spcPct val="100000"/>
              </a:lnSpc>
              <a:spcBef>
                <a:spcPts val="470"/>
              </a:spcBef>
            </a:pPr>
            <a:r>
              <a:rPr sz="1650" b="1" spc="-7" baseline="5050" dirty="0">
                <a:solidFill>
                  <a:srgbClr val="FFFFFF"/>
                </a:solidFill>
                <a:latin typeface="Verdana"/>
                <a:cs typeface="Verdana"/>
              </a:rPr>
              <a:t>Grade:</a:t>
            </a:r>
            <a:r>
              <a:rPr sz="1650" b="1" spc="569" baseline="50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dirty="0">
                <a:solidFill>
                  <a:srgbClr val="FFFFFF"/>
                </a:solidFill>
                <a:latin typeface="Verdana"/>
                <a:cs typeface="Verdana"/>
              </a:rPr>
              <a:t>A4</a:t>
            </a:r>
            <a:endParaRPr sz="1100" dirty="0">
              <a:latin typeface="Verdana"/>
              <a:cs typeface="Verdana"/>
            </a:endParaRPr>
          </a:p>
          <a:p>
            <a:pPr marL="17145">
              <a:lnSpc>
                <a:spcPct val="100000"/>
              </a:lnSpc>
              <a:spcBef>
                <a:spcPts val="245"/>
              </a:spcBef>
            </a:pPr>
            <a:r>
              <a:rPr sz="1200" spc="-5" dirty="0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r>
              <a:rPr sz="12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FFFFFF"/>
                </a:solidFill>
                <a:latin typeface="Verdana"/>
                <a:cs typeface="Verdana"/>
              </a:rPr>
              <a:t>ID-</a:t>
            </a:r>
            <a:r>
              <a:rPr lang="en-US" sz="1200" dirty="0" err="1">
                <a:solidFill>
                  <a:srgbClr val="FFFFFF"/>
                </a:solidFill>
                <a:latin typeface="Verdana"/>
                <a:cs typeface="Verdana"/>
              </a:rPr>
              <a:t>xxxxxx</a:t>
            </a:r>
            <a:endParaRPr sz="1200" dirty="0">
              <a:latin typeface="Verdana"/>
              <a:cs typeface="Verdana"/>
            </a:endParaRPr>
          </a:p>
        </p:txBody>
      </p:sp>
      <p:pic>
        <p:nvPicPr>
          <p:cNvPr id="30" name="Picture 29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4181C1F1-AC25-4076-876E-7820C6232AF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9" y="151073"/>
            <a:ext cx="1412261" cy="18761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7D4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284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MT</vt:lpstr>
      <vt:lpstr>Calibri</vt:lpstr>
      <vt:lpstr>Times New Roman</vt:lpstr>
      <vt:lpstr>Verdana</vt:lpstr>
      <vt:lpstr>Office Theme</vt:lpstr>
      <vt:lpstr>Apurva R Solanke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ppt template</dc:subject>
  <dc:creator>Bapat, Rashmi</dc:creator>
  <cp:lastModifiedBy>Shubham Shingane</cp:lastModifiedBy>
  <cp:revision>8</cp:revision>
  <dcterms:created xsi:type="dcterms:W3CDTF">2022-06-20T15:56:31Z</dcterms:created>
  <dcterms:modified xsi:type="dcterms:W3CDTF">2022-06-21T06:36:53Z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2022-06-20T00:00:00Z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2022-06-20T00:00:00Z</vt:filetime>
  </property>
</Properties>
</file>