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3"/>
  </p:notesMasterIdLst>
  <p:sldIdLst>
    <p:sldId id="256" r:id="rId2"/>
    <p:sldId id="257" r:id="rId3"/>
    <p:sldId id="258" r:id="rId4"/>
    <p:sldId id="259" r:id="rId5"/>
    <p:sldId id="266" r:id="rId6"/>
    <p:sldId id="261" r:id="rId7"/>
    <p:sldId id="262" r:id="rId8"/>
    <p:sldId id="263" r:id="rId9"/>
    <p:sldId id="260"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4B6C16-45D3-433C-AD85-7374D682091A}">
          <p14:sldIdLst>
            <p14:sldId id="256"/>
            <p14:sldId id="257"/>
            <p14:sldId id="258"/>
            <p14:sldId id="259"/>
            <p14:sldId id="266"/>
            <p14:sldId id="261"/>
            <p14:sldId id="262"/>
            <p14:sldId id="263"/>
            <p14:sldId id="260"/>
            <p14:sldId id="264"/>
            <p14:sldId id="26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urva Yadav" initials="AY" lastIdx="1" clrIdx="0">
    <p:extLst>
      <p:ext uri="{19B8F6BF-5375-455C-9EA6-DF929625EA0E}">
        <p15:presenceInfo xmlns:p15="http://schemas.microsoft.com/office/powerpoint/2012/main" userId="8c2cd87eba9cda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2BB00-81A6-41A4-AA87-36E5856623E8}"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4C4DF-9C6F-4FC2-9F5A-8655BA86C2F7}" type="slidenum">
              <a:rPr lang="en-IN" smtClean="0"/>
              <a:t>‹#›</a:t>
            </a:fld>
            <a:endParaRPr lang="en-IN"/>
          </a:p>
        </p:txBody>
      </p:sp>
    </p:spTree>
    <p:extLst>
      <p:ext uri="{BB962C8B-B14F-4D97-AF65-F5344CB8AC3E}">
        <p14:creationId xmlns:p14="http://schemas.microsoft.com/office/powerpoint/2010/main" val="463152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getting a linear relationship we got a somewhat dispersed relationship. This means that more time in bed doesn’t necessarily represent more sleep.</a:t>
            </a:r>
            <a:endParaRPr lang="en-IN" dirty="0"/>
          </a:p>
        </p:txBody>
      </p:sp>
      <p:sp>
        <p:nvSpPr>
          <p:cNvPr id="4" name="Slide Number Placeholder 3"/>
          <p:cNvSpPr>
            <a:spLocks noGrp="1"/>
          </p:cNvSpPr>
          <p:nvPr>
            <p:ph type="sldNum" sz="quarter" idx="5"/>
          </p:nvPr>
        </p:nvSpPr>
        <p:spPr/>
        <p:txBody>
          <a:bodyPr/>
          <a:lstStyle/>
          <a:p>
            <a:fld id="{F564C4DF-9C6F-4FC2-9F5A-8655BA86C2F7}" type="slidenum">
              <a:rPr lang="en-IN" smtClean="0"/>
              <a:t>6</a:t>
            </a:fld>
            <a:endParaRPr lang="en-IN"/>
          </a:p>
        </p:txBody>
      </p:sp>
    </p:spTree>
    <p:extLst>
      <p:ext uri="{BB962C8B-B14F-4D97-AF65-F5344CB8AC3E}">
        <p14:creationId xmlns:p14="http://schemas.microsoft.com/office/powerpoint/2010/main" val="2111071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More sedentary hours show fewer steps. This can be used to market the product. This could mean that people who sit more tend to walk less.</a:t>
            </a:r>
            <a:endParaRPr lang="en-IN" dirty="0"/>
          </a:p>
        </p:txBody>
      </p:sp>
      <p:sp>
        <p:nvSpPr>
          <p:cNvPr id="4" name="Slide Number Placeholder 3"/>
          <p:cNvSpPr>
            <a:spLocks noGrp="1"/>
          </p:cNvSpPr>
          <p:nvPr>
            <p:ph type="sldNum" sz="quarter" idx="5"/>
          </p:nvPr>
        </p:nvSpPr>
        <p:spPr/>
        <p:txBody>
          <a:bodyPr/>
          <a:lstStyle/>
          <a:p>
            <a:fld id="{F564C4DF-9C6F-4FC2-9F5A-8655BA86C2F7}" type="slidenum">
              <a:rPr lang="en-IN" smtClean="0"/>
              <a:t>7</a:t>
            </a:fld>
            <a:endParaRPr lang="en-IN"/>
          </a:p>
        </p:txBody>
      </p:sp>
    </p:spTree>
    <p:extLst>
      <p:ext uri="{BB962C8B-B14F-4D97-AF65-F5344CB8AC3E}">
        <p14:creationId xmlns:p14="http://schemas.microsoft.com/office/powerpoint/2010/main" val="2959216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visualization, we can see that people who have Very active minutes less than 60 have burned 3200 calories or less while people with very active minutes greater than 60 have burned more calories</a:t>
            </a:r>
            <a:endParaRPr lang="en-IN" dirty="0"/>
          </a:p>
        </p:txBody>
      </p:sp>
      <p:sp>
        <p:nvSpPr>
          <p:cNvPr id="4" name="Slide Number Placeholder 3"/>
          <p:cNvSpPr>
            <a:spLocks noGrp="1"/>
          </p:cNvSpPr>
          <p:nvPr>
            <p:ph type="sldNum" sz="quarter" idx="5"/>
          </p:nvPr>
        </p:nvSpPr>
        <p:spPr/>
        <p:txBody>
          <a:bodyPr/>
          <a:lstStyle/>
          <a:p>
            <a:fld id="{F564C4DF-9C6F-4FC2-9F5A-8655BA86C2F7}" type="slidenum">
              <a:rPr lang="en-IN" smtClean="0"/>
              <a:t>8</a:t>
            </a:fld>
            <a:endParaRPr lang="en-IN"/>
          </a:p>
        </p:txBody>
      </p:sp>
    </p:spTree>
    <p:extLst>
      <p:ext uri="{BB962C8B-B14F-4D97-AF65-F5344CB8AC3E}">
        <p14:creationId xmlns:p14="http://schemas.microsoft.com/office/powerpoint/2010/main" val="154814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146911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257448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026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2805787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6785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2372242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692395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303229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342672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4CA4-CFF4-40EB-9F43-C6557C00B62B}"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87671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C64CA4-CFF4-40EB-9F43-C6557C00B62B}"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115736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C64CA4-CFF4-40EB-9F43-C6557C00B62B}"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287385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C64CA4-CFF4-40EB-9F43-C6557C00B62B}"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216621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64CA4-CFF4-40EB-9F43-C6557C00B62B}"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4983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4CA4-CFF4-40EB-9F43-C6557C00B62B}"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AC949-E78E-4C2F-91AB-273B863A73A6}" type="slidenum">
              <a:rPr lang="en-IN" smtClean="0"/>
              <a:t>‹#›</a:t>
            </a:fld>
            <a:endParaRPr lang="en-IN"/>
          </a:p>
        </p:txBody>
      </p:sp>
    </p:spTree>
    <p:extLst>
      <p:ext uri="{BB962C8B-B14F-4D97-AF65-F5344CB8AC3E}">
        <p14:creationId xmlns:p14="http://schemas.microsoft.com/office/powerpoint/2010/main" val="247710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AC949-E78E-4C2F-91AB-273B863A73A6}" type="slidenum">
              <a:rPr lang="en-IN" smtClean="0"/>
              <a:t>‹#›</a:t>
            </a:fld>
            <a:endParaRPr lang="en-IN"/>
          </a:p>
        </p:txBody>
      </p:sp>
      <p:sp>
        <p:nvSpPr>
          <p:cNvPr id="5" name="Date Placeholder 4"/>
          <p:cNvSpPr>
            <a:spLocks noGrp="1"/>
          </p:cNvSpPr>
          <p:nvPr>
            <p:ph type="dt" sz="half" idx="10"/>
          </p:nvPr>
        </p:nvSpPr>
        <p:spPr/>
        <p:txBody>
          <a:bodyPr/>
          <a:lstStyle/>
          <a:p>
            <a:fld id="{58C64CA4-CFF4-40EB-9F43-C6557C00B62B}" type="datetimeFigureOut">
              <a:rPr lang="en-IN" smtClean="0"/>
              <a:t>30-03-2022</a:t>
            </a:fld>
            <a:endParaRPr lang="en-IN"/>
          </a:p>
        </p:txBody>
      </p:sp>
    </p:spTree>
    <p:extLst>
      <p:ext uri="{BB962C8B-B14F-4D97-AF65-F5344CB8AC3E}">
        <p14:creationId xmlns:p14="http://schemas.microsoft.com/office/powerpoint/2010/main" val="50474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64CA4-CFF4-40EB-9F43-C6557C00B62B}" type="datetimeFigureOut">
              <a:rPr lang="en-IN" smtClean="0"/>
              <a:t>30-03-2022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3AC949-E78E-4C2F-91AB-273B863A73A6}" type="slidenum">
              <a:rPr lang="en-IN" smtClean="0"/>
              <a:t>‹#›</a:t>
            </a:fld>
            <a:endParaRPr lang="en-IN"/>
          </a:p>
        </p:txBody>
      </p:sp>
    </p:spTree>
    <p:extLst>
      <p:ext uri="{BB962C8B-B14F-4D97-AF65-F5344CB8AC3E}">
        <p14:creationId xmlns:p14="http://schemas.microsoft.com/office/powerpoint/2010/main" val="135698898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1A29-894B-47F5-BE00-B9B6C42BD1A2}"/>
              </a:ext>
            </a:extLst>
          </p:cNvPr>
          <p:cNvSpPr>
            <a:spLocks noGrp="1"/>
          </p:cNvSpPr>
          <p:nvPr>
            <p:ph type="ctrTitle"/>
          </p:nvPr>
        </p:nvSpPr>
        <p:spPr/>
        <p:txBody>
          <a:bodyPr/>
          <a:lstStyle/>
          <a:p>
            <a:r>
              <a:rPr lang="en-US" dirty="0"/>
              <a:t>Bellabeat Case Study</a:t>
            </a:r>
            <a:endParaRPr lang="en-IN" dirty="0"/>
          </a:p>
        </p:txBody>
      </p:sp>
      <p:sp>
        <p:nvSpPr>
          <p:cNvPr id="3" name="Subtitle 2">
            <a:extLst>
              <a:ext uri="{FF2B5EF4-FFF2-40B4-BE49-F238E27FC236}">
                <a16:creationId xmlns:a16="http://schemas.microsoft.com/office/drawing/2014/main" id="{8E261625-1BC3-4AA1-8822-666D4B8DA879}"/>
              </a:ext>
            </a:extLst>
          </p:cNvPr>
          <p:cNvSpPr>
            <a:spLocks noGrp="1"/>
          </p:cNvSpPr>
          <p:nvPr>
            <p:ph type="subTitle" idx="1"/>
          </p:nvPr>
        </p:nvSpPr>
        <p:spPr/>
        <p:txBody>
          <a:bodyPr/>
          <a:lstStyle/>
          <a:p>
            <a:r>
              <a:rPr lang="en-US" dirty="0"/>
              <a:t>Presenter: Apurva Yadav</a:t>
            </a:r>
          </a:p>
          <a:p>
            <a:r>
              <a:rPr lang="en-US" dirty="0"/>
              <a:t>Last Updated: 30-03-2022</a:t>
            </a:r>
            <a:endParaRPr lang="en-IN" dirty="0"/>
          </a:p>
        </p:txBody>
      </p:sp>
    </p:spTree>
    <p:extLst>
      <p:ext uri="{BB962C8B-B14F-4D97-AF65-F5344CB8AC3E}">
        <p14:creationId xmlns:p14="http://schemas.microsoft.com/office/powerpoint/2010/main" val="2792828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3227-A829-4B5B-8C9B-7B7AAEF58C6F}"/>
              </a:ext>
            </a:extLst>
          </p:cNvPr>
          <p:cNvSpPr>
            <a:spLocks noGrp="1"/>
          </p:cNvSpPr>
          <p:nvPr>
            <p:ph type="title"/>
          </p:nvPr>
        </p:nvSpPr>
        <p:spPr>
          <a:xfrm>
            <a:off x="677334" y="1267146"/>
            <a:ext cx="8596668" cy="1320800"/>
          </a:xfrm>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8B1ACF6B-44F8-4FCB-9D3C-9F81762A6C6C}"/>
              </a:ext>
            </a:extLst>
          </p:cNvPr>
          <p:cNvSpPr>
            <a:spLocks noGrp="1"/>
          </p:cNvSpPr>
          <p:nvPr>
            <p:ph idx="1"/>
          </p:nvPr>
        </p:nvSpPr>
        <p:spPr/>
        <p:txBody>
          <a:bodyPr>
            <a:normAutofit/>
          </a:bodyPr>
          <a:lstStyle/>
          <a:p>
            <a:pPr marL="0" indent="0">
              <a:buNone/>
            </a:pPr>
            <a:r>
              <a:rPr lang="en-US" sz="2000" dirty="0"/>
              <a:t>Bellabeat device with Calorie meter, Sleep monitor, and step counter should be marketed. These features are a must for a smart fitness device.</a:t>
            </a:r>
            <a:endParaRPr lang="en-IN" sz="2000" dirty="0"/>
          </a:p>
        </p:txBody>
      </p:sp>
    </p:spTree>
    <p:extLst>
      <p:ext uri="{BB962C8B-B14F-4D97-AF65-F5344CB8AC3E}">
        <p14:creationId xmlns:p14="http://schemas.microsoft.com/office/powerpoint/2010/main" val="348640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A343-FC27-4EBF-AD37-84E6B53440EA}"/>
              </a:ext>
            </a:extLst>
          </p:cNvPr>
          <p:cNvSpPr>
            <a:spLocks noGrp="1"/>
          </p:cNvSpPr>
          <p:nvPr>
            <p:ph type="title"/>
          </p:nvPr>
        </p:nvSpPr>
        <p:spPr>
          <a:xfrm>
            <a:off x="615689" y="2448674"/>
            <a:ext cx="8596668" cy="1320800"/>
          </a:xfrm>
        </p:spPr>
        <p:txBody>
          <a:bodyPr/>
          <a:lstStyle/>
          <a:p>
            <a:r>
              <a:rPr lang="en-US" dirty="0"/>
              <a:t>Thank You.</a:t>
            </a:r>
            <a:br>
              <a:rPr lang="en-US" dirty="0"/>
            </a:br>
            <a:r>
              <a:rPr lang="en-US" dirty="0"/>
              <a:t>Any questions are welcome!</a:t>
            </a:r>
            <a:endParaRPr lang="en-IN" dirty="0"/>
          </a:p>
        </p:txBody>
      </p:sp>
    </p:spTree>
    <p:extLst>
      <p:ext uri="{BB962C8B-B14F-4D97-AF65-F5344CB8AC3E}">
        <p14:creationId xmlns:p14="http://schemas.microsoft.com/office/powerpoint/2010/main" val="397200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E834-BAFE-4463-BC60-575551992643}"/>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636F834-A048-4198-8602-03FECA096F17}"/>
              </a:ext>
            </a:extLst>
          </p:cNvPr>
          <p:cNvSpPr>
            <a:spLocks noGrp="1"/>
          </p:cNvSpPr>
          <p:nvPr>
            <p:ph idx="1"/>
          </p:nvPr>
        </p:nvSpPr>
        <p:spPr/>
        <p:txBody>
          <a:bodyPr/>
          <a:lstStyle/>
          <a:p>
            <a:r>
              <a:rPr lang="en-US" dirty="0"/>
              <a:t>Introduction</a:t>
            </a:r>
          </a:p>
          <a:p>
            <a:r>
              <a:rPr lang="en-US" dirty="0"/>
              <a:t>Project overview and goals</a:t>
            </a:r>
          </a:p>
          <a:p>
            <a:r>
              <a:rPr lang="en-US" dirty="0"/>
              <a:t>Data and Analysis</a:t>
            </a:r>
          </a:p>
          <a:p>
            <a:r>
              <a:rPr lang="en-US" dirty="0"/>
              <a:t>Recommendations</a:t>
            </a:r>
          </a:p>
          <a:p>
            <a:r>
              <a:rPr lang="en-US" dirty="0"/>
              <a:t>Questions</a:t>
            </a:r>
            <a:endParaRPr lang="en-IN" dirty="0"/>
          </a:p>
        </p:txBody>
      </p:sp>
    </p:spTree>
    <p:extLst>
      <p:ext uri="{BB962C8B-B14F-4D97-AF65-F5344CB8AC3E}">
        <p14:creationId xmlns:p14="http://schemas.microsoft.com/office/powerpoint/2010/main" val="106960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D842-42E0-418C-A6C5-A8A7764DFD75}"/>
              </a:ext>
            </a:extLst>
          </p:cNvPr>
          <p:cNvSpPr>
            <a:spLocks noGrp="1"/>
          </p:cNvSpPr>
          <p:nvPr>
            <p:ph type="title"/>
          </p:nvPr>
        </p:nvSpPr>
        <p:spPr>
          <a:xfrm>
            <a:off x="677334" y="1110114"/>
            <a:ext cx="8596668" cy="1320800"/>
          </a:xfrm>
        </p:spPr>
        <p:txBody>
          <a:bodyPr/>
          <a:lstStyle/>
          <a:p>
            <a:r>
              <a:rPr lang="en-US" dirty="0"/>
              <a:t>Business Task</a:t>
            </a:r>
            <a:endParaRPr lang="en-IN" dirty="0"/>
          </a:p>
        </p:txBody>
      </p:sp>
      <p:sp>
        <p:nvSpPr>
          <p:cNvPr id="3" name="Content Placeholder 2">
            <a:extLst>
              <a:ext uri="{FF2B5EF4-FFF2-40B4-BE49-F238E27FC236}">
                <a16:creationId xmlns:a16="http://schemas.microsoft.com/office/drawing/2014/main" id="{DFEA3FB7-049B-4472-B08D-B62EE9688749}"/>
              </a:ext>
            </a:extLst>
          </p:cNvPr>
          <p:cNvSpPr>
            <a:spLocks noGrp="1"/>
          </p:cNvSpPr>
          <p:nvPr>
            <p:ph idx="1"/>
          </p:nvPr>
        </p:nvSpPr>
        <p:spPr>
          <a:xfrm>
            <a:off x="677334" y="2059807"/>
            <a:ext cx="8596668" cy="3981556"/>
          </a:xfrm>
        </p:spPr>
        <p:txBody>
          <a:bodyPr>
            <a:normAutofit/>
          </a:bodyPr>
          <a:lstStyle/>
          <a:p>
            <a:pPr marL="0" indent="0">
              <a:buNone/>
            </a:pPr>
            <a:r>
              <a:rPr lang="en-US" sz="2000" dirty="0"/>
              <a:t>Analyze smart device usage data in order to gain insight into how consumers use non-Bellabeat smart devices. This would help Bellabeat’s Marketing team to influence their marketing strategy.</a:t>
            </a:r>
            <a:endParaRPr lang="en-IN" sz="2000" dirty="0"/>
          </a:p>
        </p:txBody>
      </p:sp>
    </p:spTree>
    <p:extLst>
      <p:ext uri="{BB962C8B-B14F-4D97-AF65-F5344CB8AC3E}">
        <p14:creationId xmlns:p14="http://schemas.microsoft.com/office/powerpoint/2010/main" val="270732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91FC-3292-4B5B-8220-379EDACB2896}"/>
              </a:ext>
            </a:extLst>
          </p:cNvPr>
          <p:cNvSpPr>
            <a:spLocks noGrp="1"/>
          </p:cNvSpPr>
          <p:nvPr>
            <p:ph type="title"/>
          </p:nvPr>
        </p:nvSpPr>
        <p:spPr>
          <a:xfrm>
            <a:off x="677334" y="804809"/>
            <a:ext cx="8596668" cy="1320800"/>
          </a:xfrm>
        </p:spPr>
        <p:txBody>
          <a:bodyPr/>
          <a:lstStyle/>
          <a:p>
            <a:r>
              <a:rPr lang="en-US" dirty="0"/>
              <a:t>Data Sources</a:t>
            </a:r>
            <a:br>
              <a:rPr lang="en-US" dirty="0"/>
            </a:br>
            <a:endParaRPr lang="en-IN" dirty="0"/>
          </a:p>
        </p:txBody>
      </p:sp>
      <p:sp>
        <p:nvSpPr>
          <p:cNvPr id="3" name="Content Placeholder 2">
            <a:extLst>
              <a:ext uri="{FF2B5EF4-FFF2-40B4-BE49-F238E27FC236}">
                <a16:creationId xmlns:a16="http://schemas.microsoft.com/office/drawing/2014/main" id="{5156B8F2-8184-4062-A2E5-F525408EF6F0}"/>
              </a:ext>
            </a:extLst>
          </p:cNvPr>
          <p:cNvSpPr>
            <a:spLocks noGrp="1"/>
          </p:cNvSpPr>
          <p:nvPr>
            <p:ph idx="1"/>
          </p:nvPr>
        </p:nvSpPr>
        <p:spPr>
          <a:xfrm>
            <a:off x="677334" y="1811267"/>
            <a:ext cx="8596668" cy="3880773"/>
          </a:xfrm>
        </p:spPr>
        <p:txBody>
          <a:bodyPr>
            <a:normAutofit/>
          </a:bodyPr>
          <a:lstStyle/>
          <a:p>
            <a:pPr marL="0" indent="0">
              <a:buNone/>
            </a:pPr>
            <a:r>
              <a:rPr lang="en-US" sz="2400" dirty="0"/>
              <a:t>FitBit Fitness Tracker Data – Kaggle</a:t>
            </a:r>
            <a:endParaRPr lang="en-US" sz="2000" b="0" i="0" dirty="0">
              <a:effectLst/>
              <a:latin typeface="Inter"/>
            </a:endParaRPr>
          </a:p>
          <a:p>
            <a:pPr marL="0" indent="0">
              <a:buNone/>
            </a:pPr>
            <a:r>
              <a:rPr lang="en-US" sz="2000" b="0" i="0" dirty="0">
                <a:effectLst/>
                <a:latin typeface="Inter"/>
              </a:rPr>
              <a:t>This dataset was generated by respondents to a distributed survey via Amazon Mechanical Turk between 12</a:t>
            </a:r>
            <a:r>
              <a:rPr lang="en-US" sz="2000" baseline="30000" dirty="0">
                <a:latin typeface="Inter"/>
              </a:rPr>
              <a:t>th</a:t>
            </a:r>
            <a:r>
              <a:rPr lang="en-US" sz="2000" b="0" i="0" dirty="0">
                <a:effectLst/>
                <a:latin typeface="Inter"/>
              </a:rPr>
              <a:t>  March 2016 to 12</a:t>
            </a:r>
            <a:r>
              <a:rPr lang="en-US" sz="2000" b="0" i="0" baseline="30000" dirty="0">
                <a:effectLst/>
                <a:latin typeface="Inter"/>
              </a:rPr>
              <a:t>th</a:t>
            </a:r>
            <a:r>
              <a:rPr lang="en-US" sz="2000" b="0" i="0" dirty="0">
                <a:effectLst/>
                <a:latin typeface="Inter"/>
              </a:rPr>
              <a:t> May 2016. </a:t>
            </a:r>
          </a:p>
          <a:p>
            <a:pPr marL="0" indent="0">
              <a:buNone/>
            </a:pPr>
            <a:r>
              <a:rPr lang="en-US" sz="2000" b="0" i="0" dirty="0">
                <a:effectLst/>
                <a:latin typeface="Inter"/>
              </a:rPr>
              <a:t>Thirty eligible Fitbit users consented to the submission of personal tracker data, including minute-level output for</a:t>
            </a:r>
          </a:p>
          <a:p>
            <a:pPr lvl="1"/>
            <a:r>
              <a:rPr lang="en-US" sz="1800" b="0" i="0" dirty="0">
                <a:effectLst/>
                <a:latin typeface="Inter"/>
              </a:rPr>
              <a:t> physical activity</a:t>
            </a:r>
          </a:p>
          <a:p>
            <a:pPr lvl="1"/>
            <a:r>
              <a:rPr lang="en-US" sz="1800" b="0" i="0" dirty="0">
                <a:effectLst/>
                <a:latin typeface="Inter"/>
              </a:rPr>
              <a:t> heart rate</a:t>
            </a:r>
          </a:p>
          <a:p>
            <a:pPr lvl="1"/>
            <a:r>
              <a:rPr lang="en-US" sz="1800" b="0" i="0" dirty="0">
                <a:effectLst/>
                <a:latin typeface="Inter"/>
              </a:rPr>
              <a:t> sleep monitoring</a:t>
            </a:r>
            <a:endParaRPr lang="en-IN" sz="1800" dirty="0"/>
          </a:p>
        </p:txBody>
      </p:sp>
    </p:spTree>
    <p:extLst>
      <p:ext uri="{BB962C8B-B14F-4D97-AF65-F5344CB8AC3E}">
        <p14:creationId xmlns:p14="http://schemas.microsoft.com/office/powerpoint/2010/main" val="110447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1D9B-82CD-47D5-8108-9850100182D8}"/>
              </a:ext>
            </a:extLst>
          </p:cNvPr>
          <p:cNvSpPr>
            <a:spLocks noGrp="1"/>
          </p:cNvSpPr>
          <p:nvPr>
            <p:ph type="title"/>
          </p:nvPr>
        </p:nvSpPr>
        <p:spPr>
          <a:xfrm>
            <a:off x="769799" y="2387029"/>
            <a:ext cx="9740663" cy="1743182"/>
          </a:xfrm>
        </p:spPr>
        <p:txBody>
          <a:bodyPr>
            <a:normAutofit fontScale="90000"/>
          </a:bodyPr>
          <a:lstStyle/>
          <a:p>
            <a:r>
              <a:rPr lang="en-US" sz="4000" dirty="0"/>
              <a:t>Visualizations</a:t>
            </a:r>
            <a:br>
              <a:rPr lang="en-US" sz="4000" dirty="0"/>
            </a:br>
            <a:r>
              <a:rPr lang="en-US" sz="4000" dirty="0"/>
              <a:t> </a:t>
            </a:r>
            <a:r>
              <a:rPr lang="en-US" sz="2200" dirty="0">
                <a:solidFill>
                  <a:schemeClr val="tx1"/>
                </a:solidFill>
              </a:rPr>
              <a:t>To make things clear!</a:t>
            </a:r>
            <a:br>
              <a:rPr lang="en-US" sz="4000" dirty="0"/>
            </a:br>
            <a:endParaRPr lang="en-IN" sz="4000" dirty="0"/>
          </a:p>
        </p:txBody>
      </p:sp>
    </p:spTree>
    <p:extLst>
      <p:ext uri="{BB962C8B-B14F-4D97-AF65-F5344CB8AC3E}">
        <p14:creationId xmlns:p14="http://schemas.microsoft.com/office/powerpoint/2010/main" val="32222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771D-B304-4F7F-8463-78E8EA1B7E6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53D771F8-F421-4325-8A51-F004CB7F7C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510" y="465761"/>
            <a:ext cx="8757492" cy="4517204"/>
          </a:xfrm>
        </p:spPr>
      </p:pic>
      <p:sp>
        <p:nvSpPr>
          <p:cNvPr id="7" name="TextBox 6">
            <a:extLst>
              <a:ext uri="{FF2B5EF4-FFF2-40B4-BE49-F238E27FC236}">
                <a16:creationId xmlns:a16="http://schemas.microsoft.com/office/drawing/2014/main" id="{63DBC798-D559-4D56-80C9-97865B39A3F6}"/>
              </a:ext>
            </a:extLst>
          </p:cNvPr>
          <p:cNvSpPr txBox="1"/>
          <p:nvPr/>
        </p:nvSpPr>
        <p:spPr>
          <a:xfrm flipH="1">
            <a:off x="1158819" y="5048071"/>
            <a:ext cx="7633698" cy="1200329"/>
          </a:xfrm>
          <a:prstGeom prst="rect">
            <a:avLst/>
          </a:prstGeom>
          <a:noFill/>
        </p:spPr>
        <p:txBody>
          <a:bodyPr wrap="square" rtlCol="0">
            <a:spAutoFit/>
          </a:bodyPr>
          <a:lstStyle/>
          <a:p>
            <a:r>
              <a:rPr lang="en-US" dirty="0"/>
              <a:t>Instead of getting a linear relationship, A somewhat dispersed relationship appears. This means that </a:t>
            </a:r>
            <a:r>
              <a:rPr lang="en-US" b="1" dirty="0"/>
              <a:t>more time in bed doesn’t necessarily represent more sleep</a:t>
            </a:r>
            <a:r>
              <a:rPr lang="en-US" dirty="0"/>
              <a:t>.</a:t>
            </a:r>
            <a:endParaRPr lang="en-IN" dirty="0"/>
          </a:p>
          <a:p>
            <a:endParaRPr lang="en-IN" dirty="0"/>
          </a:p>
        </p:txBody>
      </p:sp>
    </p:spTree>
    <p:extLst>
      <p:ext uri="{BB962C8B-B14F-4D97-AF65-F5344CB8AC3E}">
        <p14:creationId xmlns:p14="http://schemas.microsoft.com/office/powerpoint/2010/main" val="376753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3A9-F4CC-40F9-B9C6-2E2173E5AF2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CB41D2F-5CFD-41D4-86E1-8D7D0160DE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544" y="343328"/>
            <a:ext cx="8518038" cy="4387046"/>
          </a:xfrm>
        </p:spPr>
      </p:pic>
      <p:sp>
        <p:nvSpPr>
          <p:cNvPr id="6" name="TextBox 5">
            <a:extLst>
              <a:ext uri="{FF2B5EF4-FFF2-40B4-BE49-F238E27FC236}">
                <a16:creationId xmlns:a16="http://schemas.microsoft.com/office/drawing/2014/main" id="{3259D89A-A06D-4FE4-9A75-E921FB985AEB}"/>
              </a:ext>
            </a:extLst>
          </p:cNvPr>
          <p:cNvSpPr txBox="1"/>
          <p:nvPr/>
        </p:nvSpPr>
        <p:spPr>
          <a:xfrm>
            <a:off x="1006867" y="5106255"/>
            <a:ext cx="8363164" cy="923330"/>
          </a:xfrm>
          <a:prstGeom prst="rect">
            <a:avLst/>
          </a:prstGeom>
          <a:noFill/>
        </p:spPr>
        <p:txBody>
          <a:bodyPr wrap="square" rtlCol="0">
            <a:spAutoFit/>
          </a:bodyPr>
          <a:lstStyle/>
          <a:p>
            <a:r>
              <a:rPr lang="en-US" b="1" dirty="0"/>
              <a:t>More sedentary hours show fewer steps</a:t>
            </a:r>
            <a:r>
              <a:rPr lang="en-US" dirty="0"/>
              <a:t>. This can be used to market the product. This could mean that people who sit more tend to walk less.</a:t>
            </a:r>
            <a:endParaRPr lang="en-IN" dirty="0"/>
          </a:p>
          <a:p>
            <a:endParaRPr lang="en-IN" dirty="0"/>
          </a:p>
        </p:txBody>
      </p:sp>
    </p:spTree>
    <p:extLst>
      <p:ext uri="{BB962C8B-B14F-4D97-AF65-F5344CB8AC3E}">
        <p14:creationId xmlns:p14="http://schemas.microsoft.com/office/powerpoint/2010/main" val="355394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B5E9-E9CC-49FA-B347-4EEBB3DF42E5}"/>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90A5B41F-6967-48B3-923B-25BFB9A4C1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160" y="291101"/>
            <a:ext cx="8866598" cy="4572930"/>
          </a:xfrm>
        </p:spPr>
      </p:pic>
      <p:sp>
        <p:nvSpPr>
          <p:cNvPr id="7" name="TextBox 6">
            <a:extLst>
              <a:ext uri="{FF2B5EF4-FFF2-40B4-BE49-F238E27FC236}">
                <a16:creationId xmlns:a16="http://schemas.microsoft.com/office/drawing/2014/main" id="{F7D813C8-48F9-42A3-B424-DB8D0FF1C53F}"/>
              </a:ext>
            </a:extLst>
          </p:cNvPr>
          <p:cNvSpPr txBox="1"/>
          <p:nvPr/>
        </p:nvSpPr>
        <p:spPr>
          <a:xfrm>
            <a:off x="821933" y="4864031"/>
            <a:ext cx="8452069" cy="1200329"/>
          </a:xfrm>
          <a:prstGeom prst="rect">
            <a:avLst/>
          </a:prstGeom>
          <a:noFill/>
        </p:spPr>
        <p:txBody>
          <a:bodyPr wrap="square" rtlCol="0">
            <a:spAutoFit/>
          </a:bodyPr>
          <a:lstStyle/>
          <a:p>
            <a:r>
              <a:rPr lang="en-US" dirty="0"/>
              <a:t>People who have Very active minutes less than 60 have burned 3200 calories or less while people with very active minutes greater than 60 have burned more calories.</a:t>
            </a:r>
            <a:endParaRPr lang="en-IN" dirty="0"/>
          </a:p>
          <a:p>
            <a:endParaRPr lang="en-IN" dirty="0"/>
          </a:p>
        </p:txBody>
      </p:sp>
    </p:spTree>
    <p:extLst>
      <p:ext uri="{BB962C8B-B14F-4D97-AF65-F5344CB8AC3E}">
        <p14:creationId xmlns:p14="http://schemas.microsoft.com/office/powerpoint/2010/main" val="56094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833F-3FC9-468F-A14D-2A52F128EBA9}"/>
              </a:ext>
            </a:extLst>
          </p:cNvPr>
          <p:cNvSpPr>
            <a:spLocks noGrp="1"/>
          </p:cNvSpPr>
          <p:nvPr>
            <p:ph type="title"/>
          </p:nvPr>
        </p:nvSpPr>
        <p:spPr>
          <a:xfrm>
            <a:off x="677334" y="1158240"/>
            <a:ext cx="8596668" cy="1320800"/>
          </a:xfrm>
        </p:spPr>
        <p:txBody>
          <a:bodyPr/>
          <a:lstStyle/>
          <a:p>
            <a:r>
              <a:rPr lang="en-US" dirty="0"/>
              <a:t>Analysis Insights</a:t>
            </a:r>
            <a:endParaRPr lang="en-IN" dirty="0"/>
          </a:p>
        </p:txBody>
      </p:sp>
      <p:sp>
        <p:nvSpPr>
          <p:cNvPr id="3" name="Content Placeholder 2">
            <a:extLst>
              <a:ext uri="{FF2B5EF4-FFF2-40B4-BE49-F238E27FC236}">
                <a16:creationId xmlns:a16="http://schemas.microsoft.com/office/drawing/2014/main" id="{E59C9CFF-B7C1-44BA-BFFB-8F58D95BDC9C}"/>
              </a:ext>
            </a:extLst>
          </p:cNvPr>
          <p:cNvSpPr>
            <a:spLocks noGrp="1"/>
          </p:cNvSpPr>
          <p:nvPr>
            <p:ph idx="1"/>
          </p:nvPr>
        </p:nvSpPr>
        <p:spPr/>
        <p:txBody>
          <a:bodyPr/>
          <a:lstStyle/>
          <a:p>
            <a:r>
              <a:rPr lang="en-US" dirty="0"/>
              <a:t>More sedentary hours show fewer steps.</a:t>
            </a:r>
          </a:p>
          <a:p>
            <a:r>
              <a:rPr lang="en-US" dirty="0"/>
              <a:t>People who have Very active minutes less than 60 have burned 3200 calories or less while people with Very active minutes greater than 60 have burned more calories.</a:t>
            </a:r>
          </a:p>
          <a:p>
            <a:r>
              <a:rPr lang="en-US" dirty="0"/>
              <a:t>More time in bed doesn’t necessarily represent more sleep.</a:t>
            </a:r>
            <a:endParaRPr lang="en-IN" dirty="0"/>
          </a:p>
        </p:txBody>
      </p:sp>
    </p:spTree>
    <p:extLst>
      <p:ext uri="{BB962C8B-B14F-4D97-AF65-F5344CB8AC3E}">
        <p14:creationId xmlns:p14="http://schemas.microsoft.com/office/powerpoint/2010/main" val="33950566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TotalTime>
  <Words>388</Words>
  <Application>Microsoft Office PowerPoint</Application>
  <PresentationFormat>Widescreen</PresentationFormat>
  <Paragraphs>35</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Inter</vt:lpstr>
      <vt:lpstr>Trebuchet MS</vt:lpstr>
      <vt:lpstr>Wingdings 3</vt:lpstr>
      <vt:lpstr>Facet</vt:lpstr>
      <vt:lpstr>Bellabeat Case Study</vt:lpstr>
      <vt:lpstr>Agenda</vt:lpstr>
      <vt:lpstr>Business Task</vt:lpstr>
      <vt:lpstr>Data Sources </vt:lpstr>
      <vt:lpstr>Visualizations  To make things clear! </vt:lpstr>
      <vt:lpstr>PowerPoint Presentation</vt:lpstr>
      <vt:lpstr>PowerPoint Presentation</vt:lpstr>
      <vt:lpstr>PowerPoint Presentation</vt:lpstr>
      <vt:lpstr>Analysis Insights</vt:lpstr>
      <vt:lpstr>Recommendation(s)</vt:lpstr>
      <vt:lpstr>Thank You. Any questions are welcome!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Case Study</dc:title>
  <dc:creator>Apurva Yadav</dc:creator>
  <cp:lastModifiedBy>Apurva Yadav</cp:lastModifiedBy>
  <cp:revision>1</cp:revision>
  <dcterms:created xsi:type="dcterms:W3CDTF">2022-03-30T04:52:07Z</dcterms:created>
  <dcterms:modified xsi:type="dcterms:W3CDTF">2022-03-30T05:47:29Z</dcterms:modified>
</cp:coreProperties>
</file>