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flverse/nflverse-data/releases/tag/pb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D3C10-B51C-39FB-93A0-D1BF0E68E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40" y="4008962"/>
            <a:ext cx="10838972" cy="141975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solidFill>
                  <a:srgbClr val="FFFFFF"/>
                </a:solidFill>
              </a:rPr>
              <a:t>Field Goal Probability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17BC-9FD2-7727-D746-8C1BFFB0D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010" y="5445657"/>
            <a:ext cx="9648233" cy="7722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F496F"/>
                </a:solidFill>
              </a:rPr>
              <a:t>Made By: </a:t>
            </a:r>
            <a:r>
              <a:rPr lang="en-US" u="sng" dirty="0">
                <a:solidFill>
                  <a:srgbClr val="0F496F"/>
                </a:solidFill>
              </a:rPr>
              <a:t>Andrew Purvis</a:t>
            </a:r>
          </a:p>
        </p:txBody>
      </p:sp>
      <p:sp useBgFill="1">
        <p:nvSpPr>
          <p:cNvPr id="30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of a sports team&#10;&#10;AI-generated content may be incorrect.">
            <a:extLst>
              <a:ext uri="{FF2B5EF4-FFF2-40B4-BE49-F238E27FC236}">
                <a16:creationId xmlns:a16="http://schemas.microsoft.com/office/drawing/2014/main" id="{29736CE4-F00B-BD16-9AE9-F903EF931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09" y="1161475"/>
            <a:ext cx="3940634" cy="221660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6638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2934F-200A-722D-F51B-DA3818600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F29A-53C7-5277-9912-4B993368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662" y="0"/>
            <a:ext cx="8706676" cy="1507067"/>
          </a:xfrm>
        </p:spPr>
        <p:txBody>
          <a:bodyPr/>
          <a:lstStyle/>
          <a:p>
            <a:pPr algn="ctr"/>
            <a:r>
              <a:rPr lang="en-US" b="1" dirty="0"/>
              <a:t>Data and Features Used FOR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0D9B-50D0-1DD0-10FB-C1F642A51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76172"/>
            <a:ext cx="10566242" cy="2225039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Play-by-Play Data Retrieval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NFLVerse GitHub</a:t>
            </a:r>
            <a:r>
              <a:rPr lang="en-US" dirty="0"/>
              <a:t> for years 2016-2024</a:t>
            </a:r>
          </a:p>
          <a:p>
            <a:pPr lvl="1"/>
            <a:r>
              <a:rPr lang="en-US" dirty="0"/>
              <a:t>Pre-processed the data to get only Field Goal Attempts and removed any unnecessary columns</a:t>
            </a:r>
          </a:p>
          <a:p>
            <a:pPr lvl="1"/>
            <a:r>
              <a:rPr lang="en-US" dirty="0"/>
              <a:t>Replaced </a:t>
            </a:r>
            <a:r>
              <a:rPr lang="en-US" dirty="0" err="1"/>
              <a:t>NaNs</a:t>
            </a:r>
            <a:r>
              <a:rPr lang="en-US" dirty="0"/>
              <a:t> in temperature and wind data for closed stadiums </a:t>
            </a:r>
          </a:p>
          <a:p>
            <a:pPr lvl="2"/>
            <a:r>
              <a:rPr lang="en-US" dirty="0"/>
              <a:t>70 degrees and 0 MPH</a:t>
            </a:r>
          </a:p>
          <a:p>
            <a:pPr marL="0" indent="0" algn="ctr">
              <a:buNone/>
            </a:pPr>
            <a:r>
              <a:rPr lang="en-US" u="sng" dirty="0"/>
              <a:t>Final Features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79447A-CD5E-9860-5918-13932A769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69540"/>
              </p:ext>
            </p:extLst>
          </p:nvPr>
        </p:nvGraphicFramePr>
        <p:xfrm>
          <a:off x="941546" y="3572254"/>
          <a:ext cx="100769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487">
                  <a:extLst>
                    <a:ext uri="{9D8B030D-6E8A-4147-A177-3AD203B41FA5}">
                      <a16:colId xmlns:a16="http://schemas.microsoft.com/office/drawing/2014/main" val="1438933835"/>
                    </a:ext>
                  </a:extLst>
                </a:gridCol>
                <a:gridCol w="5038487">
                  <a:extLst>
                    <a:ext uri="{9D8B030D-6E8A-4147-A177-3AD203B41FA5}">
                      <a16:colId xmlns:a16="http://schemas.microsoft.com/office/drawing/2014/main" val="2846305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Simple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62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Kicker’s Season FG% Prior to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3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Kicker’s Career Long Prior to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910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Kicker’s FG% in Bin Range Prior to Attempt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84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 Differential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League FG% from Specific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for Closed or 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44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Seconds Remaining in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for Grass or Turf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09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Seconds Remaining in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for Home or 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71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4840-A35D-43E4-AB40-305F6D10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2CF-E98F-2270-F1C1-50580AC1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144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Final Model Summary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01CD7C-1C2B-D2FE-5A89-0F39914609C7}"/>
              </a:ext>
            </a:extLst>
          </p:cNvPr>
          <p:cNvSpPr/>
          <p:nvPr/>
        </p:nvSpPr>
        <p:spPr>
          <a:xfrm>
            <a:off x="603502" y="1516211"/>
            <a:ext cx="4242816" cy="2176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148DB54-78DE-5C4A-32D1-1432D3CE15A1}"/>
              </a:ext>
            </a:extLst>
          </p:cNvPr>
          <p:cNvSpPr/>
          <p:nvPr/>
        </p:nvSpPr>
        <p:spPr>
          <a:xfrm>
            <a:off x="7184138" y="2924312"/>
            <a:ext cx="4242816" cy="2176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FF03F0-9792-B132-EA47-51EAF4895CB5}"/>
              </a:ext>
            </a:extLst>
          </p:cNvPr>
          <p:cNvSpPr/>
          <p:nvPr/>
        </p:nvSpPr>
        <p:spPr>
          <a:xfrm>
            <a:off x="603502" y="4174067"/>
            <a:ext cx="4242816" cy="21762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850C11-3C94-336C-8AD7-7D56A8411C41}"/>
              </a:ext>
            </a:extLst>
          </p:cNvPr>
          <p:cNvSpPr/>
          <p:nvPr/>
        </p:nvSpPr>
        <p:spPr>
          <a:xfrm rot="1017697">
            <a:off x="5462017" y="3145540"/>
            <a:ext cx="1106424" cy="32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0DD1E3-B131-2E79-D043-E495E7AA0209}"/>
              </a:ext>
            </a:extLst>
          </p:cNvPr>
          <p:cNvSpPr/>
          <p:nvPr/>
        </p:nvSpPr>
        <p:spPr>
          <a:xfrm rot="20580000">
            <a:off x="5462024" y="4401292"/>
            <a:ext cx="1106424" cy="32004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9F49C-3B34-D64A-B52B-3C3FD125EE82}"/>
              </a:ext>
            </a:extLst>
          </p:cNvPr>
          <p:cNvSpPr txBox="1"/>
          <p:nvPr/>
        </p:nvSpPr>
        <p:spPr>
          <a:xfrm>
            <a:off x="800098" y="1588684"/>
            <a:ext cx="3849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Logistic Regression (80% Weight)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Trained on All Data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Normalized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Recognize Linear Trends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AUC: 0.7926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51754-9334-ECEC-AC15-F2F8EECEEA93}"/>
              </a:ext>
            </a:extLst>
          </p:cNvPr>
          <p:cNvSpPr txBox="1"/>
          <p:nvPr/>
        </p:nvSpPr>
        <p:spPr>
          <a:xfrm>
            <a:off x="800098" y="4246540"/>
            <a:ext cx="3849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Classifier (15% Weight)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Trained on 80/10/10 Split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Normalized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Recognize Nonlinear Trends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AUC: 0.7894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7F2D4-96EC-DB9F-9DC8-C5AAADD5DE64}"/>
              </a:ext>
            </a:extLst>
          </p:cNvPr>
          <p:cNvSpPr txBox="1"/>
          <p:nvPr/>
        </p:nvSpPr>
        <p:spPr>
          <a:xfrm>
            <a:off x="7380734" y="3103716"/>
            <a:ext cx="3849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Ensemble (Final Model)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Blends Together Both Models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Increases Accuracy </a:t>
            </a:r>
          </a:p>
        </p:txBody>
      </p:sp>
    </p:spTree>
    <p:extLst>
      <p:ext uri="{BB962C8B-B14F-4D97-AF65-F5344CB8AC3E}">
        <p14:creationId xmlns:p14="http://schemas.microsoft.com/office/powerpoint/2010/main" val="337860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8680-E492-B556-744E-8B369963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408C-B590-DDAC-C8F5-F6647534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Accuracy Metrics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ADD2-3FEF-9231-E381-7D04A94F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3" y="1159595"/>
            <a:ext cx="12098967" cy="3615267"/>
          </a:xfrm>
        </p:spPr>
        <p:txBody>
          <a:bodyPr numCol="2" anchor="t">
            <a:normAutofit/>
          </a:bodyPr>
          <a:lstStyle/>
          <a:p>
            <a:r>
              <a:rPr lang="en-US" dirty="0"/>
              <a:t>Final Test Ensemble AUC: 0.7928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Calibration Curve from Our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524CA-16E9-E4ED-4714-05CADA4CD2A8}"/>
              </a:ext>
            </a:extLst>
          </p:cNvPr>
          <p:cNvSpPr txBox="1"/>
          <p:nvPr/>
        </p:nvSpPr>
        <p:spPr>
          <a:xfrm>
            <a:off x="406017" y="5965519"/>
            <a:ext cx="1167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The Model’s 0.7928 AUC indicates the ability to distinguish between miss and make. The calibration curves show near-perfect calibration for high and medium probability ranges, but there are miscalibrations for the lower probability ranges (below 50%), which is likely due to the smaller amount of data for these kicks. </a:t>
            </a:r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1264C8C1-335D-F377-6F7D-F81FF108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3" y="1607985"/>
            <a:ext cx="5689607" cy="4267205"/>
          </a:xfrm>
          <a:prstGeom prst="rect">
            <a:avLst/>
          </a:prstGeom>
        </p:spPr>
      </p:pic>
      <p:pic>
        <p:nvPicPr>
          <p:cNvPr id="9" name="Picture 8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B653895E-9C50-FDFB-32A7-C245713B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553" y="1607985"/>
            <a:ext cx="5707414" cy="426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3E9D2-6C31-671A-34C8-E568AE4C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46A-9F51-3D7B-DFDE-6B280566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72" y="14168"/>
            <a:ext cx="9820656" cy="1507067"/>
          </a:xfrm>
        </p:spPr>
        <p:txBody>
          <a:bodyPr/>
          <a:lstStyle/>
          <a:p>
            <a:pPr algn="ctr"/>
            <a:r>
              <a:rPr lang="en-US" b="1" dirty="0"/>
              <a:t>Accuracy Metrics and Charts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6F-E0AE-BD16-043B-36F08197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33" y="1159595"/>
            <a:ext cx="12098967" cy="3615267"/>
          </a:xfrm>
        </p:spPr>
        <p:txBody>
          <a:bodyPr numCol="1" anchor="t">
            <a:normAutofit/>
          </a:bodyPr>
          <a:lstStyle/>
          <a:p>
            <a:pPr lvl="1"/>
            <a:r>
              <a:rPr lang="en-US" sz="2000" dirty="0"/>
              <a:t>Prediction Compared to </a:t>
            </a:r>
            <a:r>
              <a:rPr lang="en-US" sz="2000" dirty="0" err="1"/>
              <a:t>NFLVerse</a:t>
            </a:r>
            <a:r>
              <a:rPr lang="en-US" sz="2000" dirty="0"/>
              <a:t> Prob.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034E4-AB54-B8B5-F96A-ADCFCFCF31E5}"/>
              </a:ext>
            </a:extLst>
          </p:cNvPr>
          <p:cNvSpPr txBox="1"/>
          <p:nvPr/>
        </p:nvSpPr>
        <p:spPr>
          <a:xfrm>
            <a:off x="7332726" y="1773249"/>
            <a:ext cx="4541106" cy="395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dirty="0">
                <a:solidFill>
                  <a:schemeClr val="bg1"/>
                </a:solidFill>
              </a:rPr>
              <a:t>However, the scatter plot supports that the model performs well, with an Adj. R-Squared of 0.9489 in comparison to the </a:t>
            </a:r>
            <a:r>
              <a:rPr lang="en-US" sz="1600" b="1" dirty="0" err="1">
                <a:solidFill>
                  <a:schemeClr val="bg1"/>
                </a:solidFill>
              </a:rPr>
              <a:t>NFLVerse</a:t>
            </a:r>
            <a:r>
              <a:rPr lang="en-US" sz="1600" b="1" dirty="0">
                <a:solidFill>
                  <a:schemeClr val="bg1"/>
                </a:solidFill>
              </a:rPr>
              <a:t> FG Probability Data. With the combination of the AUC-ROC Curve, Calibration Curve, and Adj. R-Squared, this model is considered a viable and reliable tool for FG Probability Analysis. </a:t>
            </a:r>
          </a:p>
        </p:txBody>
      </p:sp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A7F66C9D-8E89-87D1-BB8F-C384D476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4" y="1788550"/>
            <a:ext cx="6886231" cy="413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7B24-FCFE-0681-58E5-197E76B3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2B2FA4-05B1-EA44-E8C4-DFF4E9517DFA}"/>
              </a:ext>
            </a:extLst>
          </p:cNvPr>
          <p:cNvSpPr/>
          <p:nvPr/>
        </p:nvSpPr>
        <p:spPr>
          <a:xfrm>
            <a:off x="519762" y="1365698"/>
            <a:ext cx="11386687" cy="46795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FF017-277A-C75A-79E2-8156E9B6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510" y="0"/>
            <a:ext cx="8534400" cy="1507067"/>
          </a:xfrm>
        </p:spPr>
        <p:txBody>
          <a:bodyPr/>
          <a:lstStyle/>
          <a:p>
            <a:pPr algn="ctr"/>
            <a:r>
              <a:rPr lang="en-US" b="1" dirty="0"/>
              <a:t>Assumptions and Key Decisions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79DECA-9D3D-7455-5ED7-BE43F9ED3C2B}"/>
              </a:ext>
            </a:extLst>
          </p:cNvPr>
          <p:cNvSpPr/>
          <p:nvPr/>
        </p:nvSpPr>
        <p:spPr>
          <a:xfrm>
            <a:off x="519763" y="1365698"/>
            <a:ext cx="11386687" cy="5563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FC8C3-131F-B5A3-9A52-1796B6856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94" y="1507066"/>
            <a:ext cx="10709212" cy="3985236"/>
          </a:xfrm>
        </p:spPr>
        <p:txBody>
          <a:bodyPr numCol="2" anchor="t">
            <a:normAutofit fontScale="70000" lnSpcReduction="20000"/>
          </a:bodyPr>
          <a:lstStyle/>
          <a:p>
            <a:pPr marL="0" indent="0" algn="ctr">
              <a:spcAft>
                <a:spcPts val="1400"/>
              </a:spcAft>
              <a:buNone/>
            </a:pPr>
            <a:r>
              <a:rPr lang="en-US" u="sng" dirty="0"/>
              <a:t>Assumptions</a:t>
            </a:r>
          </a:p>
          <a:p>
            <a:pPr>
              <a:buClr>
                <a:schemeClr val="bg1"/>
              </a:buClr>
            </a:pPr>
            <a:r>
              <a:rPr lang="en-US" dirty="0"/>
              <a:t>Years 2016-2024 give enough data points to provide the most recent  insight into future kicks</a:t>
            </a:r>
          </a:p>
          <a:p>
            <a:pPr>
              <a:buClr>
                <a:schemeClr val="bg1"/>
              </a:buClr>
            </a:pPr>
            <a:r>
              <a:rPr lang="en-US" dirty="0"/>
              <a:t>AUC is the right metric because probability performance is more important for future football decisions</a:t>
            </a:r>
          </a:p>
          <a:p>
            <a:pPr>
              <a:buClr>
                <a:schemeClr val="bg1"/>
              </a:buClr>
            </a:pPr>
            <a:r>
              <a:rPr lang="en-US" dirty="0"/>
              <a:t>Stadium-specific data did not have enough volume to affect the model positively</a:t>
            </a:r>
          </a:p>
          <a:p>
            <a:pPr>
              <a:buClr>
                <a:schemeClr val="bg1"/>
              </a:buClr>
            </a:pPr>
            <a:r>
              <a:rPr lang="en-US" dirty="0"/>
              <a:t>Environment Features will be known in  real  time to make valuable game decisions </a:t>
            </a:r>
          </a:p>
          <a:p>
            <a:pPr marL="0" indent="0">
              <a:buClr>
                <a:schemeClr val="bg1"/>
              </a:buClr>
              <a:buNone/>
            </a:pPr>
            <a:endParaRPr lang="en-US" dirty="0"/>
          </a:p>
          <a:p>
            <a:pPr marL="0" indent="0">
              <a:buClr>
                <a:schemeClr val="bg1"/>
              </a:buClr>
              <a:buNone/>
            </a:pPr>
            <a:endParaRPr lang="en-US" dirty="0"/>
          </a:p>
          <a:p>
            <a:pPr marL="0" indent="0">
              <a:buClr>
                <a:schemeClr val="bg1"/>
              </a:buClr>
              <a:buNone/>
            </a:pPr>
            <a:endParaRPr lang="en-US" dirty="0"/>
          </a:p>
          <a:p>
            <a:pPr marL="0" indent="0" algn="ctr">
              <a:spcAft>
                <a:spcPts val="1400"/>
              </a:spcAft>
              <a:buNone/>
            </a:pPr>
            <a:r>
              <a:rPr lang="en-US" u="sng" dirty="0"/>
              <a:t>Key Decisions</a:t>
            </a:r>
          </a:p>
          <a:p>
            <a:pPr>
              <a:buClr>
                <a:schemeClr val="bg1"/>
              </a:buClr>
            </a:pPr>
            <a:r>
              <a:rPr lang="en-US" dirty="0"/>
              <a:t>Creating a blended Ensemble of the two models to balance out the accuracy issues of either model and improve overall AUC</a:t>
            </a:r>
          </a:p>
          <a:p>
            <a:pPr>
              <a:buClr>
                <a:schemeClr val="bg1"/>
              </a:buClr>
            </a:pPr>
            <a:r>
              <a:rPr lang="en-US" dirty="0"/>
              <a:t>Run </a:t>
            </a:r>
            <a:r>
              <a:rPr lang="en-US" dirty="0" err="1"/>
              <a:t>GridSearchCV</a:t>
            </a:r>
            <a:r>
              <a:rPr lang="en-US" dirty="0"/>
              <a:t> to discover the best parameters for the XGBoost Model</a:t>
            </a:r>
          </a:p>
          <a:p>
            <a:pPr>
              <a:buClr>
                <a:schemeClr val="bg1"/>
              </a:buClr>
            </a:pPr>
            <a:r>
              <a:rPr lang="en-US" dirty="0"/>
              <a:t>Removed Unnecessary Features that had little effect on the model</a:t>
            </a:r>
          </a:p>
          <a:p>
            <a:pPr>
              <a:buClr>
                <a:schemeClr val="bg1"/>
              </a:buClr>
            </a:pPr>
            <a:r>
              <a:rPr lang="en-US" dirty="0"/>
              <a:t>Scaled all the data to ensure no feature overpowered any other feature</a:t>
            </a:r>
          </a:p>
          <a:p>
            <a:pPr>
              <a:buClr>
                <a:schemeClr val="bg1"/>
              </a:buClr>
            </a:pPr>
            <a:r>
              <a:rPr lang="en-US" dirty="0"/>
              <a:t>Remove Kicks from Kickers with less than 15 Total Attempts over the last 9 years (Eliminates Excess Noise)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7164E5-423E-58B5-7EBB-40864E5CEEDD}"/>
              </a:ext>
            </a:extLst>
          </p:cNvPr>
          <p:cNvCxnSpPr>
            <a:cxnSpLocks/>
          </p:cNvCxnSpPr>
          <p:nvPr/>
        </p:nvCxnSpPr>
        <p:spPr>
          <a:xfrm>
            <a:off x="5941833" y="1365698"/>
            <a:ext cx="0" cy="46795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28310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2627</TotalTime>
  <Words>445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Field Goal Probability Model</vt:lpstr>
      <vt:lpstr>Data and Features Used FOR Model</vt:lpstr>
      <vt:lpstr>Final Model Summary</vt:lpstr>
      <vt:lpstr>Accuracy Metrics and Charts</vt:lpstr>
      <vt:lpstr>Accuracy Metrics and Charts (Cont.)</vt:lpstr>
      <vt:lpstr>Assumptions and Key Decisions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Purvis</dc:creator>
  <cp:lastModifiedBy>Andrew Purvis</cp:lastModifiedBy>
  <cp:revision>8</cp:revision>
  <dcterms:created xsi:type="dcterms:W3CDTF">2025-07-15T02:50:03Z</dcterms:created>
  <dcterms:modified xsi:type="dcterms:W3CDTF">2025-07-18T18:21:18Z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2025-07-15T03:32:41Z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caf3a946-9eb6-48ab-bff9-df7400837401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</Properties>
</file>