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
  </p:notesMasterIdLst>
  <p:sldIdLst>
    <p:sldId id="256" r:id="rId2"/>
    <p:sldId id="257" r:id="rId3"/>
    <p:sldId id="261" r:id="rId4"/>
  </p:sldIdLst>
  <p:sldSz cx="9144000" cy="5143500" type="screen16x9"/>
  <p:notesSz cx="6858000" cy="9144000"/>
  <p:embeddedFontLst>
    <p:embeddedFont>
      <p:font typeface="Barlow Light" panose="00000400000000000000" pitchFamily="2" charset="0"/>
      <p:regular r:id="rId6"/>
      <p:bold r:id="rId7"/>
      <p:italic r:id="rId8"/>
      <p:boldItalic r:id="rId9"/>
    </p:embeddedFont>
    <p:embeddedFont>
      <p:font typeface="Bebas Neue" panose="020B0606020202050201" pitchFamily="34" charset="0"/>
      <p:regular r:id="rId10"/>
    </p:embeddedFont>
    <p:embeddedFont>
      <p:font typeface="Franklin Gothic Demi Cond" panose="020B0706030402020204" pitchFamily="34"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73CBA4-5399-43B5-9752-851FD5C29297}">
  <a:tblStyle styleId="{4473CBA4-5399-43B5-9752-851FD5C292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99ADBC-49EC-456C-8144-DB1AE6D3D62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26700" y="620225"/>
            <a:ext cx="5693400" cy="19584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23" name="Google Shape;23;p5"/>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 name="Google Shape;26;p5"/>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7" name="Google Shape;2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0" name="Google Shape;30;p6"/>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3" name="Google Shape;33;p6"/>
          <p:cNvSpPr txBox="1">
            <a:spLocks noGrp="1"/>
          </p:cNvSpPr>
          <p:nvPr>
            <p:ph type="body" idx="1"/>
          </p:nvPr>
        </p:nvSpPr>
        <p:spPr>
          <a:xfrm>
            <a:off x="855275"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4" name="Google Shape;34;p6"/>
          <p:cNvSpPr txBox="1">
            <a:spLocks noGrp="1"/>
          </p:cNvSpPr>
          <p:nvPr>
            <p:ph type="body" idx="2"/>
          </p:nvPr>
        </p:nvSpPr>
        <p:spPr>
          <a:xfrm>
            <a:off x="4815599"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5" name="Google Shape;35;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40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855300" y="1576550"/>
            <a:ext cx="7440300" cy="2811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Bebas Neue"/>
                <a:ea typeface="Bebas Neue"/>
                <a:cs typeface="Bebas Neue"/>
                <a:sym typeface="Bebas Neue"/>
              </a:defRPr>
            </a:lvl1pPr>
            <a:lvl2pPr lvl="1" algn="r" rtl="0">
              <a:buNone/>
              <a:defRPr sz="1500">
                <a:solidFill>
                  <a:schemeClr val="lt1"/>
                </a:solidFill>
                <a:latin typeface="Bebas Neue"/>
                <a:ea typeface="Bebas Neue"/>
                <a:cs typeface="Bebas Neue"/>
                <a:sym typeface="Bebas Neue"/>
              </a:defRPr>
            </a:lvl2pPr>
            <a:lvl3pPr lvl="2" algn="r" rtl="0">
              <a:buNone/>
              <a:defRPr sz="1500">
                <a:solidFill>
                  <a:schemeClr val="lt1"/>
                </a:solidFill>
                <a:latin typeface="Bebas Neue"/>
                <a:ea typeface="Bebas Neue"/>
                <a:cs typeface="Bebas Neue"/>
                <a:sym typeface="Bebas Neue"/>
              </a:defRPr>
            </a:lvl3pPr>
            <a:lvl4pPr lvl="3" algn="r" rtl="0">
              <a:buNone/>
              <a:defRPr sz="1500">
                <a:solidFill>
                  <a:schemeClr val="lt1"/>
                </a:solidFill>
                <a:latin typeface="Bebas Neue"/>
                <a:ea typeface="Bebas Neue"/>
                <a:cs typeface="Bebas Neue"/>
                <a:sym typeface="Bebas Neue"/>
              </a:defRPr>
            </a:lvl4pPr>
            <a:lvl5pPr lvl="4" algn="r" rtl="0">
              <a:buNone/>
              <a:defRPr sz="1500">
                <a:solidFill>
                  <a:schemeClr val="lt1"/>
                </a:solidFill>
                <a:latin typeface="Bebas Neue"/>
                <a:ea typeface="Bebas Neue"/>
                <a:cs typeface="Bebas Neue"/>
                <a:sym typeface="Bebas Neue"/>
              </a:defRPr>
            </a:lvl5pPr>
            <a:lvl6pPr lvl="5" algn="r" rtl="0">
              <a:buNone/>
              <a:defRPr sz="1500">
                <a:solidFill>
                  <a:schemeClr val="lt1"/>
                </a:solidFill>
                <a:latin typeface="Bebas Neue"/>
                <a:ea typeface="Bebas Neue"/>
                <a:cs typeface="Bebas Neue"/>
                <a:sym typeface="Bebas Neue"/>
              </a:defRPr>
            </a:lvl6pPr>
            <a:lvl7pPr lvl="6" algn="r" rtl="0">
              <a:buNone/>
              <a:defRPr sz="1500">
                <a:solidFill>
                  <a:schemeClr val="lt1"/>
                </a:solidFill>
                <a:latin typeface="Bebas Neue"/>
                <a:ea typeface="Bebas Neue"/>
                <a:cs typeface="Bebas Neue"/>
                <a:sym typeface="Bebas Neue"/>
              </a:defRPr>
            </a:lvl7pPr>
            <a:lvl8pPr lvl="7" algn="r" rtl="0">
              <a:buNone/>
              <a:defRPr sz="1500">
                <a:solidFill>
                  <a:schemeClr val="lt1"/>
                </a:solidFill>
                <a:latin typeface="Bebas Neue"/>
                <a:ea typeface="Bebas Neue"/>
                <a:cs typeface="Bebas Neue"/>
                <a:sym typeface="Bebas Neue"/>
              </a:defRPr>
            </a:lvl8pPr>
            <a:lvl9pPr lvl="8" algn="r" rtl="0">
              <a:buNone/>
              <a:defRPr sz="1500">
                <a:solidFill>
                  <a:schemeClr val="lt1"/>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ctrTitle"/>
          </p:nvPr>
        </p:nvSpPr>
        <p:spPr>
          <a:xfrm>
            <a:off x="609555" y="1229191"/>
            <a:ext cx="5189709" cy="260716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a:t>Med-Time Assistant :</a:t>
            </a:r>
            <a:br>
              <a:rPr lang="en" sz="6000" dirty="0"/>
            </a:br>
            <a:r>
              <a:rPr lang="en" sz="6000" dirty="0"/>
              <a:t>the voice based medicine reminder</a:t>
            </a:r>
            <a:endParaRPr sz="6000" dirty="0"/>
          </a:p>
        </p:txBody>
      </p:sp>
      <p:grpSp>
        <p:nvGrpSpPr>
          <p:cNvPr id="67" name="Google Shape;67;p11"/>
          <p:cNvGrpSpPr/>
          <p:nvPr/>
        </p:nvGrpSpPr>
        <p:grpSpPr>
          <a:xfrm>
            <a:off x="7224968" y="2399173"/>
            <a:ext cx="1309477" cy="2134696"/>
            <a:chOff x="6730350" y="2315900"/>
            <a:chExt cx="257700" cy="420100"/>
          </a:xfrm>
        </p:grpSpPr>
        <p:sp>
          <p:nvSpPr>
            <p:cNvPr id="68" name="Google Shape;68;p1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 name="Google Shape;69;p1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 name="Google Shape;70;p1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 name="Google Shape;71;p1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 name="Google Shape;72;p1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 name="TextBox 1">
            <a:extLst>
              <a:ext uri="{FF2B5EF4-FFF2-40B4-BE49-F238E27FC236}">
                <a16:creationId xmlns:a16="http://schemas.microsoft.com/office/drawing/2014/main" id="{06201FC1-A24F-C6C9-D636-6B96BBD62090}"/>
              </a:ext>
            </a:extLst>
          </p:cNvPr>
          <p:cNvSpPr txBox="1"/>
          <p:nvPr/>
        </p:nvSpPr>
        <p:spPr>
          <a:xfrm>
            <a:off x="144379" y="89377"/>
            <a:ext cx="1773798" cy="338554"/>
          </a:xfrm>
          <a:prstGeom prst="rect">
            <a:avLst/>
          </a:prstGeom>
          <a:noFill/>
          <a:ln>
            <a:noFill/>
          </a:ln>
        </p:spPr>
        <p:txBody>
          <a:bodyPr wrap="square" rtlCol="0">
            <a:spAutoFit/>
          </a:bodyPr>
          <a:lstStyle/>
          <a:p>
            <a:r>
              <a:rPr lang="en-IN" sz="1600" dirty="0">
                <a:ln w="3175">
                  <a:noFill/>
                </a:ln>
                <a:solidFill>
                  <a:schemeClr val="bg1"/>
                </a:solidFill>
                <a:latin typeface="Franklin Gothic Demi Cond" panose="020B0706030402020204" pitchFamily="34" charset="0"/>
              </a:rPr>
              <a:t>Team Black Hackers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55300" y="618767"/>
            <a:ext cx="7440300" cy="61353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The</a:t>
            </a:r>
            <a:r>
              <a:rPr lang="en" dirty="0"/>
              <a:t> Main solution</a:t>
            </a:r>
            <a:endParaRPr dirty="0"/>
          </a:p>
        </p:txBody>
      </p:sp>
      <p:sp>
        <p:nvSpPr>
          <p:cNvPr id="78" name="Google Shape;78;p12"/>
          <p:cNvSpPr txBox="1">
            <a:spLocks noGrp="1"/>
          </p:cNvSpPr>
          <p:nvPr>
            <p:ph type="body" idx="2"/>
          </p:nvPr>
        </p:nvSpPr>
        <p:spPr>
          <a:xfrm>
            <a:off x="4815600" y="1576549"/>
            <a:ext cx="3473100" cy="3160455"/>
          </a:xfrm>
          <a:prstGeom prst="rect">
            <a:avLst/>
          </a:prstGeom>
          <a:noFill/>
        </p:spPr>
        <p:txBody>
          <a:bodyPr spcFirstLastPara="1" wrap="square" lIns="0" tIns="0" rIns="0" bIns="0" anchor="t" anchorCtr="0">
            <a:noAutofit/>
          </a:bodyPr>
          <a:lstStyle/>
          <a:p>
            <a:pPr marL="171450" indent="-171450">
              <a:buClr>
                <a:schemeClr val="dk1"/>
              </a:buClr>
              <a:buSzPts val="1100"/>
            </a:pPr>
            <a:r>
              <a:rPr lang="en-IN" sz="1200" b="1" dirty="0"/>
              <a:t>Main Aim was to make it Doctor Oriented as all senior citizens doesn’t have enough knowledge about new trending </a:t>
            </a:r>
            <a:r>
              <a:rPr lang="en-IN" sz="1200" b="1" dirty="0" err="1"/>
              <a:t>softwares</a:t>
            </a:r>
            <a:r>
              <a:rPr lang="en-IN" sz="1200" b="1" dirty="0"/>
              <a:t> and they are not comfortable using it. This software comes over this issue by just giving all access of patients medicines reminders to doctors so that they can schedule the assigned medicines with their dosage at a particular time.</a:t>
            </a:r>
          </a:p>
          <a:p>
            <a:pPr marL="171450" indent="-171450">
              <a:buClr>
                <a:schemeClr val="dk1"/>
              </a:buClr>
              <a:buSzPts val="1100"/>
            </a:pPr>
            <a:r>
              <a:rPr lang="en-IN" sz="1200" b="1" dirty="0"/>
              <a:t>This software is made considering all the realistic approaches of how it can help people who misses their pills many times.</a:t>
            </a:r>
          </a:p>
          <a:p>
            <a:pPr marL="171450" indent="-171450">
              <a:buClr>
                <a:schemeClr val="dk1"/>
              </a:buClr>
              <a:buSzPts val="1100"/>
            </a:pPr>
            <a:r>
              <a:rPr lang="en-IN" sz="1200" b="1" dirty="0"/>
              <a:t>This software is made using simple Google App Engine Bot Voice which is free of cost and is pre installed in each device. This will make it cost efficient.</a:t>
            </a:r>
            <a:endParaRPr sz="1200" b="1" dirty="0"/>
          </a:p>
          <a:p>
            <a:pPr marL="0" lvl="0" indent="0" algn="l" rtl="0">
              <a:spcBef>
                <a:spcPts val="800"/>
              </a:spcBef>
              <a:spcAft>
                <a:spcPts val="800"/>
              </a:spcAft>
              <a:buClr>
                <a:schemeClr val="dk1"/>
              </a:buClr>
              <a:buSzPts val="1100"/>
              <a:buFont typeface="Arial"/>
              <a:buNone/>
            </a:pPr>
            <a:endParaRPr sz="1200" b="1" dirty="0"/>
          </a:p>
        </p:txBody>
      </p:sp>
      <p:sp>
        <p:nvSpPr>
          <p:cNvPr id="79" name="Google Shape;79;p12"/>
          <p:cNvSpPr txBox="1">
            <a:spLocks noGrp="1"/>
          </p:cNvSpPr>
          <p:nvPr>
            <p:ph type="body" idx="1"/>
          </p:nvPr>
        </p:nvSpPr>
        <p:spPr>
          <a:xfrm>
            <a:off x="855275" y="1576549"/>
            <a:ext cx="3473100" cy="2555439"/>
          </a:xfrm>
          <a:prstGeom prst="rect">
            <a:avLst/>
          </a:prstGeom>
        </p:spPr>
        <p:txBody>
          <a:bodyPr spcFirstLastPara="1" wrap="square" lIns="0" tIns="0" rIns="0" bIns="0" anchor="t" anchorCtr="0">
            <a:noAutofit/>
          </a:bodyPr>
          <a:lstStyle/>
          <a:p>
            <a:pPr marL="171450" indent="-171450">
              <a:buClr>
                <a:schemeClr val="dk1"/>
              </a:buClr>
              <a:buSzPts val="1100"/>
            </a:pPr>
            <a:r>
              <a:rPr lang="en-IN" sz="1200" b="1" dirty="0"/>
              <a:t>Creating a Doctor-Patient Oriented Software/Web Application which will be helpful for senior citizens. This software will remind the patient about the medicines he wants to take and is completely voice-based.</a:t>
            </a:r>
          </a:p>
          <a:p>
            <a:pPr marL="171450" indent="-171450">
              <a:buClr>
                <a:schemeClr val="dk1"/>
              </a:buClr>
              <a:buSzPts val="1100"/>
            </a:pPr>
            <a:r>
              <a:rPr lang="en-IN" sz="1200" b="1" dirty="0"/>
              <a:t>Keeping the UI Simplest as it will be used by senior citizens.</a:t>
            </a:r>
          </a:p>
          <a:p>
            <a:pPr marL="171450" indent="-171450">
              <a:buClr>
                <a:schemeClr val="dk1"/>
              </a:buClr>
              <a:buSzPts val="1100"/>
            </a:pPr>
            <a:r>
              <a:rPr lang="en-IN" sz="1200" b="1" dirty="0"/>
              <a:t>The senior citizens just need to log on the software using their patient id and password and then go to the </a:t>
            </a:r>
            <a:r>
              <a:rPr lang="en-IN" sz="1200" b="1" dirty="0" err="1"/>
              <a:t>MyMedicines</a:t>
            </a:r>
            <a:r>
              <a:rPr lang="en-IN" sz="1200" b="1" dirty="0"/>
              <a:t> Menu to check all the medicines assigned by the doctor and the reminder which is set by the doctor himself.</a:t>
            </a:r>
          </a:p>
          <a:p>
            <a:pPr marL="0" lvl="0" indent="0" algn="l" rtl="0">
              <a:spcBef>
                <a:spcPts val="0"/>
              </a:spcBef>
              <a:spcAft>
                <a:spcPts val="0"/>
              </a:spcAft>
              <a:buClr>
                <a:schemeClr val="dk1"/>
              </a:buClr>
              <a:buSzPts val="1100"/>
              <a:buFont typeface="Arial"/>
              <a:buNone/>
            </a:pPr>
            <a:endParaRPr sz="1200" dirty="0"/>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82" name="Google Shape;82;p12"/>
          <p:cNvGrpSpPr/>
          <p:nvPr/>
        </p:nvGrpSpPr>
        <p:grpSpPr>
          <a:xfrm>
            <a:off x="193381" y="737163"/>
            <a:ext cx="509279" cy="423676"/>
            <a:chOff x="1926350" y="995225"/>
            <a:chExt cx="428650" cy="356600"/>
          </a:xfrm>
        </p:grpSpPr>
        <p:sp>
          <p:nvSpPr>
            <p:cNvPr id="83" name="Google Shape;83;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 name="Google Shape;85;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 name="Google Shape;86;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855300" y="717661"/>
            <a:ext cx="7440300" cy="51463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Technical aspects &amp; ADVANTAGES </a:t>
            </a:r>
            <a:endParaRPr dirty="0"/>
          </a:p>
        </p:txBody>
      </p:sp>
      <p:sp>
        <p:nvSpPr>
          <p:cNvPr id="114" name="Google Shape;114;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4" name="Google Shape;878;p46">
            <a:extLst>
              <a:ext uri="{FF2B5EF4-FFF2-40B4-BE49-F238E27FC236}">
                <a16:creationId xmlns:a16="http://schemas.microsoft.com/office/drawing/2014/main" id="{5072191B-03A9-4795-8B79-5235A1EEF43B}"/>
              </a:ext>
            </a:extLst>
          </p:cNvPr>
          <p:cNvGrpSpPr/>
          <p:nvPr/>
        </p:nvGrpSpPr>
        <p:grpSpPr>
          <a:xfrm>
            <a:off x="229658" y="717661"/>
            <a:ext cx="499112" cy="396300"/>
            <a:chOff x="5255200" y="3006475"/>
            <a:chExt cx="511700" cy="378575"/>
          </a:xfrm>
          <a:solidFill>
            <a:schemeClr val="bg1"/>
          </a:solidFill>
        </p:grpSpPr>
        <p:sp>
          <p:nvSpPr>
            <p:cNvPr id="5" name="Google Shape;879;p46">
              <a:extLst>
                <a:ext uri="{FF2B5EF4-FFF2-40B4-BE49-F238E27FC236}">
                  <a16:creationId xmlns:a16="http://schemas.microsoft.com/office/drawing/2014/main" id="{1EB90A4A-204A-6D70-C894-671A3ACCABB2}"/>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 name="Google Shape;880;p46">
              <a:extLst>
                <a:ext uri="{FF2B5EF4-FFF2-40B4-BE49-F238E27FC236}">
                  <a16:creationId xmlns:a16="http://schemas.microsoft.com/office/drawing/2014/main" id="{2A282AAC-F297-CD3E-D02C-79A3DF8835B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 name="Google Shape;79;p12">
            <a:extLst>
              <a:ext uri="{FF2B5EF4-FFF2-40B4-BE49-F238E27FC236}">
                <a16:creationId xmlns:a16="http://schemas.microsoft.com/office/drawing/2014/main" id="{9700430B-376F-5D9A-EA94-89A393A746AC}"/>
              </a:ext>
            </a:extLst>
          </p:cNvPr>
          <p:cNvSpPr txBox="1">
            <a:spLocks noGrp="1"/>
          </p:cNvSpPr>
          <p:nvPr>
            <p:ph type="body" idx="1"/>
          </p:nvPr>
        </p:nvSpPr>
        <p:spPr>
          <a:xfrm>
            <a:off x="855275" y="1576549"/>
            <a:ext cx="3473100" cy="3097102"/>
          </a:xfrm>
          <a:prstGeom prst="rect">
            <a:avLst/>
          </a:prstGeom>
        </p:spPr>
        <p:txBody>
          <a:bodyPr spcFirstLastPara="1" wrap="square" lIns="0" tIns="0" rIns="0" bIns="0" anchor="t" anchorCtr="0">
            <a:noAutofit/>
          </a:bodyPr>
          <a:lstStyle/>
          <a:p>
            <a:pPr marL="171450" indent="-171450">
              <a:buClr>
                <a:schemeClr val="dk1"/>
              </a:buClr>
              <a:buSzPts val="1100"/>
            </a:pPr>
            <a:r>
              <a:rPr lang="en-IN" sz="1400" b="1" dirty="0"/>
              <a:t>Technologies Used :</a:t>
            </a:r>
          </a:p>
          <a:p>
            <a:pPr marL="228600" indent="-228600">
              <a:buClr>
                <a:schemeClr val="dk1"/>
              </a:buClr>
              <a:buSzPts val="1100"/>
              <a:buFont typeface="+mj-lt"/>
              <a:buAutoNum type="arabicPeriod"/>
            </a:pPr>
            <a:r>
              <a:rPr lang="en-IN" sz="1200" b="1" dirty="0"/>
              <a:t>Python Libraries : Flask, Flask-</a:t>
            </a:r>
            <a:r>
              <a:rPr lang="en-IN" sz="1200" b="1" dirty="0" err="1"/>
              <a:t>PyMongo</a:t>
            </a:r>
            <a:r>
              <a:rPr lang="en-IN" sz="1200" b="1" dirty="0"/>
              <a:t>, PyTTSx3, </a:t>
            </a:r>
            <a:r>
              <a:rPr lang="en-IN" sz="1200" b="1" dirty="0" err="1"/>
              <a:t>PlaySound</a:t>
            </a:r>
            <a:r>
              <a:rPr lang="en-IN" sz="1200" b="1" dirty="0"/>
              <a:t>, GTTS</a:t>
            </a:r>
          </a:p>
          <a:p>
            <a:pPr marL="228600" indent="-228600">
              <a:buClr>
                <a:schemeClr val="dk1"/>
              </a:buClr>
              <a:buSzPts val="1100"/>
              <a:buFont typeface="+mj-lt"/>
              <a:buAutoNum type="arabicPeriod"/>
            </a:pPr>
            <a:r>
              <a:rPr lang="en-IN" sz="1200" b="1" dirty="0"/>
              <a:t>Databases : MongoDB</a:t>
            </a:r>
          </a:p>
          <a:p>
            <a:pPr marL="228600" indent="-228600">
              <a:buClr>
                <a:schemeClr val="dk1"/>
              </a:buClr>
              <a:buSzPts val="1100"/>
              <a:buFont typeface="+mj-lt"/>
              <a:buAutoNum type="arabicPeriod"/>
            </a:pPr>
            <a:r>
              <a:rPr lang="en-IN" sz="1200" b="1" dirty="0"/>
              <a:t>Programming Languages : Python, HTML, CSS, JS</a:t>
            </a:r>
          </a:p>
          <a:p>
            <a:pPr marL="228600" indent="-228600">
              <a:buClr>
                <a:schemeClr val="dk1"/>
              </a:buClr>
              <a:buSzPts val="1100"/>
              <a:buFont typeface="+mj-lt"/>
              <a:buAutoNum type="arabicPeriod"/>
            </a:pPr>
            <a:r>
              <a:rPr lang="en-IN" sz="1200" b="1" dirty="0"/>
              <a:t>Environment IDE : Visual Studio Code</a:t>
            </a:r>
          </a:p>
          <a:p>
            <a:pPr marL="228600" indent="-228600">
              <a:buClr>
                <a:schemeClr val="dk1"/>
              </a:buClr>
              <a:buSzPts val="1100"/>
              <a:buFont typeface="+mj-lt"/>
              <a:buAutoNum type="arabicPeriod"/>
            </a:pPr>
            <a:endParaRPr lang="en-IN" sz="1200" b="1" dirty="0"/>
          </a:p>
          <a:p>
            <a:pPr marL="171450" indent="-171450">
              <a:buClr>
                <a:schemeClr val="dk1"/>
              </a:buClr>
              <a:buSzPts val="1100"/>
            </a:pPr>
            <a:r>
              <a:rPr lang="en-IN" sz="1400" b="1" dirty="0"/>
              <a:t>Technical Considerations :</a:t>
            </a:r>
          </a:p>
          <a:p>
            <a:pPr marL="228600" indent="-228600">
              <a:buClr>
                <a:schemeClr val="dk1"/>
              </a:buClr>
              <a:buSzPts val="1100"/>
              <a:buAutoNum type="arabicPeriod"/>
            </a:pPr>
            <a:r>
              <a:rPr lang="en-IN" sz="1200" b="1" dirty="0"/>
              <a:t>UI/UX Interface</a:t>
            </a:r>
          </a:p>
          <a:p>
            <a:pPr marL="228600" indent="-228600">
              <a:buClr>
                <a:schemeClr val="dk1"/>
              </a:buClr>
              <a:buSzPts val="1100"/>
              <a:buAutoNum type="arabicPeriod"/>
            </a:pPr>
            <a:r>
              <a:rPr lang="en-IN" sz="1200" b="1" dirty="0"/>
              <a:t>Easy to Understand Code Logics Used.</a:t>
            </a:r>
          </a:p>
          <a:p>
            <a:pPr marL="0" indent="0">
              <a:buClr>
                <a:schemeClr val="dk1"/>
              </a:buClr>
              <a:buSzPts val="1100"/>
              <a:buNone/>
            </a:pPr>
            <a:endParaRPr lang="en-IN" sz="1200" b="1" dirty="0"/>
          </a:p>
          <a:p>
            <a:pPr marL="171450" indent="-171450">
              <a:buClr>
                <a:schemeClr val="dk1"/>
              </a:buClr>
              <a:buSzPts val="1100"/>
            </a:pPr>
            <a:r>
              <a:rPr lang="en-IN" sz="1400" b="1" dirty="0"/>
              <a:t>Economic Feasibility :</a:t>
            </a:r>
          </a:p>
          <a:p>
            <a:pPr marL="0" indent="0">
              <a:buClr>
                <a:schemeClr val="dk1"/>
              </a:buClr>
              <a:buSzPts val="1100"/>
              <a:buNone/>
            </a:pPr>
            <a:r>
              <a:rPr lang="en-IN" sz="1200" b="1" dirty="0"/>
              <a:t>1.    Cost-Effective </a:t>
            </a:r>
          </a:p>
          <a:p>
            <a:pPr marL="0" indent="0">
              <a:buClr>
                <a:schemeClr val="dk1"/>
              </a:buClr>
              <a:buSzPts val="1100"/>
              <a:buNone/>
            </a:pPr>
            <a:endParaRPr sz="1200" b="1" dirty="0"/>
          </a:p>
        </p:txBody>
      </p:sp>
      <p:sp>
        <p:nvSpPr>
          <p:cNvPr id="3" name="Google Shape;79;p12">
            <a:extLst>
              <a:ext uri="{FF2B5EF4-FFF2-40B4-BE49-F238E27FC236}">
                <a16:creationId xmlns:a16="http://schemas.microsoft.com/office/drawing/2014/main" id="{59536EB0-94D0-C632-FE2F-30D1E529A5CD}"/>
              </a:ext>
            </a:extLst>
          </p:cNvPr>
          <p:cNvSpPr txBox="1">
            <a:spLocks/>
          </p:cNvSpPr>
          <p:nvPr/>
        </p:nvSpPr>
        <p:spPr>
          <a:xfrm>
            <a:off x="4761527" y="1576549"/>
            <a:ext cx="3473100" cy="20741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171450" indent="-171450">
              <a:buClr>
                <a:schemeClr val="dk1"/>
              </a:buClr>
              <a:buSzPts val="1100"/>
            </a:pPr>
            <a:r>
              <a:rPr lang="en-IN" sz="1400" b="1" dirty="0"/>
              <a:t>Advantages :</a:t>
            </a:r>
          </a:p>
          <a:p>
            <a:pPr marL="342900" indent="-342900">
              <a:buClr>
                <a:schemeClr val="dk1"/>
              </a:buClr>
              <a:buSzPts val="1100"/>
              <a:buAutoNum type="arabicPeriod"/>
            </a:pPr>
            <a:r>
              <a:rPr lang="en-IN" sz="1200" b="1" dirty="0"/>
              <a:t>Ease of Use</a:t>
            </a:r>
          </a:p>
          <a:p>
            <a:pPr marL="342900" indent="-342900">
              <a:buClr>
                <a:schemeClr val="dk1"/>
              </a:buClr>
              <a:buSzPts val="1100"/>
              <a:buAutoNum type="arabicPeriod"/>
            </a:pPr>
            <a:r>
              <a:rPr lang="en-IN" sz="1200" b="1" dirty="0"/>
              <a:t>Enhanced </a:t>
            </a:r>
            <a:r>
              <a:rPr lang="en-IN" sz="1200" b="1" dirty="0" err="1"/>
              <a:t>Compilance</a:t>
            </a:r>
            <a:endParaRPr lang="en-IN" sz="1200" b="1" dirty="0"/>
          </a:p>
          <a:p>
            <a:pPr marL="342900" indent="-342900">
              <a:buClr>
                <a:schemeClr val="dk1"/>
              </a:buClr>
              <a:buSzPts val="1100"/>
              <a:buAutoNum type="arabicPeriod"/>
            </a:pPr>
            <a:r>
              <a:rPr lang="en-IN" sz="1200" b="1" dirty="0"/>
              <a:t>Can be integrated in large healthcare projects</a:t>
            </a:r>
          </a:p>
          <a:p>
            <a:pPr marL="342900" indent="-342900">
              <a:buClr>
                <a:schemeClr val="dk1"/>
              </a:buClr>
              <a:buSzPts val="1100"/>
              <a:buAutoNum type="arabicPeriod"/>
            </a:pPr>
            <a:r>
              <a:rPr lang="en-IN" sz="1200" b="1" dirty="0"/>
              <a:t>Can be used as Shared Access between Patients, Family Members and Doctors.</a:t>
            </a:r>
          </a:p>
          <a:p>
            <a:pPr marL="342900" indent="-342900">
              <a:buClr>
                <a:schemeClr val="dk1"/>
              </a:buClr>
              <a:buSzPts val="1100"/>
              <a:buAutoNum type="arabicPeriod"/>
            </a:pPr>
            <a:r>
              <a:rPr lang="en-IN" sz="1200" b="1" dirty="0"/>
              <a:t>Can be Integrated with Smart Wearable Healthcare Devices</a:t>
            </a:r>
          </a:p>
          <a:p>
            <a:pPr marL="342900" indent="-342900">
              <a:buClr>
                <a:schemeClr val="dk1"/>
              </a:buClr>
              <a:buSzPts val="1100"/>
              <a:buAutoNum type="arabicPeriod"/>
            </a:pPr>
            <a:r>
              <a:rPr lang="en-IN" sz="1200" b="1" dirty="0"/>
              <a:t>Cost-Effective Solution</a:t>
            </a:r>
          </a:p>
          <a:p>
            <a:pPr marL="0" indent="0">
              <a:buClr>
                <a:schemeClr val="dk1"/>
              </a:buClr>
              <a:buSzPts val="1100"/>
              <a:buFont typeface="Barlow Light"/>
              <a:buNone/>
            </a:pPr>
            <a:endParaRPr lang="en-IN" sz="1200" b="1" dirty="0"/>
          </a:p>
        </p:txBody>
      </p:sp>
      <p:sp>
        <p:nvSpPr>
          <p:cNvPr id="7" name="TextBox 6">
            <a:extLst>
              <a:ext uri="{FF2B5EF4-FFF2-40B4-BE49-F238E27FC236}">
                <a16:creationId xmlns:a16="http://schemas.microsoft.com/office/drawing/2014/main" id="{BA894F72-3F56-AB4B-2A4F-7D4AC9F317ED}"/>
              </a:ext>
            </a:extLst>
          </p:cNvPr>
          <p:cNvSpPr txBox="1"/>
          <p:nvPr/>
        </p:nvSpPr>
        <p:spPr>
          <a:xfrm>
            <a:off x="6439073" y="4365874"/>
            <a:ext cx="1488019" cy="400110"/>
          </a:xfrm>
          <a:prstGeom prst="rect">
            <a:avLst/>
          </a:prstGeom>
          <a:noFill/>
        </p:spPr>
        <p:txBody>
          <a:bodyPr wrap="square" rtlCol="0">
            <a:spAutoFit/>
          </a:bodyPr>
          <a:lstStyle/>
          <a:p>
            <a:r>
              <a:rPr lang="en-IN" sz="2000" dirty="0">
                <a:latin typeface="Franklin Gothic Demi Cond" panose="020B0706030402020204" pitchFamily="34" charset="0"/>
              </a:rPr>
              <a:t>Thank You…</a:t>
            </a:r>
          </a:p>
        </p:txBody>
      </p:sp>
    </p:spTree>
  </p:cSld>
  <p:clrMapOvr>
    <a:masterClrMapping/>
  </p:clrMapOvr>
</p:sld>
</file>

<file path=ppt/theme/theme1.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320</Words>
  <Application>Microsoft Office PowerPoint</Application>
  <PresentationFormat>On-screen Show (16:9)</PresentationFormat>
  <Paragraphs>32</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Barlow Light</vt:lpstr>
      <vt:lpstr>Franklin Gothic Demi Cond</vt:lpstr>
      <vt:lpstr>Arial</vt:lpstr>
      <vt:lpstr>Bebas Neue</vt:lpstr>
      <vt:lpstr>Fitzwalter template</vt:lpstr>
      <vt:lpstr>Med-Time Assistant : the voice based medicine reminder</vt:lpstr>
      <vt:lpstr>The Main solution</vt:lpstr>
      <vt:lpstr>Technical aspects &amp; ADVANTAGES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Apurv Saktepar</dc:creator>
  <cp:lastModifiedBy>Apurv Saktepar</cp:lastModifiedBy>
  <cp:revision>7</cp:revision>
  <dcterms:modified xsi:type="dcterms:W3CDTF">2024-10-19T10:39:58Z</dcterms:modified>
</cp:coreProperties>
</file>