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0.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 id="2147483843" r:id="rId5"/>
  </p:sldMasterIdLst>
  <p:notesMasterIdLst>
    <p:notesMasterId r:id="rId58"/>
  </p:notesMasterIdLst>
  <p:handoutMasterIdLst>
    <p:handoutMasterId r:id="rId59"/>
  </p:handoutMasterIdLst>
  <p:sldIdLst>
    <p:sldId id="256" r:id="rId6"/>
    <p:sldId id="386" r:id="rId7"/>
    <p:sldId id="257" r:id="rId8"/>
    <p:sldId id="258" r:id="rId9"/>
    <p:sldId id="536" r:id="rId10"/>
    <p:sldId id="499" r:id="rId11"/>
    <p:sldId id="495" r:id="rId12"/>
    <p:sldId id="540" r:id="rId13"/>
    <p:sldId id="488" r:id="rId14"/>
    <p:sldId id="539" r:id="rId15"/>
    <p:sldId id="493" r:id="rId16"/>
    <p:sldId id="496" r:id="rId17"/>
    <p:sldId id="480" r:id="rId18"/>
    <p:sldId id="489" r:id="rId19"/>
    <p:sldId id="537" r:id="rId20"/>
    <p:sldId id="482" r:id="rId21"/>
    <p:sldId id="486" r:id="rId22"/>
    <p:sldId id="522" r:id="rId23"/>
    <p:sldId id="491" r:id="rId24"/>
    <p:sldId id="497" r:id="rId25"/>
    <p:sldId id="498" r:id="rId26"/>
    <p:sldId id="508" r:id="rId27"/>
    <p:sldId id="509" r:id="rId28"/>
    <p:sldId id="515" r:id="rId29"/>
    <p:sldId id="516" r:id="rId30"/>
    <p:sldId id="513" r:id="rId31"/>
    <p:sldId id="517" r:id="rId32"/>
    <p:sldId id="523" r:id="rId33"/>
    <p:sldId id="512" r:id="rId34"/>
    <p:sldId id="519" r:id="rId35"/>
    <p:sldId id="518" r:id="rId36"/>
    <p:sldId id="520" r:id="rId37"/>
    <p:sldId id="521" r:id="rId38"/>
    <p:sldId id="527" r:id="rId39"/>
    <p:sldId id="524" r:id="rId40"/>
    <p:sldId id="528" r:id="rId41"/>
    <p:sldId id="525" r:id="rId42"/>
    <p:sldId id="529" r:id="rId43"/>
    <p:sldId id="530" r:id="rId44"/>
    <p:sldId id="531" r:id="rId45"/>
    <p:sldId id="532" r:id="rId46"/>
    <p:sldId id="533" r:id="rId47"/>
    <p:sldId id="534" r:id="rId48"/>
    <p:sldId id="535" r:id="rId49"/>
    <p:sldId id="541" r:id="rId50"/>
    <p:sldId id="443" r:id="rId51"/>
    <p:sldId id="467" r:id="rId52"/>
    <p:sldId id="457" r:id="rId53"/>
    <p:sldId id="449" r:id="rId54"/>
    <p:sldId id="464" r:id="rId55"/>
    <p:sldId id="465" r:id="rId56"/>
    <p:sldId id="538" r:id="rId5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E42"/>
    <a:srgbClr val="8C9FB1"/>
    <a:srgbClr val="2F586E"/>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536"/>
  </p:normalViewPr>
  <p:slideViewPr>
    <p:cSldViewPr snapToGrid="0">
      <p:cViewPr varScale="1">
        <p:scale>
          <a:sx n="103" d="100"/>
          <a:sy n="103" d="100"/>
        </p:scale>
        <p:origin x="896" y="16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09.07.23</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09.07.23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9</a:t>
            </a:fld>
            <a:endParaRPr lang="de-DE"/>
          </a:p>
        </p:txBody>
      </p:sp>
    </p:spTree>
    <p:extLst>
      <p:ext uri="{BB962C8B-B14F-4D97-AF65-F5344CB8AC3E}">
        <p14:creationId xmlns:p14="http://schemas.microsoft.com/office/powerpoint/2010/main" val="1952831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49</a:t>
            </a:fld>
            <a:endParaRPr lang="de-DE"/>
          </a:p>
        </p:txBody>
      </p:sp>
    </p:spTree>
    <p:extLst>
      <p:ext uri="{BB962C8B-B14F-4D97-AF65-F5344CB8AC3E}">
        <p14:creationId xmlns:p14="http://schemas.microsoft.com/office/powerpoint/2010/main" val="681624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50</a:t>
            </a:fld>
            <a:endParaRPr lang="de-DE"/>
          </a:p>
        </p:txBody>
      </p:sp>
    </p:spTree>
    <p:extLst>
      <p:ext uri="{BB962C8B-B14F-4D97-AF65-F5344CB8AC3E}">
        <p14:creationId xmlns:p14="http://schemas.microsoft.com/office/powerpoint/2010/main" val="4224186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51</a:t>
            </a:fld>
            <a:endParaRPr lang="de-DE"/>
          </a:p>
        </p:txBody>
      </p:sp>
    </p:spTree>
    <p:extLst>
      <p:ext uri="{BB962C8B-B14F-4D97-AF65-F5344CB8AC3E}">
        <p14:creationId xmlns:p14="http://schemas.microsoft.com/office/powerpoint/2010/main" val="118981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40</a:t>
            </a:fld>
            <a:endParaRPr lang="de-DE"/>
          </a:p>
        </p:txBody>
      </p:sp>
    </p:spTree>
    <p:extLst>
      <p:ext uri="{BB962C8B-B14F-4D97-AF65-F5344CB8AC3E}">
        <p14:creationId xmlns:p14="http://schemas.microsoft.com/office/powerpoint/2010/main" val="308475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41</a:t>
            </a:fld>
            <a:endParaRPr lang="de-DE"/>
          </a:p>
        </p:txBody>
      </p:sp>
    </p:spTree>
    <p:extLst>
      <p:ext uri="{BB962C8B-B14F-4D97-AF65-F5344CB8AC3E}">
        <p14:creationId xmlns:p14="http://schemas.microsoft.com/office/powerpoint/2010/main" val="560591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42</a:t>
            </a:fld>
            <a:endParaRPr lang="de-DE"/>
          </a:p>
        </p:txBody>
      </p:sp>
    </p:spTree>
    <p:extLst>
      <p:ext uri="{BB962C8B-B14F-4D97-AF65-F5344CB8AC3E}">
        <p14:creationId xmlns:p14="http://schemas.microsoft.com/office/powerpoint/2010/main" val="2783285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43</a:t>
            </a:fld>
            <a:endParaRPr lang="de-DE"/>
          </a:p>
        </p:txBody>
      </p:sp>
    </p:spTree>
    <p:extLst>
      <p:ext uri="{BB962C8B-B14F-4D97-AF65-F5344CB8AC3E}">
        <p14:creationId xmlns:p14="http://schemas.microsoft.com/office/powerpoint/2010/main" val="1838052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E1F93703-73BA-47D5-8B02-C172375928DA}" type="slidenum">
              <a:rPr lang="de-DE" smtClean="0"/>
              <a:t>44</a:t>
            </a:fld>
            <a:endParaRPr lang="de-DE"/>
          </a:p>
        </p:txBody>
      </p:sp>
    </p:spTree>
    <p:extLst>
      <p:ext uri="{BB962C8B-B14F-4D97-AF65-F5344CB8AC3E}">
        <p14:creationId xmlns:p14="http://schemas.microsoft.com/office/powerpoint/2010/main" val="1837596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46</a:t>
            </a:fld>
            <a:endParaRPr lang="de-DE"/>
          </a:p>
        </p:txBody>
      </p:sp>
    </p:spTree>
    <p:extLst>
      <p:ext uri="{BB962C8B-B14F-4D97-AF65-F5344CB8AC3E}">
        <p14:creationId xmlns:p14="http://schemas.microsoft.com/office/powerpoint/2010/main" val="105960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47</a:t>
            </a:fld>
            <a:endParaRPr lang="de-DE"/>
          </a:p>
        </p:txBody>
      </p:sp>
    </p:spTree>
    <p:extLst>
      <p:ext uri="{BB962C8B-B14F-4D97-AF65-F5344CB8AC3E}">
        <p14:creationId xmlns:p14="http://schemas.microsoft.com/office/powerpoint/2010/main" val="2188843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1F93703-73BA-47D5-8B02-C172375928DA}" type="slidenum">
              <a:rPr lang="de-DE" smtClean="0"/>
              <a:t>48</a:t>
            </a:fld>
            <a:endParaRPr lang="de-DE"/>
          </a:p>
        </p:txBody>
      </p:sp>
    </p:spTree>
    <p:extLst>
      <p:ext uri="{BB962C8B-B14F-4D97-AF65-F5344CB8AC3E}">
        <p14:creationId xmlns:p14="http://schemas.microsoft.com/office/powerpoint/2010/main" val="1878488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b="1" i="0">
                <a:solidFill>
                  <a:schemeClr val="tx1"/>
                </a:solidFill>
                <a:latin typeface="FAUSans Office" panose="020B0504010101010104" pitchFamily="34" charset="77"/>
                <a:cs typeface="FAUSans Office" panose="020B0504010101010104" pitchFamily="34" charset="77"/>
              </a:defRPr>
            </a:lvl1pPr>
          </a:lstStyle>
          <a:p>
            <a:r>
              <a:rPr lang="de-DE"/>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88" name="Gruppieren 87">
            <a:extLst>
              <a:ext uri="{FF2B5EF4-FFF2-40B4-BE49-F238E27FC236}">
                <a16:creationId xmlns:a16="http://schemas.microsoft.com/office/drawing/2014/main" id="{A3B809CB-C007-D14B-99E5-582666173330}"/>
              </a:ext>
            </a:extLst>
          </p:cNvPr>
          <p:cNvGrpSpPr/>
          <p:nvPr userDrawn="1"/>
        </p:nvGrpSpPr>
        <p:grpSpPr>
          <a:xfrm>
            <a:off x="518731" y="309983"/>
            <a:ext cx="2388067" cy="301237"/>
            <a:chOff x="510639" y="293688"/>
            <a:chExt cx="2594512" cy="327279"/>
          </a:xfrm>
        </p:grpSpPr>
        <p:sp>
          <p:nvSpPr>
            <p:cNvPr id="89" name="Freihandform: Form 139">
              <a:extLst>
                <a:ext uri="{FF2B5EF4-FFF2-40B4-BE49-F238E27FC236}">
                  <a16:creationId xmlns:a16="http://schemas.microsoft.com/office/drawing/2014/main" id="{3B68FE1E-BD69-B141-B330-91054232B5A0}"/>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0" name="Freihandform: Form 140">
              <a:extLst>
                <a:ext uri="{FF2B5EF4-FFF2-40B4-BE49-F238E27FC236}">
                  <a16:creationId xmlns:a16="http://schemas.microsoft.com/office/drawing/2014/main" id="{FF527D86-C5D9-0842-9436-CB0AB18A58BE}"/>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1" name="Freihandform: Form 141">
              <a:extLst>
                <a:ext uri="{FF2B5EF4-FFF2-40B4-BE49-F238E27FC236}">
                  <a16:creationId xmlns:a16="http://schemas.microsoft.com/office/drawing/2014/main" id="{FD3542A0-E589-424D-AA05-466CA35F9603}"/>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2" name="Freihandform: Form 142">
              <a:extLst>
                <a:ext uri="{FF2B5EF4-FFF2-40B4-BE49-F238E27FC236}">
                  <a16:creationId xmlns:a16="http://schemas.microsoft.com/office/drawing/2014/main" id="{68FDFBDD-FFFC-1849-AA95-680683E22A4C}"/>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3" name="Freihandform: Form 143">
              <a:extLst>
                <a:ext uri="{FF2B5EF4-FFF2-40B4-BE49-F238E27FC236}">
                  <a16:creationId xmlns:a16="http://schemas.microsoft.com/office/drawing/2014/main" id="{F7F9B6AC-397B-5945-A22C-1A94E1E0A25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4" name="Freihandform: Form 144">
              <a:extLst>
                <a:ext uri="{FF2B5EF4-FFF2-40B4-BE49-F238E27FC236}">
                  <a16:creationId xmlns:a16="http://schemas.microsoft.com/office/drawing/2014/main" id="{B2CFDCFA-1D7B-B641-A00C-A9B6C00AEAFE}"/>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5" name="Freihandform: Form 145">
              <a:extLst>
                <a:ext uri="{FF2B5EF4-FFF2-40B4-BE49-F238E27FC236}">
                  <a16:creationId xmlns:a16="http://schemas.microsoft.com/office/drawing/2014/main" id="{64F40DCF-3086-0C4A-ABA0-9BE8FFFAC16D}"/>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6" name="Freihandform: Form 146">
              <a:extLst>
                <a:ext uri="{FF2B5EF4-FFF2-40B4-BE49-F238E27FC236}">
                  <a16:creationId xmlns:a16="http://schemas.microsoft.com/office/drawing/2014/main" id="{68430A73-812E-5C44-91C3-A631C49FDC3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97" name="Freihandform: Form 147">
              <a:extLst>
                <a:ext uri="{FF2B5EF4-FFF2-40B4-BE49-F238E27FC236}">
                  <a16:creationId xmlns:a16="http://schemas.microsoft.com/office/drawing/2014/main" id="{E3B3D7EE-1F9A-D340-9CB5-667DAE1A9B34}"/>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98" name="Freihandform: Form 148">
              <a:extLst>
                <a:ext uri="{FF2B5EF4-FFF2-40B4-BE49-F238E27FC236}">
                  <a16:creationId xmlns:a16="http://schemas.microsoft.com/office/drawing/2014/main" id="{D0C1AB76-C5C8-4940-96AB-04FE17D24524}"/>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99" name="Freihandform: Form 149">
              <a:extLst>
                <a:ext uri="{FF2B5EF4-FFF2-40B4-BE49-F238E27FC236}">
                  <a16:creationId xmlns:a16="http://schemas.microsoft.com/office/drawing/2014/main" id="{586FCF10-6848-A94E-A901-2ACBB952C8E4}"/>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0" name="Freihandform: Form 150">
              <a:extLst>
                <a:ext uri="{FF2B5EF4-FFF2-40B4-BE49-F238E27FC236}">
                  <a16:creationId xmlns:a16="http://schemas.microsoft.com/office/drawing/2014/main" id="{F13AD574-8D22-FA48-B2EB-298EB25EE576}"/>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51">
              <a:extLst>
                <a:ext uri="{FF2B5EF4-FFF2-40B4-BE49-F238E27FC236}">
                  <a16:creationId xmlns:a16="http://schemas.microsoft.com/office/drawing/2014/main" id="{90B0D2B9-F216-DA4D-AC76-0A88D962B7D6}"/>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2" name="Freihandform: Form 152">
              <a:extLst>
                <a:ext uri="{FF2B5EF4-FFF2-40B4-BE49-F238E27FC236}">
                  <a16:creationId xmlns:a16="http://schemas.microsoft.com/office/drawing/2014/main" id="{0D8C172E-AF49-2A4B-A6AD-3BF38A241C9C}"/>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3" name="Freihandform: Form 153">
              <a:extLst>
                <a:ext uri="{FF2B5EF4-FFF2-40B4-BE49-F238E27FC236}">
                  <a16:creationId xmlns:a16="http://schemas.microsoft.com/office/drawing/2014/main" id="{52A9D7B5-A0C2-F045-9131-F83E496DA40E}"/>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4" name="Freihandform: Form 154">
              <a:extLst>
                <a:ext uri="{FF2B5EF4-FFF2-40B4-BE49-F238E27FC236}">
                  <a16:creationId xmlns:a16="http://schemas.microsoft.com/office/drawing/2014/main" id="{04101228-B52B-E642-98EB-8E0A4393D80B}"/>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5" name="Freihandform: Form 155">
              <a:extLst>
                <a:ext uri="{FF2B5EF4-FFF2-40B4-BE49-F238E27FC236}">
                  <a16:creationId xmlns:a16="http://schemas.microsoft.com/office/drawing/2014/main" id="{49C3799A-7117-9F40-A762-A03358C02996}"/>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6" name="Freihandform: Form 156">
              <a:extLst>
                <a:ext uri="{FF2B5EF4-FFF2-40B4-BE49-F238E27FC236}">
                  <a16:creationId xmlns:a16="http://schemas.microsoft.com/office/drawing/2014/main" id="{6A2720B6-E6BE-A447-8DEB-657EC18488A7}"/>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7">
              <a:extLst>
                <a:ext uri="{FF2B5EF4-FFF2-40B4-BE49-F238E27FC236}">
                  <a16:creationId xmlns:a16="http://schemas.microsoft.com/office/drawing/2014/main" id="{A42176E6-49DC-054D-9443-EC6911762782}"/>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8" name="Freihandform: Form 158">
              <a:extLst>
                <a:ext uri="{FF2B5EF4-FFF2-40B4-BE49-F238E27FC236}">
                  <a16:creationId xmlns:a16="http://schemas.microsoft.com/office/drawing/2014/main" id="{67971AFD-9767-D242-9097-006C345EC4D0}"/>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09" name="Freihandform: Form 159">
              <a:extLst>
                <a:ext uri="{FF2B5EF4-FFF2-40B4-BE49-F238E27FC236}">
                  <a16:creationId xmlns:a16="http://schemas.microsoft.com/office/drawing/2014/main" id="{99A299E5-05CE-F647-A0C2-67C558359BBF}"/>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10" name="Freihandform: Form 160">
              <a:extLst>
                <a:ext uri="{FF2B5EF4-FFF2-40B4-BE49-F238E27FC236}">
                  <a16:creationId xmlns:a16="http://schemas.microsoft.com/office/drawing/2014/main" id="{F3E8C479-2F87-A74D-97AD-11DBC9291A9D}"/>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1" name="Freihandform: Form 161">
              <a:extLst>
                <a:ext uri="{FF2B5EF4-FFF2-40B4-BE49-F238E27FC236}">
                  <a16:creationId xmlns:a16="http://schemas.microsoft.com/office/drawing/2014/main" id="{0B95D6EF-BCC8-C142-8C97-F6ACFD929E52}"/>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2" name="Freihandform: Form 162">
              <a:extLst>
                <a:ext uri="{FF2B5EF4-FFF2-40B4-BE49-F238E27FC236}">
                  <a16:creationId xmlns:a16="http://schemas.microsoft.com/office/drawing/2014/main" id="{CD9A6BBD-03E9-1747-8296-73991532ED45}"/>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13" name="Freihandform: Form 163">
              <a:extLst>
                <a:ext uri="{FF2B5EF4-FFF2-40B4-BE49-F238E27FC236}">
                  <a16:creationId xmlns:a16="http://schemas.microsoft.com/office/drawing/2014/main" id="{DD898B7B-155F-3046-B982-0F36BF90D4DD}"/>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4" name="Freihandform: Form 165">
              <a:extLst>
                <a:ext uri="{FF2B5EF4-FFF2-40B4-BE49-F238E27FC236}">
                  <a16:creationId xmlns:a16="http://schemas.microsoft.com/office/drawing/2014/main" id="{1C673BDD-7487-3D4E-94EB-1535BBBC0AD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5" name="Freihandform: Form 166">
              <a:extLst>
                <a:ext uri="{FF2B5EF4-FFF2-40B4-BE49-F238E27FC236}">
                  <a16:creationId xmlns:a16="http://schemas.microsoft.com/office/drawing/2014/main" id="{EDEEA46A-23B2-EE46-86A9-4ACD9891746F}"/>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16" name="Freihandform: Form 168">
              <a:extLst>
                <a:ext uri="{FF2B5EF4-FFF2-40B4-BE49-F238E27FC236}">
                  <a16:creationId xmlns:a16="http://schemas.microsoft.com/office/drawing/2014/main" id="{65DC7113-E5AE-B04C-B2BE-A25A46A5B15B}"/>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169">
              <a:extLst>
                <a:ext uri="{FF2B5EF4-FFF2-40B4-BE49-F238E27FC236}">
                  <a16:creationId xmlns:a16="http://schemas.microsoft.com/office/drawing/2014/main" id="{9548BB51-95D0-A644-8175-CFDB23976786}"/>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18" name="Freihandform: Form 170">
              <a:extLst>
                <a:ext uri="{FF2B5EF4-FFF2-40B4-BE49-F238E27FC236}">
                  <a16:creationId xmlns:a16="http://schemas.microsoft.com/office/drawing/2014/main" id="{96A5DF28-A568-7348-8713-A8AEB614BF7F}"/>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19" name="Freihandform: Form 171">
              <a:extLst>
                <a:ext uri="{FF2B5EF4-FFF2-40B4-BE49-F238E27FC236}">
                  <a16:creationId xmlns:a16="http://schemas.microsoft.com/office/drawing/2014/main" id="{7F0DA693-8CB0-664E-B258-B2229FC5271F}"/>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20" name="Freihandform: Form 172">
              <a:extLst>
                <a:ext uri="{FF2B5EF4-FFF2-40B4-BE49-F238E27FC236}">
                  <a16:creationId xmlns:a16="http://schemas.microsoft.com/office/drawing/2014/main" id="{50854B44-A3AB-4F4B-A6EA-118B2A8ED3D2}"/>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21" name="Freihandform: Form 173">
              <a:extLst>
                <a:ext uri="{FF2B5EF4-FFF2-40B4-BE49-F238E27FC236}">
                  <a16:creationId xmlns:a16="http://schemas.microsoft.com/office/drawing/2014/main" id="{1092D1E3-6E7F-834E-8C01-E91150D7E7C0}"/>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22" name="Freihandform: Form 174">
              <a:extLst>
                <a:ext uri="{FF2B5EF4-FFF2-40B4-BE49-F238E27FC236}">
                  <a16:creationId xmlns:a16="http://schemas.microsoft.com/office/drawing/2014/main" id="{99F00E8B-4FDE-F148-9B47-D4C65948533C}"/>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3" name="Freihandform: Form 175">
              <a:extLst>
                <a:ext uri="{FF2B5EF4-FFF2-40B4-BE49-F238E27FC236}">
                  <a16:creationId xmlns:a16="http://schemas.microsoft.com/office/drawing/2014/main" id="{E1576ADD-E61B-5249-9B50-ED67E988581F}"/>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4" name="Freihandform: Form 176">
              <a:extLst>
                <a:ext uri="{FF2B5EF4-FFF2-40B4-BE49-F238E27FC236}">
                  <a16:creationId xmlns:a16="http://schemas.microsoft.com/office/drawing/2014/main" id="{A1ED7DBD-1DB8-484F-B7E4-3A28426D9C19}"/>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25" name="Freihandform: Form 177">
              <a:extLst>
                <a:ext uri="{FF2B5EF4-FFF2-40B4-BE49-F238E27FC236}">
                  <a16:creationId xmlns:a16="http://schemas.microsoft.com/office/drawing/2014/main" id="{06FEE426-6008-9C4D-8590-52326C3F9331}"/>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26" name="Freihandform: Form 178">
              <a:extLst>
                <a:ext uri="{FF2B5EF4-FFF2-40B4-BE49-F238E27FC236}">
                  <a16:creationId xmlns:a16="http://schemas.microsoft.com/office/drawing/2014/main" id="{A77ADBFF-9122-3049-BE9E-7F4AB61B72E5}"/>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27" name="Freihandform: Form 179">
              <a:extLst>
                <a:ext uri="{FF2B5EF4-FFF2-40B4-BE49-F238E27FC236}">
                  <a16:creationId xmlns:a16="http://schemas.microsoft.com/office/drawing/2014/main" id="{B0F0E8D1-01E6-8C40-9604-EC5E737C019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28" name="Freihandform: Form 180">
              <a:extLst>
                <a:ext uri="{FF2B5EF4-FFF2-40B4-BE49-F238E27FC236}">
                  <a16:creationId xmlns:a16="http://schemas.microsoft.com/office/drawing/2014/main" id="{52015BC2-21AC-764D-8CF9-63283243212D}"/>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29" name="Freihandform: Form 181">
              <a:extLst>
                <a:ext uri="{FF2B5EF4-FFF2-40B4-BE49-F238E27FC236}">
                  <a16:creationId xmlns:a16="http://schemas.microsoft.com/office/drawing/2014/main" id="{6773DD34-CF09-8045-B7EE-70DAC5D796A0}"/>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30" name="Freihandform: Form 182">
              <a:extLst>
                <a:ext uri="{FF2B5EF4-FFF2-40B4-BE49-F238E27FC236}">
                  <a16:creationId xmlns:a16="http://schemas.microsoft.com/office/drawing/2014/main" id="{A0E823B0-19B9-A14B-AA3B-3FC2498A0AA6}"/>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31" name="Freihandform: Form 183">
              <a:extLst>
                <a:ext uri="{FF2B5EF4-FFF2-40B4-BE49-F238E27FC236}">
                  <a16:creationId xmlns:a16="http://schemas.microsoft.com/office/drawing/2014/main" id="{AA12FC84-99A3-8A4E-9276-F97809AD7B67}"/>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32" name="Freihandform: Form 184">
              <a:extLst>
                <a:ext uri="{FF2B5EF4-FFF2-40B4-BE49-F238E27FC236}">
                  <a16:creationId xmlns:a16="http://schemas.microsoft.com/office/drawing/2014/main" id="{3B641007-6201-1F49-9A1F-4BF478577D53}"/>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33" name="Freihandform: Form 185">
              <a:extLst>
                <a:ext uri="{FF2B5EF4-FFF2-40B4-BE49-F238E27FC236}">
                  <a16:creationId xmlns:a16="http://schemas.microsoft.com/office/drawing/2014/main" id="{66E65D85-C11D-A74F-9566-58371ED212B7}"/>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34" name="Freihandform: Form 186">
              <a:extLst>
                <a:ext uri="{FF2B5EF4-FFF2-40B4-BE49-F238E27FC236}">
                  <a16:creationId xmlns:a16="http://schemas.microsoft.com/office/drawing/2014/main" id="{8BE1CEFF-C0EA-DF44-A7AC-856CBD1ED53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35" name="Freihandform: Form 187">
              <a:extLst>
                <a:ext uri="{FF2B5EF4-FFF2-40B4-BE49-F238E27FC236}">
                  <a16:creationId xmlns:a16="http://schemas.microsoft.com/office/drawing/2014/main" id="{AE73B9CE-1D12-E149-BB96-ED34A7E1AFCD}"/>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36" name="Freihandform: Form 188">
              <a:extLst>
                <a:ext uri="{FF2B5EF4-FFF2-40B4-BE49-F238E27FC236}">
                  <a16:creationId xmlns:a16="http://schemas.microsoft.com/office/drawing/2014/main" id="{4E999447-DE5E-DA47-949A-13A42FCCB90A}"/>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37" name="Freihandform: Form 189">
              <a:extLst>
                <a:ext uri="{FF2B5EF4-FFF2-40B4-BE49-F238E27FC236}">
                  <a16:creationId xmlns:a16="http://schemas.microsoft.com/office/drawing/2014/main" id="{3A7751F8-1F3A-A148-9DAD-BECE0D6FA2B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38" name="Freihandform: Form 87">
            <a:extLst>
              <a:ext uri="{FF2B5EF4-FFF2-40B4-BE49-F238E27FC236}">
                <a16:creationId xmlns:a16="http://schemas.microsoft.com/office/drawing/2014/main" id="{969A70A7-443B-8B46-B1A8-C1F715B70919}"/>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9236061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870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67962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56074B9-4BBE-42DB-8ECC-1B8A75D6203E}"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2" name="Textplatzhalter 9">
            <a:extLst>
              <a:ext uri="{FF2B5EF4-FFF2-40B4-BE49-F238E27FC236}">
                <a16:creationId xmlns:a16="http://schemas.microsoft.com/office/drawing/2014/main" id="{5F1A965F-F63A-4B03-A142-6DC4620DA5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3334480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FCBA888-8294-4426-A426-0D17B6B1880D}"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4" name="Textplatzhalter 9">
            <a:extLst>
              <a:ext uri="{FF2B5EF4-FFF2-40B4-BE49-F238E27FC236}">
                <a16:creationId xmlns:a16="http://schemas.microsoft.com/office/drawing/2014/main" id="{B180B26F-6FF8-4738-A10C-E14470F0B8C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331634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2F894D4-C9B8-4F96-8FF6-79E826889C55}"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64AF0876-C672-488E-ADCD-17BBFC33638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4139291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3DA0F4A-AEAE-4C58-AA76-7EADB0FF7089}"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a:t> </a:t>
            </a:r>
          </a:p>
        </p:txBody>
      </p:sp>
      <p:sp>
        <p:nvSpPr>
          <p:cNvPr id="12" name="Textplatzhalter 9">
            <a:extLst>
              <a:ext uri="{FF2B5EF4-FFF2-40B4-BE49-F238E27FC236}">
                <a16:creationId xmlns:a16="http://schemas.microsoft.com/office/drawing/2014/main" id="{777B5741-96D1-4193-A4A5-5EE22D85663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1535539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E4667C9-4C75-43A9-95B7-0690D6F29CA5}"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2" name="Textplatzhalter 9">
            <a:extLst>
              <a:ext uri="{FF2B5EF4-FFF2-40B4-BE49-F238E27FC236}">
                <a16:creationId xmlns:a16="http://schemas.microsoft.com/office/drawing/2014/main" id="{FBCC7105-5E2C-4745-BEC8-77E521534F9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777962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au">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latin typeface="FAUSans Office" panose="020B0504010101010104" pitchFamily="34" charset="77"/>
                <a:cs typeface="FAUSans Office" panose="020B0504010101010104" pitchFamily="34" charset="77"/>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8C462FD0-9E74-4D67-97DA-C8DBAA1AE5FF}"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b="0" i="0">
                <a:solidFill>
                  <a:schemeClr val="tx2"/>
                </a:solidFill>
                <a:latin typeface="FAUSans Office" panose="020B0504010101010104" pitchFamily="34" charset="77"/>
                <a:cs typeface="FAUSans Office" panose="020B0504010101010104" pitchFamily="34" charset="77"/>
              </a:defRPr>
            </a:lvl1pPr>
          </a:lstStyle>
          <a:p>
            <a:pPr lvl="0"/>
            <a:r>
              <a:rPr lang="de-DE"/>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301963263"/>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DAD94168-1D2E-414B-9AFB-B7BB2EA3568F}"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8" name="Textplatzhalter 9">
            <a:extLst>
              <a:ext uri="{FF2B5EF4-FFF2-40B4-BE49-F238E27FC236}">
                <a16:creationId xmlns:a16="http://schemas.microsoft.com/office/drawing/2014/main" id="{903DE59B-FC71-4F7B-BBCF-9B96B09DD62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18297363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64EDA59-479C-41C3-99F0-9A24DD470063}"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2BEC83A6-EBB5-4F38-9A43-62A2E7E3616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245534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Tree>
    <p:extLst>
      <p:ext uri="{BB962C8B-B14F-4D97-AF65-F5344CB8AC3E}">
        <p14:creationId xmlns:p14="http://schemas.microsoft.com/office/powerpoint/2010/main" val="1651016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i="0" dirty="0" smtClean="0">
                <a:latin typeface="FAUSans Office" panose="020B0504010101010104" pitchFamily="34" charset="77"/>
                <a:ea typeface="+mj-ea"/>
                <a:cs typeface="FAUSans Office" panose="020B0504010101010104" pitchFamily="34" charset="77"/>
              </a:defRPr>
            </a:lvl1pPr>
          </a:lstStyle>
          <a:p>
            <a:pPr lvl="0">
              <a:spcBef>
                <a:spcPct val="0"/>
              </a:spcBef>
            </a:pPr>
            <a:r>
              <a:rPr lang="de-DE"/>
              <a:t>Vielen Dank</a:t>
            </a:r>
            <a:br>
              <a:rPr lang="de-DE"/>
            </a:br>
            <a:r>
              <a:rPr lang="de-DE"/>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93" name="Gruppieren 92">
            <a:extLst>
              <a:ext uri="{FF2B5EF4-FFF2-40B4-BE49-F238E27FC236}">
                <a16:creationId xmlns:a16="http://schemas.microsoft.com/office/drawing/2014/main" id="{916D691C-226E-554F-8DF0-870226FE7A41}"/>
              </a:ext>
            </a:extLst>
          </p:cNvPr>
          <p:cNvGrpSpPr/>
          <p:nvPr userDrawn="1"/>
        </p:nvGrpSpPr>
        <p:grpSpPr>
          <a:xfrm>
            <a:off x="518731" y="309983"/>
            <a:ext cx="2388067" cy="301237"/>
            <a:chOff x="510639" y="293688"/>
            <a:chExt cx="2594512" cy="327279"/>
          </a:xfrm>
        </p:grpSpPr>
        <p:sp>
          <p:nvSpPr>
            <p:cNvPr id="94" name="Freihandform: Form 139">
              <a:extLst>
                <a:ext uri="{FF2B5EF4-FFF2-40B4-BE49-F238E27FC236}">
                  <a16:creationId xmlns:a16="http://schemas.microsoft.com/office/drawing/2014/main" id="{C043B672-7A94-1F4E-BF6A-E9D9C873A26C}"/>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5" name="Freihandform: Form 140">
              <a:extLst>
                <a:ext uri="{FF2B5EF4-FFF2-40B4-BE49-F238E27FC236}">
                  <a16:creationId xmlns:a16="http://schemas.microsoft.com/office/drawing/2014/main" id="{035B42E5-5B92-0E41-BD0F-C56B1CF8D82A}"/>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6" name="Freihandform: Form 141">
              <a:extLst>
                <a:ext uri="{FF2B5EF4-FFF2-40B4-BE49-F238E27FC236}">
                  <a16:creationId xmlns:a16="http://schemas.microsoft.com/office/drawing/2014/main" id="{42597F99-91A5-1D42-AFFD-24D9D257E032}"/>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7" name="Freihandform: Form 142">
              <a:extLst>
                <a:ext uri="{FF2B5EF4-FFF2-40B4-BE49-F238E27FC236}">
                  <a16:creationId xmlns:a16="http://schemas.microsoft.com/office/drawing/2014/main" id="{45D2ABEB-0665-044E-BBC4-D0F8CFA376DA}"/>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8" name="Freihandform: Form 143">
              <a:extLst>
                <a:ext uri="{FF2B5EF4-FFF2-40B4-BE49-F238E27FC236}">
                  <a16:creationId xmlns:a16="http://schemas.microsoft.com/office/drawing/2014/main" id="{911E988E-A80E-EB47-A2F9-D90C660C96D4}"/>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9" name="Freihandform: Form 144">
              <a:extLst>
                <a:ext uri="{FF2B5EF4-FFF2-40B4-BE49-F238E27FC236}">
                  <a16:creationId xmlns:a16="http://schemas.microsoft.com/office/drawing/2014/main" id="{9654A4F7-99D9-5C4F-A8F2-9EF0097E3FCD}"/>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00" name="Freihandform: Form 145">
              <a:extLst>
                <a:ext uri="{FF2B5EF4-FFF2-40B4-BE49-F238E27FC236}">
                  <a16:creationId xmlns:a16="http://schemas.microsoft.com/office/drawing/2014/main" id="{EDAB8575-A5E9-044B-9527-58B7C7498DD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101" name="Freihandform: Form 146">
              <a:extLst>
                <a:ext uri="{FF2B5EF4-FFF2-40B4-BE49-F238E27FC236}">
                  <a16:creationId xmlns:a16="http://schemas.microsoft.com/office/drawing/2014/main" id="{A3D6BFFB-CA38-2B43-AE7A-A0DBAC704C49}"/>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2" name="Freihandform: Form 147">
              <a:extLst>
                <a:ext uri="{FF2B5EF4-FFF2-40B4-BE49-F238E27FC236}">
                  <a16:creationId xmlns:a16="http://schemas.microsoft.com/office/drawing/2014/main" id="{45A1C4C1-ECB7-424A-B78C-23570823C651}"/>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3" name="Freihandform: Form 148">
              <a:extLst>
                <a:ext uri="{FF2B5EF4-FFF2-40B4-BE49-F238E27FC236}">
                  <a16:creationId xmlns:a16="http://schemas.microsoft.com/office/drawing/2014/main" id="{2C77DE2C-C880-2B4B-89E9-B9D534E9F28C}"/>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4" name="Freihandform: Form 149">
              <a:extLst>
                <a:ext uri="{FF2B5EF4-FFF2-40B4-BE49-F238E27FC236}">
                  <a16:creationId xmlns:a16="http://schemas.microsoft.com/office/drawing/2014/main" id="{4273B477-7320-3D42-B516-A2AA6AB32516}"/>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5" name="Freihandform: Form 150">
              <a:extLst>
                <a:ext uri="{FF2B5EF4-FFF2-40B4-BE49-F238E27FC236}">
                  <a16:creationId xmlns:a16="http://schemas.microsoft.com/office/drawing/2014/main" id="{8BA2EE47-5E5C-A848-84E4-528E2FCD6732}"/>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6" name="Freihandform: Form 151">
              <a:extLst>
                <a:ext uri="{FF2B5EF4-FFF2-40B4-BE49-F238E27FC236}">
                  <a16:creationId xmlns:a16="http://schemas.microsoft.com/office/drawing/2014/main" id="{E6604A85-A484-6D41-A8E4-9BD42F89A49D}"/>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2">
              <a:extLst>
                <a:ext uri="{FF2B5EF4-FFF2-40B4-BE49-F238E27FC236}">
                  <a16:creationId xmlns:a16="http://schemas.microsoft.com/office/drawing/2014/main" id="{731EEA77-C16F-B04E-8A60-69066E5C83C4}"/>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8" name="Freihandform: Form 153">
              <a:extLst>
                <a:ext uri="{FF2B5EF4-FFF2-40B4-BE49-F238E27FC236}">
                  <a16:creationId xmlns:a16="http://schemas.microsoft.com/office/drawing/2014/main" id="{51BA1C0C-B46C-0744-9F71-99C90D5F7AFD}"/>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4">
              <a:extLst>
                <a:ext uri="{FF2B5EF4-FFF2-40B4-BE49-F238E27FC236}">
                  <a16:creationId xmlns:a16="http://schemas.microsoft.com/office/drawing/2014/main" id="{2630333D-62BA-0C48-87E1-B2674E777327}"/>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0" name="Freihandform: Form 155">
              <a:extLst>
                <a:ext uri="{FF2B5EF4-FFF2-40B4-BE49-F238E27FC236}">
                  <a16:creationId xmlns:a16="http://schemas.microsoft.com/office/drawing/2014/main" id="{7F51EE46-A26C-034C-8EC9-038036424844}"/>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6">
              <a:extLst>
                <a:ext uri="{FF2B5EF4-FFF2-40B4-BE49-F238E27FC236}">
                  <a16:creationId xmlns:a16="http://schemas.microsoft.com/office/drawing/2014/main" id="{03A35480-3A65-C442-9CC5-72EB1E51B8E5}"/>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2" name="Freihandform: Form 157">
              <a:extLst>
                <a:ext uri="{FF2B5EF4-FFF2-40B4-BE49-F238E27FC236}">
                  <a16:creationId xmlns:a16="http://schemas.microsoft.com/office/drawing/2014/main" id="{83160B45-A400-8D47-B04B-471A025CE834}"/>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3" name="Freihandform: Form 158">
              <a:extLst>
                <a:ext uri="{FF2B5EF4-FFF2-40B4-BE49-F238E27FC236}">
                  <a16:creationId xmlns:a16="http://schemas.microsoft.com/office/drawing/2014/main" id="{2E2F12A2-29EF-0045-95AF-87E52BBF57C5}"/>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2" name="Freihandform: Form 159">
              <a:extLst>
                <a:ext uri="{FF2B5EF4-FFF2-40B4-BE49-F238E27FC236}">
                  <a16:creationId xmlns:a16="http://schemas.microsoft.com/office/drawing/2014/main" id="{16A02A89-3AAC-BC49-B529-581835BA15EA}"/>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3" name="Freihandform: Form 160">
              <a:extLst>
                <a:ext uri="{FF2B5EF4-FFF2-40B4-BE49-F238E27FC236}">
                  <a16:creationId xmlns:a16="http://schemas.microsoft.com/office/drawing/2014/main" id="{B04EFBE0-69A0-D345-B2AB-EAB4C5C52DE7}"/>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4" name="Freihandform: Form 161">
              <a:extLst>
                <a:ext uri="{FF2B5EF4-FFF2-40B4-BE49-F238E27FC236}">
                  <a16:creationId xmlns:a16="http://schemas.microsoft.com/office/drawing/2014/main" id="{51130C85-EF8E-E941-8AA8-59B4A6C73A8C}"/>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5" name="Freihandform: Form 162">
              <a:extLst>
                <a:ext uri="{FF2B5EF4-FFF2-40B4-BE49-F238E27FC236}">
                  <a16:creationId xmlns:a16="http://schemas.microsoft.com/office/drawing/2014/main" id="{E5AEAA62-8BA7-1248-B01E-EE9D7E8E9B33}"/>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6" name="Freihandform: Form 163">
              <a:extLst>
                <a:ext uri="{FF2B5EF4-FFF2-40B4-BE49-F238E27FC236}">
                  <a16:creationId xmlns:a16="http://schemas.microsoft.com/office/drawing/2014/main" id="{923DF9C4-25DA-B441-A914-76FA8DCB64C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5">
              <a:extLst>
                <a:ext uri="{FF2B5EF4-FFF2-40B4-BE49-F238E27FC236}">
                  <a16:creationId xmlns:a16="http://schemas.microsoft.com/office/drawing/2014/main" id="{6404CA12-7B88-904D-B14C-2ECF1BBFE77D}"/>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8" name="Freihandform: Form 166">
              <a:extLst>
                <a:ext uri="{FF2B5EF4-FFF2-40B4-BE49-F238E27FC236}">
                  <a16:creationId xmlns:a16="http://schemas.microsoft.com/office/drawing/2014/main" id="{9AE32170-FD90-724B-BA0F-C071B673DFA5}"/>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9" name="Freihandform: Form 168">
              <a:extLst>
                <a:ext uri="{FF2B5EF4-FFF2-40B4-BE49-F238E27FC236}">
                  <a16:creationId xmlns:a16="http://schemas.microsoft.com/office/drawing/2014/main" id="{22A00257-E272-AE47-8EB3-C2F338A39BC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70" name="Freihandform: Form 169">
              <a:extLst>
                <a:ext uri="{FF2B5EF4-FFF2-40B4-BE49-F238E27FC236}">
                  <a16:creationId xmlns:a16="http://schemas.microsoft.com/office/drawing/2014/main" id="{9010D977-96D2-5344-9D54-5B1F1890003C}"/>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0">
              <a:extLst>
                <a:ext uri="{FF2B5EF4-FFF2-40B4-BE49-F238E27FC236}">
                  <a16:creationId xmlns:a16="http://schemas.microsoft.com/office/drawing/2014/main" id="{69110C42-8840-1244-8543-17DF59E2E566}"/>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1">
              <a:extLst>
                <a:ext uri="{FF2B5EF4-FFF2-40B4-BE49-F238E27FC236}">
                  <a16:creationId xmlns:a16="http://schemas.microsoft.com/office/drawing/2014/main" id="{B01D77A0-605C-3A41-8B3B-848965822284}"/>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3" name="Freihandform: Form 172">
              <a:extLst>
                <a:ext uri="{FF2B5EF4-FFF2-40B4-BE49-F238E27FC236}">
                  <a16:creationId xmlns:a16="http://schemas.microsoft.com/office/drawing/2014/main" id="{B6258516-95BB-D249-97E3-E8FF599D5A61}"/>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4" name="Freihandform: Form 173">
              <a:extLst>
                <a:ext uri="{FF2B5EF4-FFF2-40B4-BE49-F238E27FC236}">
                  <a16:creationId xmlns:a16="http://schemas.microsoft.com/office/drawing/2014/main" id="{6F644B13-8422-E14C-8A71-46CB8A29DF41}"/>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5" name="Freihandform: Form 174">
              <a:extLst>
                <a:ext uri="{FF2B5EF4-FFF2-40B4-BE49-F238E27FC236}">
                  <a16:creationId xmlns:a16="http://schemas.microsoft.com/office/drawing/2014/main" id="{D036D641-EE25-D848-B800-F58297D4A4AB}"/>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6" name="Freihandform: Form 175">
              <a:extLst>
                <a:ext uri="{FF2B5EF4-FFF2-40B4-BE49-F238E27FC236}">
                  <a16:creationId xmlns:a16="http://schemas.microsoft.com/office/drawing/2014/main" id="{B3F11901-2447-6844-A0E2-A8B98BE0E6ED}"/>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7" name="Freihandform: Form 176">
              <a:extLst>
                <a:ext uri="{FF2B5EF4-FFF2-40B4-BE49-F238E27FC236}">
                  <a16:creationId xmlns:a16="http://schemas.microsoft.com/office/drawing/2014/main" id="{A075AEDA-6C62-F94D-82A7-1CEC19835E6F}"/>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8" name="Freihandform: Form 177">
              <a:extLst>
                <a:ext uri="{FF2B5EF4-FFF2-40B4-BE49-F238E27FC236}">
                  <a16:creationId xmlns:a16="http://schemas.microsoft.com/office/drawing/2014/main" id="{06567BDD-F4E2-E14D-A2CF-4531942863CD}"/>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9" name="Freihandform: Form 178">
              <a:extLst>
                <a:ext uri="{FF2B5EF4-FFF2-40B4-BE49-F238E27FC236}">
                  <a16:creationId xmlns:a16="http://schemas.microsoft.com/office/drawing/2014/main" id="{515DD9E8-1BEA-E641-A307-C1B10179A17B}"/>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80" name="Freihandform: Form 179">
              <a:extLst>
                <a:ext uri="{FF2B5EF4-FFF2-40B4-BE49-F238E27FC236}">
                  <a16:creationId xmlns:a16="http://schemas.microsoft.com/office/drawing/2014/main" id="{19872820-93D6-754C-B977-2268DFD4EFB5}"/>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1" name="Freihandform: Form 180">
              <a:extLst>
                <a:ext uri="{FF2B5EF4-FFF2-40B4-BE49-F238E27FC236}">
                  <a16:creationId xmlns:a16="http://schemas.microsoft.com/office/drawing/2014/main" id="{C3339530-333D-AE47-BF81-DB1C1320D573}"/>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2" name="Freihandform: Form 181">
              <a:extLst>
                <a:ext uri="{FF2B5EF4-FFF2-40B4-BE49-F238E27FC236}">
                  <a16:creationId xmlns:a16="http://schemas.microsoft.com/office/drawing/2014/main" id="{24F17DFD-44F8-734D-8E31-629158A9A54F}"/>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3" name="Freihandform: Form 182">
              <a:extLst>
                <a:ext uri="{FF2B5EF4-FFF2-40B4-BE49-F238E27FC236}">
                  <a16:creationId xmlns:a16="http://schemas.microsoft.com/office/drawing/2014/main" id="{09631F02-1E9F-124C-A718-1FB78E6ECC63}"/>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4" name="Freihandform: Form 183">
              <a:extLst>
                <a:ext uri="{FF2B5EF4-FFF2-40B4-BE49-F238E27FC236}">
                  <a16:creationId xmlns:a16="http://schemas.microsoft.com/office/drawing/2014/main" id="{28E65A08-C6AD-F041-ADDA-1D8DD0C07C90}"/>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5" name="Freihandform: Form 184">
              <a:extLst>
                <a:ext uri="{FF2B5EF4-FFF2-40B4-BE49-F238E27FC236}">
                  <a16:creationId xmlns:a16="http://schemas.microsoft.com/office/drawing/2014/main" id="{40AF49E1-884F-944B-BCEB-0A61842F13BE}"/>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6" name="Freihandform: Form 185">
              <a:extLst>
                <a:ext uri="{FF2B5EF4-FFF2-40B4-BE49-F238E27FC236}">
                  <a16:creationId xmlns:a16="http://schemas.microsoft.com/office/drawing/2014/main" id="{A1BE203B-DE4B-134D-9320-8E3E8743AEA3}"/>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7" name="Freihandform: Form 186">
              <a:extLst>
                <a:ext uri="{FF2B5EF4-FFF2-40B4-BE49-F238E27FC236}">
                  <a16:creationId xmlns:a16="http://schemas.microsoft.com/office/drawing/2014/main" id="{55BB5479-9CCA-1042-A9C2-F47FD4157BF7}"/>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8" name="Freihandform: Form 187">
              <a:extLst>
                <a:ext uri="{FF2B5EF4-FFF2-40B4-BE49-F238E27FC236}">
                  <a16:creationId xmlns:a16="http://schemas.microsoft.com/office/drawing/2014/main" id="{BE6F44D2-4FB7-174F-BFD9-AA13715BB8C8}"/>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9" name="Freihandform: Form 188">
              <a:extLst>
                <a:ext uri="{FF2B5EF4-FFF2-40B4-BE49-F238E27FC236}">
                  <a16:creationId xmlns:a16="http://schemas.microsoft.com/office/drawing/2014/main" id="{D1069753-1389-9841-91F4-93B9E0FD7E85}"/>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90" name="Freihandform: Form 189">
              <a:extLst>
                <a:ext uri="{FF2B5EF4-FFF2-40B4-BE49-F238E27FC236}">
                  <a16:creationId xmlns:a16="http://schemas.microsoft.com/office/drawing/2014/main" id="{B138CC81-BB4F-0F47-B23B-37783BD79EE5}"/>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4" name="Freihandform: Form 87">
            <a:extLst>
              <a:ext uri="{FF2B5EF4-FFF2-40B4-BE49-F238E27FC236}">
                <a16:creationId xmlns:a16="http://schemas.microsoft.com/office/drawing/2014/main" id="{F00F092D-A01E-204D-8B27-471EB96015DB}"/>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1524880565"/>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8C9FB1"/>
          </a:solidFill>
        </p:spPr>
        <p:txBody>
          <a:bodyPr wrap="square" lIns="0" tIns="0" rIns="0" bIns="0" rtlCol="0"/>
          <a:lstStyle/>
          <a:p>
            <a:endParaRPr/>
          </a:p>
        </p:txBody>
      </p:sp>
      <p:sp>
        <p:nvSpPr>
          <p:cNvPr id="17" name="bg object 17"/>
          <p:cNvSpPr/>
          <p:nvPr/>
        </p:nvSpPr>
        <p:spPr>
          <a:xfrm>
            <a:off x="518399" y="1196732"/>
            <a:ext cx="11676380" cy="72390"/>
          </a:xfrm>
          <a:custGeom>
            <a:avLst/>
            <a:gdLst/>
            <a:ahLst/>
            <a:cxnLst/>
            <a:rect l="l" t="t" r="r" b="b"/>
            <a:pathLst>
              <a:path w="11676380" h="72390">
                <a:moveTo>
                  <a:pt x="11676061" y="71999"/>
                </a:moveTo>
                <a:lnTo>
                  <a:pt x="0" y="71999"/>
                </a:lnTo>
                <a:lnTo>
                  <a:pt x="0" y="0"/>
                </a:lnTo>
                <a:lnTo>
                  <a:pt x="11676061" y="0"/>
                </a:lnTo>
                <a:lnTo>
                  <a:pt x="11676061" y="71999"/>
                </a:lnTo>
                <a:close/>
              </a:path>
            </a:pathLst>
          </a:custGeom>
          <a:solidFill>
            <a:srgbClr val="2F586E"/>
          </a:solidFill>
        </p:spPr>
        <p:txBody>
          <a:bodyPr wrap="square" lIns="0" tIns="0" rIns="0" bIns="0" rtlCol="0"/>
          <a:lstStyle/>
          <a:p>
            <a:endParaRPr/>
          </a:p>
        </p:txBody>
      </p:sp>
      <p:sp>
        <p:nvSpPr>
          <p:cNvPr id="18" name="bg object 18"/>
          <p:cNvSpPr/>
          <p:nvPr/>
        </p:nvSpPr>
        <p:spPr>
          <a:xfrm>
            <a:off x="10056938" y="300702"/>
            <a:ext cx="1619250" cy="618490"/>
          </a:xfrm>
          <a:custGeom>
            <a:avLst/>
            <a:gdLst/>
            <a:ahLst/>
            <a:cxnLst/>
            <a:rect l="l" t="t" r="r" b="b"/>
            <a:pathLst>
              <a:path w="1619250" h="618490">
                <a:moveTo>
                  <a:pt x="31326" y="595185"/>
                </a:moveTo>
                <a:lnTo>
                  <a:pt x="0" y="595185"/>
                </a:lnTo>
                <a:lnTo>
                  <a:pt x="0" y="57627"/>
                </a:lnTo>
                <a:lnTo>
                  <a:pt x="31326" y="26300"/>
                </a:lnTo>
                <a:lnTo>
                  <a:pt x="31326" y="595185"/>
                </a:lnTo>
                <a:close/>
              </a:path>
              <a:path w="1619250" h="618490">
                <a:moveTo>
                  <a:pt x="408651" y="375904"/>
                </a:moveTo>
                <a:lnTo>
                  <a:pt x="62652" y="375904"/>
                </a:lnTo>
                <a:lnTo>
                  <a:pt x="62652" y="0"/>
                </a:lnTo>
                <a:lnTo>
                  <a:pt x="469886" y="0"/>
                </a:lnTo>
                <a:lnTo>
                  <a:pt x="469886" y="31326"/>
                </a:lnTo>
                <a:lnTo>
                  <a:pt x="93979" y="31326"/>
                </a:lnTo>
                <a:lnTo>
                  <a:pt x="93979" y="344584"/>
                </a:lnTo>
                <a:lnTo>
                  <a:pt x="408651" y="344584"/>
                </a:lnTo>
                <a:lnTo>
                  <a:pt x="408651" y="375904"/>
                </a:lnTo>
                <a:close/>
              </a:path>
              <a:path w="1619250" h="618490">
                <a:moveTo>
                  <a:pt x="461241" y="573153"/>
                </a:moveTo>
                <a:lnTo>
                  <a:pt x="441303" y="546083"/>
                </a:lnTo>
                <a:lnTo>
                  <a:pt x="671524" y="0"/>
                </a:lnTo>
                <a:lnTo>
                  <a:pt x="702852" y="0"/>
                </a:lnTo>
                <a:lnTo>
                  <a:pt x="461241" y="573153"/>
                </a:lnTo>
                <a:close/>
              </a:path>
              <a:path w="1619250" h="618490">
                <a:moveTo>
                  <a:pt x="910590" y="344580"/>
                </a:moveTo>
                <a:lnTo>
                  <a:pt x="879265" y="344580"/>
                </a:lnTo>
                <a:lnTo>
                  <a:pt x="734178" y="3"/>
                </a:lnTo>
                <a:lnTo>
                  <a:pt x="765504" y="3"/>
                </a:lnTo>
                <a:lnTo>
                  <a:pt x="910590" y="344580"/>
                </a:lnTo>
                <a:close/>
              </a:path>
              <a:path w="1619250" h="618490">
                <a:moveTo>
                  <a:pt x="1038135" y="573156"/>
                </a:moveTo>
                <a:lnTo>
                  <a:pt x="796828" y="3"/>
                </a:lnTo>
                <a:lnTo>
                  <a:pt x="828154" y="3"/>
                </a:lnTo>
                <a:lnTo>
                  <a:pt x="1058026" y="546086"/>
                </a:lnTo>
                <a:lnTo>
                  <a:pt x="1038135" y="573156"/>
                </a:lnTo>
                <a:close/>
              </a:path>
              <a:path w="1619250" h="618490">
                <a:moveTo>
                  <a:pt x="514596" y="595185"/>
                </a:moveTo>
                <a:lnTo>
                  <a:pt x="483270" y="595185"/>
                </a:lnTo>
                <a:lnTo>
                  <a:pt x="718512" y="37193"/>
                </a:lnTo>
                <a:lnTo>
                  <a:pt x="749904" y="111748"/>
                </a:lnTo>
                <a:lnTo>
                  <a:pt x="718579" y="111748"/>
                </a:lnTo>
                <a:lnTo>
                  <a:pt x="620433" y="344584"/>
                </a:lnTo>
                <a:lnTo>
                  <a:pt x="910591" y="344584"/>
                </a:lnTo>
                <a:lnTo>
                  <a:pt x="923780" y="375907"/>
                </a:lnTo>
                <a:lnTo>
                  <a:pt x="607246" y="375907"/>
                </a:lnTo>
                <a:lnTo>
                  <a:pt x="514596" y="595185"/>
                </a:lnTo>
                <a:close/>
              </a:path>
              <a:path w="1619250" h="618490">
                <a:moveTo>
                  <a:pt x="424903" y="313257"/>
                </a:moveTo>
                <a:lnTo>
                  <a:pt x="125302" y="313257"/>
                </a:lnTo>
                <a:lnTo>
                  <a:pt x="125302" y="62652"/>
                </a:lnTo>
                <a:lnTo>
                  <a:pt x="469886" y="62652"/>
                </a:lnTo>
                <a:lnTo>
                  <a:pt x="469886" y="93979"/>
                </a:lnTo>
                <a:lnTo>
                  <a:pt x="156629" y="93979"/>
                </a:lnTo>
                <a:lnTo>
                  <a:pt x="156629" y="125305"/>
                </a:lnTo>
                <a:lnTo>
                  <a:pt x="443823" y="125305"/>
                </a:lnTo>
                <a:lnTo>
                  <a:pt x="412496" y="156632"/>
                </a:lnTo>
                <a:lnTo>
                  <a:pt x="156629" y="156632"/>
                </a:lnTo>
                <a:lnTo>
                  <a:pt x="156629" y="281931"/>
                </a:lnTo>
                <a:lnTo>
                  <a:pt x="455817" y="281931"/>
                </a:lnTo>
                <a:lnTo>
                  <a:pt x="424903" y="313257"/>
                </a:lnTo>
                <a:close/>
              </a:path>
              <a:path w="1619250" h="618490">
                <a:moveTo>
                  <a:pt x="683164" y="344584"/>
                </a:moveTo>
                <a:lnTo>
                  <a:pt x="651839" y="344584"/>
                </a:lnTo>
                <a:lnTo>
                  <a:pt x="734265" y="148999"/>
                </a:lnTo>
                <a:lnTo>
                  <a:pt x="718579" y="111748"/>
                </a:lnTo>
                <a:lnTo>
                  <a:pt x="749904" y="111748"/>
                </a:lnTo>
                <a:lnTo>
                  <a:pt x="781245" y="186183"/>
                </a:lnTo>
                <a:lnTo>
                  <a:pt x="749918" y="186183"/>
                </a:lnTo>
                <a:lnTo>
                  <a:pt x="683164" y="344584"/>
                </a:lnTo>
                <a:close/>
              </a:path>
              <a:path w="1619250" h="618490">
                <a:moveTo>
                  <a:pt x="910591" y="344584"/>
                </a:moveTo>
                <a:lnTo>
                  <a:pt x="816611" y="344580"/>
                </a:lnTo>
                <a:lnTo>
                  <a:pt x="749918" y="186183"/>
                </a:lnTo>
                <a:lnTo>
                  <a:pt x="781245" y="186183"/>
                </a:lnTo>
                <a:lnTo>
                  <a:pt x="847939" y="344580"/>
                </a:lnTo>
                <a:lnTo>
                  <a:pt x="910591" y="344584"/>
                </a:lnTo>
                <a:close/>
              </a:path>
              <a:path w="1619250" h="618490">
                <a:moveTo>
                  <a:pt x="93979" y="595185"/>
                </a:moveTo>
                <a:lnTo>
                  <a:pt x="62652" y="595185"/>
                </a:lnTo>
                <a:lnTo>
                  <a:pt x="62652" y="407233"/>
                </a:lnTo>
                <a:lnTo>
                  <a:pt x="408655" y="407233"/>
                </a:lnTo>
                <a:lnTo>
                  <a:pt x="408655" y="438556"/>
                </a:lnTo>
                <a:lnTo>
                  <a:pt x="93979" y="438556"/>
                </a:lnTo>
                <a:lnTo>
                  <a:pt x="93979" y="595185"/>
                </a:lnTo>
                <a:close/>
              </a:path>
              <a:path w="1619250" h="618490">
                <a:moveTo>
                  <a:pt x="546217" y="595185"/>
                </a:moveTo>
                <a:lnTo>
                  <a:pt x="625432" y="407233"/>
                </a:lnTo>
                <a:lnTo>
                  <a:pt x="936967" y="407233"/>
                </a:lnTo>
                <a:lnTo>
                  <a:pt x="950156" y="438556"/>
                </a:lnTo>
                <a:lnTo>
                  <a:pt x="643552" y="438556"/>
                </a:lnTo>
                <a:lnTo>
                  <a:pt x="630351" y="469883"/>
                </a:lnTo>
                <a:lnTo>
                  <a:pt x="900692" y="469883"/>
                </a:lnTo>
                <a:lnTo>
                  <a:pt x="913883" y="501209"/>
                </a:lnTo>
                <a:lnTo>
                  <a:pt x="617151" y="501209"/>
                </a:lnTo>
                <a:lnTo>
                  <a:pt x="577544" y="595182"/>
                </a:lnTo>
                <a:lnTo>
                  <a:pt x="546217" y="595185"/>
                </a:lnTo>
                <a:close/>
              </a:path>
              <a:path w="1619250" h="618490">
                <a:moveTo>
                  <a:pt x="125305" y="568883"/>
                </a:moveTo>
                <a:lnTo>
                  <a:pt x="125305" y="438556"/>
                </a:lnTo>
                <a:lnTo>
                  <a:pt x="156631" y="438556"/>
                </a:lnTo>
                <a:lnTo>
                  <a:pt x="156631" y="537560"/>
                </a:lnTo>
                <a:lnTo>
                  <a:pt x="125305" y="568883"/>
                </a:lnTo>
                <a:close/>
              </a:path>
              <a:path w="1619250" h="618490">
                <a:moveTo>
                  <a:pt x="1016106" y="595185"/>
                </a:moveTo>
                <a:lnTo>
                  <a:pt x="984779" y="595182"/>
                </a:lnTo>
                <a:lnTo>
                  <a:pt x="918829" y="438556"/>
                </a:lnTo>
                <a:lnTo>
                  <a:pt x="950156" y="438556"/>
                </a:lnTo>
                <a:lnTo>
                  <a:pt x="1016106" y="595185"/>
                </a:lnTo>
                <a:close/>
              </a:path>
              <a:path w="1619250" h="618490">
                <a:moveTo>
                  <a:pt x="953454" y="595185"/>
                </a:moveTo>
                <a:lnTo>
                  <a:pt x="922125" y="595182"/>
                </a:lnTo>
                <a:lnTo>
                  <a:pt x="882556" y="501209"/>
                </a:lnTo>
                <a:lnTo>
                  <a:pt x="913883" y="501209"/>
                </a:lnTo>
                <a:lnTo>
                  <a:pt x="953454" y="595185"/>
                </a:lnTo>
                <a:close/>
              </a:path>
              <a:path w="1619250" h="618490">
                <a:moveTo>
                  <a:pt x="1505315" y="571327"/>
                </a:moveTo>
                <a:lnTo>
                  <a:pt x="1463122" y="571327"/>
                </a:lnTo>
                <a:lnTo>
                  <a:pt x="1509602" y="536212"/>
                </a:lnTo>
                <a:lnTo>
                  <a:pt x="1544710" y="497307"/>
                </a:lnTo>
                <a:lnTo>
                  <a:pt x="1569047" y="454852"/>
                </a:lnTo>
                <a:lnTo>
                  <a:pt x="1583210" y="409086"/>
                </a:lnTo>
                <a:lnTo>
                  <a:pt x="1587755" y="360703"/>
                </a:lnTo>
                <a:lnTo>
                  <a:pt x="1587798" y="0"/>
                </a:lnTo>
                <a:lnTo>
                  <a:pt x="1619124" y="0"/>
                </a:lnTo>
                <a:lnTo>
                  <a:pt x="1619124" y="360703"/>
                </a:lnTo>
                <a:lnTo>
                  <a:pt x="1614200" y="412487"/>
                </a:lnTo>
                <a:lnTo>
                  <a:pt x="1600244" y="458968"/>
                </a:lnTo>
                <a:lnTo>
                  <a:pt x="1578486" y="499936"/>
                </a:lnTo>
                <a:lnTo>
                  <a:pt x="1550153" y="535180"/>
                </a:lnTo>
                <a:lnTo>
                  <a:pt x="1516473" y="564489"/>
                </a:lnTo>
                <a:lnTo>
                  <a:pt x="1505315" y="571327"/>
                </a:lnTo>
                <a:close/>
              </a:path>
              <a:path w="1619250" h="618490">
                <a:moveTo>
                  <a:pt x="1321529" y="556027"/>
                </a:moveTo>
                <a:lnTo>
                  <a:pt x="1275915" y="550411"/>
                </a:lnTo>
                <a:lnTo>
                  <a:pt x="1234900" y="534399"/>
                </a:lnTo>
                <a:lnTo>
                  <a:pt x="1200106" y="509252"/>
                </a:lnTo>
                <a:lnTo>
                  <a:pt x="1173152" y="476226"/>
                </a:lnTo>
                <a:lnTo>
                  <a:pt x="1155660" y="436579"/>
                </a:lnTo>
                <a:lnTo>
                  <a:pt x="1149250" y="391570"/>
                </a:lnTo>
                <a:lnTo>
                  <a:pt x="1149234" y="3"/>
                </a:lnTo>
                <a:lnTo>
                  <a:pt x="1180560" y="3"/>
                </a:lnTo>
                <a:lnTo>
                  <a:pt x="1180579" y="391573"/>
                </a:lnTo>
                <a:lnTo>
                  <a:pt x="1188104" y="435032"/>
                </a:lnTo>
                <a:lnTo>
                  <a:pt x="1208240" y="471750"/>
                </a:lnTo>
                <a:lnTo>
                  <a:pt x="1238708" y="500053"/>
                </a:lnTo>
                <a:lnTo>
                  <a:pt x="1277230" y="518264"/>
                </a:lnTo>
                <a:lnTo>
                  <a:pt x="1321526" y="524706"/>
                </a:lnTo>
                <a:lnTo>
                  <a:pt x="1421580" y="524706"/>
                </a:lnTo>
                <a:lnTo>
                  <a:pt x="1408445" y="534246"/>
                </a:lnTo>
                <a:lnTo>
                  <a:pt x="1367307" y="550370"/>
                </a:lnTo>
                <a:lnTo>
                  <a:pt x="1321529" y="556027"/>
                </a:lnTo>
                <a:close/>
              </a:path>
              <a:path w="1619250" h="618490">
                <a:moveTo>
                  <a:pt x="1352853" y="493380"/>
                </a:moveTo>
                <a:lnTo>
                  <a:pt x="1308297" y="487008"/>
                </a:lnTo>
                <a:lnTo>
                  <a:pt x="1269601" y="468939"/>
                </a:lnTo>
                <a:lnTo>
                  <a:pt x="1239085" y="440742"/>
                </a:lnTo>
                <a:lnTo>
                  <a:pt x="1219074" y="403988"/>
                </a:lnTo>
                <a:lnTo>
                  <a:pt x="1211962" y="360703"/>
                </a:lnTo>
                <a:lnTo>
                  <a:pt x="1211887" y="3"/>
                </a:lnTo>
                <a:lnTo>
                  <a:pt x="1243214" y="3"/>
                </a:lnTo>
                <a:lnTo>
                  <a:pt x="1243309" y="360703"/>
                </a:lnTo>
                <a:lnTo>
                  <a:pt x="1251830" y="401696"/>
                </a:lnTo>
                <a:lnTo>
                  <a:pt x="1275327" y="433854"/>
                </a:lnTo>
                <a:lnTo>
                  <a:pt x="1310177" y="454659"/>
                </a:lnTo>
                <a:lnTo>
                  <a:pt x="1352853" y="462051"/>
                </a:lnTo>
                <a:lnTo>
                  <a:pt x="1435368" y="462051"/>
                </a:lnTo>
                <a:lnTo>
                  <a:pt x="1427866" y="468431"/>
                </a:lnTo>
                <a:lnTo>
                  <a:pt x="1403309" y="482056"/>
                </a:lnTo>
                <a:lnTo>
                  <a:pt x="1377705" y="490490"/>
                </a:lnTo>
                <a:lnTo>
                  <a:pt x="1352853" y="493380"/>
                </a:lnTo>
                <a:close/>
              </a:path>
              <a:path w="1619250" h="618490">
                <a:moveTo>
                  <a:pt x="1479162" y="587354"/>
                </a:moveTo>
                <a:lnTo>
                  <a:pt x="1321529" y="587354"/>
                </a:lnTo>
                <a:lnTo>
                  <a:pt x="1368216" y="582352"/>
                </a:lnTo>
                <a:lnTo>
                  <a:pt x="1411074" y="568003"/>
                </a:lnTo>
                <a:lnTo>
                  <a:pt x="1448881" y="545292"/>
                </a:lnTo>
                <a:lnTo>
                  <a:pt x="1480413" y="515204"/>
                </a:lnTo>
                <a:lnTo>
                  <a:pt x="1504449" y="478724"/>
                </a:lnTo>
                <a:lnTo>
                  <a:pt x="1519767" y="436836"/>
                </a:lnTo>
                <a:lnTo>
                  <a:pt x="1525023" y="391573"/>
                </a:lnTo>
                <a:lnTo>
                  <a:pt x="1525145" y="3"/>
                </a:lnTo>
                <a:lnTo>
                  <a:pt x="1556471" y="3"/>
                </a:lnTo>
                <a:lnTo>
                  <a:pt x="1556406" y="391573"/>
                </a:lnTo>
                <a:lnTo>
                  <a:pt x="1549839" y="444511"/>
                </a:lnTo>
                <a:lnTo>
                  <a:pt x="1530948" y="491969"/>
                </a:lnTo>
                <a:lnTo>
                  <a:pt x="1501304" y="533805"/>
                </a:lnTo>
                <a:lnTo>
                  <a:pt x="1462415" y="570403"/>
                </a:lnTo>
                <a:lnTo>
                  <a:pt x="1463122" y="571327"/>
                </a:lnTo>
                <a:lnTo>
                  <a:pt x="1505315" y="571327"/>
                </a:lnTo>
                <a:lnTo>
                  <a:pt x="1479162" y="587354"/>
                </a:lnTo>
                <a:close/>
              </a:path>
              <a:path w="1619250" h="618490">
                <a:moveTo>
                  <a:pt x="1352856" y="618156"/>
                </a:moveTo>
                <a:lnTo>
                  <a:pt x="1321529" y="618156"/>
                </a:lnTo>
                <a:lnTo>
                  <a:pt x="1274180" y="613719"/>
                </a:lnTo>
                <a:lnTo>
                  <a:pt x="1230079" y="600917"/>
                </a:lnTo>
                <a:lnTo>
                  <a:pt x="1190171" y="580509"/>
                </a:lnTo>
                <a:lnTo>
                  <a:pt x="1155400" y="553259"/>
                </a:lnTo>
                <a:lnTo>
                  <a:pt x="1126712" y="519926"/>
                </a:lnTo>
                <a:lnTo>
                  <a:pt x="1105050" y="481272"/>
                </a:lnTo>
                <a:lnTo>
                  <a:pt x="1091361" y="438058"/>
                </a:lnTo>
                <a:lnTo>
                  <a:pt x="1086641" y="391573"/>
                </a:lnTo>
                <a:lnTo>
                  <a:pt x="1086588" y="57627"/>
                </a:lnTo>
                <a:lnTo>
                  <a:pt x="1117914" y="26300"/>
                </a:lnTo>
                <a:lnTo>
                  <a:pt x="1118036" y="391573"/>
                </a:lnTo>
                <a:lnTo>
                  <a:pt x="1123292" y="436836"/>
                </a:lnTo>
                <a:lnTo>
                  <a:pt x="1138611" y="478725"/>
                </a:lnTo>
                <a:lnTo>
                  <a:pt x="1162648" y="515206"/>
                </a:lnTo>
                <a:lnTo>
                  <a:pt x="1194181" y="545293"/>
                </a:lnTo>
                <a:lnTo>
                  <a:pt x="1231987" y="568004"/>
                </a:lnTo>
                <a:lnTo>
                  <a:pt x="1274844" y="582352"/>
                </a:lnTo>
                <a:lnTo>
                  <a:pt x="1321529" y="587354"/>
                </a:lnTo>
                <a:lnTo>
                  <a:pt x="1479162" y="587354"/>
                </a:lnTo>
                <a:lnTo>
                  <a:pt x="1478676" y="587652"/>
                </a:lnTo>
                <a:lnTo>
                  <a:pt x="1437988" y="604458"/>
                </a:lnTo>
                <a:lnTo>
                  <a:pt x="1395639" y="614696"/>
                </a:lnTo>
                <a:lnTo>
                  <a:pt x="1352856" y="618156"/>
                </a:lnTo>
                <a:close/>
              </a:path>
              <a:path w="1619250" h="618490">
                <a:moveTo>
                  <a:pt x="1435368" y="462051"/>
                </a:moveTo>
                <a:lnTo>
                  <a:pt x="1352853" y="462051"/>
                </a:lnTo>
                <a:lnTo>
                  <a:pt x="1395528" y="454659"/>
                </a:lnTo>
                <a:lnTo>
                  <a:pt x="1430378" y="433854"/>
                </a:lnTo>
                <a:lnTo>
                  <a:pt x="1453875" y="401696"/>
                </a:lnTo>
                <a:lnTo>
                  <a:pt x="1462396" y="360703"/>
                </a:lnTo>
                <a:lnTo>
                  <a:pt x="1462492" y="57627"/>
                </a:lnTo>
                <a:lnTo>
                  <a:pt x="1493818" y="26300"/>
                </a:lnTo>
                <a:lnTo>
                  <a:pt x="1493747" y="391045"/>
                </a:lnTo>
                <a:lnTo>
                  <a:pt x="1487630" y="435795"/>
                </a:lnTo>
                <a:lnTo>
                  <a:pt x="1481454" y="449969"/>
                </a:lnTo>
                <a:lnTo>
                  <a:pt x="1449574" y="449969"/>
                </a:lnTo>
                <a:lnTo>
                  <a:pt x="1435368" y="462051"/>
                </a:lnTo>
                <a:close/>
              </a:path>
              <a:path w="1619250" h="618490">
                <a:moveTo>
                  <a:pt x="1421580" y="524706"/>
                </a:moveTo>
                <a:lnTo>
                  <a:pt x="1321526" y="524706"/>
                </a:lnTo>
                <a:lnTo>
                  <a:pt x="1362928" y="519590"/>
                </a:lnTo>
                <a:lnTo>
                  <a:pt x="1398669" y="504913"/>
                </a:lnTo>
                <a:lnTo>
                  <a:pt x="1428027" y="481678"/>
                </a:lnTo>
                <a:lnTo>
                  <a:pt x="1450279" y="450892"/>
                </a:lnTo>
                <a:lnTo>
                  <a:pt x="1449574" y="449969"/>
                </a:lnTo>
                <a:lnTo>
                  <a:pt x="1481454" y="449969"/>
                </a:lnTo>
                <a:lnTo>
                  <a:pt x="1470246" y="475687"/>
                </a:lnTo>
                <a:lnTo>
                  <a:pt x="1443304" y="508928"/>
                </a:lnTo>
                <a:lnTo>
                  <a:pt x="1421580" y="524706"/>
                </a:lnTo>
                <a:close/>
              </a:path>
            </a:pathLst>
          </a:custGeom>
          <a:solidFill>
            <a:srgbClr val="FFFFFF"/>
          </a:solidFill>
        </p:spPr>
        <p:txBody>
          <a:bodyPr wrap="square" lIns="0" tIns="0" rIns="0" bIns="0" rtlCol="0"/>
          <a:lstStyle/>
          <a:p>
            <a:endParaRPr/>
          </a:p>
        </p:txBody>
      </p:sp>
      <p:sp>
        <p:nvSpPr>
          <p:cNvPr id="19" name="bg object 19"/>
          <p:cNvSpPr/>
          <p:nvPr/>
        </p:nvSpPr>
        <p:spPr>
          <a:xfrm>
            <a:off x="2150560" y="359720"/>
            <a:ext cx="44450" cy="20320"/>
          </a:xfrm>
          <a:custGeom>
            <a:avLst/>
            <a:gdLst/>
            <a:ahLst/>
            <a:cxnLst/>
            <a:rect l="l" t="t" r="r" b="b"/>
            <a:pathLst>
              <a:path w="44450" h="20320">
                <a:moveTo>
                  <a:pt x="43915" y="19873"/>
                </a:moveTo>
                <a:lnTo>
                  <a:pt x="0" y="19873"/>
                </a:lnTo>
                <a:lnTo>
                  <a:pt x="0" y="0"/>
                </a:lnTo>
                <a:lnTo>
                  <a:pt x="43915" y="0"/>
                </a:lnTo>
                <a:lnTo>
                  <a:pt x="43915" y="19873"/>
                </a:lnTo>
                <a:close/>
              </a:path>
            </a:pathLst>
          </a:custGeom>
          <a:solidFill>
            <a:srgbClr val="FFFFFF"/>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2221080" y="300419"/>
            <a:ext cx="97125" cy="126295"/>
          </a:xfrm>
          <a:prstGeom prst="rect">
            <a:avLst/>
          </a:prstGeom>
        </p:spPr>
      </p:pic>
      <p:pic>
        <p:nvPicPr>
          <p:cNvPr id="21" name="bg object 21"/>
          <p:cNvPicPr/>
          <p:nvPr/>
        </p:nvPicPr>
        <p:blipFill>
          <a:blip r:embed="rId3" cstate="print"/>
          <a:stretch>
            <a:fillRect/>
          </a:stretch>
        </p:blipFill>
        <p:spPr>
          <a:xfrm>
            <a:off x="2346414" y="332794"/>
            <a:ext cx="76931" cy="91997"/>
          </a:xfrm>
          <a:prstGeom prst="rect">
            <a:avLst/>
          </a:prstGeom>
        </p:spPr>
      </p:pic>
      <p:pic>
        <p:nvPicPr>
          <p:cNvPr id="22" name="bg object 22"/>
          <p:cNvPicPr/>
          <p:nvPr/>
        </p:nvPicPr>
        <p:blipFill>
          <a:blip r:embed="rId4" cstate="print"/>
          <a:stretch>
            <a:fillRect/>
          </a:stretch>
        </p:blipFill>
        <p:spPr>
          <a:xfrm>
            <a:off x="2447067" y="294970"/>
            <a:ext cx="219895" cy="131744"/>
          </a:xfrm>
          <a:prstGeom prst="rect">
            <a:avLst/>
          </a:prstGeom>
        </p:spPr>
      </p:pic>
      <p:pic>
        <p:nvPicPr>
          <p:cNvPr id="23" name="bg object 23"/>
          <p:cNvPicPr/>
          <p:nvPr/>
        </p:nvPicPr>
        <p:blipFill>
          <a:blip r:embed="rId5" cstate="print"/>
          <a:stretch>
            <a:fillRect/>
          </a:stretch>
        </p:blipFill>
        <p:spPr>
          <a:xfrm>
            <a:off x="2690683" y="332474"/>
            <a:ext cx="133027" cy="94240"/>
          </a:xfrm>
          <a:prstGeom prst="rect">
            <a:avLst/>
          </a:prstGeom>
        </p:spPr>
      </p:pic>
      <p:pic>
        <p:nvPicPr>
          <p:cNvPr id="24" name="bg object 24"/>
          <p:cNvPicPr/>
          <p:nvPr/>
        </p:nvPicPr>
        <p:blipFill>
          <a:blip r:embed="rId6" cstate="print"/>
          <a:stretch>
            <a:fillRect/>
          </a:stretch>
        </p:blipFill>
        <p:spPr>
          <a:xfrm>
            <a:off x="510638" y="293688"/>
            <a:ext cx="1626778" cy="327278"/>
          </a:xfrm>
          <a:prstGeom prst="rect">
            <a:avLst/>
          </a:prstGeom>
        </p:spPr>
      </p:pic>
      <p:pic>
        <p:nvPicPr>
          <p:cNvPr id="25" name="bg object 25"/>
          <p:cNvPicPr/>
          <p:nvPr/>
        </p:nvPicPr>
        <p:blipFill>
          <a:blip r:embed="rId7" cstate="print"/>
          <a:stretch>
            <a:fillRect/>
          </a:stretch>
        </p:blipFill>
        <p:spPr>
          <a:xfrm>
            <a:off x="2843263" y="294970"/>
            <a:ext cx="261887" cy="131744"/>
          </a:xfrm>
          <a:prstGeom prst="rect">
            <a:avLst/>
          </a:prstGeom>
        </p:spPr>
      </p:pic>
      <p:sp>
        <p:nvSpPr>
          <p:cNvPr id="2" name="Holder 2"/>
          <p:cNvSpPr>
            <a:spLocks noGrp="1"/>
          </p:cNvSpPr>
          <p:nvPr>
            <p:ph type="ctrTitle"/>
          </p:nvPr>
        </p:nvSpPr>
        <p:spPr>
          <a:xfrm>
            <a:off x="3036125" y="1612200"/>
            <a:ext cx="6586220" cy="406400"/>
          </a:xfrm>
          <a:prstGeom prst="rect">
            <a:avLst/>
          </a:prstGeom>
        </p:spPr>
        <p:txBody>
          <a:bodyPr wrap="square" lIns="0" tIns="0" rIns="0" bIns="0">
            <a:spAutoFit/>
          </a:bodyPr>
          <a:lstStyle>
            <a:lvl1pPr>
              <a:defRPr sz="2400" b="1" i="0">
                <a:solidFill>
                  <a:srgbClr val="2F586E"/>
                </a:solidFill>
                <a:latin typeface="Arial"/>
                <a:cs typeface="Arial"/>
              </a:defRPr>
            </a:lvl1pPr>
          </a:lstStyle>
          <a:p>
            <a:r>
              <a:rPr lang="en-GB"/>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900" b="0" i="0">
                <a:solidFill>
                  <a:schemeClr val="tx1"/>
                </a:solidFill>
                <a:latin typeface="Arial"/>
                <a:cs typeface="Arial"/>
              </a:defRPr>
            </a:lvl1pPr>
          </a:lstStyle>
          <a:p>
            <a:r>
              <a:rPr lang="en-GB"/>
              <a:t>Click to edit Master subtitle style</a:t>
            </a:r>
            <a:endParaRPr/>
          </a:p>
        </p:txBody>
      </p:sp>
      <p:sp>
        <p:nvSpPr>
          <p:cNvPr id="4" name="Holder 4"/>
          <p:cNvSpPr>
            <a:spLocks noGrp="1"/>
          </p:cNvSpPr>
          <p:nvPr>
            <p:ph type="ftr" sz="quarter" idx="5"/>
          </p:nvPr>
        </p:nvSpPr>
        <p:spPr/>
        <p:txBody>
          <a:bodyPr lIns="0" tIns="0" rIns="0" bIns="0"/>
          <a:lstStyle>
            <a:lvl1pPr>
              <a:defRPr sz="800" b="0" i="0">
                <a:solidFill>
                  <a:schemeClr val="bg1"/>
                </a:solidFill>
                <a:latin typeface="Arial"/>
                <a:cs typeface="Arial"/>
              </a:defRPr>
            </a:lvl1pPr>
          </a:lstStyle>
          <a:p>
            <a:r>
              <a:rPr lang="de-DE"/>
              <a:t>Technische Fakultät</a:t>
            </a:r>
          </a:p>
        </p:txBody>
      </p:sp>
      <p:sp>
        <p:nvSpPr>
          <p:cNvPr id="5" name="Holder 5"/>
          <p:cNvSpPr>
            <a:spLocks noGrp="1"/>
          </p:cNvSpPr>
          <p:nvPr>
            <p:ph type="dt" sz="half" idx="6"/>
          </p:nvPr>
        </p:nvSpPr>
        <p:spPr/>
        <p:txBody>
          <a:bodyPr lIns="0" tIns="0" rIns="0" bIns="0"/>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Tree>
    <p:extLst>
      <p:ext uri="{BB962C8B-B14F-4D97-AF65-F5344CB8AC3E}">
        <p14:creationId xmlns:p14="http://schemas.microsoft.com/office/powerpoint/2010/main" val="168598968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2F586E"/>
                </a:solidFill>
                <a:latin typeface="Arial"/>
                <a:cs typeface="Arial"/>
              </a:defRPr>
            </a:lvl1pPr>
          </a:lstStyle>
          <a:p>
            <a:r>
              <a:rPr lang="en-GB"/>
              <a:t>Click to edit Master title style</a:t>
            </a:r>
            <a:endParaRPr/>
          </a:p>
        </p:txBody>
      </p:sp>
      <p:sp>
        <p:nvSpPr>
          <p:cNvPr id="3" name="Holder 3"/>
          <p:cNvSpPr>
            <a:spLocks noGrp="1"/>
          </p:cNvSpPr>
          <p:nvPr>
            <p:ph type="body" idx="1"/>
          </p:nvPr>
        </p:nvSpPr>
        <p:spPr/>
        <p:txBody>
          <a:bodyPr lIns="0" tIns="0" rIns="0" bIns="0"/>
          <a:lstStyle>
            <a:lvl1pPr>
              <a:defRPr sz="1900" b="0" i="0">
                <a:solidFill>
                  <a:schemeClr val="tx1"/>
                </a:solidFill>
                <a:latin typeface="Arial"/>
                <a:cs typeface="Arial"/>
              </a:defRPr>
            </a:lvl1pPr>
          </a:lstStyle>
          <a:p>
            <a:pPr lvl="0"/>
            <a:r>
              <a:rPr lang="en-GB"/>
              <a:t>Click to edit Master text styles</a:t>
            </a:r>
          </a:p>
        </p:txBody>
      </p:sp>
      <p:sp>
        <p:nvSpPr>
          <p:cNvPr id="4" name="Holder 4"/>
          <p:cNvSpPr>
            <a:spLocks noGrp="1"/>
          </p:cNvSpPr>
          <p:nvPr>
            <p:ph type="ftr" sz="quarter" idx="5"/>
          </p:nvPr>
        </p:nvSpPr>
        <p:spPr/>
        <p:txBody>
          <a:bodyPr lIns="0" tIns="0" rIns="0" bIns="0"/>
          <a:lstStyle>
            <a:lvl1pPr>
              <a:defRPr sz="800" b="0" i="0">
                <a:solidFill>
                  <a:schemeClr val="bg1"/>
                </a:solidFill>
                <a:latin typeface="Arial"/>
                <a:cs typeface="Arial"/>
              </a:defRPr>
            </a:lvl1pPr>
          </a:lstStyle>
          <a:p>
            <a:r>
              <a:rPr lang="de-DE"/>
              <a:t>Technische Fakultät</a:t>
            </a:r>
          </a:p>
        </p:txBody>
      </p:sp>
      <p:sp>
        <p:nvSpPr>
          <p:cNvPr id="5" name="Holder 5"/>
          <p:cNvSpPr>
            <a:spLocks noGrp="1"/>
          </p:cNvSpPr>
          <p:nvPr>
            <p:ph type="dt" sz="half" idx="6"/>
          </p:nvPr>
        </p:nvSpPr>
        <p:spPr/>
        <p:txBody>
          <a:bodyPr lIns="0" tIns="0" rIns="0" bIns="0"/>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Tree>
    <p:extLst>
      <p:ext uri="{BB962C8B-B14F-4D97-AF65-F5344CB8AC3E}">
        <p14:creationId xmlns:p14="http://schemas.microsoft.com/office/powerpoint/2010/main" val="1937520680"/>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2F586E"/>
                </a:solidFill>
                <a:latin typeface="Arial"/>
                <a:cs typeface="Arial"/>
              </a:defRPr>
            </a:lvl1pPr>
          </a:lstStyle>
          <a:p>
            <a:r>
              <a:rPr lang="en-GB"/>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GB"/>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GB"/>
              <a:t>Click to edit Master text styles</a:t>
            </a:r>
          </a:p>
        </p:txBody>
      </p:sp>
      <p:sp>
        <p:nvSpPr>
          <p:cNvPr id="5" name="Holder 5"/>
          <p:cNvSpPr>
            <a:spLocks noGrp="1"/>
          </p:cNvSpPr>
          <p:nvPr>
            <p:ph type="ftr" sz="quarter" idx="5"/>
          </p:nvPr>
        </p:nvSpPr>
        <p:spPr/>
        <p:txBody>
          <a:bodyPr lIns="0" tIns="0" rIns="0" bIns="0"/>
          <a:lstStyle>
            <a:lvl1pPr>
              <a:defRPr sz="800" b="0" i="0">
                <a:solidFill>
                  <a:schemeClr val="bg1"/>
                </a:solidFill>
                <a:latin typeface="Arial"/>
                <a:cs typeface="Arial"/>
              </a:defRPr>
            </a:lvl1pPr>
          </a:lstStyle>
          <a:p>
            <a:r>
              <a:rPr lang="de-DE"/>
              <a:t>Technische Fakultät</a:t>
            </a:r>
          </a:p>
        </p:txBody>
      </p:sp>
      <p:sp>
        <p:nvSpPr>
          <p:cNvPr id="6" name="Holder 6"/>
          <p:cNvSpPr>
            <a:spLocks noGrp="1"/>
          </p:cNvSpPr>
          <p:nvPr>
            <p:ph type="dt" sz="half" idx="6"/>
          </p:nvPr>
        </p:nvSpPr>
        <p:spPr/>
        <p:txBody>
          <a:bodyPr lIns="0" tIns="0" rIns="0" bIns="0"/>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7" name="Holder 7"/>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Tree>
    <p:extLst>
      <p:ext uri="{BB962C8B-B14F-4D97-AF65-F5344CB8AC3E}">
        <p14:creationId xmlns:p14="http://schemas.microsoft.com/office/powerpoint/2010/main" val="4061891269"/>
      </p:ext>
    </p:extLst>
  </p:cSld>
  <p:clrMapOvr>
    <a:masterClrMapping/>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8C9FB1"/>
          </a:solidFill>
        </p:spPr>
        <p:txBody>
          <a:bodyPr wrap="square" lIns="0" tIns="0" rIns="0" bIns="0" rtlCol="0"/>
          <a:lstStyle/>
          <a:p>
            <a:endParaRPr/>
          </a:p>
        </p:txBody>
      </p:sp>
      <p:sp>
        <p:nvSpPr>
          <p:cNvPr id="17" name="bg object 17"/>
          <p:cNvSpPr/>
          <p:nvPr/>
        </p:nvSpPr>
        <p:spPr>
          <a:xfrm>
            <a:off x="517200" y="6538526"/>
            <a:ext cx="11675110" cy="10795"/>
          </a:xfrm>
          <a:custGeom>
            <a:avLst/>
            <a:gdLst/>
            <a:ahLst/>
            <a:cxnLst/>
            <a:rect l="l" t="t" r="r" b="b"/>
            <a:pathLst>
              <a:path w="11675110" h="10795">
                <a:moveTo>
                  <a:pt x="11674799" y="10799"/>
                </a:moveTo>
                <a:lnTo>
                  <a:pt x="0" y="10799"/>
                </a:lnTo>
                <a:lnTo>
                  <a:pt x="0" y="0"/>
                </a:lnTo>
                <a:lnTo>
                  <a:pt x="11674799" y="0"/>
                </a:lnTo>
                <a:lnTo>
                  <a:pt x="11674799" y="10799"/>
                </a:lnTo>
                <a:close/>
              </a:path>
            </a:pathLst>
          </a:custGeom>
          <a:solidFill>
            <a:srgbClr val="2F586E"/>
          </a:solidFill>
        </p:spPr>
        <p:txBody>
          <a:bodyPr wrap="square" lIns="0" tIns="0" rIns="0" bIns="0" rtlCol="0"/>
          <a:lstStyle/>
          <a:p>
            <a:endParaRPr/>
          </a:p>
        </p:txBody>
      </p:sp>
      <p:sp>
        <p:nvSpPr>
          <p:cNvPr id="18" name="bg object 18"/>
          <p:cNvSpPr/>
          <p:nvPr/>
        </p:nvSpPr>
        <p:spPr>
          <a:xfrm>
            <a:off x="518399" y="1196732"/>
            <a:ext cx="11676380" cy="72390"/>
          </a:xfrm>
          <a:custGeom>
            <a:avLst/>
            <a:gdLst/>
            <a:ahLst/>
            <a:cxnLst/>
            <a:rect l="l" t="t" r="r" b="b"/>
            <a:pathLst>
              <a:path w="11676380" h="72390">
                <a:moveTo>
                  <a:pt x="11676061" y="71999"/>
                </a:moveTo>
                <a:lnTo>
                  <a:pt x="0" y="71999"/>
                </a:lnTo>
                <a:lnTo>
                  <a:pt x="0" y="0"/>
                </a:lnTo>
                <a:lnTo>
                  <a:pt x="11676061" y="0"/>
                </a:lnTo>
                <a:lnTo>
                  <a:pt x="11676061" y="71999"/>
                </a:lnTo>
                <a:close/>
              </a:path>
            </a:pathLst>
          </a:custGeom>
          <a:solidFill>
            <a:srgbClr val="2F586E"/>
          </a:solidFill>
        </p:spPr>
        <p:txBody>
          <a:bodyPr wrap="square" lIns="0" tIns="0" rIns="0" bIns="0" rtlCol="0"/>
          <a:lstStyle/>
          <a:p>
            <a:endParaRPr/>
          </a:p>
        </p:txBody>
      </p:sp>
      <p:sp>
        <p:nvSpPr>
          <p:cNvPr id="19" name="bg object 19"/>
          <p:cNvSpPr/>
          <p:nvPr/>
        </p:nvSpPr>
        <p:spPr>
          <a:xfrm>
            <a:off x="10056938" y="300702"/>
            <a:ext cx="1619250" cy="618490"/>
          </a:xfrm>
          <a:custGeom>
            <a:avLst/>
            <a:gdLst/>
            <a:ahLst/>
            <a:cxnLst/>
            <a:rect l="l" t="t" r="r" b="b"/>
            <a:pathLst>
              <a:path w="1619250" h="618490">
                <a:moveTo>
                  <a:pt x="31326" y="595185"/>
                </a:moveTo>
                <a:lnTo>
                  <a:pt x="0" y="595185"/>
                </a:lnTo>
                <a:lnTo>
                  <a:pt x="0" y="57627"/>
                </a:lnTo>
                <a:lnTo>
                  <a:pt x="31326" y="26300"/>
                </a:lnTo>
                <a:lnTo>
                  <a:pt x="31326" y="595185"/>
                </a:lnTo>
                <a:close/>
              </a:path>
              <a:path w="1619250" h="618490">
                <a:moveTo>
                  <a:pt x="408651" y="375904"/>
                </a:moveTo>
                <a:lnTo>
                  <a:pt x="62652" y="375904"/>
                </a:lnTo>
                <a:lnTo>
                  <a:pt x="62652" y="0"/>
                </a:lnTo>
                <a:lnTo>
                  <a:pt x="469886" y="0"/>
                </a:lnTo>
                <a:lnTo>
                  <a:pt x="469886" y="31326"/>
                </a:lnTo>
                <a:lnTo>
                  <a:pt x="93979" y="31326"/>
                </a:lnTo>
                <a:lnTo>
                  <a:pt x="93979" y="344584"/>
                </a:lnTo>
                <a:lnTo>
                  <a:pt x="408651" y="344584"/>
                </a:lnTo>
                <a:lnTo>
                  <a:pt x="408651" y="375904"/>
                </a:lnTo>
                <a:close/>
              </a:path>
              <a:path w="1619250" h="618490">
                <a:moveTo>
                  <a:pt x="461241" y="573153"/>
                </a:moveTo>
                <a:lnTo>
                  <a:pt x="441303" y="546083"/>
                </a:lnTo>
                <a:lnTo>
                  <a:pt x="671524" y="0"/>
                </a:lnTo>
                <a:lnTo>
                  <a:pt x="702852" y="0"/>
                </a:lnTo>
                <a:lnTo>
                  <a:pt x="461241" y="573153"/>
                </a:lnTo>
                <a:close/>
              </a:path>
              <a:path w="1619250" h="618490">
                <a:moveTo>
                  <a:pt x="910590" y="344580"/>
                </a:moveTo>
                <a:lnTo>
                  <a:pt x="879265" y="344580"/>
                </a:lnTo>
                <a:lnTo>
                  <a:pt x="734178" y="3"/>
                </a:lnTo>
                <a:lnTo>
                  <a:pt x="765504" y="3"/>
                </a:lnTo>
                <a:lnTo>
                  <a:pt x="910590" y="344580"/>
                </a:lnTo>
                <a:close/>
              </a:path>
              <a:path w="1619250" h="618490">
                <a:moveTo>
                  <a:pt x="1038135" y="573156"/>
                </a:moveTo>
                <a:lnTo>
                  <a:pt x="796828" y="3"/>
                </a:lnTo>
                <a:lnTo>
                  <a:pt x="828154" y="3"/>
                </a:lnTo>
                <a:lnTo>
                  <a:pt x="1058026" y="546086"/>
                </a:lnTo>
                <a:lnTo>
                  <a:pt x="1038135" y="573156"/>
                </a:lnTo>
                <a:close/>
              </a:path>
              <a:path w="1619250" h="618490">
                <a:moveTo>
                  <a:pt x="514596" y="595185"/>
                </a:moveTo>
                <a:lnTo>
                  <a:pt x="483270" y="595185"/>
                </a:lnTo>
                <a:lnTo>
                  <a:pt x="718512" y="37193"/>
                </a:lnTo>
                <a:lnTo>
                  <a:pt x="749904" y="111748"/>
                </a:lnTo>
                <a:lnTo>
                  <a:pt x="718579" y="111748"/>
                </a:lnTo>
                <a:lnTo>
                  <a:pt x="620433" y="344584"/>
                </a:lnTo>
                <a:lnTo>
                  <a:pt x="910591" y="344584"/>
                </a:lnTo>
                <a:lnTo>
                  <a:pt x="923780" y="375907"/>
                </a:lnTo>
                <a:lnTo>
                  <a:pt x="607246" y="375907"/>
                </a:lnTo>
                <a:lnTo>
                  <a:pt x="514596" y="595185"/>
                </a:lnTo>
                <a:close/>
              </a:path>
              <a:path w="1619250" h="618490">
                <a:moveTo>
                  <a:pt x="424903" y="313257"/>
                </a:moveTo>
                <a:lnTo>
                  <a:pt x="125302" y="313257"/>
                </a:lnTo>
                <a:lnTo>
                  <a:pt x="125302" y="62652"/>
                </a:lnTo>
                <a:lnTo>
                  <a:pt x="469886" y="62652"/>
                </a:lnTo>
                <a:lnTo>
                  <a:pt x="469886" y="93979"/>
                </a:lnTo>
                <a:lnTo>
                  <a:pt x="156629" y="93979"/>
                </a:lnTo>
                <a:lnTo>
                  <a:pt x="156629" y="125305"/>
                </a:lnTo>
                <a:lnTo>
                  <a:pt x="443823" y="125305"/>
                </a:lnTo>
                <a:lnTo>
                  <a:pt x="412496" y="156632"/>
                </a:lnTo>
                <a:lnTo>
                  <a:pt x="156629" y="156632"/>
                </a:lnTo>
                <a:lnTo>
                  <a:pt x="156629" y="281931"/>
                </a:lnTo>
                <a:lnTo>
                  <a:pt x="455817" y="281931"/>
                </a:lnTo>
                <a:lnTo>
                  <a:pt x="424903" y="313257"/>
                </a:lnTo>
                <a:close/>
              </a:path>
              <a:path w="1619250" h="618490">
                <a:moveTo>
                  <a:pt x="683164" y="344584"/>
                </a:moveTo>
                <a:lnTo>
                  <a:pt x="651839" y="344584"/>
                </a:lnTo>
                <a:lnTo>
                  <a:pt x="734265" y="148999"/>
                </a:lnTo>
                <a:lnTo>
                  <a:pt x="718579" y="111748"/>
                </a:lnTo>
                <a:lnTo>
                  <a:pt x="749904" y="111748"/>
                </a:lnTo>
                <a:lnTo>
                  <a:pt x="781245" y="186183"/>
                </a:lnTo>
                <a:lnTo>
                  <a:pt x="749918" y="186183"/>
                </a:lnTo>
                <a:lnTo>
                  <a:pt x="683164" y="344584"/>
                </a:lnTo>
                <a:close/>
              </a:path>
              <a:path w="1619250" h="618490">
                <a:moveTo>
                  <a:pt x="910591" y="344584"/>
                </a:moveTo>
                <a:lnTo>
                  <a:pt x="816611" y="344580"/>
                </a:lnTo>
                <a:lnTo>
                  <a:pt x="749918" y="186183"/>
                </a:lnTo>
                <a:lnTo>
                  <a:pt x="781245" y="186183"/>
                </a:lnTo>
                <a:lnTo>
                  <a:pt x="847939" y="344580"/>
                </a:lnTo>
                <a:lnTo>
                  <a:pt x="910591" y="344584"/>
                </a:lnTo>
                <a:close/>
              </a:path>
              <a:path w="1619250" h="618490">
                <a:moveTo>
                  <a:pt x="93979" y="595185"/>
                </a:moveTo>
                <a:lnTo>
                  <a:pt x="62652" y="595185"/>
                </a:lnTo>
                <a:lnTo>
                  <a:pt x="62652" y="407233"/>
                </a:lnTo>
                <a:lnTo>
                  <a:pt x="408655" y="407233"/>
                </a:lnTo>
                <a:lnTo>
                  <a:pt x="408655" y="438556"/>
                </a:lnTo>
                <a:lnTo>
                  <a:pt x="93979" y="438556"/>
                </a:lnTo>
                <a:lnTo>
                  <a:pt x="93979" y="595185"/>
                </a:lnTo>
                <a:close/>
              </a:path>
              <a:path w="1619250" h="618490">
                <a:moveTo>
                  <a:pt x="546217" y="595185"/>
                </a:moveTo>
                <a:lnTo>
                  <a:pt x="625432" y="407233"/>
                </a:lnTo>
                <a:lnTo>
                  <a:pt x="936967" y="407233"/>
                </a:lnTo>
                <a:lnTo>
                  <a:pt x="950156" y="438556"/>
                </a:lnTo>
                <a:lnTo>
                  <a:pt x="643552" y="438556"/>
                </a:lnTo>
                <a:lnTo>
                  <a:pt x="630351" y="469883"/>
                </a:lnTo>
                <a:lnTo>
                  <a:pt x="900692" y="469883"/>
                </a:lnTo>
                <a:lnTo>
                  <a:pt x="913883" y="501209"/>
                </a:lnTo>
                <a:lnTo>
                  <a:pt x="617151" y="501209"/>
                </a:lnTo>
                <a:lnTo>
                  <a:pt x="577544" y="595182"/>
                </a:lnTo>
                <a:lnTo>
                  <a:pt x="546217" y="595185"/>
                </a:lnTo>
                <a:close/>
              </a:path>
              <a:path w="1619250" h="618490">
                <a:moveTo>
                  <a:pt x="125305" y="568883"/>
                </a:moveTo>
                <a:lnTo>
                  <a:pt x="125305" y="438556"/>
                </a:lnTo>
                <a:lnTo>
                  <a:pt x="156631" y="438556"/>
                </a:lnTo>
                <a:lnTo>
                  <a:pt x="156631" y="537560"/>
                </a:lnTo>
                <a:lnTo>
                  <a:pt x="125305" y="568883"/>
                </a:lnTo>
                <a:close/>
              </a:path>
              <a:path w="1619250" h="618490">
                <a:moveTo>
                  <a:pt x="1016106" y="595185"/>
                </a:moveTo>
                <a:lnTo>
                  <a:pt x="984779" y="595182"/>
                </a:lnTo>
                <a:lnTo>
                  <a:pt x="918829" y="438556"/>
                </a:lnTo>
                <a:lnTo>
                  <a:pt x="950156" y="438556"/>
                </a:lnTo>
                <a:lnTo>
                  <a:pt x="1016106" y="595185"/>
                </a:lnTo>
                <a:close/>
              </a:path>
              <a:path w="1619250" h="618490">
                <a:moveTo>
                  <a:pt x="953454" y="595185"/>
                </a:moveTo>
                <a:lnTo>
                  <a:pt x="922125" y="595182"/>
                </a:lnTo>
                <a:lnTo>
                  <a:pt x="882556" y="501209"/>
                </a:lnTo>
                <a:lnTo>
                  <a:pt x="913883" y="501209"/>
                </a:lnTo>
                <a:lnTo>
                  <a:pt x="953454" y="595185"/>
                </a:lnTo>
                <a:close/>
              </a:path>
              <a:path w="1619250" h="618490">
                <a:moveTo>
                  <a:pt x="1505315" y="571327"/>
                </a:moveTo>
                <a:lnTo>
                  <a:pt x="1463122" y="571327"/>
                </a:lnTo>
                <a:lnTo>
                  <a:pt x="1509602" y="536212"/>
                </a:lnTo>
                <a:lnTo>
                  <a:pt x="1544710" y="497307"/>
                </a:lnTo>
                <a:lnTo>
                  <a:pt x="1569047" y="454852"/>
                </a:lnTo>
                <a:lnTo>
                  <a:pt x="1583210" y="409086"/>
                </a:lnTo>
                <a:lnTo>
                  <a:pt x="1587755" y="360703"/>
                </a:lnTo>
                <a:lnTo>
                  <a:pt x="1587798" y="0"/>
                </a:lnTo>
                <a:lnTo>
                  <a:pt x="1619124" y="0"/>
                </a:lnTo>
                <a:lnTo>
                  <a:pt x="1619124" y="360703"/>
                </a:lnTo>
                <a:lnTo>
                  <a:pt x="1614200" y="412487"/>
                </a:lnTo>
                <a:lnTo>
                  <a:pt x="1600244" y="458968"/>
                </a:lnTo>
                <a:lnTo>
                  <a:pt x="1578486" y="499936"/>
                </a:lnTo>
                <a:lnTo>
                  <a:pt x="1550153" y="535180"/>
                </a:lnTo>
                <a:lnTo>
                  <a:pt x="1516473" y="564489"/>
                </a:lnTo>
                <a:lnTo>
                  <a:pt x="1505315" y="571327"/>
                </a:lnTo>
                <a:close/>
              </a:path>
              <a:path w="1619250" h="618490">
                <a:moveTo>
                  <a:pt x="1321529" y="556027"/>
                </a:moveTo>
                <a:lnTo>
                  <a:pt x="1275915" y="550411"/>
                </a:lnTo>
                <a:lnTo>
                  <a:pt x="1234900" y="534399"/>
                </a:lnTo>
                <a:lnTo>
                  <a:pt x="1200106" y="509252"/>
                </a:lnTo>
                <a:lnTo>
                  <a:pt x="1173152" y="476226"/>
                </a:lnTo>
                <a:lnTo>
                  <a:pt x="1155660" y="436579"/>
                </a:lnTo>
                <a:lnTo>
                  <a:pt x="1149250" y="391570"/>
                </a:lnTo>
                <a:lnTo>
                  <a:pt x="1149234" y="3"/>
                </a:lnTo>
                <a:lnTo>
                  <a:pt x="1180560" y="3"/>
                </a:lnTo>
                <a:lnTo>
                  <a:pt x="1180579" y="391573"/>
                </a:lnTo>
                <a:lnTo>
                  <a:pt x="1188104" y="435032"/>
                </a:lnTo>
                <a:lnTo>
                  <a:pt x="1208240" y="471750"/>
                </a:lnTo>
                <a:lnTo>
                  <a:pt x="1238708" y="500053"/>
                </a:lnTo>
                <a:lnTo>
                  <a:pt x="1277230" y="518264"/>
                </a:lnTo>
                <a:lnTo>
                  <a:pt x="1321526" y="524706"/>
                </a:lnTo>
                <a:lnTo>
                  <a:pt x="1421580" y="524706"/>
                </a:lnTo>
                <a:lnTo>
                  <a:pt x="1408445" y="534246"/>
                </a:lnTo>
                <a:lnTo>
                  <a:pt x="1367307" y="550370"/>
                </a:lnTo>
                <a:lnTo>
                  <a:pt x="1321529" y="556027"/>
                </a:lnTo>
                <a:close/>
              </a:path>
              <a:path w="1619250" h="618490">
                <a:moveTo>
                  <a:pt x="1352853" y="493380"/>
                </a:moveTo>
                <a:lnTo>
                  <a:pt x="1308297" y="487008"/>
                </a:lnTo>
                <a:lnTo>
                  <a:pt x="1269601" y="468939"/>
                </a:lnTo>
                <a:lnTo>
                  <a:pt x="1239085" y="440742"/>
                </a:lnTo>
                <a:lnTo>
                  <a:pt x="1219074" y="403988"/>
                </a:lnTo>
                <a:lnTo>
                  <a:pt x="1211962" y="360703"/>
                </a:lnTo>
                <a:lnTo>
                  <a:pt x="1211887" y="3"/>
                </a:lnTo>
                <a:lnTo>
                  <a:pt x="1243214" y="3"/>
                </a:lnTo>
                <a:lnTo>
                  <a:pt x="1243309" y="360703"/>
                </a:lnTo>
                <a:lnTo>
                  <a:pt x="1251830" y="401696"/>
                </a:lnTo>
                <a:lnTo>
                  <a:pt x="1275327" y="433854"/>
                </a:lnTo>
                <a:lnTo>
                  <a:pt x="1310177" y="454659"/>
                </a:lnTo>
                <a:lnTo>
                  <a:pt x="1352853" y="462051"/>
                </a:lnTo>
                <a:lnTo>
                  <a:pt x="1435368" y="462051"/>
                </a:lnTo>
                <a:lnTo>
                  <a:pt x="1427866" y="468431"/>
                </a:lnTo>
                <a:lnTo>
                  <a:pt x="1403309" y="482056"/>
                </a:lnTo>
                <a:lnTo>
                  <a:pt x="1377705" y="490490"/>
                </a:lnTo>
                <a:lnTo>
                  <a:pt x="1352853" y="493380"/>
                </a:lnTo>
                <a:close/>
              </a:path>
              <a:path w="1619250" h="618490">
                <a:moveTo>
                  <a:pt x="1479162" y="587354"/>
                </a:moveTo>
                <a:lnTo>
                  <a:pt x="1321529" y="587354"/>
                </a:lnTo>
                <a:lnTo>
                  <a:pt x="1368216" y="582352"/>
                </a:lnTo>
                <a:lnTo>
                  <a:pt x="1411074" y="568003"/>
                </a:lnTo>
                <a:lnTo>
                  <a:pt x="1448881" y="545292"/>
                </a:lnTo>
                <a:lnTo>
                  <a:pt x="1480413" y="515204"/>
                </a:lnTo>
                <a:lnTo>
                  <a:pt x="1504449" y="478724"/>
                </a:lnTo>
                <a:lnTo>
                  <a:pt x="1519767" y="436836"/>
                </a:lnTo>
                <a:lnTo>
                  <a:pt x="1525023" y="391573"/>
                </a:lnTo>
                <a:lnTo>
                  <a:pt x="1525145" y="3"/>
                </a:lnTo>
                <a:lnTo>
                  <a:pt x="1556471" y="3"/>
                </a:lnTo>
                <a:lnTo>
                  <a:pt x="1556406" y="391573"/>
                </a:lnTo>
                <a:lnTo>
                  <a:pt x="1549839" y="444511"/>
                </a:lnTo>
                <a:lnTo>
                  <a:pt x="1530948" y="491969"/>
                </a:lnTo>
                <a:lnTo>
                  <a:pt x="1501304" y="533805"/>
                </a:lnTo>
                <a:lnTo>
                  <a:pt x="1462415" y="570403"/>
                </a:lnTo>
                <a:lnTo>
                  <a:pt x="1463122" y="571327"/>
                </a:lnTo>
                <a:lnTo>
                  <a:pt x="1505315" y="571327"/>
                </a:lnTo>
                <a:lnTo>
                  <a:pt x="1479162" y="587354"/>
                </a:lnTo>
                <a:close/>
              </a:path>
              <a:path w="1619250" h="618490">
                <a:moveTo>
                  <a:pt x="1352856" y="618156"/>
                </a:moveTo>
                <a:lnTo>
                  <a:pt x="1321529" y="618156"/>
                </a:lnTo>
                <a:lnTo>
                  <a:pt x="1274180" y="613719"/>
                </a:lnTo>
                <a:lnTo>
                  <a:pt x="1230079" y="600917"/>
                </a:lnTo>
                <a:lnTo>
                  <a:pt x="1190171" y="580509"/>
                </a:lnTo>
                <a:lnTo>
                  <a:pt x="1155400" y="553259"/>
                </a:lnTo>
                <a:lnTo>
                  <a:pt x="1126712" y="519926"/>
                </a:lnTo>
                <a:lnTo>
                  <a:pt x="1105050" y="481272"/>
                </a:lnTo>
                <a:lnTo>
                  <a:pt x="1091361" y="438058"/>
                </a:lnTo>
                <a:lnTo>
                  <a:pt x="1086641" y="391573"/>
                </a:lnTo>
                <a:lnTo>
                  <a:pt x="1086588" y="57627"/>
                </a:lnTo>
                <a:lnTo>
                  <a:pt x="1117914" y="26300"/>
                </a:lnTo>
                <a:lnTo>
                  <a:pt x="1118036" y="391573"/>
                </a:lnTo>
                <a:lnTo>
                  <a:pt x="1123292" y="436836"/>
                </a:lnTo>
                <a:lnTo>
                  <a:pt x="1138611" y="478725"/>
                </a:lnTo>
                <a:lnTo>
                  <a:pt x="1162648" y="515206"/>
                </a:lnTo>
                <a:lnTo>
                  <a:pt x="1194181" y="545293"/>
                </a:lnTo>
                <a:lnTo>
                  <a:pt x="1231987" y="568004"/>
                </a:lnTo>
                <a:lnTo>
                  <a:pt x="1274844" y="582352"/>
                </a:lnTo>
                <a:lnTo>
                  <a:pt x="1321529" y="587354"/>
                </a:lnTo>
                <a:lnTo>
                  <a:pt x="1479162" y="587354"/>
                </a:lnTo>
                <a:lnTo>
                  <a:pt x="1478676" y="587652"/>
                </a:lnTo>
                <a:lnTo>
                  <a:pt x="1437988" y="604458"/>
                </a:lnTo>
                <a:lnTo>
                  <a:pt x="1395639" y="614696"/>
                </a:lnTo>
                <a:lnTo>
                  <a:pt x="1352856" y="618156"/>
                </a:lnTo>
                <a:close/>
              </a:path>
              <a:path w="1619250" h="618490">
                <a:moveTo>
                  <a:pt x="1435368" y="462051"/>
                </a:moveTo>
                <a:lnTo>
                  <a:pt x="1352853" y="462051"/>
                </a:lnTo>
                <a:lnTo>
                  <a:pt x="1395528" y="454659"/>
                </a:lnTo>
                <a:lnTo>
                  <a:pt x="1430378" y="433854"/>
                </a:lnTo>
                <a:lnTo>
                  <a:pt x="1453875" y="401696"/>
                </a:lnTo>
                <a:lnTo>
                  <a:pt x="1462396" y="360703"/>
                </a:lnTo>
                <a:lnTo>
                  <a:pt x="1462492" y="57627"/>
                </a:lnTo>
                <a:lnTo>
                  <a:pt x="1493818" y="26300"/>
                </a:lnTo>
                <a:lnTo>
                  <a:pt x="1493747" y="391045"/>
                </a:lnTo>
                <a:lnTo>
                  <a:pt x="1487630" y="435795"/>
                </a:lnTo>
                <a:lnTo>
                  <a:pt x="1481454" y="449969"/>
                </a:lnTo>
                <a:lnTo>
                  <a:pt x="1449574" y="449969"/>
                </a:lnTo>
                <a:lnTo>
                  <a:pt x="1435368" y="462051"/>
                </a:lnTo>
                <a:close/>
              </a:path>
              <a:path w="1619250" h="618490">
                <a:moveTo>
                  <a:pt x="1421580" y="524706"/>
                </a:moveTo>
                <a:lnTo>
                  <a:pt x="1321526" y="524706"/>
                </a:lnTo>
                <a:lnTo>
                  <a:pt x="1362928" y="519590"/>
                </a:lnTo>
                <a:lnTo>
                  <a:pt x="1398669" y="504913"/>
                </a:lnTo>
                <a:lnTo>
                  <a:pt x="1428027" y="481678"/>
                </a:lnTo>
                <a:lnTo>
                  <a:pt x="1450279" y="450892"/>
                </a:lnTo>
                <a:lnTo>
                  <a:pt x="1449574" y="449969"/>
                </a:lnTo>
                <a:lnTo>
                  <a:pt x="1481454" y="449969"/>
                </a:lnTo>
                <a:lnTo>
                  <a:pt x="1470246" y="475687"/>
                </a:lnTo>
                <a:lnTo>
                  <a:pt x="1443304" y="508928"/>
                </a:lnTo>
                <a:lnTo>
                  <a:pt x="1421580" y="524706"/>
                </a:lnTo>
                <a:close/>
              </a:path>
            </a:pathLst>
          </a:custGeom>
          <a:solidFill>
            <a:srgbClr val="FFFFFF"/>
          </a:solidFill>
        </p:spPr>
        <p:txBody>
          <a:bodyPr wrap="square" lIns="0" tIns="0" rIns="0" bIns="0" rtlCol="0"/>
          <a:lstStyle/>
          <a:p>
            <a:endParaRPr/>
          </a:p>
        </p:txBody>
      </p:sp>
      <p:sp>
        <p:nvSpPr>
          <p:cNvPr id="20" name="bg object 20"/>
          <p:cNvSpPr/>
          <p:nvPr/>
        </p:nvSpPr>
        <p:spPr>
          <a:xfrm>
            <a:off x="2150560" y="359720"/>
            <a:ext cx="44450" cy="20320"/>
          </a:xfrm>
          <a:custGeom>
            <a:avLst/>
            <a:gdLst/>
            <a:ahLst/>
            <a:cxnLst/>
            <a:rect l="l" t="t" r="r" b="b"/>
            <a:pathLst>
              <a:path w="44450" h="20320">
                <a:moveTo>
                  <a:pt x="43915" y="19873"/>
                </a:moveTo>
                <a:lnTo>
                  <a:pt x="0" y="19873"/>
                </a:lnTo>
                <a:lnTo>
                  <a:pt x="0" y="0"/>
                </a:lnTo>
                <a:lnTo>
                  <a:pt x="43915" y="0"/>
                </a:lnTo>
                <a:lnTo>
                  <a:pt x="43915" y="19873"/>
                </a:lnTo>
                <a:close/>
              </a:path>
            </a:pathLst>
          </a:custGeom>
          <a:solidFill>
            <a:srgbClr val="FFFFFF"/>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2221080" y="300419"/>
            <a:ext cx="97125" cy="126295"/>
          </a:xfrm>
          <a:prstGeom prst="rect">
            <a:avLst/>
          </a:prstGeom>
        </p:spPr>
      </p:pic>
      <p:pic>
        <p:nvPicPr>
          <p:cNvPr id="22" name="bg object 22"/>
          <p:cNvPicPr/>
          <p:nvPr/>
        </p:nvPicPr>
        <p:blipFill>
          <a:blip r:embed="rId3" cstate="print"/>
          <a:stretch>
            <a:fillRect/>
          </a:stretch>
        </p:blipFill>
        <p:spPr>
          <a:xfrm>
            <a:off x="2346414" y="332794"/>
            <a:ext cx="76931" cy="91997"/>
          </a:xfrm>
          <a:prstGeom prst="rect">
            <a:avLst/>
          </a:prstGeom>
        </p:spPr>
      </p:pic>
      <p:pic>
        <p:nvPicPr>
          <p:cNvPr id="23" name="bg object 23"/>
          <p:cNvPicPr/>
          <p:nvPr/>
        </p:nvPicPr>
        <p:blipFill>
          <a:blip r:embed="rId4" cstate="print"/>
          <a:stretch>
            <a:fillRect/>
          </a:stretch>
        </p:blipFill>
        <p:spPr>
          <a:xfrm>
            <a:off x="2447067" y="294970"/>
            <a:ext cx="219895" cy="131744"/>
          </a:xfrm>
          <a:prstGeom prst="rect">
            <a:avLst/>
          </a:prstGeom>
        </p:spPr>
      </p:pic>
      <p:pic>
        <p:nvPicPr>
          <p:cNvPr id="24" name="bg object 24"/>
          <p:cNvPicPr/>
          <p:nvPr/>
        </p:nvPicPr>
        <p:blipFill>
          <a:blip r:embed="rId5" cstate="print"/>
          <a:stretch>
            <a:fillRect/>
          </a:stretch>
        </p:blipFill>
        <p:spPr>
          <a:xfrm>
            <a:off x="2690683" y="332474"/>
            <a:ext cx="133027" cy="94240"/>
          </a:xfrm>
          <a:prstGeom prst="rect">
            <a:avLst/>
          </a:prstGeom>
        </p:spPr>
      </p:pic>
      <p:pic>
        <p:nvPicPr>
          <p:cNvPr id="25" name="bg object 25"/>
          <p:cNvPicPr/>
          <p:nvPr/>
        </p:nvPicPr>
        <p:blipFill>
          <a:blip r:embed="rId6" cstate="print"/>
          <a:stretch>
            <a:fillRect/>
          </a:stretch>
        </p:blipFill>
        <p:spPr>
          <a:xfrm>
            <a:off x="510638" y="293688"/>
            <a:ext cx="1626778" cy="327278"/>
          </a:xfrm>
          <a:prstGeom prst="rect">
            <a:avLst/>
          </a:prstGeom>
        </p:spPr>
      </p:pic>
      <p:pic>
        <p:nvPicPr>
          <p:cNvPr id="26" name="bg object 26"/>
          <p:cNvPicPr/>
          <p:nvPr/>
        </p:nvPicPr>
        <p:blipFill>
          <a:blip r:embed="rId7" cstate="print"/>
          <a:stretch>
            <a:fillRect/>
          </a:stretch>
        </p:blipFill>
        <p:spPr>
          <a:xfrm>
            <a:off x="2843263" y="294970"/>
            <a:ext cx="261887" cy="131744"/>
          </a:xfrm>
          <a:prstGeom prst="rect">
            <a:avLst/>
          </a:prstGeom>
        </p:spPr>
      </p:pic>
      <p:sp>
        <p:nvSpPr>
          <p:cNvPr id="2" name="Holder 2"/>
          <p:cNvSpPr>
            <a:spLocks noGrp="1"/>
          </p:cNvSpPr>
          <p:nvPr>
            <p:ph type="title"/>
          </p:nvPr>
        </p:nvSpPr>
        <p:spPr/>
        <p:txBody>
          <a:bodyPr lIns="0" tIns="0" rIns="0" bIns="0"/>
          <a:lstStyle>
            <a:lvl1pPr>
              <a:defRPr sz="2400" b="1" i="0">
                <a:solidFill>
                  <a:srgbClr val="2F586E"/>
                </a:solidFill>
                <a:latin typeface="Arial"/>
                <a:cs typeface="Arial"/>
              </a:defRPr>
            </a:lvl1pPr>
          </a:lstStyle>
          <a:p>
            <a:r>
              <a:rPr lang="en-GB"/>
              <a:t>Click to edit Master title style</a:t>
            </a:r>
            <a:endParaRPr/>
          </a:p>
        </p:txBody>
      </p:sp>
      <p:sp>
        <p:nvSpPr>
          <p:cNvPr id="3" name="Holder 3"/>
          <p:cNvSpPr>
            <a:spLocks noGrp="1"/>
          </p:cNvSpPr>
          <p:nvPr>
            <p:ph type="ftr" sz="quarter" idx="5"/>
          </p:nvPr>
        </p:nvSpPr>
        <p:spPr/>
        <p:txBody>
          <a:bodyPr lIns="0" tIns="0" rIns="0" bIns="0"/>
          <a:lstStyle>
            <a:lvl1pPr>
              <a:defRPr sz="800" b="0" i="0">
                <a:solidFill>
                  <a:schemeClr val="bg1"/>
                </a:solidFill>
                <a:latin typeface="Arial"/>
                <a:cs typeface="Arial"/>
              </a:defRPr>
            </a:lvl1pPr>
          </a:lstStyle>
          <a:p>
            <a:r>
              <a:rPr lang="de-DE"/>
              <a:t>Technische Fakultät</a:t>
            </a:r>
          </a:p>
        </p:txBody>
      </p:sp>
      <p:sp>
        <p:nvSpPr>
          <p:cNvPr id="4" name="Holder 4"/>
          <p:cNvSpPr>
            <a:spLocks noGrp="1"/>
          </p:cNvSpPr>
          <p:nvPr>
            <p:ph type="dt" sz="half" idx="6"/>
          </p:nvPr>
        </p:nvSpPr>
        <p:spPr/>
        <p:txBody>
          <a:bodyPr lIns="0" tIns="0" rIns="0" bIns="0"/>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5" name="Holder 5"/>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Tree>
    <p:extLst>
      <p:ext uri="{BB962C8B-B14F-4D97-AF65-F5344CB8AC3E}">
        <p14:creationId xmlns:p14="http://schemas.microsoft.com/office/powerpoint/2010/main" val="1134417858"/>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chemeClr val="bg1"/>
                </a:solidFill>
                <a:latin typeface="Arial"/>
                <a:cs typeface="Arial"/>
              </a:defRPr>
            </a:lvl1pPr>
          </a:lstStyle>
          <a:p>
            <a:r>
              <a:rPr lang="de-DE"/>
              <a:t>Technische Fakultät</a:t>
            </a:r>
          </a:p>
        </p:txBody>
      </p:sp>
      <p:sp>
        <p:nvSpPr>
          <p:cNvPr id="3" name="Holder 3"/>
          <p:cNvSpPr>
            <a:spLocks noGrp="1"/>
          </p:cNvSpPr>
          <p:nvPr>
            <p:ph type="dt" sz="half" idx="6"/>
          </p:nvPr>
        </p:nvSpPr>
        <p:spPr/>
        <p:txBody>
          <a:bodyPr lIns="0" tIns="0" rIns="0" bIns="0"/>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4" name="Holder 4"/>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Tree>
    <p:extLst>
      <p:ext uri="{BB962C8B-B14F-4D97-AF65-F5344CB8AC3E}">
        <p14:creationId xmlns:p14="http://schemas.microsoft.com/office/powerpoint/2010/main" val="2572058351"/>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2288236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2D4C7B6-65DB-4651-9D6D-787BD251B230}" type="datetime4">
              <a:rPr lang="de-DE" smtClean="0"/>
              <a:t>9. Juli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22FFE2B-554A-4423-8513-4D2A70D2DB1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8335972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9. Juli 2023</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540223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8D2C6F2-BFE9-4DA1-8335-8212BBEBDEDB}"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8C9FB1"/>
                </a:solidFill>
              </a:defRPr>
            </a:lvl1pPr>
          </a:lstStyle>
          <a:p>
            <a:pPr lvl="0"/>
            <a:r>
              <a:rPr lang="de-DE"/>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8C9FB1"/>
                </a:solidFill>
              </a:defRPr>
            </a:lvl1pPr>
          </a:lstStyle>
          <a:p>
            <a:pPr lvl="0"/>
            <a:r>
              <a:rPr lang="de-DE"/>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8C9FB1"/>
                </a:solidFill>
              </a:defRPr>
            </a:lvl1pPr>
          </a:lstStyle>
          <a:p>
            <a:pPr lvl="0"/>
            <a:r>
              <a:rPr lang="de-DE"/>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8C9FB1"/>
                </a:solidFill>
              </a:defRPr>
            </a:lvl1pPr>
          </a:lstStyle>
          <a:p>
            <a:pPr lvl="0"/>
            <a:r>
              <a:rPr lang="de-DE"/>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8C9FB1"/>
                </a:solidFill>
              </a:defRPr>
            </a:lvl1pPr>
          </a:lstStyle>
          <a:p>
            <a:pPr lvl="0"/>
            <a:r>
              <a:rPr lang="de-DE"/>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8C9FB1"/>
                </a:solidFill>
              </a:defRPr>
            </a:lvl1pPr>
          </a:lstStyle>
          <a:p>
            <a:pPr lvl="0"/>
            <a:r>
              <a:rPr lang="de-DE"/>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Tree>
    <p:extLst>
      <p:ext uri="{BB962C8B-B14F-4D97-AF65-F5344CB8AC3E}">
        <p14:creationId xmlns:p14="http://schemas.microsoft.com/office/powerpoint/2010/main" val="420933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8180691-36C4-442B-801E-F5F906A331D4}"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8C9FB1"/>
                </a:solidFill>
              </a:defRPr>
            </a:lvl1pPr>
          </a:lstStyle>
          <a:p>
            <a:pPr lvl="0"/>
            <a:r>
              <a:rPr lang="de-DE"/>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8C9FB1"/>
                </a:solidFill>
              </a:defRPr>
            </a:lvl1pPr>
          </a:lstStyle>
          <a:p>
            <a:pPr lvl="0"/>
            <a:r>
              <a:rPr lang="de-DE"/>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8C9FB1"/>
                </a:solidFill>
              </a:defRPr>
            </a:lvl1pPr>
          </a:lstStyle>
          <a:p>
            <a:pPr lvl="0"/>
            <a:r>
              <a:rPr lang="de-DE"/>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8C9FB1"/>
                </a:solidFill>
              </a:defRPr>
            </a:lvl1pPr>
          </a:lstStyle>
          <a:p>
            <a:pPr lvl="0"/>
            <a:r>
              <a:rPr lang="de-DE"/>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8C9FB1"/>
                </a:solidFill>
              </a:defRPr>
            </a:lvl1pPr>
          </a:lstStyle>
          <a:p>
            <a:pPr lvl="0"/>
            <a:r>
              <a:rPr lang="de-DE"/>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8C9FB1"/>
                </a:solidFill>
              </a:defRPr>
            </a:lvl1pPr>
          </a:lstStyle>
          <a:p>
            <a:pPr lvl="0"/>
            <a:r>
              <a:rPr lang="de-DE"/>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4" name="Textplatzhalter 9">
            <a:extLst>
              <a:ext uri="{FF2B5EF4-FFF2-40B4-BE49-F238E27FC236}">
                <a16:creationId xmlns:a16="http://schemas.microsoft.com/office/drawing/2014/main" id="{E94ED47E-AE0F-46CF-A861-AA42DCC1736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245159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a:t>Kapiteltrenner</a:t>
            </a:r>
            <a:br>
              <a:rPr lang="de-DE"/>
            </a:br>
            <a:r>
              <a:rPr lang="de-DE"/>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5DBE663-8CF8-4EA4-AF83-5C771F9A06FE}"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F5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91" name="Gruppieren 90">
            <a:extLst>
              <a:ext uri="{FF2B5EF4-FFF2-40B4-BE49-F238E27FC236}">
                <a16:creationId xmlns:a16="http://schemas.microsoft.com/office/drawing/2014/main" id="{0A1F8EB5-1571-6A42-A990-BD41A147E78E}"/>
              </a:ext>
            </a:extLst>
          </p:cNvPr>
          <p:cNvGrpSpPr/>
          <p:nvPr userDrawn="1"/>
        </p:nvGrpSpPr>
        <p:grpSpPr>
          <a:xfrm>
            <a:off x="518731" y="309983"/>
            <a:ext cx="2388067" cy="301237"/>
            <a:chOff x="510639" y="293688"/>
            <a:chExt cx="2594512" cy="327279"/>
          </a:xfrm>
        </p:grpSpPr>
        <p:sp>
          <p:nvSpPr>
            <p:cNvPr id="92" name="Freihandform: Form 139">
              <a:extLst>
                <a:ext uri="{FF2B5EF4-FFF2-40B4-BE49-F238E27FC236}">
                  <a16:creationId xmlns:a16="http://schemas.microsoft.com/office/drawing/2014/main" id="{62970CE6-7C7A-A942-8432-A0496D482DD9}"/>
                </a:ext>
              </a:extLst>
            </p:cNvPr>
            <p:cNvSpPr/>
            <p:nvPr/>
          </p:nvSpPr>
          <p:spPr>
            <a:xfrm>
              <a:off x="519935" y="300420"/>
              <a:ext cx="78213" cy="124372"/>
            </a:xfrm>
            <a:custGeom>
              <a:avLst/>
              <a:gdLst>
                <a:gd name="connsiteX0" fmla="*/ 232410 w 232409"/>
                <a:gd name="connsiteY0" fmla="*/ 60960 h 369569"/>
                <a:gd name="connsiteX1" fmla="*/ 65723 w 232409"/>
                <a:gd name="connsiteY1" fmla="*/ 60960 h 369569"/>
                <a:gd name="connsiteX2" fmla="*/ 65723 w 232409"/>
                <a:gd name="connsiteY2" fmla="*/ 152400 h 369569"/>
                <a:gd name="connsiteX3" fmla="*/ 189547 w 232409"/>
                <a:gd name="connsiteY3" fmla="*/ 152400 h 369569"/>
                <a:gd name="connsiteX4" fmla="*/ 189547 w 232409"/>
                <a:gd name="connsiteY4" fmla="*/ 212408 h 369569"/>
                <a:gd name="connsiteX5" fmla="*/ 65723 w 232409"/>
                <a:gd name="connsiteY5" fmla="*/ 212408 h 369569"/>
                <a:gd name="connsiteX6" fmla="*/ 65723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3" y="60960"/>
                  </a:lnTo>
                  <a:lnTo>
                    <a:pt x="65723" y="152400"/>
                  </a:lnTo>
                  <a:lnTo>
                    <a:pt x="189547" y="152400"/>
                  </a:lnTo>
                  <a:lnTo>
                    <a:pt x="189547" y="212408"/>
                  </a:lnTo>
                  <a:lnTo>
                    <a:pt x="65723" y="212408"/>
                  </a:lnTo>
                  <a:lnTo>
                    <a:pt x="65723"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p>
          </p:txBody>
        </p:sp>
        <p:sp>
          <p:nvSpPr>
            <p:cNvPr id="93" name="Freihandform: Form 140">
              <a:extLst>
                <a:ext uri="{FF2B5EF4-FFF2-40B4-BE49-F238E27FC236}">
                  <a16:creationId xmlns:a16="http://schemas.microsoft.com/office/drawing/2014/main" id="{ECC4E417-9B16-4549-99A4-EB2E9635B290}"/>
                </a:ext>
              </a:extLst>
            </p:cNvPr>
            <p:cNvSpPr/>
            <p:nvPr/>
          </p:nvSpPr>
          <p:spPr>
            <a:xfrm>
              <a:off x="610329"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4" name="Freihandform: Form 141">
              <a:extLst>
                <a:ext uri="{FF2B5EF4-FFF2-40B4-BE49-F238E27FC236}">
                  <a16:creationId xmlns:a16="http://schemas.microsoft.com/office/drawing/2014/main" id="{11B4E2C2-5D6E-6942-A4C9-08A210A7E87C}"/>
                </a:ext>
              </a:extLst>
            </p:cNvPr>
            <p:cNvSpPr/>
            <p:nvPr/>
          </p:nvSpPr>
          <p:spPr>
            <a:xfrm>
              <a:off x="679247"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8" y="0"/>
                    <a:pt x="39052"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95" name="Freihandform: Form 142">
              <a:extLst>
                <a:ext uri="{FF2B5EF4-FFF2-40B4-BE49-F238E27FC236}">
                  <a16:creationId xmlns:a16="http://schemas.microsoft.com/office/drawing/2014/main" id="{90485EDC-17B1-B848-B41D-B142303AB608}"/>
                </a:ext>
              </a:extLst>
            </p:cNvPr>
            <p:cNvSpPr/>
            <p:nvPr/>
          </p:nvSpPr>
          <p:spPr>
            <a:xfrm>
              <a:off x="72508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2402" y="279083"/>
                    <a:pt x="132397" y="279083"/>
                  </a:cubicBezTo>
                  <a:close/>
                  <a:moveTo>
                    <a:pt x="61913" y="115253"/>
                  </a:moveTo>
                  <a:lnTo>
                    <a:pt x="182880" y="115253"/>
                  </a:lnTo>
                  <a:cubicBezTo>
                    <a:pt x="180022" y="74295"/>
                    <a:pt x="159067" y="50482"/>
                    <a:pt x="123825" y="50482"/>
                  </a:cubicBezTo>
                  <a:cubicBezTo>
                    <a:pt x="89535" y="50482"/>
                    <a:pt x="67627" y="74295"/>
                    <a:pt x="61913" y="115253"/>
                  </a:cubicBezTo>
                  <a:close/>
                </a:path>
              </a:pathLst>
            </a:custGeom>
            <a:solidFill>
              <a:srgbClr val="041E42"/>
            </a:solidFill>
            <a:ln w="9525" cap="flat">
              <a:noFill/>
              <a:prstDash val="solid"/>
              <a:miter/>
            </a:ln>
          </p:spPr>
          <p:txBody>
            <a:bodyPr rtlCol="0" anchor="ctr"/>
            <a:lstStyle/>
            <a:p>
              <a:endParaRPr lang="de-DE"/>
            </a:p>
          </p:txBody>
        </p:sp>
        <p:sp>
          <p:nvSpPr>
            <p:cNvPr id="96" name="Freihandform: Form 143">
              <a:extLst>
                <a:ext uri="{FF2B5EF4-FFF2-40B4-BE49-F238E27FC236}">
                  <a16:creationId xmlns:a16="http://schemas.microsoft.com/office/drawing/2014/main" id="{EB379CC9-016C-2344-AAF3-87462700C038}"/>
                </a:ext>
              </a:extLst>
            </p:cNvPr>
            <p:cNvSpPr/>
            <p:nvPr/>
          </p:nvSpPr>
          <p:spPr>
            <a:xfrm>
              <a:off x="825417"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2 w 248602"/>
                <a:gd name="connsiteY5" fmla="*/ 0 h 396239"/>
                <a:gd name="connsiteX6" fmla="*/ 248602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2" y="0"/>
                  </a:lnTo>
                  <a:lnTo>
                    <a:pt x="248602"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p>
          </p:txBody>
        </p:sp>
        <p:sp>
          <p:nvSpPr>
            <p:cNvPr id="97" name="Freihandform: Form 144">
              <a:extLst>
                <a:ext uri="{FF2B5EF4-FFF2-40B4-BE49-F238E27FC236}">
                  <a16:creationId xmlns:a16="http://schemas.microsoft.com/office/drawing/2014/main" id="{F4ACF732-25C1-F946-9A55-2215A0E0B46C}"/>
                </a:ext>
              </a:extLst>
            </p:cNvPr>
            <p:cNvSpPr/>
            <p:nvPr/>
          </p:nvSpPr>
          <p:spPr>
            <a:xfrm>
              <a:off x="936967"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98" name="Freihandform: Form 145">
              <a:extLst>
                <a:ext uri="{FF2B5EF4-FFF2-40B4-BE49-F238E27FC236}">
                  <a16:creationId xmlns:a16="http://schemas.microsoft.com/office/drawing/2014/main" id="{971C9913-8C52-3845-BF98-838B24B99783}"/>
                </a:ext>
              </a:extLst>
            </p:cNvPr>
            <p:cNvSpPr/>
            <p:nvPr/>
          </p:nvSpPr>
          <p:spPr>
            <a:xfrm>
              <a:off x="1005565" y="294971"/>
              <a:ext cx="26605" cy="129501"/>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1438 w 79057"/>
                <a:gd name="connsiteY5" fmla="*/ 384810 h 384810"/>
                <a:gd name="connsiteX6" fmla="*/ 9525 w 79057"/>
                <a:gd name="connsiteY6" fmla="*/ 384810 h 384810"/>
                <a:gd name="connsiteX7" fmla="*/ 9525 w 79057"/>
                <a:gd name="connsiteY7" fmla="*/ 118110 h 384810"/>
                <a:gd name="connsiteX8" fmla="*/ 71438 w 79057"/>
                <a:gd name="connsiteY8" fmla="*/ 118110 h 384810"/>
                <a:gd name="connsiteX9" fmla="*/ 71438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1913" y="0"/>
                    <a:pt x="79058" y="16193"/>
                    <a:pt x="79058" y="38100"/>
                  </a:cubicBezTo>
                  <a:close/>
                  <a:moveTo>
                    <a:pt x="71438" y="384810"/>
                  </a:moveTo>
                  <a:lnTo>
                    <a:pt x="9525" y="384810"/>
                  </a:lnTo>
                  <a:lnTo>
                    <a:pt x="9525" y="118110"/>
                  </a:lnTo>
                  <a:lnTo>
                    <a:pt x="71438" y="118110"/>
                  </a:lnTo>
                  <a:lnTo>
                    <a:pt x="71438" y="384810"/>
                  </a:lnTo>
                  <a:close/>
                </a:path>
              </a:pathLst>
            </a:custGeom>
            <a:solidFill>
              <a:srgbClr val="041E42"/>
            </a:solidFill>
            <a:ln w="9525" cap="flat">
              <a:noFill/>
              <a:prstDash val="solid"/>
              <a:miter/>
            </a:ln>
          </p:spPr>
          <p:txBody>
            <a:bodyPr rtlCol="0" anchor="ctr"/>
            <a:lstStyle/>
            <a:p>
              <a:endParaRPr lang="de-DE"/>
            </a:p>
          </p:txBody>
        </p:sp>
        <p:sp>
          <p:nvSpPr>
            <p:cNvPr id="99" name="Freihandform: Form 146">
              <a:extLst>
                <a:ext uri="{FF2B5EF4-FFF2-40B4-BE49-F238E27FC236}">
                  <a16:creationId xmlns:a16="http://schemas.microsoft.com/office/drawing/2014/main" id="{F258AA37-1FBC-1B44-92CA-0205730A800D}"/>
                </a:ext>
              </a:extLst>
            </p:cNvPr>
            <p:cNvSpPr/>
            <p:nvPr/>
          </p:nvSpPr>
          <p:spPr>
            <a:xfrm>
              <a:off x="1052044" y="332474"/>
              <a:ext cx="75649" cy="94240"/>
            </a:xfrm>
            <a:custGeom>
              <a:avLst/>
              <a:gdLst>
                <a:gd name="connsiteX0" fmla="*/ 222885 w 224789"/>
                <a:gd name="connsiteY0" fmla="*/ 237172 h 280034"/>
                <a:gd name="connsiteX1" fmla="*/ 127635 w 224789"/>
                <a:gd name="connsiteY1" fmla="*/ 280035 h 280034"/>
                <a:gd name="connsiteX2" fmla="*/ 0 w 224789"/>
                <a:gd name="connsiteY2" fmla="*/ 140970 h 280034"/>
                <a:gd name="connsiteX3" fmla="*/ 128588 w 224789"/>
                <a:gd name="connsiteY3" fmla="*/ 0 h 280034"/>
                <a:gd name="connsiteX4" fmla="*/ 224790 w 224789"/>
                <a:gd name="connsiteY4" fmla="*/ 45720 h 280034"/>
                <a:gd name="connsiteX5" fmla="*/ 181927 w 224789"/>
                <a:gd name="connsiteY5" fmla="*/ 86678 h 280034"/>
                <a:gd name="connsiteX6" fmla="*/ 128588 w 224789"/>
                <a:gd name="connsiteY6" fmla="*/ 57150 h 280034"/>
                <a:gd name="connsiteX7" fmla="*/ 62865 w 224789"/>
                <a:gd name="connsiteY7" fmla="*/ 140018 h 280034"/>
                <a:gd name="connsiteX8" fmla="*/ 128588 w 224789"/>
                <a:gd name="connsiteY8" fmla="*/ 222885 h 280034"/>
                <a:gd name="connsiteX9" fmla="*/ 183833 w 224789"/>
                <a:gd name="connsiteY9" fmla="*/ 193358 h 280034"/>
                <a:gd name="connsiteX10" fmla="*/ 222885 w 224789"/>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00" name="Freihandform: Form 147">
              <a:extLst>
                <a:ext uri="{FF2B5EF4-FFF2-40B4-BE49-F238E27FC236}">
                  <a16:creationId xmlns:a16="http://schemas.microsoft.com/office/drawing/2014/main" id="{6DE512F3-E874-CC40-9CE2-CFB46A32329E}"/>
                </a:ext>
              </a:extLst>
            </p:cNvPr>
            <p:cNvSpPr/>
            <p:nvPr/>
          </p:nvSpPr>
          <p:spPr>
            <a:xfrm>
              <a:off x="1145644" y="293688"/>
              <a:ext cx="77252" cy="131103"/>
            </a:xfrm>
            <a:custGeom>
              <a:avLst/>
              <a:gdLst>
                <a:gd name="connsiteX0" fmla="*/ 229553 w 229552"/>
                <a:gd name="connsiteY0" fmla="*/ 388620 h 389572"/>
                <a:gd name="connsiteX1" fmla="*/ 167640 w 229552"/>
                <a:gd name="connsiteY1" fmla="*/ 388620 h 389572"/>
                <a:gd name="connsiteX2" fmla="*/ 167640 w 229552"/>
                <a:gd name="connsiteY2" fmla="*/ 236220 h 389572"/>
                <a:gd name="connsiteX3" fmla="*/ 118110 w 229552"/>
                <a:gd name="connsiteY3" fmla="*/ 171450 h 389572"/>
                <a:gd name="connsiteX4" fmla="*/ 62865 w 229552"/>
                <a:gd name="connsiteY4" fmla="*/ 236220 h 389572"/>
                <a:gd name="connsiteX5" fmla="*/ 62865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3" y="388620"/>
                  </a:moveTo>
                  <a:lnTo>
                    <a:pt x="167640" y="388620"/>
                  </a:lnTo>
                  <a:lnTo>
                    <a:pt x="167640" y="236220"/>
                  </a:lnTo>
                  <a:cubicBezTo>
                    <a:pt x="167640" y="197168"/>
                    <a:pt x="155257" y="171450"/>
                    <a:pt x="118110" y="171450"/>
                  </a:cubicBezTo>
                  <a:cubicBezTo>
                    <a:pt x="75247" y="171450"/>
                    <a:pt x="62865" y="205740"/>
                    <a:pt x="62865" y="236220"/>
                  </a:cubicBezTo>
                  <a:lnTo>
                    <a:pt x="62865"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01" name="Freihandform: Form 148">
              <a:extLst>
                <a:ext uri="{FF2B5EF4-FFF2-40B4-BE49-F238E27FC236}">
                  <a16:creationId xmlns:a16="http://schemas.microsoft.com/office/drawing/2014/main" id="{BA898474-8BF0-9646-A739-278C7DD9A096}"/>
                </a:ext>
              </a:extLst>
            </p:cNvPr>
            <p:cNvSpPr/>
            <p:nvPr/>
          </p:nvSpPr>
          <p:spPr>
            <a:xfrm>
              <a:off x="1246937" y="359721"/>
              <a:ext cx="43915" cy="19874"/>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02" name="Freihandform: Form 149">
              <a:extLst>
                <a:ext uri="{FF2B5EF4-FFF2-40B4-BE49-F238E27FC236}">
                  <a16:creationId xmlns:a16="http://schemas.microsoft.com/office/drawing/2014/main" id="{BEA3B4AA-FAA4-3248-8A4C-DCF34A1CC8CF}"/>
                </a:ext>
              </a:extLst>
            </p:cNvPr>
            <p:cNvSpPr/>
            <p:nvPr/>
          </p:nvSpPr>
          <p:spPr>
            <a:xfrm>
              <a:off x="1302071" y="300420"/>
              <a:ext cx="115397" cy="124051"/>
            </a:xfrm>
            <a:custGeom>
              <a:avLst/>
              <a:gdLst>
                <a:gd name="connsiteX0" fmla="*/ 136208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3 w 342900"/>
                <a:gd name="connsiteY4" fmla="*/ 290512 h 368617"/>
                <a:gd name="connsiteX5" fmla="*/ 96203 w 342900"/>
                <a:gd name="connsiteY5" fmla="*/ 290512 h 368617"/>
                <a:gd name="connsiteX6" fmla="*/ 69533 w 342900"/>
                <a:gd name="connsiteY6" fmla="*/ 368618 h 368617"/>
                <a:gd name="connsiteX7" fmla="*/ 0 w 342900"/>
                <a:gd name="connsiteY7" fmla="*/ 368618 h 368617"/>
                <a:gd name="connsiteX8" fmla="*/ 136208 w 342900"/>
                <a:gd name="connsiteY8" fmla="*/ 0 h 368617"/>
                <a:gd name="connsiteX9" fmla="*/ 116205 w 342900"/>
                <a:gd name="connsiteY9" fmla="*/ 231458 h 368617"/>
                <a:gd name="connsiteX10" fmla="*/ 223838 w 342900"/>
                <a:gd name="connsiteY10" fmla="*/ 231458 h 368617"/>
                <a:gd name="connsiteX11" fmla="*/ 170498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8" y="0"/>
                  </a:moveTo>
                  <a:lnTo>
                    <a:pt x="205740" y="0"/>
                  </a:lnTo>
                  <a:lnTo>
                    <a:pt x="342900" y="368618"/>
                  </a:lnTo>
                  <a:lnTo>
                    <a:pt x="271463" y="368618"/>
                  </a:lnTo>
                  <a:lnTo>
                    <a:pt x="244793" y="290512"/>
                  </a:lnTo>
                  <a:lnTo>
                    <a:pt x="96203" y="290512"/>
                  </a:lnTo>
                  <a:lnTo>
                    <a:pt x="69533" y="368618"/>
                  </a:lnTo>
                  <a:lnTo>
                    <a:pt x="0" y="368618"/>
                  </a:lnTo>
                  <a:lnTo>
                    <a:pt x="136208" y="0"/>
                  </a:lnTo>
                  <a:close/>
                  <a:moveTo>
                    <a:pt x="116205" y="231458"/>
                  </a:moveTo>
                  <a:lnTo>
                    <a:pt x="223838" y="231458"/>
                  </a:lnTo>
                  <a:lnTo>
                    <a:pt x="170498"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03" name="Freihandform: Form 150">
              <a:extLst>
                <a:ext uri="{FF2B5EF4-FFF2-40B4-BE49-F238E27FC236}">
                  <a16:creationId xmlns:a16="http://schemas.microsoft.com/office/drawing/2014/main" id="{916BF545-EC7A-2340-A909-CFFD539826EF}"/>
                </a:ext>
              </a:extLst>
            </p:cNvPr>
            <p:cNvSpPr/>
            <p:nvPr/>
          </p:nvSpPr>
          <p:spPr>
            <a:xfrm>
              <a:off x="1436060" y="293688"/>
              <a:ext cx="20835" cy="130783"/>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04" name="Freihandform: Form 151">
              <a:extLst>
                <a:ext uri="{FF2B5EF4-FFF2-40B4-BE49-F238E27FC236}">
                  <a16:creationId xmlns:a16="http://schemas.microsoft.com/office/drawing/2014/main" id="{778AF5B2-284C-FC41-B555-EAE53E3644BB}"/>
                </a:ext>
              </a:extLst>
            </p:cNvPr>
            <p:cNvSpPr/>
            <p:nvPr/>
          </p:nvSpPr>
          <p:spPr>
            <a:xfrm>
              <a:off x="1479334" y="332795"/>
              <a:ext cx="81739" cy="93920"/>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2"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05" name="Freihandform: Form 152">
              <a:extLst>
                <a:ext uri="{FF2B5EF4-FFF2-40B4-BE49-F238E27FC236}">
                  <a16:creationId xmlns:a16="http://schemas.microsoft.com/office/drawing/2014/main" id="{986A575B-5628-2C47-95AA-FE6796A9B2CF}"/>
                </a:ext>
              </a:extLst>
            </p:cNvPr>
            <p:cNvSpPr/>
            <p:nvPr/>
          </p:nvSpPr>
          <p:spPr>
            <a:xfrm>
              <a:off x="1572613" y="334718"/>
              <a:ext cx="85906" cy="89753"/>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2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2"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06" name="Freihandform: Form 153">
              <a:extLst>
                <a:ext uri="{FF2B5EF4-FFF2-40B4-BE49-F238E27FC236}">
                  <a16:creationId xmlns:a16="http://schemas.microsoft.com/office/drawing/2014/main" id="{87BAB36A-02EC-CD4E-A09E-141574E04139}"/>
                </a:ext>
              </a:extLst>
            </p:cNvPr>
            <p:cNvSpPr/>
            <p:nvPr/>
          </p:nvSpPr>
          <p:spPr>
            <a:xfrm>
              <a:off x="1669733" y="332795"/>
              <a:ext cx="75975" cy="93920"/>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4783"/>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07" name="Freihandform: Form 154">
              <a:extLst>
                <a:ext uri="{FF2B5EF4-FFF2-40B4-BE49-F238E27FC236}">
                  <a16:creationId xmlns:a16="http://schemas.microsoft.com/office/drawing/2014/main" id="{6993491F-0DD8-9948-B2B2-163DE7EC8483}"/>
                </a:ext>
              </a:extLst>
            </p:cNvPr>
            <p:cNvSpPr/>
            <p:nvPr/>
          </p:nvSpPr>
          <p:spPr>
            <a:xfrm>
              <a:off x="1772314" y="332795"/>
              <a:ext cx="77252" cy="91997"/>
            </a:xfrm>
            <a:custGeom>
              <a:avLst/>
              <a:gdLst>
                <a:gd name="connsiteX0" fmla="*/ 229553 w 229552"/>
                <a:gd name="connsiteY0" fmla="*/ 272415 h 273367"/>
                <a:gd name="connsiteX1" fmla="*/ 166688 w 229552"/>
                <a:gd name="connsiteY1" fmla="*/ 272415 h 273367"/>
                <a:gd name="connsiteX2" fmla="*/ 166688 w 229552"/>
                <a:gd name="connsiteY2" fmla="*/ 120015 h 273367"/>
                <a:gd name="connsiteX3" fmla="*/ 117157 w 229552"/>
                <a:gd name="connsiteY3" fmla="*/ 55245 h 273367"/>
                <a:gd name="connsiteX4" fmla="*/ 61913 w 229552"/>
                <a:gd name="connsiteY4" fmla="*/ 120015 h 273367"/>
                <a:gd name="connsiteX5" fmla="*/ 61913 w 229552"/>
                <a:gd name="connsiteY5" fmla="*/ 273368 h 273367"/>
                <a:gd name="connsiteX6" fmla="*/ 0 w 229552"/>
                <a:gd name="connsiteY6" fmla="*/ 273368 h 273367"/>
                <a:gd name="connsiteX7" fmla="*/ 0 w 229552"/>
                <a:gd name="connsiteY7" fmla="*/ 6668 h 273367"/>
                <a:gd name="connsiteX8" fmla="*/ 61913 w 229552"/>
                <a:gd name="connsiteY8" fmla="*/ 6668 h 273367"/>
                <a:gd name="connsiteX9" fmla="*/ 61913 w 229552"/>
                <a:gd name="connsiteY9" fmla="*/ 39053 h 273367"/>
                <a:gd name="connsiteX10" fmla="*/ 62865 w 229552"/>
                <a:gd name="connsiteY10" fmla="*/ 39053 h 273367"/>
                <a:gd name="connsiteX11" fmla="*/ 140970 w 229552"/>
                <a:gd name="connsiteY11" fmla="*/ 0 h 273367"/>
                <a:gd name="connsiteX12" fmla="*/ 228600 w 229552"/>
                <a:gd name="connsiteY12" fmla="*/ 107632 h 273367"/>
                <a:gd name="connsiteX13" fmla="*/ 228600 w 229552"/>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273367">
                  <a:moveTo>
                    <a:pt x="229553"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08" name="Freihandform: Form 155">
              <a:extLst>
                <a:ext uri="{FF2B5EF4-FFF2-40B4-BE49-F238E27FC236}">
                  <a16:creationId xmlns:a16="http://schemas.microsoft.com/office/drawing/2014/main" id="{3F724D5A-F74B-3E4E-8D08-2D2B035BAAD0}"/>
                </a:ext>
              </a:extLst>
            </p:cNvPr>
            <p:cNvSpPr/>
            <p:nvPr/>
          </p:nvSpPr>
          <p:spPr>
            <a:xfrm>
              <a:off x="1871684" y="293688"/>
              <a:ext cx="83663" cy="133347"/>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09" name="Freihandform: Form 156">
              <a:extLst>
                <a:ext uri="{FF2B5EF4-FFF2-40B4-BE49-F238E27FC236}">
                  <a16:creationId xmlns:a16="http://schemas.microsoft.com/office/drawing/2014/main" id="{47415889-17E3-5F48-BF9E-BC6A419F76CF}"/>
                </a:ext>
              </a:extLst>
            </p:cNvPr>
            <p:cNvSpPr/>
            <p:nvPr/>
          </p:nvSpPr>
          <p:spPr>
            <a:xfrm>
              <a:off x="1978106" y="332795"/>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2402" y="279083"/>
                    <a:pt x="132397" y="279083"/>
                  </a:cubicBezTo>
                  <a:close/>
                  <a:moveTo>
                    <a:pt x="62865" y="115253"/>
                  </a:moveTo>
                  <a:lnTo>
                    <a:pt x="183832" y="115253"/>
                  </a:lnTo>
                  <a:cubicBezTo>
                    <a:pt x="180975" y="74295"/>
                    <a:pt x="160020" y="50482"/>
                    <a:pt x="124777" y="50482"/>
                  </a:cubicBezTo>
                  <a:cubicBezTo>
                    <a:pt x="90488" y="50482"/>
                    <a:pt x="67627"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0" name="Freihandform: Form 157">
              <a:extLst>
                <a:ext uri="{FF2B5EF4-FFF2-40B4-BE49-F238E27FC236}">
                  <a16:creationId xmlns:a16="http://schemas.microsoft.com/office/drawing/2014/main" id="{7C46BF44-10C9-E04D-BE31-64A36B9CCF09}"/>
                </a:ext>
              </a:extLst>
            </p:cNvPr>
            <p:cNvSpPr/>
            <p:nvPr/>
          </p:nvSpPr>
          <p:spPr>
            <a:xfrm>
              <a:off x="2083566" y="332713"/>
              <a:ext cx="53852" cy="91758"/>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11" name="Freihandform: Form 158">
              <a:extLst>
                <a:ext uri="{FF2B5EF4-FFF2-40B4-BE49-F238E27FC236}">
                  <a16:creationId xmlns:a16="http://schemas.microsoft.com/office/drawing/2014/main" id="{2B05F71D-A1BD-3547-99B2-D4DA84D34907}"/>
                </a:ext>
              </a:extLst>
            </p:cNvPr>
            <p:cNvSpPr/>
            <p:nvPr/>
          </p:nvSpPr>
          <p:spPr>
            <a:xfrm>
              <a:off x="2150561" y="359721"/>
              <a:ext cx="43915" cy="19874"/>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61" name="Freihandform: Form 159">
              <a:extLst>
                <a:ext uri="{FF2B5EF4-FFF2-40B4-BE49-F238E27FC236}">
                  <a16:creationId xmlns:a16="http://schemas.microsoft.com/office/drawing/2014/main" id="{F52A9EAB-23CD-5E40-8ABD-2F6E2F1DF5C8}"/>
                </a:ext>
              </a:extLst>
            </p:cNvPr>
            <p:cNvSpPr/>
            <p:nvPr/>
          </p:nvSpPr>
          <p:spPr>
            <a:xfrm>
              <a:off x="2221081" y="300420"/>
              <a:ext cx="97126" cy="126295"/>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3"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62" name="Freihandform: Form 160">
              <a:extLst>
                <a:ext uri="{FF2B5EF4-FFF2-40B4-BE49-F238E27FC236}">
                  <a16:creationId xmlns:a16="http://schemas.microsoft.com/office/drawing/2014/main" id="{56DAC2D6-4864-824A-8484-2673B6311168}"/>
                </a:ext>
              </a:extLst>
            </p:cNvPr>
            <p:cNvSpPr/>
            <p:nvPr/>
          </p:nvSpPr>
          <p:spPr>
            <a:xfrm>
              <a:off x="2346415" y="332795"/>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8"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63" name="Freihandform: Form 161">
              <a:extLst>
                <a:ext uri="{FF2B5EF4-FFF2-40B4-BE49-F238E27FC236}">
                  <a16:creationId xmlns:a16="http://schemas.microsoft.com/office/drawing/2014/main" id="{83064270-0B8F-2F42-9C25-FAFCDB08E2B3}"/>
                </a:ext>
              </a:extLst>
            </p:cNvPr>
            <p:cNvSpPr/>
            <p:nvPr/>
          </p:nvSpPr>
          <p:spPr>
            <a:xfrm>
              <a:off x="2447067" y="294971"/>
              <a:ext cx="26605" cy="129501"/>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4" name="Freihandform: Form 162">
              <a:extLst>
                <a:ext uri="{FF2B5EF4-FFF2-40B4-BE49-F238E27FC236}">
                  <a16:creationId xmlns:a16="http://schemas.microsoft.com/office/drawing/2014/main" id="{39E6B803-7E55-B74D-BD83-12DA49BAA7CF}"/>
                </a:ext>
              </a:extLst>
            </p:cNvPr>
            <p:cNvSpPr/>
            <p:nvPr/>
          </p:nvSpPr>
          <p:spPr>
            <a:xfrm>
              <a:off x="2488418" y="335039"/>
              <a:ext cx="87189" cy="89753"/>
            </a:xfrm>
            <a:custGeom>
              <a:avLst/>
              <a:gdLst>
                <a:gd name="connsiteX0" fmla="*/ 259080 w 259079"/>
                <a:gd name="connsiteY0" fmla="*/ 0 h 266700"/>
                <a:gd name="connsiteX1" fmla="*/ 161925 w 259079"/>
                <a:gd name="connsiteY1" fmla="*/ 266700 h 266700"/>
                <a:gd name="connsiteX2" fmla="*/ 97155 w 259079"/>
                <a:gd name="connsiteY2" fmla="*/ 266700 h 266700"/>
                <a:gd name="connsiteX3" fmla="*/ 0 w 259079"/>
                <a:gd name="connsiteY3" fmla="*/ 0 h 266700"/>
                <a:gd name="connsiteX4" fmla="*/ 68580 w 259079"/>
                <a:gd name="connsiteY4" fmla="*/ 0 h 266700"/>
                <a:gd name="connsiteX5" fmla="*/ 129540 w 259079"/>
                <a:gd name="connsiteY5" fmla="*/ 193358 h 266700"/>
                <a:gd name="connsiteX6" fmla="*/ 130492 w 259079"/>
                <a:gd name="connsiteY6" fmla="*/ 193358 h 266700"/>
                <a:gd name="connsiteX7" fmla="*/ 191452 w 259079"/>
                <a:gd name="connsiteY7" fmla="*/ 0 h 266700"/>
                <a:gd name="connsiteX8" fmla="*/ 259080 w 259079"/>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79" h="266700">
                  <a:moveTo>
                    <a:pt x="259080" y="0"/>
                  </a:moveTo>
                  <a:lnTo>
                    <a:pt x="161925" y="266700"/>
                  </a:lnTo>
                  <a:lnTo>
                    <a:pt x="97155" y="266700"/>
                  </a:lnTo>
                  <a:lnTo>
                    <a:pt x="0" y="0"/>
                  </a:lnTo>
                  <a:lnTo>
                    <a:pt x="68580" y="0"/>
                  </a:lnTo>
                  <a:lnTo>
                    <a:pt x="129540" y="193358"/>
                  </a:lnTo>
                  <a:lnTo>
                    <a:pt x="130492" y="193358"/>
                  </a:lnTo>
                  <a:lnTo>
                    <a:pt x="191452" y="0"/>
                  </a:lnTo>
                  <a:lnTo>
                    <a:pt x="259080" y="0"/>
                  </a:lnTo>
                  <a:close/>
                </a:path>
              </a:pathLst>
            </a:custGeom>
            <a:solidFill>
              <a:srgbClr val="041E42"/>
            </a:solidFill>
            <a:ln w="9525" cap="flat">
              <a:noFill/>
              <a:prstDash val="solid"/>
              <a:miter/>
            </a:ln>
          </p:spPr>
          <p:txBody>
            <a:bodyPr rtlCol="0" anchor="ctr"/>
            <a:lstStyle/>
            <a:p>
              <a:endParaRPr lang="de-DE"/>
            </a:p>
          </p:txBody>
        </p:sp>
        <p:sp>
          <p:nvSpPr>
            <p:cNvPr id="165" name="Freihandform: Form 163">
              <a:extLst>
                <a:ext uri="{FF2B5EF4-FFF2-40B4-BE49-F238E27FC236}">
                  <a16:creationId xmlns:a16="http://schemas.microsoft.com/office/drawing/2014/main" id="{4F878F31-5551-6441-AA11-26AB616DFB32}"/>
                </a:ext>
              </a:extLst>
            </p:cNvPr>
            <p:cNvSpPr/>
            <p:nvPr/>
          </p:nvSpPr>
          <p:spPr>
            <a:xfrm>
              <a:off x="2585223" y="332795"/>
              <a:ext cx="81739" cy="93920"/>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3"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66" name="Freihandform: Form 165">
              <a:extLst>
                <a:ext uri="{FF2B5EF4-FFF2-40B4-BE49-F238E27FC236}">
                  <a16:creationId xmlns:a16="http://schemas.microsoft.com/office/drawing/2014/main" id="{A9B8B921-5832-514D-926F-B6315667914B}"/>
                </a:ext>
              </a:extLst>
            </p:cNvPr>
            <p:cNvSpPr/>
            <p:nvPr/>
          </p:nvSpPr>
          <p:spPr>
            <a:xfrm>
              <a:off x="2690683" y="332713"/>
              <a:ext cx="53852" cy="91758"/>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67" name="Freihandform: Form 166">
              <a:extLst>
                <a:ext uri="{FF2B5EF4-FFF2-40B4-BE49-F238E27FC236}">
                  <a16:creationId xmlns:a16="http://schemas.microsoft.com/office/drawing/2014/main" id="{F1F94FBC-1DCD-7F45-ACAE-AFCCBA241EA9}"/>
                </a:ext>
              </a:extLst>
            </p:cNvPr>
            <p:cNvSpPr/>
            <p:nvPr/>
          </p:nvSpPr>
          <p:spPr>
            <a:xfrm>
              <a:off x="2754472" y="332474"/>
              <a:ext cx="69238" cy="94240"/>
            </a:xfrm>
            <a:custGeom>
              <a:avLst/>
              <a:gdLst>
                <a:gd name="connsiteX0" fmla="*/ 29527 w 205739"/>
                <a:gd name="connsiteY0" fmla="*/ 198120 h 280034"/>
                <a:gd name="connsiteX1" fmla="*/ 104775 w 205739"/>
                <a:gd name="connsiteY1" fmla="*/ 227647 h 280034"/>
                <a:gd name="connsiteX2" fmla="*/ 143827 w 205739"/>
                <a:gd name="connsiteY2" fmla="*/ 200978 h 280034"/>
                <a:gd name="connsiteX3" fmla="*/ 10477 w 205739"/>
                <a:gd name="connsiteY3" fmla="*/ 82868 h 280034"/>
                <a:gd name="connsiteX4" fmla="*/ 111442 w 205739"/>
                <a:gd name="connsiteY4" fmla="*/ 0 h 280034"/>
                <a:gd name="connsiteX5" fmla="*/ 203835 w 205739"/>
                <a:gd name="connsiteY5" fmla="*/ 27622 h 280034"/>
                <a:gd name="connsiteX6" fmla="*/ 174307 w 205739"/>
                <a:gd name="connsiteY6" fmla="*/ 76200 h 280034"/>
                <a:gd name="connsiteX7" fmla="*/ 110490 w 205739"/>
                <a:gd name="connsiteY7" fmla="*/ 52387 h 280034"/>
                <a:gd name="connsiteX8" fmla="*/ 72390 w 205739"/>
                <a:gd name="connsiteY8" fmla="*/ 77153 h 280034"/>
                <a:gd name="connsiteX9" fmla="*/ 205740 w 205739"/>
                <a:gd name="connsiteY9" fmla="*/ 195262 h 280034"/>
                <a:gd name="connsiteX10" fmla="*/ 102870 w 205739"/>
                <a:gd name="connsiteY10" fmla="*/ 280035 h 280034"/>
                <a:gd name="connsiteX11" fmla="*/ 0 w 205739"/>
                <a:gd name="connsiteY11" fmla="*/ 247650 h 280034"/>
                <a:gd name="connsiteX12" fmla="*/ 29527 w 205739"/>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39" h="280034">
                  <a:moveTo>
                    <a:pt x="29527" y="198120"/>
                  </a:moveTo>
                  <a:cubicBezTo>
                    <a:pt x="56197" y="218122"/>
                    <a:pt x="80963" y="227647"/>
                    <a:pt x="104775" y="227647"/>
                  </a:cubicBezTo>
                  <a:cubicBezTo>
                    <a:pt x="127635" y="227647"/>
                    <a:pt x="143827" y="217170"/>
                    <a:pt x="143827" y="200978"/>
                  </a:cubicBezTo>
                  <a:cubicBezTo>
                    <a:pt x="143827" y="155258"/>
                    <a:pt x="10477" y="171450"/>
                    <a:pt x="10477" y="82868"/>
                  </a:cubicBezTo>
                  <a:cubicBezTo>
                    <a:pt x="10477" y="33338"/>
                    <a:pt x="51435" y="0"/>
                    <a:pt x="111442" y="0"/>
                  </a:cubicBezTo>
                  <a:cubicBezTo>
                    <a:pt x="143827" y="0"/>
                    <a:pt x="175260" y="9525"/>
                    <a:pt x="203835" y="27622"/>
                  </a:cubicBezTo>
                  <a:lnTo>
                    <a:pt x="174307" y="76200"/>
                  </a:lnTo>
                  <a:cubicBezTo>
                    <a:pt x="151447" y="60960"/>
                    <a:pt x="130492"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7" y="280035"/>
                    <a:pt x="31432" y="268605"/>
                    <a:pt x="0" y="247650"/>
                  </a:cubicBezTo>
                  <a:lnTo>
                    <a:pt x="29527" y="198120"/>
                  </a:lnTo>
                  <a:close/>
                </a:path>
              </a:pathLst>
            </a:custGeom>
            <a:solidFill>
              <a:srgbClr val="041E42"/>
            </a:solidFill>
            <a:ln w="9525" cap="flat">
              <a:noFill/>
              <a:prstDash val="solid"/>
              <a:miter/>
            </a:ln>
          </p:spPr>
          <p:txBody>
            <a:bodyPr rtlCol="0" anchor="ctr"/>
            <a:lstStyle/>
            <a:p>
              <a:endParaRPr lang="de-DE"/>
            </a:p>
          </p:txBody>
        </p:sp>
        <p:sp>
          <p:nvSpPr>
            <p:cNvPr id="168" name="Freihandform: Form 168">
              <a:extLst>
                <a:ext uri="{FF2B5EF4-FFF2-40B4-BE49-F238E27FC236}">
                  <a16:creationId xmlns:a16="http://schemas.microsoft.com/office/drawing/2014/main" id="{A7947A49-F9C4-B64E-8504-89185189219C}"/>
                </a:ext>
              </a:extLst>
            </p:cNvPr>
            <p:cNvSpPr/>
            <p:nvPr/>
          </p:nvSpPr>
          <p:spPr>
            <a:xfrm>
              <a:off x="2843264" y="294971"/>
              <a:ext cx="26605" cy="129501"/>
            </a:xfrm>
            <a:custGeom>
              <a:avLst/>
              <a:gdLst>
                <a:gd name="connsiteX0" fmla="*/ 79058 w 79057"/>
                <a:gd name="connsiteY0" fmla="*/ 38100 h 384810"/>
                <a:gd name="connsiteX1" fmla="*/ 39053 w 79057"/>
                <a:gd name="connsiteY1" fmla="*/ 76200 h 384810"/>
                <a:gd name="connsiteX2" fmla="*/ 0 w 79057"/>
                <a:gd name="connsiteY2" fmla="*/ 38100 h 384810"/>
                <a:gd name="connsiteX3" fmla="*/ 39053 w 79057"/>
                <a:gd name="connsiteY3" fmla="*/ 0 h 384810"/>
                <a:gd name="connsiteX4" fmla="*/ 79058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3" y="76200"/>
                  </a:cubicBezTo>
                  <a:cubicBezTo>
                    <a:pt x="17145" y="76200"/>
                    <a:pt x="0" y="60960"/>
                    <a:pt x="0" y="38100"/>
                  </a:cubicBezTo>
                  <a:cubicBezTo>
                    <a:pt x="0" y="16193"/>
                    <a:pt x="18098" y="0"/>
                    <a:pt x="39053" y="0"/>
                  </a:cubicBezTo>
                  <a:cubicBezTo>
                    <a:pt x="60960" y="0"/>
                    <a:pt x="79058" y="16193"/>
                    <a:pt x="79058"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69" name="Freihandform: Form 169">
              <a:extLst>
                <a:ext uri="{FF2B5EF4-FFF2-40B4-BE49-F238E27FC236}">
                  <a16:creationId xmlns:a16="http://schemas.microsoft.com/office/drawing/2014/main" id="{6E5D9105-D144-984F-9DEF-14279FE68D11}"/>
                </a:ext>
              </a:extLst>
            </p:cNvPr>
            <p:cNvSpPr/>
            <p:nvPr/>
          </p:nvSpPr>
          <p:spPr>
            <a:xfrm>
              <a:off x="2884935" y="306189"/>
              <a:ext cx="55775" cy="120525"/>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8 w 165735"/>
                <a:gd name="connsiteY3" fmla="*/ 282892 h 358139"/>
                <a:gd name="connsiteX4" fmla="*/ 40958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8"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0" name="Freihandform: Form 170">
              <a:extLst>
                <a:ext uri="{FF2B5EF4-FFF2-40B4-BE49-F238E27FC236}">
                  <a16:creationId xmlns:a16="http://schemas.microsoft.com/office/drawing/2014/main" id="{677B9C65-3299-894C-9687-B30AA05ACC97}"/>
                </a:ext>
              </a:extLst>
            </p:cNvPr>
            <p:cNvSpPr/>
            <p:nvPr/>
          </p:nvSpPr>
          <p:spPr>
            <a:xfrm>
              <a:off x="2957058" y="296573"/>
              <a:ext cx="75970" cy="130142"/>
            </a:xfrm>
            <a:custGeom>
              <a:avLst/>
              <a:gdLst>
                <a:gd name="connsiteX0" fmla="*/ 114300 w 225742"/>
                <a:gd name="connsiteY0" fmla="*/ 215265 h 386714"/>
                <a:gd name="connsiteX1" fmla="*/ 164783 w 225742"/>
                <a:gd name="connsiteY1" fmla="*/ 220980 h 386714"/>
                <a:gd name="connsiteX2" fmla="*/ 164783 w 225742"/>
                <a:gd name="connsiteY2" fmla="*/ 211455 h 386714"/>
                <a:gd name="connsiteX3" fmla="*/ 105728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3 w 225742"/>
                <a:gd name="connsiteY21" fmla="*/ 307658 h 386714"/>
                <a:gd name="connsiteX22" fmla="*/ 164783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3 w 225742"/>
                <a:gd name="connsiteY26" fmla="*/ 72390 h 386714"/>
                <a:gd name="connsiteX27" fmla="*/ 135255 w 225742"/>
                <a:gd name="connsiteY27" fmla="*/ 36195 h 386714"/>
                <a:gd name="connsiteX28" fmla="*/ 172403 w 225742"/>
                <a:gd name="connsiteY28" fmla="*/ 0 h 386714"/>
                <a:gd name="connsiteX29" fmla="*/ 209550 w 225742"/>
                <a:gd name="connsiteY29" fmla="*/ 36195 h 386714"/>
                <a:gd name="connsiteX30" fmla="*/ 172403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1938"/>
                  </a:lnTo>
                  <a:cubicBezTo>
                    <a:pt x="150495" y="258127"/>
                    <a:pt x="135255" y="257175"/>
                    <a:pt x="120968" y="257175"/>
                  </a:cubicBezTo>
                  <a:cubicBezTo>
                    <a:pt x="81915" y="257175"/>
                    <a:pt x="59055" y="272415"/>
                    <a:pt x="59055" y="300990"/>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rgbClr val="041E42"/>
            </a:solidFill>
            <a:ln w="9525" cap="flat">
              <a:noFill/>
              <a:prstDash val="solid"/>
              <a:miter/>
            </a:ln>
          </p:spPr>
          <p:txBody>
            <a:bodyPr rtlCol="0" anchor="ctr"/>
            <a:lstStyle/>
            <a:p>
              <a:endParaRPr lang="de-DE"/>
            </a:p>
          </p:txBody>
        </p:sp>
        <p:sp>
          <p:nvSpPr>
            <p:cNvPr id="171" name="Freihandform: Form 171">
              <a:extLst>
                <a:ext uri="{FF2B5EF4-FFF2-40B4-BE49-F238E27FC236}">
                  <a16:creationId xmlns:a16="http://schemas.microsoft.com/office/drawing/2014/main" id="{96C51A6D-304B-6E46-9B91-D1B6268C1EBD}"/>
                </a:ext>
              </a:extLst>
            </p:cNvPr>
            <p:cNvSpPr/>
            <p:nvPr/>
          </p:nvSpPr>
          <p:spPr>
            <a:xfrm>
              <a:off x="3049376" y="306189"/>
              <a:ext cx="55775" cy="120525"/>
            </a:xfrm>
            <a:custGeom>
              <a:avLst/>
              <a:gdLst>
                <a:gd name="connsiteX0" fmla="*/ 165735 w 165734"/>
                <a:gd name="connsiteY0" fmla="*/ 295275 h 358139"/>
                <a:gd name="connsiteX1" fmla="*/ 165735 w 165734"/>
                <a:gd name="connsiteY1" fmla="*/ 348615 h 358139"/>
                <a:gd name="connsiteX2" fmla="*/ 113347 w 165734"/>
                <a:gd name="connsiteY2" fmla="*/ 358140 h 358139"/>
                <a:gd name="connsiteX3" fmla="*/ 40957 w 165734"/>
                <a:gd name="connsiteY3" fmla="*/ 282892 h 358139"/>
                <a:gd name="connsiteX4" fmla="*/ 40957 w 165734"/>
                <a:gd name="connsiteY4" fmla="*/ 137160 h 358139"/>
                <a:gd name="connsiteX5" fmla="*/ 0 w 165734"/>
                <a:gd name="connsiteY5" fmla="*/ 137160 h 358139"/>
                <a:gd name="connsiteX6" fmla="*/ 0 w 165734"/>
                <a:gd name="connsiteY6" fmla="*/ 85725 h 358139"/>
                <a:gd name="connsiteX7" fmla="*/ 40005 w 165734"/>
                <a:gd name="connsiteY7" fmla="*/ 85725 h 358139"/>
                <a:gd name="connsiteX8" fmla="*/ 40005 w 165734"/>
                <a:gd name="connsiteY8" fmla="*/ 13335 h 358139"/>
                <a:gd name="connsiteX9" fmla="*/ 101917 w 165734"/>
                <a:gd name="connsiteY9" fmla="*/ 0 h 358139"/>
                <a:gd name="connsiteX10" fmla="*/ 101917 w 165734"/>
                <a:gd name="connsiteY10" fmla="*/ 86677 h 358139"/>
                <a:gd name="connsiteX11" fmla="*/ 165735 w 165734"/>
                <a:gd name="connsiteY11" fmla="*/ 86677 h 358139"/>
                <a:gd name="connsiteX12" fmla="*/ 165735 w 165734"/>
                <a:gd name="connsiteY12" fmla="*/ 138113 h 358139"/>
                <a:gd name="connsiteX13" fmla="*/ 101917 w 165734"/>
                <a:gd name="connsiteY13" fmla="*/ 138113 h 358139"/>
                <a:gd name="connsiteX14" fmla="*/ 101917 w 165734"/>
                <a:gd name="connsiteY14" fmla="*/ 269558 h 358139"/>
                <a:gd name="connsiteX15" fmla="*/ 130492 w 165734"/>
                <a:gd name="connsiteY15" fmla="*/ 304800 h 358139"/>
                <a:gd name="connsiteX16" fmla="*/ 165735 w 165734"/>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39">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3"/>
                    <a:pt x="110490" y="304800"/>
                    <a:pt x="130492"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72" name="Freihandform: Form 172">
              <a:extLst>
                <a:ext uri="{FF2B5EF4-FFF2-40B4-BE49-F238E27FC236}">
                  <a16:creationId xmlns:a16="http://schemas.microsoft.com/office/drawing/2014/main" id="{75879E6D-173E-FB4D-A0C0-B7CF406EB0C9}"/>
                </a:ext>
              </a:extLst>
            </p:cNvPr>
            <p:cNvSpPr/>
            <p:nvPr/>
          </p:nvSpPr>
          <p:spPr>
            <a:xfrm>
              <a:off x="510639" y="494671"/>
              <a:ext cx="92638" cy="124051"/>
            </a:xfrm>
            <a:custGeom>
              <a:avLst/>
              <a:gdLst>
                <a:gd name="connsiteX0" fmla="*/ 275273 w 275272"/>
                <a:gd name="connsiteY0" fmla="*/ 60960 h 368617"/>
                <a:gd name="connsiteX1" fmla="*/ 170498 w 275272"/>
                <a:gd name="connsiteY1" fmla="*/ 60960 h 368617"/>
                <a:gd name="connsiteX2" fmla="*/ 170498 w 275272"/>
                <a:gd name="connsiteY2" fmla="*/ 368617 h 368617"/>
                <a:gd name="connsiteX3" fmla="*/ 104775 w 275272"/>
                <a:gd name="connsiteY3" fmla="*/ 368617 h 368617"/>
                <a:gd name="connsiteX4" fmla="*/ 104775 w 275272"/>
                <a:gd name="connsiteY4" fmla="*/ 60960 h 368617"/>
                <a:gd name="connsiteX5" fmla="*/ 0 w 275272"/>
                <a:gd name="connsiteY5" fmla="*/ 60960 h 368617"/>
                <a:gd name="connsiteX6" fmla="*/ 0 w 275272"/>
                <a:gd name="connsiteY6" fmla="*/ 0 h 368617"/>
                <a:gd name="connsiteX7" fmla="*/ 275273 w 275272"/>
                <a:gd name="connsiteY7" fmla="*/ 0 h 368617"/>
                <a:gd name="connsiteX8" fmla="*/ 275273 w 275272"/>
                <a:gd name="connsiteY8" fmla="*/ 60960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 h="368617">
                  <a:moveTo>
                    <a:pt x="275273" y="60960"/>
                  </a:moveTo>
                  <a:lnTo>
                    <a:pt x="170498" y="60960"/>
                  </a:lnTo>
                  <a:lnTo>
                    <a:pt x="170498" y="368617"/>
                  </a:lnTo>
                  <a:lnTo>
                    <a:pt x="104775" y="368617"/>
                  </a:lnTo>
                  <a:lnTo>
                    <a:pt x="104775" y="60960"/>
                  </a:lnTo>
                  <a:lnTo>
                    <a:pt x="0" y="60960"/>
                  </a:lnTo>
                  <a:lnTo>
                    <a:pt x="0" y="0"/>
                  </a:lnTo>
                  <a:lnTo>
                    <a:pt x="275273" y="0"/>
                  </a:lnTo>
                  <a:lnTo>
                    <a:pt x="275273" y="60960"/>
                  </a:lnTo>
                  <a:close/>
                </a:path>
              </a:pathLst>
            </a:custGeom>
            <a:solidFill>
              <a:schemeClr val="tx1"/>
            </a:solidFill>
            <a:ln w="9525" cap="flat">
              <a:noFill/>
              <a:prstDash val="solid"/>
              <a:miter/>
            </a:ln>
          </p:spPr>
          <p:txBody>
            <a:bodyPr rtlCol="0" anchor="ctr"/>
            <a:lstStyle/>
            <a:p>
              <a:endParaRPr lang="de-DE"/>
            </a:p>
          </p:txBody>
        </p:sp>
        <p:sp>
          <p:nvSpPr>
            <p:cNvPr id="173" name="Freihandform: Form 173">
              <a:extLst>
                <a:ext uri="{FF2B5EF4-FFF2-40B4-BE49-F238E27FC236}">
                  <a16:creationId xmlns:a16="http://schemas.microsoft.com/office/drawing/2014/main" id="{29A89DBB-CFB1-7442-978E-6C0ECEE2C043}"/>
                </a:ext>
              </a:extLst>
            </p:cNvPr>
            <p:cNvSpPr/>
            <p:nvPr/>
          </p:nvSpPr>
          <p:spPr>
            <a:xfrm>
              <a:off x="603919" y="526726"/>
              <a:ext cx="81739" cy="93920"/>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3817 w 242887"/>
                <a:gd name="connsiteY5" fmla="*/ 160972 h 279082"/>
                <a:gd name="connsiteX6" fmla="*/ 133350 w 242887"/>
                <a:gd name="connsiteY6" fmla="*/ 225742 h 279082"/>
                <a:gd name="connsiteX7" fmla="*/ 199073 w 242887"/>
                <a:gd name="connsiteY7" fmla="*/ 194310 h 279082"/>
                <a:gd name="connsiteX8" fmla="*/ 238125 w 242887"/>
                <a:gd name="connsiteY8" fmla="*/ 235267 h 279082"/>
                <a:gd name="connsiteX9" fmla="*/ 132398 w 242887"/>
                <a:gd name="connsiteY9" fmla="*/ 279083 h 279082"/>
                <a:gd name="connsiteX10" fmla="*/ 62865 w 242887"/>
                <a:gd name="connsiteY10" fmla="*/ 115252 h 279082"/>
                <a:gd name="connsiteX11" fmla="*/ 183833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7" y="0"/>
                  </a:cubicBezTo>
                  <a:cubicBezTo>
                    <a:pt x="196215" y="0"/>
                    <a:pt x="242888" y="53340"/>
                    <a:pt x="242888" y="135255"/>
                  </a:cubicBezTo>
                  <a:cubicBezTo>
                    <a:pt x="242888" y="143827"/>
                    <a:pt x="241935" y="153352"/>
                    <a:pt x="241935" y="160972"/>
                  </a:cubicBezTo>
                  <a:lnTo>
                    <a:pt x="63817" y="160972"/>
                  </a:lnTo>
                  <a:cubicBezTo>
                    <a:pt x="70485" y="201930"/>
                    <a:pt x="95250" y="225742"/>
                    <a:pt x="133350" y="225742"/>
                  </a:cubicBezTo>
                  <a:cubicBezTo>
                    <a:pt x="158115" y="225742"/>
                    <a:pt x="178117" y="216217"/>
                    <a:pt x="199073" y="194310"/>
                  </a:cubicBezTo>
                  <a:lnTo>
                    <a:pt x="238125" y="235267"/>
                  </a:lnTo>
                  <a:cubicBezTo>
                    <a:pt x="206692" y="264795"/>
                    <a:pt x="172402" y="279083"/>
                    <a:pt x="132398" y="279083"/>
                  </a:cubicBezTo>
                  <a:close/>
                  <a:moveTo>
                    <a:pt x="62865" y="115252"/>
                  </a:moveTo>
                  <a:lnTo>
                    <a:pt x="183833"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74" name="Freihandform: Form 174">
              <a:extLst>
                <a:ext uri="{FF2B5EF4-FFF2-40B4-BE49-F238E27FC236}">
                  <a16:creationId xmlns:a16="http://schemas.microsoft.com/office/drawing/2014/main" id="{C70CCEDA-A430-B24F-9248-C708005EFBFF}"/>
                </a:ext>
              </a:extLst>
            </p:cNvPr>
            <p:cNvSpPr/>
            <p:nvPr/>
          </p:nvSpPr>
          <p:spPr>
            <a:xfrm>
              <a:off x="703929"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3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3"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75" name="Freihandform: Form 175">
              <a:extLst>
                <a:ext uri="{FF2B5EF4-FFF2-40B4-BE49-F238E27FC236}">
                  <a16:creationId xmlns:a16="http://schemas.microsoft.com/office/drawing/2014/main" id="{ACE08979-95CB-A546-92B2-D166996DCEDB}"/>
                </a:ext>
              </a:extLst>
            </p:cNvPr>
            <p:cNvSpPr/>
            <p:nvPr/>
          </p:nvSpPr>
          <p:spPr>
            <a:xfrm>
              <a:off x="79785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76" name="Freihandform: Form 176">
              <a:extLst>
                <a:ext uri="{FF2B5EF4-FFF2-40B4-BE49-F238E27FC236}">
                  <a16:creationId xmlns:a16="http://schemas.microsoft.com/office/drawing/2014/main" id="{7BADCB43-E3F2-C241-9D4A-2636A81BCD22}"/>
                </a:ext>
              </a:extLst>
            </p:cNvPr>
            <p:cNvSpPr/>
            <p:nvPr/>
          </p:nvSpPr>
          <p:spPr>
            <a:xfrm>
              <a:off x="901707" y="526726"/>
              <a:ext cx="76931" cy="9199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8105" y="15240"/>
                    <a:pt x="106680" y="0"/>
                    <a:pt x="140970" y="0"/>
                  </a:cubicBezTo>
                  <a:cubicBezTo>
                    <a:pt x="201930" y="0"/>
                    <a:pt x="228600" y="44767"/>
                    <a:pt x="228600" y="107633"/>
                  </a:cubicBezTo>
                  <a:lnTo>
                    <a:pt x="228600" y="272415"/>
                  </a:lnTo>
                  <a:close/>
                </a:path>
              </a:pathLst>
            </a:custGeom>
            <a:solidFill>
              <a:schemeClr val="tx1"/>
            </a:solidFill>
            <a:ln w="9525" cap="flat">
              <a:noFill/>
              <a:prstDash val="solid"/>
              <a:miter/>
            </a:ln>
          </p:spPr>
          <p:txBody>
            <a:bodyPr rtlCol="0" anchor="ctr"/>
            <a:lstStyle/>
            <a:p>
              <a:endParaRPr lang="de-DE"/>
            </a:p>
          </p:txBody>
        </p:sp>
        <p:sp>
          <p:nvSpPr>
            <p:cNvPr id="177" name="Freihandform: Form 177">
              <a:extLst>
                <a:ext uri="{FF2B5EF4-FFF2-40B4-BE49-F238E27FC236}">
                  <a16:creationId xmlns:a16="http://schemas.microsoft.com/office/drawing/2014/main" id="{01C19B8B-979B-0B45-8FD9-4C670F906E69}"/>
                </a:ext>
              </a:extLst>
            </p:cNvPr>
            <p:cNvSpPr/>
            <p:nvPr/>
          </p:nvSpPr>
          <p:spPr>
            <a:xfrm>
              <a:off x="1002359" y="488901"/>
              <a:ext cx="26605" cy="129501"/>
            </a:xfrm>
            <a:custGeom>
              <a:avLst/>
              <a:gdLst>
                <a:gd name="connsiteX0" fmla="*/ 79058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8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2" y="76200"/>
                  </a:cubicBezTo>
                  <a:cubicBezTo>
                    <a:pt x="17145" y="76200"/>
                    <a:pt x="0" y="60960"/>
                    <a:pt x="0" y="38100"/>
                  </a:cubicBezTo>
                  <a:cubicBezTo>
                    <a:pt x="0" y="16192"/>
                    <a:pt x="18097" y="0"/>
                    <a:pt x="39052" y="0"/>
                  </a:cubicBezTo>
                  <a:cubicBezTo>
                    <a:pt x="60960" y="0"/>
                    <a:pt x="79058" y="16192"/>
                    <a:pt x="79058" y="38100"/>
                  </a:cubicBezTo>
                  <a:close/>
                  <a:moveTo>
                    <a:pt x="70485" y="384810"/>
                  </a:moveTo>
                  <a:lnTo>
                    <a:pt x="8572" y="384810"/>
                  </a:lnTo>
                  <a:lnTo>
                    <a:pt x="8572" y="118110"/>
                  </a:lnTo>
                  <a:lnTo>
                    <a:pt x="70485" y="118110"/>
                  </a:lnTo>
                  <a:lnTo>
                    <a:pt x="70485" y="384810"/>
                  </a:lnTo>
                  <a:close/>
                </a:path>
              </a:pathLst>
            </a:custGeom>
            <a:solidFill>
              <a:schemeClr val="tx1"/>
            </a:solidFill>
            <a:ln w="9525" cap="flat">
              <a:noFill/>
              <a:prstDash val="solid"/>
              <a:miter/>
            </a:ln>
          </p:spPr>
          <p:txBody>
            <a:bodyPr rtlCol="0" anchor="ctr"/>
            <a:lstStyle/>
            <a:p>
              <a:endParaRPr lang="de-DE"/>
            </a:p>
          </p:txBody>
        </p:sp>
        <p:sp>
          <p:nvSpPr>
            <p:cNvPr id="178" name="Freihandform: Form 178">
              <a:extLst>
                <a:ext uri="{FF2B5EF4-FFF2-40B4-BE49-F238E27FC236}">
                  <a16:creationId xmlns:a16="http://schemas.microsoft.com/office/drawing/2014/main" id="{30F5D545-A951-CA41-BAF6-0F305B4DC48E}"/>
                </a:ext>
              </a:extLst>
            </p:cNvPr>
            <p:cNvSpPr/>
            <p:nvPr/>
          </p:nvSpPr>
          <p:spPr>
            <a:xfrm>
              <a:off x="1045312" y="526405"/>
              <a:ext cx="69238" cy="94241"/>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2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2" y="0"/>
                  </a:cubicBezTo>
                  <a:cubicBezTo>
                    <a:pt x="143828" y="0"/>
                    <a:pt x="175260" y="9525"/>
                    <a:pt x="203835" y="27623"/>
                  </a:cubicBezTo>
                  <a:lnTo>
                    <a:pt x="174308" y="76200"/>
                  </a:lnTo>
                  <a:cubicBezTo>
                    <a:pt x="151448" y="60960"/>
                    <a:pt x="130492"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solidFill>
              <a:schemeClr val="tx1"/>
            </a:solidFill>
            <a:ln w="9525" cap="flat">
              <a:noFill/>
              <a:prstDash val="solid"/>
              <a:miter/>
            </a:ln>
          </p:spPr>
          <p:txBody>
            <a:bodyPr rtlCol="0" anchor="ctr"/>
            <a:lstStyle/>
            <a:p>
              <a:endParaRPr lang="de-DE"/>
            </a:p>
          </p:txBody>
        </p:sp>
        <p:sp>
          <p:nvSpPr>
            <p:cNvPr id="179" name="Freihandform: Form 179">
              <a:extLst>
                <a:ext uri="{FF2B5EF4-FFF2-40B4-BE49-F238E27FC236}">
                  <a16:creationId xmlns:a16="http://schemas.microsoft.com/office/drawing/2014/main" id="{E10834B3-503D-244F-B731-9FCF51535411}"/>
                </a:ext>
              </a:extLst>
            </p:cNvPr>
            <p:cNvSpPr/>
            <p:nvPr/>
          </p:nvSpPr>
          <p:spPr>
            <a:xfrm>
              <a:off x="1131540" y="526405"/>
              <a:ext cx="75649" cy="94241"/>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5735"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solidFill>
              <a:schemeClr val="tx1"/>
            </a:solidFill>
            <a:ln w="9525" cap="flat">
              <a:noFill/>
              <a:prstDash val="solid"/>
              <a:miter/>
            </a:ln>
          </p:spPr>
          <p:txBody>
            <a:bodyPr rtlCol="0" anchor="ctr"/>
            <a:lstStyle/>
            <a:p>
              <a:endParaRPr lang="de-DE"/>
            </a:p>
          </p:txBody>
        </p:sp>
        <p:sp>
          <p:nvSpPr>
            <p:cNvPr id="180" name="Freihandform: Form 180">
              <a:extLst>
                <a:ext uri="{FF2B5EF4-FFF2-40B4-BE49-F238E27FC236}">
                  <a16:creationId xmlns:a16="http://schemas.microsoft.com/office/drawing/2014/main" id="{2D42D898-AA2C-D442-B03A-2474C4468E48}"/>
                </a:ext>
              </a:extLst>
            </p:cNvPr>
            <p:cNvSpPr/>
            <p:nvPr/>
          </p:nvSpPr>
          <p:spPr>
            <a:xfrm>
              <a:off x="1225460" y="487619"/>
              <a:ext cx="76931" cy="131103"/>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solidFill>
              <a:schemeClr val="tx1"/>
            </a:solidFill>
            <a:ln w="9525" cap="flat">
              <a:noFill/>
              <a:prstDash val="solid"/>
              <a:miter/>
            </a:ln>
          </p:spPr>
          <p:txBody>
            <a:bodyPr rtlCol="0" anchor="ctr"/>
            <a:lstStyle/>
            <a:p>
              <a:endParaRPr lang="de-DE"/>
            </a:p>
          </p:txBody>
        </p:sp>
        <p:sp>
          <p:nvSpPr>
            <p:cNvPr id="181" name="Freihandform: Form 181">
              <a:extLst>
                <a:ext uri="{FF2B5EF4-FFF2-40B4-BE49-F238E27FC236}">
                  <a16:creationId xmlns:a16="http://schemas.microsoft.com/office/drawing/2014/main" id="{507B5CF1-137E-AB4B-9CC0-C989A6785109}"/>
                </a:ext>
              </a:extLst>
            </p:cNvPr>
            <p:cNvSpPr/>
            <p:nvPr/>
          </p:nvSpPr>
          <p:spPr>
            <a:xfrm>
              <a:off x="1324189" y="526726"/>
              <a:ext cx="81739" cy="93920"/>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solidFill>
              <a:schemeClr val="tx1"/>
            </a:solidFill>
            <a:ln w="9525" cap="flat">
              <a:noFill/>
              <a:prstDash val="solid"/>
              <a:miter/>
            </a:ln>
          </p:spPr>
          <p:txBody>
            <a:bodyPr rtlCol="0" anchor="ctr"/>
            <a:lstStyle/>
            <a:p>
              <a:endParaRPr lang="de-DE"/>
            </a:p>
          </p:txBody>
        </p:sp>
        <p:sp>
          <p:nvSpPr>
            <p:cNvPr id="182" name="Freihandform: Form 182">
              <a:extLst>
                <a:ext uri="{FF2B5EF4-FFF2-40B4-BE49-F238E27FC236}">
                  <a16:creationId xmlns:a16="http://schemas.microsoft.com/office/drawing/2014/main" id="{9FC8A71A-8663-784B-9FAC-3FB03DCF769E}"/>
                </a:ext>
              </a:extLst>
            </p:cNvPr>
            <p:cNvSpPr/>
            <p:nvPr/>
          </p:nvSpPr>
          <p:spPr>
            <a:xfrm>
              <a:off x="1482539" y="494671"/>
              <a:ext cx="77893" cy="124051"/>
            </a:xfrm>
            <a:custGeom>
              <a:avLst/>
              <a:gdLst>
                <a:gd name="connsiteX0" fmla="*/ 231457 w 231457"/>
                <a:gd name="connsiteY0" fmla="*/ 60007 h 368617"/>
                <a:gd name="connsiteX1" fmla="*/ 65722 w 231457"/>
                <a:gd name="connsiteY1" fmla="*/ 60007 h 368617"/>
                <a:gd name="connsiteX2" fmla="*/ 65722 w 231457"/>
                <a:gd name="connsiteY2" fmla="*/ 151447 h 368617"/>
                <a:gd name="connsiteX3" fmla="*/ 189547 w 231457"/>
                <a:gd name="connsiteY3" fmla="*/ 151447 h 368617"/>
                <a:gd name="connsiteX4" fmla="*/ 189547 w 231457"/>
                <a:gd name="connsiteY4" fmla="*/ 211455 h 368617"/>
                <a:gd name="connsiteX5" fmla="*/ 65722 w 231457"/>
                <a:gd name="connsiteY5" fmla="*/ 211455 h 368617"/>
                <a:gd name="connsiteX6" fmla="*/ 65722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2" y="60007"/>
                  </a:lnTo>
                  <a:lnTo>
                    <a:pt x="65722" y="151447"/>
                  </a:lnTo>
                  <a:lnTo>
                    <a:pt x="189547" y="151447"/>
                  </a:lnTo>
                  <a:lnTo>
                    <a:pt x="189547" y="211455"/>
                  </a:lnTo>
                  <a:lnTo>
                    <a:pt x="65722" y="211455"/>
                  </a:lnTo>
                  <a:lnTo>
                    <a:pt x="65722" y="368617"/>
                  </a:lnTo>
                  <a:lnTo>
                    <a:pt x="0" y="368617"/>
                  </a:lnTo>
                  <a:lnTo>
                    <a:pt x="0" y="0"/>
                  </a:lnTo>
                  <a:lnTo>
                    <a:pt x="231457" y="0"/>
                  </a:lnTo>
                  <a:lnTo>
                    <a:pt x="231457" y="60007"/>
                  </a:lnTo>
                  <a:close/>
                </a:path>
              </a:pathLst>
            </a:custGeom>
            <a:solidFill>
              <a:schemeClr val="tx1"/>
            </a:solidFill>
            <a:ln w="9525" cap="flat">
              <a:noFill/>
              <a:prstDash val="solid"/>
              <a:miter/>
            </a:ln>
          </p:spPr>
          <p:txBody>
            <a:bodyPr rtlCol="0" anchor="ctr"/>
            <a:lstStyle/>
            <a:p>
              <a:endParaRPr lang="de-DE"/>
            </a:p>
          </p:txBody>
        </p:sp>
        <p:sp>
          <p:nvSpPr>
            <p:cNvPr id="183" name="Freihandform: Form 183">
              <a:extLst>
                <a:ext uri="{FF2B5EF4-FFF2-40B4-BE49-F238E27FC236}">
                  <a16:creationId xmlns:a16="http://schemas.microsoft.com/office/drawing/2014/main" id="{EFBBBC50-D78D-6346-9282-040268D5590D}"/>
                </a:ext>
              </a:extLst>
            </p:cNvPr>
            <p:cNvSpPr/>
            <p:nvPr/>
          </p:nvSpPr>
          <p:spPr>
            <a:xfrm>
              <a:off x="1564279" y="526726"/>
              <a:ext cx="76290" cy="93920"/>
            </a:xfrm>
            <a:custGeom>
              <a:avLst/>
              <a:gdLst>
                <a:gd name="connsiteX0" fmla="*/ 115253 w 226694"/>
                <a:gd name="connsiteY0" fmla="*/ 107633 h 279082"/>
                <a:gd name="connsiteX1" fmla="*/ 165735 w 226694"/>
                <a:gd name="connsiteY1" fmla="*/ 113347 h 279082"/>
                <a:gd name="connsiteX2" fmla="*/ 165735 w 226694"/>
                <a:gd name="connsiteY2" fmla="*/ 103822 h 279082"/>
                <a:gd name="connsiteX3" fmla="*/ 106680 w 226694"/>
                <a:gd name="connsiteY3" fmla="*/ 52388 h 279082"/>
                <a:gd name="connsiteX4" fmla="*/ 39053 w 226694"/>
                <a:gd name="connsiteY4" fmla="*/ 67627 h 279082"/>
                <a:gd name="connsiteX5" fmla="*/ 25717 w 226694"/>
                <a:gd name="connsiteY5" fmla="*/ 15240 h 279082"/>
                <a:gd name="connsiteX6" fmla="*/ 113347 w 226694"/>
                <a:gd name="connsiteY6" fmla="*/ 0 h 279082"/>
                <a:gd name="connsiteX7" fmla="*/ 226695 w 226694"/>
                <a:gd name="connsiteY7" fmla="*/ 102870 h 279082"/>
                <a:gd name="connsiteX8" fmla="*/ 226695 w 226694"/>
                <a:gd name="connsiteY8" fmla="*/ 273367 h 279082"/>
                <a:gd name="connsiteX9" fmla="*/ 167640 w 226694"/>
                <a:gd name="connsiteY9" fmla="*/ 273367 h 279082"/>
                <a:gd name="connsiteX10" fmla="*/ 167640 w 226694"/>
                <a:gd name="connsiteY10" fmla="*/ 244792 h 279082"/>
                <a:gd name="connsiteX11" fmla="*/ 165735 w 226694"/>
                <a:gd name="connsiteY11" fmla="*/ 244792 h 279082"/>
                <a:gd name="connsiteX12" fmla="*/ 87630 w 226694"/>
                <a:gd name="connsiteY12" fmla="*/ 279083 h 279082"/>
                <a:gd name="connsiteX13" fmla="*/ 0 w 226694"/>
                <a:gd name="connsiteY13" fmla="*/ 194310 h 279082"/>
                <a:gd name="connsiteX14" fmla="*/ 115253 w 226694"/>
                <a:gd name="connsiteY14" fmla="*/ 107633 h 279082"/>
                <a:gd name="connsiteX15" fmla="*/ 104775 w 226694"/>
                <a:gd name="connsiteY15" fmla="*/ 232410 h 279082"/>
                <a:gd name="connsiteX16" fmla="*/ 165735 w 226694"/>
                <a:gd name="connsiteY16" fmla="*/ 200025 h 279082"/>
                <a:gd name="connsiteX17" fmla="*/ 165735 w 226694"/>
                <a:gd name="connsiteY17" fmla="*/ 153352 h 279082"/>
                <a:gd name="connsiteX18" fmla="*/ 121920 w 226694"/>
                <a:gd name="connsiteY18" fmla="*/ 148590 h 279082"/>
                <a:gd name="connsiteX19" fmla="*/ 60007 w 226694"/>
                <a:gd name="connsiteY19" fmla="*/ 192405 h 279082"/>
                <a:gd name="connsiteX20" fmla="*/ 104775 w 226694"/>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6694" h="279082">
                  <a:moveTo>
                    <a:pt x="115253" y="107633"/>
                  </a:moveTo>
                  <a:cubicBezTo>
                    <a:pt x="132397" y="107633"/>
                    <a:pt x="148590" y="108585"/>
                    <a:pt x="165735" y="113347"/>
                  </a:cubicBezTo>
                  <a:lnTo>
                    <a:pt x="165735" y="103822"/>
                  </a:lnTo>
                  <a:cubicBezTo>
                    <a:pt x="165735" y="69532"/>
                    <a:pt x="145732" y="52388"/>
                    <a:pt x="106680" y="52388"/>
                  </a:cubicBezTo>
                  <a:cubicBezTo>
                    <a:pt x="84772" y="52388"/>
                    <a:pt x="60960" y="57150"/>
                    <a:pt x="39053" y="67627"/>
                  </a:cubicBezTo>
                  <a:lnTo>
                    <a:pt x="25717" y="15240"/>
                  </a:lnTo>
                  <a:cubicBezTo>
                    <a:pt x="50482" y="5715"/>
                    <a:pt x="82867" y="0"/>
                    <a:pt x="113347" y="0"/>
                  </a:cubicBezTo>
                  <a:cubicBezTo>
                    <a:pt x="188595" y="0"/>
                    <a:pt x="226695" y="35242"/>
                    <a:pt x="226695" y="102870"/>
                  </a:cubicBezTo>
                  <a:lnTo>
                    <a:pt x="226695" y="273367"/>
                  </a:lnTo>
                  <a:lnTo>
                    <a:pt x="167640" y="273367"/>
                  </a:lnTo>
                  <a:lnTo>
                    <a:pt x="167640" y="244792"/>
                  </a:lnTo>
                  <a:lnTo>
                    <a:pt x="165735" y="244792"/>
                  </a:lnTo>
                  <a:cubicBezTo>
                    <a:pt x="142875" y="268605"/>
                    <a:pt x="119063" y="279083"/>
                    <a:pt x="87630" y="279083"/>
                  </a:cubicBezTo>
                  <a:cubicBezTo>
                    <a:pt x="34290" y="279083"/>
                    <a:pt x="0" y="245745"/>
                    <a:pt x="0" y="194310"/>
                  </a:cubicBezTo>
                  <a:cubicBezTo>
                    <a:pt x="0" y="138113"/>
                    <a:pt x="40005" y="107633"/>
                    <a:pt x="115253" y="107633"/>
                  </a:cubicBezTo>
                  <a:close/>
                  <a:moveTo>
                    <a:pt x="104775" y="232410"/>
                  </a:moveTo>
                  <a:cubicBezTo>
                    <a:pt x="127635" y="232410"/>
                    <a:pt x="148590" y="220980"/>
                    <a:pt x="165735" y="200025"/>
                  </a:cubicBezTo>
                  <a:lnTo>
                    <a:pt x="165735" y="153352"/>
                  </a:lnTo>
                  <a:cubicBezTo>
                    <a:pt x="151447" y="149542"/>
                    <a:pt x="136207" y="148590"/>
                    <a:pt x="121920" y="148590"/>
                  </a:cubicBezTo>
                  <a:cubicBezTo>
                    <a:pt x="82867" y="148590"/>
                    <a:pt x="60007" y="163830"/>
                    <a:pt x="60007" y="192405"/>
                  </a:cubicBezTo>
                  <a:cubicBezTo>
                    <a:pt x="60007" y="217170"/>
                    <a:pt x="77153" y="232410"/>
                    <a:pt x="104775" y="232410"/>
                  </a:cubicBezTo>
                  <a:close/>
                </a:path>
              </a:pathLst>
            </a:custGeom>
            <a:solidFill>
              <a:schemeClr val="tx1"/>
            </a:solidFill>
            <a:ln w="9525" cap="flat">
              <a:noFill/>
              <a:prstDash val="solid"/>
              <a:miter/>
            </a:ln>
          </p:spPr>
          <p:txBody>
            <a:bodyPr rtlCol="0" anchor="ctr"/>
            <a:lstStyle/>
            <a:p>
              <a:endParaRPr lang="de-DE"/>
            </a:p>
          </p:txBody>
        </p:sp>
        <p:sp>
          <p:nvSpPr>
            <p:cNvPr id="184" name="Freihandform: Form 184">
              <a:extLst>
                <a:ext uri="{FF2B5EF4-FFF2-40B4-BE49-F238E27FC236}">
                  <a16:creationId xmlns:a16="http://schemas.microsoft.com/office/drawing/2014/main" id="{4D08DCA9-5B00-1A42-ACF2-C1ACC5DA1F52}"/>
                </a:ext>
              </a:extLst>
            </p:cNvPr>
            <p:cNvSpPr/>
            <p:nvPr/>
          </p:nvSpPr>
          <p:spPr>
            <a:xfrm>
              <a:off x="1667175" y="487619"/>
              <a:ext cx="78854" cy="131103"/>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solidFill>
              <a:schemeClr val="tx1"/>
            </a:solidFill>
            <a:ln w="9525" cap="flat">
              <a:noFill/>
              <a:prstDash val="solid"/>
              <a:miter/>
            </a:ln>
          </p:spPr>
          <p:txBody>
            <a:bodyPr rtlCol="0" anchor="ctr"/>
            <a:lstStyle/>
            <a:p>
              <a:endParaRPr lang="de-DE"/>
            </a:p>
          </p:txBody>
        </p:sp>
        <p:sp>
          <p:nvSpPr>
            <p:cNvPr id="185" name="Freihandform: Form 185">
              <a:extLst>
                <a:ext uri="{FF2B5EF4-FFF2-40B4-BE49-F238E27FC236}">
                  <a16:creationId xmlns:a16="http://schemas.microsoft.com/office/drawing/2014/main" id="{083AC751-3298-AA43-9106-C026C6E045DE}"/>
                </a:ext>
              </a:extLst>
            </p:cNvPr>
            <p:cNvSpPr/>
            <p:nvPr/>
          </p:nvSpPr>
          <p:spPr>
            <a:xfrm>
              <a:off x="1761416" y="528970"/>
              <a:ext cx="77252" cy="9199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7" y="273367"/>
                    <a:pt x="0" y="232410"/>
                    <a:pt x="0" y="162878"/>
                  </a:cubicBezTo>
                  <a:lnTo>
                    <a:pt x="0" y="952"/>
                  </a:lnTo>
                  <a:lnTo>
                    <a:pt x="61913" y="952"/>
                  </a:lnTo>
                  <a:lnTo>
                    <a:pt x="61913" y="160020"/>
                  </a:lnTo>
                  <a:close/>
                </a:path>
              </a:pathLst>
            </a:custGeom>
            <a:solidFill>
              <a:schemeClr val="tx1"/>
            </a:solidFill>
            <a:ln w="9525" cap="flat">
              <a:noFill/>
              <a:prstDash val="solid"/>
              <a:miter/>
            </a:ln>
          </p:spPr>
          <p:txBody>
            <a:bodyPr rtlCol="0" anchor="ctr"/>
            <a:lstStyle/>
            <a:p>
              <a:endParaRPr lang="de-DE"/>
            </a:p>
          </p:txBody>
        </p:sp>
        <p:sp>
          <p:nvSpPr>
            <p:cNvPr id="186" name="Freihandform: Form 186">
              <a:extLst>
                <a:ext uri="{FF2B5EF4-FFF2-40B4-BE49-F238E27FC236}">
                  <a16:creationId xmlns:a16="http://schemas.microsoft.com/office/drawing/2014/main" id="{DED24F10-DE4D-674C-B700-93D8EC6B55B6}"/>
                </a:ext>
              </a:extLst>
            </p:cNvPr>
            <p:cNvSpPr/>
            <p:nvPr/>
          </p:nvSpPr>
          <p:spPr>
            <a:xfrm>
              <a:off x="1865594" y="487299"/>
              <a:ext cx="20835" cy="131103"/>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solidFill>
              <a:schemeClr val="tx1"/>
            </a:solidFill>
            <a:ln w="9525" cap="flat">
              <a:noFill/>
              <a:prstDash val="solid"/>
              <a:miter/>
            </a:ln>
          </p:spPr>
          <p:txBody>
            <a:bodyPr rtlCol="0" anchor="ctr"/>
            <a:lstStyle/>
            <a:p>
              <a:endParaRPr lang="de-DE"/>
            </a:p>
          </p:txBody>
        </p:sp>
        <p:sp>
          <p:nvSpPr>
            <p:cNvPr id="187" name="Freihandform: Form 187">
              <a:extLst>
                <a:ext uri="{FF2B5EF4-FFF2-40B4-BE49-F238E27FC236}">
                  <a16:creationId xmlns:a16="http://schemas.microsoft.com/office/drawing/2014/main" id="{E9A01871-5FF3-954A-B58A-BD34F72F498B}"/>
                </a:ext>
              </a:extLst>
            </p:cNvPr>
            <p:cNvSpPr/>
            <p:nvPr/>
          </p:nvSpPr>
          <p:spPr>
            <a:xfrm>
              <a:off x="1905021"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8 w 165734"/>
                <a:gd name="connsiteY3" fmla="*/ 282892 h 358140"/>
                <a:gd name="connsiteX4" fmla="*/ 40958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1918 w 165734"/>
                <a:gd name="connsiteY13" fmla="*/ 138113 h 358140"/>
                <a:gd name="connsiteX14" fmla="*/ 101918 w 165734"/>
                <a:gd name="connsiteY14" fmla="*/ 269558 h 358140"/>
                <a:gd name="connsiteX15" fmla="*/ 130493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2" y="303847"/>
                    <a:pt x="155258" y="300038"/>
                    <a:pt x="165735" y="295275"/>
                  </a:cubicBezTo>
                  <a:close/>
                </a:path>
              </a:pathLst>
            </a:custGeom>
            <a:solidFill>
              <a:schemeClr val="tx1"/>
            </a:solidFill>
            <a:ln w="9525" cap="flat">
              <a:noFill/>
              <a:prstDash val="solid"/>
              <a:miter/>
            </a:ln>
          </p:spPr>
          <p:txBody>
            <a:bodyPr rtlCol="0" anchor="ctr"/>
            <a:lstStyle/>
            <a:p>
              <a:endParaRPr lang="de-DE"/>
            </a:p>
          </p:txBody>
        </p:sp>
        <p:sp>
          <p:nvSpPr>
            <p:cNvPr id="188" name="Freihandform: Form 188">
              <a:extLst>
                <a:ext uri="{FF2B5EF4-FFF2-40B4-BE49-F238E27FC236}">
                  <a16:creationId xmlns:a16="http://schemas.microsoft.com/office/drawing/2014/main" id="{9B59481E-9540-F843-A462-60EDA076FB27}"/>
                </a:ext>
              </a:extLst>
            </p:cNvPr>
            <p:cNvSpPr/>
            <p:nvPr/>
          </p:nvSpPr>
          <p:spPr>
            <a:xfrm>
              <a:off x="1977144" y="490504"/>
              <a:ext cx="75970" cy="130142"/>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2 w 225742"/>
                <a:gd name="connsiteY7" fmla="*/ 210503 h 386715"/>
                <a:gd name="connsiteX8" fmla="*/ 225742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7 w 225742"/>
                <a:gd name="connsiteY15" fmla="*/ 72390 h 386715"/>
                <a:gd name="connsiteX16" fmla="*/ 26670 w 225742"/>
                <a:gd name="connsiteY16" fmla="*/ 36195 h 386715"/>
                <a:gd name="connsiteX17" fmla="*/ 63817 w 225742"/>
                <a:gd name="connsiteY17" fmla="*/ 0 h 386715"/>
                <a:gd name="connsiteX18" fmla="*/ 100965 w 225742"/>
                <a:gd name="connsiteY18" fmla="*/ 36195 h 386715"/>
                <a:gd name="connsiteX19" fmla="*/ 63817 w 225742"/>
                <a:gd name="connsiteY19" fmla="*/ 72390 h 386715"/>
                <a:gd name="connsiteX20" fmla="*/ 103822 w 225742"/>
                <a:gd name="connsiteY20" fmla="*/ 340042 h 386715"/>
                <a:gd name="connsiteX21" fmla="*/ 164783 w 225742"/>
                <a:gd name="connsiteY21" fmla="*/ 307658 h 386715"/>
                <a:gd name="connsiteX22" fmla="*/ 164783 w 225742"/>
                <a:gd name="connsiteY22" fmla="*/ 260985 h 386715"/>
                <a:gd name="connsiteX23" fmla="*/ 120967 w 225742"/>
                <a:gd name="connsiteY23" fmla="*/ 256222 h 386715"/>
                <a:gd name="connsiteX24" fmla="*/ 59055 w 225742"/>
                <a:gd name="connsiteY24" fmla="*/ 300038 h 386715"/>
                <a:gd name="connsiteX25" fmla="*/ 103822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2" y="107633"/>
                    <a:pt x="225742" y="142875"/>
                    <a:pt x="225742" y="210503"/>
                  </a:cubicBezTo>
                  <a:lnTo>
                    <a:pt x="225742"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7" y="72390"/>
                  </a:moveTo>
                  <a:cubicBezTo>
                    <a:pt x="43815" y="72390"/>
                    <a:pt x="26670" y="55245"/>
                    <a:pt x="26670" y="36195"/>
                  </a:cubicBezTo>
                  <a:cubicBezTo>
                    <a:pt x="26670" y="17145"/>
                    <a:pt x="43815" y="0"/>
                    <a:pt x="63817" y="0"/>
                  </a:cubicBezTo>
                  <a:cubicBezTo>
                    <a:pt x="83820" y="0"/>
                    <a:pt x="100965" y="17145"/>
                    <a:pt x="100965" y="36195"/>
                  </a:cubicBezTo>
                  <a:cubicBezTo>
                    <a:pt x="100965" y="56198"/>
                    <a:pt x="83820" y="72390"/>
                    <a:pt x="63817" y="72390"/>
                  </a:cubicBezTo>
                  <a:close/>
                  <a:moveTo>
                    <a:pt x="103822" y="340042"/>
                  </a:moveTo>
                  <a:cubicBezTo>
                    <a:pt x="126683" y="340042"/>
                    <a:pt x="147638" y="328613"/>
                    <a:pt x="164783" y="307658"/>
                  </a:cubicBezTo>
                  <a:lnTo>
                    <a:pt x="164783" y="260985"/>
                  </a:lnTo>
                  <a:cubicBezTo>
                    <a:pt x="150495" y="257175"/>
                    <a:pt x="135255" y="256222"/>
                    <a:pt x="120967" y="256222"/>
                  </a:cubicBezTo>
                  <a:cubicBezTo>
                    <a:pt x="81915" y="256222"/>
                    <a:pt x="59055" y="271463"/>
                    <a:pt x="59055" y="300038"/>
                  </a:cubicBezTo>
                  <a:cubicBezTo>
                    <a:pt x="59055" y="324803"/>
                    <a:pt x="76200" y="340042"/>
                    <a:pt x="103822"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solidFill>
              <a:schemeClr val="tx1"/>
            </a:solidFill>
            <a:ln w="9525" cap="flat">
              <a:noFill/>
              <a:prstDash val="solid"/>
              <a:miter/>
            </a:ln>
          </p:spPr>
          <p:txBody>
            <a:bodyPr rtlCol="0" anchor="ctr"/>
            <a:lstStyle/>
            <a:p>
              <a:endParaRPr lang="de-DE"/>
            </a:p>
          </p:txBody>
        </p:sp>
        <p:sp>
          <p:nvSpPr>
            <p:cNvPr id="189" name="Freihandform: Form 189">
              <a:extLst>
                <a:ext uri="{FF2B5EF4-FFF2-40B4-BE49-F238E27FC236}">
                  <a16:creationId xmlns:a16="http://schemas.microsoft.com/office/drawing/2014/main" id="{4D9D0B87-DCB5-E24A-B54D-16E4BDC6BB0E}"/>
                </a:ext>
              </a:extLst>
            </p:cNvPr>
            <p:cNvSpPr/>
            <p:nvPr/>
          </p:nvSpPr>
          <p:spPr>
            <a:xfrm>
              <a:off x="2069462" y="500120"/>
              <a:ext cx="55775" cy="120526"/>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8 w 165734"/>
                <a:gd name="connsiteY9" fmla="*/ 0 h 358140"/>
                <a:gd name="connsiteX10" fmla="*/ 101918 w 165734"/>
                <a:gd name="connsiteY10" fmla="*/ 86677 h 358140"/>
                <a:gd name="connsiteX11" fmla="*/ 165735 w 165734"/>
                <a:gd name="connsiteY11" fmla="*/ 86677 h 358140"/>
                <a:gd name="connsiteX12" fmla="*/ 165735 w 165734"/>
                <a:gd name="connsiteY12" fmla="*/ 138113 h 358140"/>
                <a:gd name="connsiteX13" fmla="*/ 102870 w 165734"/>
                <a:gd name="connsiteY13" fmla="*/ 138113 h 358140"/>
                <a:gd name="connsiteX14" fmla="*/ 102870 w 165734"/>
                <a:gd name="connsiteY14" fmla="*/ 269558 h 358140"/>
                <a:gd name="connsiteX15" fmla="*/ 131445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2870" y="138113"/>
                  </a:lnTo>
                  <a:lnTo>
                    <a:pt x="102870" y="269558"/>
                  </a:lnTo>
                  <a:cubicBezTo>
                    <a:pt x="102870" y="294322"/>
                    <a:pt x="111443" y="304800"/>
                    <a:pt x="131445" y="304800"/>
                  </a:cubicBezTo>
                  <a:cubicBezTo>
                    <a:pt x="142875" y="303847"/>
                    <a:pt x="155257" y="300038"/>
                    <a:pt x="165735" y="295275"/>
                  </a:cubicBezTo>
                  <a:close/>
                </a:path>
              </a:pathLst>
            </a:custGeom>
            <a:solidFill>
              <a:schemeClr val="tx1"/>
            </a:solidFill>
            <a:ln w="9525" cap="flat">
              <a:noFill/>
              <a:prstDash val="solid"/>
              <a:miter/>
            </a:ln>
          </p:spPr>
          <p:txBody>
            <a:bodyPr rtlCol="0" anchor="ctr"/>
            <a:lstStyle/>
            <a:p>
              <a:endParaRPr lang="de-DE"/>
            </a:p>
          </p:txBody>
        </p:sp>
      </p:grpSp>
      <p:sp>
        <p:nvSpPr>
          <p:cNvPr id="191" name="Freihandform: Form 87">
            <a:extLst>
              <a:ext uri="{FF2B5EF4-FFF2-40B4-BE49-F238E27FC236}">
                <a16:creationId xmlns:a16="http://schemas.microsoft.com/office/drawing/2014/main" id="{D607B2B7-CE7F-824C-9FF7-49FD3FA660D7}"/>
              </a:ext>
            </a:extLst>
          </p:cNvPr>
          <p:cNvSpPr/>
          <p:nvPr userDrawn="1"/>
        </p:nvSpPr>
        <p:spPr>
          <a:xfrm>
            <a:off x="10281058" y="317591"/>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331109205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B4FCF17-48A0-4939-9B86-4A0E590241E6}"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28AE96D7-C3C8-4590-B13B-86D938A7890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654327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71C8739-BFB7-40C2-B28E-69BB709E9C11}"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1" name="Textplatzhalter 9">
            <a:extLst>
              <a:ext uri="{FF2B5EF4-FFF2-40B4-BE49-F238E27FC236}">
                <a16:creationId xmlns:a16="http://schemas.microsoft.com/office/drawing/2014/main" id="{BAC64890-C924-4759-9B9B-7DE74E38C4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14302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7B6080-B214-4A27-A13D-95A31493955D}"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4" name="Textplatzhalter 9">
            <a:extLst>
              <a:ext uri="{FF2B5EF4-FFF2-40B4-BE49-F238E27FC236}">
                <a16:creationId xmlns:a16="http://schemas.microsoft.com/office/drawing/2014/main" id="{7A7A670F-933B-48F3-B921-A1B739D6C9D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366918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4E4BF54-E288-44CA-9624-72B71A8A42AB}"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2" name="Textplatzhalter 9">
            <a:extLst>
              <a:ext uri="{FF2B5EF4-FFF2-40B4-BE49-F238E27FC236}">
                <a16:creationId xmlns:a16="http://schemas.microsoft.com/office/drawing/2014/main" id="{97A335FC-7B0F-4DB2-A1F6-1DF21639819F}"/>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215395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2055A8-E7B1-419D-84AA-0C89B698BF26}" type="datetime4">
              <a:rPr lang="de-DE" smtClean="0"/>
              <a:t>9. Juli 2023</a:t>
            </a:fld>
            <a:endParaRPr lang="de-DE"/>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Technische Fakultät</a:t>
            </a:r>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a:t>Optional Logo einfügen</a:t>
            </a:r>
          </a:p>
        </p:txBody>
      </p:sp>
      <p:sp>
        <p:nvSpPr>
          <p:cNvPr id="12" name="Textplatzhalter 9">
            <a:extLst>
              <a:ext uri="{FF2B5EF4-FFF2-40B4-BE49-F238E27FC236}">
                <a16:creationId xmlns:a16="http://schemas.microsoft.com/office/drawing/2014/main" id="{D7BA2DC0-EE95-4994-AD5A-8F6A7D106E52}"/>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a:t>Mastertextformat bearbeiten</a:t>
            </a:r>
          </a:p>
        </p:txBody>
      </p:sp>
    </p:spTree>
    <p:extLst>
      <p:ext uri="{BB962C8B-B14F-4D97-AF65-F5344CB8AC3E}">
        <p14:creationId xmlns:p14="http://schemas.microsoft.com/office/powerpoint/2010/main" val="404713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2.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649787" y="6634666"/>
            <a:ext cx="617157"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E4F9C00A-8AFB-47C9-A7D9-7909CE906E5E}" type="datetime4">
              <a:rPr lang="de-DE" smtClean="0"/>
              <a:pPr/>
              <a:t>9. Juli 2023</a:t>
            </a:fld>
            <a:endParaRPr lang="de-DE"/>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b="0" i="0">
                <a:solidFill>
                  <a:schemeClr val="tx1"/>
                </a:solidFill>
                <a:latin typeface="FAUSans Office" panose="020B0504010101010104" pitchFamily="34" charset="77"/>
                <a:cs typeface="FAUSans Office" panose="020B0504010101010104" pitchFamily="34" charset="77"/>
              </a:defRPr>
            </a:lvl1pPr>
          </a:lstStyle>
          <a:p>
            <a:r>
              <a:rPr lang="de-DE"/>
              <a:t>Technische Fakultät</a:t>
            </a:r>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70879" y="6634666"/>
            <a:ext cx="205184" cy="123111"/>
          </a:xfrm>
          <a:prstGeom prst="rect">
            <a:avLst/>
          </a:prstGeom>
        </p:spPr>
        <p:txBody>
          <a:bodyPr vert="horz" wrap="none" lIns="0" tIns="0" rIns="0" bIns="0" rtlCol="0" anchor="t" anchorCtr="0">
            <a:spAutoFit/>
          </a:bodyPr>
          <a:lstStyle>
            <a:lvl1pPr algn="r">
              <a:defRPr sz="800" b="0" i="0">
                <a:solidFill>
                  <a:schemeClr val="tx1"/>
                </a:solidFill>
                <a:latin typeface="FAUSans Office" panose="020B0504010101010104" pitchFamily="34" charset="77"/>
                <a:cs typeface="FAUSans Office" panose="020B0504010101010104" pitchFamily="34" charset="77"/>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14D59EEC-E0BA-43F5-BBC0-E623BF3D0A6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65982480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Lst>
  <p:hf hdr="0"/>
  <p:txStyles>
    <p:titleStyle>
      <a:lvl1pPr algn="l" defTabSz="914400" rtl="0" eaLnBrk="1" latinLnBrk="0" hangingPunct="1">
        <a:lnSpc>
          <a:spcPct val="90000"/>
        </a:lnSpc>
        <a:spcBef>
          <a:spcPct val="0"/>
        </a:spcBef>
        <a:buNone/>
        <a:defRPr sz="2400" b="1" i="0" kern="1200">
          <a:solidFill>
            <a:srgbClr val="041E42"/>
          </a:solidFill>
          <a:latin typeface="FAUSans Office" panose="020B0504010101010104" pitchFamily="34" charset="77"/>
          <a:ea typeface="+mj-ea"/>
          <a:cs typeface="FAUSans Office" panose="020B0504010101010104" pitchFamily="34" charset="77"/>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b="0" i="0" kern="1200">
          <a:solidFill>
            <a:schemeClr val="tx1"/>
          </a:solidFill>
          <a:latin typeface="FAUSans Office" panose="020B0504010101010104" pitchFamily="34" charset="77"/>
          <a:ea typeface="+mn-ea"/>
          <a:cs typeface="FAUSans Office" panose="020B0504010101010104" pitchFamily="34" charset="77"/>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b="0" i="0" kern="1200">
          <a:solidFill>
            <a:schemeClr val="tx1"/>
          </a:solidFill>
          <a:latin typeface="FAUSans Office" panose="020B0504010101010104" pitchFamily="34" charset="77"/>
          <a:ea typeface="+mn-ea"/>
          <a:cs typeface="FAUSans Office" panose="020B0504010101010104" pitchFamily="34" charset="77"/>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b="0" i="0" kern="1200">
          <a:solidFill>
            <a:schemeClr val="tx1"/>
          </a:solidFill>
          <a:latin typeface="FAUSans Office" panose="020B0504010101010104" pitchFamily="34" charset="77"/>
          <a:ea typeface="+mn-ea"/>
          <a:cs typeface="FAUSans Office" panose="020B0504010101010104" pitchFamily="34" charset="77"/>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b="0" i="0" kern="1200">
          <a:solidFill>
            <a:schemeClr val="tx1"/>
          </a:solidFill>
          <a:latin typeface="FAUSans Office" panose="020B0504010101010104" pitchFamily="34" charset="77"/>
          <a:ea typeface="+mn-ea"/>
          <a:cs typeface="FAUSans Office" panose="020B0504010101010104" pitchFamily="34" charset="77"/>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8399" y="1196732"/>
            <a:ext cx="11676380" cy="72390"/>
          </a:xfrm>
          <a:custGeom>
            <a:avLst/>
            <a:gdLst/>
            <a:ahLst/>
            <a:cxnLst/>
            <a:rect l="l" t="t" r="r" b="b"/>
            <a:pathLst>
              <a:path w="11676380" h="72390">
                <a:moveTo>
                  <a:pt x="11676061" y="71999"/>
                </a:moveTo>
                <a:lnTo>
                  <a:pt x="0" y="71999"/>
                </a:lnTo>
                <a:lnTo>
                  <a:pt x="0" y="0"/>
                </a:lnTo>
                <a:lnTo>
                  <a:pt x="11676061" y="0"/>
                </a:lnTo>
                <a:lnTo>
                  <a:pt x="11676061" y="71999"/>
                </a:lnTo>
                <a:close/>
              </a:path>
            </a:pathLst>
          </a:custGeom>
          <a:solidFill>
            <a:srgbClr val="8C9FB1"/>
          </a:solidFill>
        </p:spPr>
        <p:txBody>
          <a:bodyPr wrap="square" lIns="0" tIns="0" rIns="0" bIns="0" rtlCol="0"/>
          <a:lstStyle/>
          <a:p>
            <a:endParaRPr/>
          </a:p>
        </p:txBody>
      </p:sp>
      <p:sp>
        <p:nvSpPr>
          <p:cNvPr id="17" name="bg object 17"/>
          <p:cNvSpPr/>
          <p:nvPr/>
        </p:nvSpPr>
        <p:spPr>
          <a:xfrm>
            <a:off x="517200" y="6538526"/>
            <a:ext cx="11675110" cy="10795"/>
          </a:xfrm>
          <a:custGeom>
            <a:avLst/>
            <a:gdLst/>
            <a:ahLst/>
            <a:cxnLst/>
            <a:rect l="l" t="t" r="r" b="b"/>
            <a:pathLst>
              <a:path w="11675110" h="10795">
                <a:moveTo>
                  <a:pt x="11674799" y="10799"/>
                </a:moveTo>
                <a:lnTo>
                  <a:pt x="0" y="10799"/>
                </a:lnTo>
                <a:lnTo>
                  <a:pt x="0" y="0"/>
                </a:lnTo>
                <a:lnTo>
                  <a:pt x="11674799" y="0"/>
                </a:lnTo>
                <a:lnTo>
                  <a:pt x="11674799" y="10799"/>
                </a:lnTo>
                <a:close/>
              </a:path>
            </a:pathLst>
          </a:custGeom>
          <a:solidFill>
            <a:srgbClr val="8C9FB1"/>
          </a:solidFill>
        </p:spPr>
        <p:txBody>
          <a:bodyPr wrap="square" lIns="0" tIns="0" rIns="0" bIns="0" rtlCol="0"/>
          <a:lstStyle/>
          <a:p>
            <a:endParaRPr/>
          </a:p>
        </p:txBody>
      </p:sp>
      <p:sp>
        <p:nvSpPr>
          <p:cNvPr id="18" name="bg object 18"/>
          <p:cNvSpPr/>
          <p:nvPr/>
        </p:nvSpPr>
        <p:spPr>
          <a:xfrm>
            <a:off x="10596063" y="299345"/>
            <a:ext cx="1080135" cy="412750"/>
          </a:xfrm>
          <a:custGeom>
            <a:avLst/>
            <a:gdLst/>
            <a:ahLst/>
            <a:cxnLst/>
            <a:rect l="l" t="t" r="r" b="b"/>
            <a:pathLst>
              <a:path w="1080134" h="412750">
                <a:moveTo>
                  <a:pt x="20895" y="397006"/>
                </a:moveTo>
                <a:lnTo>
                  <a:pt x="0" y="397006"/>
                </a:lnTo>
                <a:lnTo>
                  <a:pt x="0" y="38439"/>
                </a:lnTo>
                <a:lnTo>
                  <a:pt x="20895" y="17543"/>
                </a:lnTo>
                <a:lnTo>
                  <a:pt x="20895" y="397006"/>
                </a:lnTo>
                <a:close/>
              </a:path>
              <a:path w="1080134" h="412750">
                <a:moveTo>
                  <a:pt x="272581" y="250738"/>
                </a:moveTo>
                <a:lnTo>
                  <a:pt x="41789" y="250738"/>
                </a:lnTo>
                <a:lnTo>
                  <a:pt x="41789" y="0"/>
                </a:lnTo>
                <a:lnTo>
                  <a:pt x="313424" y="0"/>
                </a:lnTo>
                <a:lnTo>
                  <a:pt x="313424" y="20895"/>
                </a:lnTo>
                <a:lnTo>
                  <a:pt x="62684" y="20895"/>
                </a:lnTo>
                <a:lnTo>
                  <a:pt x="62684" y="229845"/>
                </a:lnTo>
                <a:lnTo>
                  <a:pt x="272581" y="229845"/>
                </a:lnTo>
                <a:lnTo>
                  <a:pt x="272581" y="250738"/>
                </a:lnTo>
                <a:close/>
              </a:path>
              <a:path w="1080134" h="412750">
                <a:moveTo>
                  <a:pt x="307660" y="382310"/>
                </a:moveTo>
                <a:lnTo>
                  <a:pt x="294360" y="364253"/>
                </a:lnTo>
                <a:lnTo>
                  <a:pt x="447925" y="0"/>
                </a:lnTo>
                <a:lnTo>
                  <a:pt x="468821" y="0"/>
                </a:lnTo>
                <a:lnTo>
                  <a:pt x="307660" y="382310"/>
                </a:lnTo>
                <a:close/>
              </a:path>
              <a:path w="1080134" h="412750">
                <a:moveTo>
                  <a:pt x="607386" y="229845"/>
                </a:moveTo>
                <a:lnTo>
                  <a:pt x="586493" y="229845"/>
                </a:lnTo>
                <a:lnTo>
                  <a:pt x="489714" y="0"/>
                </a:lnTo>
                <a:lnTo>
                  <a:pt x="510610" y="0"/>
                </a:lnTo>
                <a:lnTo>
                  <a:pt x="607386" y="229845"/>
                </a:lnTo>
                <a:close/>
              </a:path>
              <a:path w="1080134" h="412750">
                <a:moveTo>
                  <a:pt x="692464" y="382310"/>
                </a:moveTo>
                <a:lnTo>
                  <a:pt x="531503" y="0"/>
                </a:lnTo>
                <a:lnTo>
                  <a:pt x="552400" y="0"/>
                </a:lnTo>
                <a:lnTo>
                  <a:pt x="705731" y="364253"/>
                </a:lnTo>
                <a:lnTo>
                  <a:pt x="692464" y="382310"/>
                </a:lnTo>
                <a:close/>
              </a:path>
              <a:path w="1080134" h="412750">
                <a:moveTo>
                  <a:pt x="343249" y="397006"/>
                </a:moveTo>
                <a:lnTo>
                  <a:pt x="322354" y="397006"/>
                </a:lnTo>
                <a:lnTo>
                  <a:pt x="479268" y="24809"/>
                </a:lnTo>
                <a:lnTo>
                  <a:pt x="500206" y="74537"/>
                </a:lnTo>
                <a:lnTo>
                  <a:pt x="479309" y="74537"/>
                </a:lnTo>
                <a:lnTo>
                  <a:pt x="413843" y="229845"/>
                </a:lnTo>
                <a:lnTo>
                  <a:pt x="607386" y="229845"/>
                </a:lnTo>
                <a:lnTo>
                  <a:pt x="616183" y="250738"/>
                </a:lnTo>
                <a:lnTo>
                  <a:pt x="405049" y="250738"/>
                </a:lnTo>
                <a:lnTo>
                  <a:pt x="343249" y="397006"/>
                </a:lnTo>
                <a:close/>
              </a:path>
              <a:path w="1080134" h="412750">
                <a:moveTo>
                  <a:pt x="283421" y="208949"/>
                </a:moveTo>
                <a:lnTo>
                  <a:pt x="83579" y="208949"/>
                </a:lnTo>
                <a:lnTo>
                  <a:pt x="83579" y="41789"/>
                </a:lnTo>
                <a:lnTo>
                  <a:pt x="313427" y="41789"/>
                </a:lnTo>
                <a:lnTo>
                  <a:pt x="313427" y="62684"/>
                </a:lnTo>
                <a:lnTo>
                  <a:pt x="104475" y="62684"/>
                </a:lnTo>
                <a:lnTo>
                  <a:pt x="104475" y="83580"/>
                </a:lnTo>
                <a:lnTo>
                  <a:pt x="296042" y="83580"/>
                </a:lnTo>
                <a:lnTo>
                  <a:pt x="275148" y="104475"/>
                </a:lnTo>
                <a:lnTo>
                  <a:pt x="104475" y="104475"/>
                </a:lnTo>
                <a:lnTo>
                  <a:pt x="104475" y="188056"/>
                </a:lnTo>
                <a:lnTo>
                  <a:pt x="304042" y="188056"/>
                </a:lnTo>
                <a:lnTo>
                  <a:pt x="283421" y="208949"/>
                </a:lnTo>
                <a:close/>
              </a:path>
              <a:path w="1080134" h="412750">
                <a:moveTo>
                  <a:pt x="455685" y="229845"/>
                </a:moveTo>
                <a:lnTo>
                  <a:pt x="434792" y="229845"/>
                </a:lnTo>
                <a:lnTo>
                  <a:pt x="489772" y="99384"/>
                </a:lnTo>
                <a:lnTo>
                  <a:pt x="479309" y="74537"/>
                </a:lnTo>
                <a:lnTo>
                  <a:pt x="500206" y="74537"/>
                </a:lnTo>
                <a:lnTo>
                  <a:pt x="521112" y="124187"/>
                </a:lnTo>
                <a:lnTo>
                  <a:pt x="500215" y="124187"/>
                </a:lnTo>
                <a:lnTo>
                  <a:pt x="455685" y="229845"/>
                </a:lnTo>
                <a:close/>
              </a:path>
              <a:path w="1080134" h="412750">
                <a:moveTo>
                  <a:pt x="565599" y="229845"/>
                </a:moveTo>
                <a:lnTo>
                  <a:pt x="544702" y="229845"/>
                </a:lnTo>
                <a:lnTo>
                  <a:pt x="500215" y="124187"/>
                </a:lnTo>
                <a:lnTo>
                  <a:pt x="521112" y="124187"/>
                </a:lnTo>
                <a:lnTo>
                  <a:pt x="565599" y="229845"/>
                </a:lnTo>
                <a:close/>
              </a:path>
              <a:path w="1080134" h="412750">
                <a:moveTo>
                  <a:pt x="62684" y="397006"/>
                </a:moveTo>
                <a:lnTo>
                  <a:pt x="41789" y="397006"/>
                </a:lnTo>
                <a:lnTo>
                  <a:pt x="41789" y="271636"/>
                </a:lnTo>
                <a:lnTo>
                  <a:pt x="272581" y="271636"/>
                </a:lnTo>
                <a:lnTo>
                  <a:pt x="272581" y="292530"/>
                </a:lnTo>
                <a:lnTo>
                  <a:pt x="62684" y="292530"/>
                </a:lnTo>
                <a:lnTo>
                  <a:pt x="62684" y="397006"/>
                </a:lnTo>
                <a:close/>
              </a:path>
              <a:path w="1080134" h="412750">
                <a:moveTo>
                  <a:pt x="364340" y="397006"/>
                </a:moveTo>
                <a:lnTo>
                  <a:pt x="417180" y="271636"/>
                </a:lnTo>
                <a:lnTo>
                  <a:pt x="624982" y="271636"/>
                </a:lnTo>
                <a:lnTo>
                  <a:pt x="633780" y="292530"/>
                </a:lnTo>
                <a:lnTo>
                  <a:pt x="429268" y="292530"/>
                </a:lnTo>
                <a:lnTo>
                  <a:pt x="420463" y="313425"/>
                </a:lnTo>
                <a:lnTo>
                  <a:pt x="600789" y="313425"/>
                </a:lnTo>
                <a:lnTo>
                  <a:pt x="609587" y="334321"/>
                </a:lnTo>
                <a:lnTo>
                  <a:pt x="411656" y="334321"/>
                </a:lnTo>
                <a:lnTo>
                  <a:pt x="385237" y="397003"/>
                </a:lnTo>
                <a:lnTo>
                  <a:pt x="364340" y="397006"/>
                </a:lnTo>
                <a:close/>
              </a:path>
              <a:path w="1080134" h="412750">
                <a:moveTo>
                  <a:pt x="83579" y="379462"/>
                </a:moveTo>
                <a:lnTo>
                  <a:pt x="83579" y="292530"/>
                </a:lnTo>
                <a:lnTo>
                  <a:pt x="104473" y="292530"/>
                </a:lnTo>
                <a:lnTo>
                  <a:pt x="104473" y="358568"/>
                </a:lnTo>
                <a:lnTo>
                  <a:pt x="83579" y="379462"/>
                </a:lnTo>
                <a:close/>
              </a:path>
              <a:path w="1080134" h="412750">
                <a:moveTo>
                  <a:pt x="677770" y="397006"/>
                </a:moveTo>
                <a:lnTo>
                  <a:pt x="656874" y="397003"/>
                </a:lnTo>
                <a:lnTo>
                  <a:pt x="612883" y="292530"/>
                </a:lnTo>
                <a:lnTo>
                  <a:pt x="633780" y="292530"/>
                </a:lnTo>
                <a:lnTo>
                  <a:pt x="677770" y="397006"/>
                </a:lnTo>
                <a:close/>
              </a:path>
              <a:path w="1080134" h="412750">
                <a:moveTo>
                  <a:pt x="635979" y="397006"/>
                </a:moveTo>
                <a:lnTo>
                  <a:pt x="615085" y="397003"/>
                </a:lnTo>
                <a:lnTo>
                  <a:pt x="588689" y="334321"/>
                </a:lnTo>
                <a:lnTo>
                  <a:pt x="609587" y="334321"/>
                </a:lnTo>
                <a:lnTo>
                  <a:pt x="635979" y="397006"/>
                </a:lnTo>
                <a:close/>
              </a:path>
              <a:path w="1080134" h="412750">
                <a:moveTo>
                  <a:pt x="881496" y="370886"/>
                </a:moveTo>
                <a:lnTo>
                  <a:pt x="836940" y="362614"/>
                </a:lnTo>
                <a:lnTo>
                  <a:pt x="800503" y="339685"/>
                </a:lnTo>
                <a:lnTo>
                  <a:pt x="775834" y="304932"/>
                </a:lnTo>
                <a:lnTo>
                  <a:pt x="766573" y="261188"/>
                </a:lnTo>
                <a:lnTo>
                  <a:pt x="766572" y="0"/>
                </a:lnTo>
                <a:lnTo>
                  <a:pt x="787467" y="0"/>
                </a:lnTo>
                <a:lnTo>
                  <a:pt x="787481" y="261188"/>
                </a:lnTo>
                <a:lnTo>
                  <a:pt x="795128" y="296765"/>
                </a:lnTo>
                <a:lnTo>
                  <a:pt x="815326" y="324880"/>
                </a:lnTo>
                <a:lnTo>
                  <a:pt x="845104" y="343350"/>
                </a:lnTo>
                <a:lnTo>
                  <a:pt x="881496" y="349992"/>
                </a:lnTo>
                <a:lnTo>
                  <a:pt x="946076" y="349992"/>
                </a:lnTo>
                <a:lnTo>
                  <a:pt x="926205" y="362555"/>
                </a:lnTo>
                <a:lnTo>
                  <a:pt x="881496" y="370886"/>
                </a:lnTo>
                <a:close/>
              </a:path>
              <a:path w="1080134" h="412750">
                <a:moveTo>
                  <a:pt x="902389" y="329097"/>
                </a:moveTo>
                <a:lnTo>
                  <a:pt x="835901" y="304169"/>
                </a:lnTo>
                <a:lnTo>
                  <a:pt x="808425" y="240599"/>
                </a:lnTo>
                <a:lnTo>
                  <a:pt x="808361" y="0"/>
                </a:lnTo>
                <a:lnTo>
                  <a:pt x="829254" y="0"/>
                </a:lnTo>
                <a:lnTo>
                  <a:pt x="829320" y="240599"/>
                </a:lnTo>
                <a:lnTo>
                  <a:pt x="835004" y="267942"/>
                </a:lnTo>
                <a:lnTo>
                  <a:pt x="850677" y="289393"/>
                </a:lnTo>
                <a:lnTo>
                  <a:pt x="873923" y="303270"/>
                </a:lnTo>
                <a:lnTo>
                  <a:pt x="902389" y="308201"/>
                </a:lnTo>
                <a:lnTo>
                  <a:pt x="957428" y="308201"/>
                </a:lnTo>
                <a:lnTo>
                  <a:pt x="952426" y="312455"/>
                </a:lnTo>
                <a:lnTo>
                  <a:pt x="936046" y="321543"/>
                </a:lnTo>
                <a:lnTo>
                  <a:pt x="918966" y="327169"/>
                </a:lnTo>
                <a:lnTo>
                  <a:pt x="902389" y="329097"/>
                </a:lnTo>
                <a:close/>
              </a:path>
              <a:path w="1080134" h="412750">
                <a:moveTo>
                  <a:pt x="986613" y="391782"/>
                </a:moveTo>
                <a:lnTo>
                  <a:pt x="881498" y="391782"/>
                </a:lnTo>
                <a:lnTo>
                  <a:pt x="924428" y="385328"/>
                </a:lnTo>
                <a:lnTo>
                  <a:pt x="961711" y="367170"/>
                </a:lnTo>
                <a:lnTo>
                  <a:pt x="991111" y="339109"/>
                </a:lnTo>
                <a:lnTo>
                  <a:pt x="1010391" y="302949"/>
                </a:lnTo>
                <a:lnTo>
                  <a:pt x="1017202" y="261188"/>
                </a:lnTo>
                <a:lnTo>
                  <a:pt x="1017315" y="0"/>
                </a:lnTo>
                <a:lnTo>
                  <a:pt x="1038210" y="0"/>
                </a:lnTo>
                <a:lnTo>
                  <a:pt x="1038167" y="261188"/>
                </a:lnTo>
                <a:lnTo>
                  <a:pt x="1021185" y="328158"/>
                </a:lnTo>
                <a:lnTo>
                  <a:pt x="975472" y="380476"/>
                </a:lnTo>
                <a:lnTo>
                  <a:pt x="975944" y="381092"/>
                </a:lnTo>
                <a:lnTo>
                  <a:pt x="1002543" y="381092"/>
                </a:lnTo>
                <a:lnTo>
                  <a:pt x="986613" y="391782"/>
                </a:lnTo>
                <a:close/>
              </a:path>
              <a:path w="1080134" h="412750">
                <a:moveTo>
                  <a:pt x="1002543" y="381092"/>
                </a:moveTo>
                <a:lnTo>
                  <a:pt x="975944" y="381092"/>
                </a:lnTo>
                <a:lnTo>
                  <a:pt x="1013495" y="351412"/>
                </a:lnTo>
                <a:lnTo>
                  <a:pt x="1039353" y="317845"/>
                </a:lnTo>
                <a:lnTo>
                  <a:pt x="1054296" y="280702"/>
                </a:lnTo>
                <a:lnTo>
                  <a:pt x="1059067" y="240599"/>
                </a:lnTo>
                <a:lnTo>
                  <a:pt x="1059104" y="0"/>
                </a:lnTo>
                <a:lnTo>
                  <a:pt x="1079999" y="0"/>
                </a:lnTo>
                <a:lnTo>
                  <a:pt x="1079999" y="240599"/>
                </a:lnTo>
                <a:lnTo>
                  <a:pt x="1072762" y="291094"/>
                </a:lnTo>
                <a:lnTo>
                  <a:pt x="1052892" y="333472"/>
                </a:lnTo>
                <a:lnTo>
                  <a:pt x="1023155" y="367259"/>
                </a:lnTo>
                <a:lnTo>
                  <a:pt x="1002543" y="381092"/>
                </a:lnTo>
                <a:close/>
              </a:path>
              <a:path w="1080134" h="412750">
                <a:moveTo>
                  <a:pt x="902391" y="412328"/>
                </a:moveTo>
                <a:lnTo>
                  <a:pt x="881498" y="412328"/>
                </a:lnTo>
                <a:lnTo>
                  <a:pt x="831964" y="404882"/>
                </a:lnTo>
                <a:lnTo>
                  <a:pt x="788945" y="383930"/>
                </a:lnTo>
                <a:lnTo>
                  <a:pt x="755021" y="351553"/>
                </a:lnTo>
                <a:lnTo>
                  <a:pt x="732774" y="309829"/>
                </a:lnTo>
                <a:lnTo>
                  <a:pt x="724842" y="261188"/>
                </a:lnTo>
                <a:lnTo>
                  <a:pt x="724785" y="38439"/>
                </a:lnTo>
                <a:lnTo>
                  <a:pt x="745681" y="17543"/>
                </a:lnTo>
                <a:lnTo>
                  <a:pt x="745794" y="261188"/>
                </a:lnTo>
                <a:lnTo>
                  <a:pt x="752605" y="302950"/>
                </a:lnTo>
                <a:lnTo>
                  <a:pt x="771886" y="339110"/>
                </a:lnTo>
                <a:lnTo>
                  <a:pt x="801287" y="367171"/>
                </a:lnTo>
                <a:lnTo>
                  <a:pt x="838570" y="385329"/>
                </a:lnTo>
                <a:lnTo>
                  <a:pt x="881498" y="391782"/>
                </a:lnTo>
                <a:lnTo>
                  <a:pt x="986613" y="391782"/>
                </a:lnTo>
                <a:lnTo>
                  <a:pt x="986316" y="391981"/>
                </a:lnTo>
                <a:lnTo>
                  <a:pt x="945140" y="407162"/>
                </a:lnTo>
                <a:lnTo>
                  <a:pt x="902391" y="412328"/>
                </a:lnTo>
                <a:close/>
              </a:path>
              <a:path w="1080134" h="412750">
                <a:moveTo>
                  <a:pt x="957428" y="308201"/>
                </a:moveTo>
                <a:lnTo>
                  <a:pt x="902389" y="308201"/>
                </a:lnTo>
                <a:lnTo>
                  <a:pt x="930856" y="303270"/>
                </a:lnTo>
                <a:lnTo>
                  <a:pt x="954103" y="289393"/>
                </a:lnTo>
                <a:lnTo>
                  <a:pt x="969776" y="267942"/>
                </a:lnTo>
                <a:lnTo>
                  <a:pt x="975460" y="240599"/>
                </a:lnTo>
                <a:lnTo>
                  <a:pt x="975524" y="38439"/>
                </a:lnTo>
                <a:lnTo>
                  <a:pt x="996419" y="17543"/>
                </a:lnTo>
                <a:lnTo>
                  <a:pt x="996417" y="260491"/>
                </a:lnTo>
                <a:lnTo>
                  <a:pt x="988253" y="300140"/>
                </a:lnTo>
                <a:lnTo>
                  <a:pt x="966907" y="300140"/>
                </a:lnTo>
                <a:lnTo>
                  <a:pt x="957428" y="308201"/>
                </a:lnTo>
                <a:close/>
              </a:path>
              <a:path w="1080134" h="412750">
                <a:moveTo>
                  <a:pt x="946076" y="349992"/>
                </a:moveTo>
                <a:lnTo>
                  <a:pt x="881496" y="349992"/>
                </a:lnTo>
                <a:lnTo>
                  <a:pt x="909112" y="346580"/>
                </a:lnTo>
                <a:lnTo>
                  <a:pt x="932952" y="336789"/>
                </a:lnTo>
                <a:lnTo>
                  <a:pt x="952535" y="321291"/>
                </a:lnTo>
                <a:lnTo>
                  <a:pt x="967377" y="300756"/>
                </a:lnTo>
                <a:lnTo>
                  <a:pt x="966907" y="300140"/>
                </a:lnTo>
                <a:lnTo>
                  <a:pt x="988253" y="300140"/>
                </a:lnTo>
                <a:lnTo>
                  <a:pt x="987356" y="304494"/>
                </a:lnTo>
                <a:lnTo>
                  <a:pt x="962722" y="339470"/>
                </a:lnTo>
                <a:lnTo>
                  <a:pt x="946076" y="349992"/>
                </a:lnTo>
                <a:close/>
              </a:path>
            </a:pathLst>
          </a:custGeom>
          <a:solidFill>
            <a:srgbClr val="04316A"/>
          </a:solidFill>
        </p:spPr>
        <p:txBody>
          <a:bodyPr wrap="square" lIns="0" tIns="0" rIns="0" bIns="0" rtlCol="0"/>
          <a:lstStyle/>
          <a:p>
            <a:endParaRPr/>
          </a:p>
        </p:txBody>
      </p:sp>
      <p:sp>
        <p:nvSpPr>
          <p:cNvPr id="2" name="Holder 2"/>
          <p:cNvSpPr>
            <a:spLocks noGrp="1"/>
          </p:cNvSpPr>
          <p:nvPr>
            <p:ph type="title"/>
          </p:nvPr>
        </p:nvSpPr>
        <p:spPr>
          <a:xfrm>
            <a:off x="504825" y="166065"/>
            <a:ext cx="7236459" cy="799285"/>
          </a:xfrm>
          <a:prstGeom prst="rect">
            <a:avLst/>
          </a:prstGeom>
        </p:spPr>
        <p:txBody>
          <a:bodyPr wrap="square" lIns="0" tIns="0" rIns="0" bIns="0">
            <a:spAutoFit/>
          </a:bodyPr>
          <a:lstStyle>
            <a:lvl1pPr>
              <a:defRPr sz="2400" b="1" i="0">
                <a:solidFill>
                  <a:srgbClr val="2F586E"/>
                </a:solidFill>
                <a:latin typeface="Arial"/>
                <a:cs typeface="Arial"/>
              </a:defRPr>
            </a:lvl1pPr>
          </a:lstStyle>
          <a:p>
            <a:endParaRPr/>
          </a:p>
        </p:txBody>
      </p:sp>
      <p:sp>
        <p:nvSpPr>
          <p:cNvPr id="3" name="Holder 3"/>
          <p:cNvSpPr>
            <a:spLocks noGrp="1"/>
          </p:cNvSpPr>
          <p:nvPr>
            <p:ph type="body" idx="1"/>
          </p:nvPr>
        </p:nvSpPr>
        <p:spPr>
          <a:xfrm>
            <a:off x="988267" y="1825433"/>
            <a:ext cx="10283190" cy="4262120"/>
          </a:xfrm>
          <a:prstGeom prst="rect">
            <a:avLst/>
          </a:prstGeom>
        </p:spPr>
        <p:txBody>
          <a:bodyPr wrap="square" lIns="0" tIns="0" rIns="0" bIns="0">
            <a:spAutoFit/>
          </a:bodyPr>
          <a:lstStyle>
            <a:lvl1pPr>
              <a:defRPr sz="19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0650451" y="6627526"/>
            <a:ext cx="629920" cy="139065"/>
          </a:xfrm>
          <a:prstGeom prst="rect">
            <a:avLst/>
          </a:prstGeom>
        </p:spPr>
        <p:txBody>
          <a:bodyPr wrap="square" lIns="0" tIns="0" rIns="0" bIns="0">
            <a:spAutoFit/>
          </a:bodyPr>
          <a:lstStyle>
            <a:lvl1pPr>
              <a:defRPr sz="800" b="0" i="0">
                <a:solidFill>
                  <a:schemeClr val="bg1"/>
                </a:solidFill>
                <a:latin typeface="Arial"/>
                <a:cs typeface="Arial"/>
              </a:defRPr>
            </a:lvl1pPr>
          </a:lstStyle>
          <a:p>
            <a:r>
              <a:rPr lang="de-DE"/>
              <a:t>Technische Fakultät</a:t>
            </a:r>
          </a:p>
        </p:txBody>
      </p:sp>
      <p:sp>
        <p:nvSpPr>
          <p:cNvPr id="5" name="Holder 5"/>
          <p:cNvSpPr>
            <a:spLocks noGrp="1"/>
          </p:cNvSpPr>
          <p:nvPr>
            <p:ph type="dt" sz="half" idx="6"/>
          </p:nvPr>
        </p:nvSpPr>
        <p:spPr>
          <a:xfrm>
            <a:off x="505619" y="6627526"/>
            <a:ext cx="922655" cy="139065"/>
          </a:xfrm>
          <a:prstGeom prst="rect">
            <a:avLst/>
          </a:prstGeom>
        </p:spPr>
        <p:txBody>
          <a:bodyPr wrap="square" lIns="0" tIns="0" rIns="0" bIns="0">
            <a:spAutoFit/>
          </a:bodyPr>
          <a:lstStyle>
            <a:lvl1pPr>
              <a:defRPr sz="800" b="0" i="0">
                <a:solidFill>
                  <a:schemeClr val="bg1"/>
                </a:solidFill>
                <a:latin typeface="Arial"/>
                <a:cs typeface="Arial"/>
              </a:defRPr>
            </a:lvl1pPr>
          </a:lstStyle>
          <a:p>
            <a:fld id="{E4F9C00A-8AFB-47C9-A7D9-7909CE906E5E}" type="datetime4">
              <a:rPr lang="de-DE" smtClean="0"/>
              <a:pPr/>
              <a:t>9. Juli 2023</a:t>
            </a:fld>
            <a:endParaRPr lang="de-DE"/>
          </a:p>
        </p:txBody>
      </p:sp>
      <p:sp>
        <p:nvSpPr>
          <p:cNvPr id="6" name="Holder 6"/>
          <p:cNvSpPr>
            <a:spLocks noGrp="1"/>
          </p:cNvSpPr>
          <p:nvPr>
            <p:ph type="sldNum" sz="quarter" idx="7"/>
          </p:nvPr>
        </p:nvSpPr>
        <p:spPr>
          <a:xfrm>
            <a:off x="11525199" y="6627526"/>
            <a:ext cx="201929" cy="139065"/>
          </a:xfrm>
          <a:prstGeom prst="rect">
            <a:avLst/>
          </a:prstGeom>
        </p:spPr>
        <p:txBody>
          <a:bodyPr wrap="square" lIns="0" tIns="0" rIns="0" bIns="0">
            <a:spAutoFit/>
          </a:bodyPr>
          <a:lstStyle>
            <a:lvl1pPr>
              <a:defRPr sz="800" b="0" i="0">
                <a:solidFill>
                  <a:schemeClr val="bg1"/>
                </a:solidFill>
                <a:latin typeface="Arial"/>
                <a:cs typeface="Arial"/>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F16E732B-9CDB-BE35-3F19-EBA8B64143C9}"/>
              </a:ext>
            </a:extLst>
          </p:cNvPr>
          <p:cNvSpPr/>
          <p:nvPr userDrawn="1"/>
        </p:nvSpPr>
        <p:spPr>
          <a:xfrm>
            <a:off x="518400" y="1196733"/>
            <a:ext cx="11676062" cy="720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8">
            <a:extLst>
              <a:ext uri="{FF2B5EF4-FFF2-40B4-BE49-F238E27FC236}">
                <a16:creationId xmlns:a16="http://schemas.microsoft.com/office/drawing/2014/main" id="{9760E12B-EFF9-109F-29B3-1290F0D0B129}"/>
              </a:ext>
            </a:extLst>
          </p:cNvPr>
          <p:cNvSpPr/>
          <p:nvPr userDrawn="1"/>
        </p:nvSpPr>
        <p:spPr>
          <a:xfrm>
            <a:off x="517200" y="6538526"/>
            <a:ext cx="11674800" cy="10800"/>
          </a:xfrm>
          <a:prstGeom prst="rect">
            <a:avLst/>
          </a:prstGeom>
          <a:solidFill>
            <a:srgbClr val="8C9F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9" name="Gruppieren 12">
            <a:extLst>
              <a:ext uri="{FF2B5EF4-FFF2-40B4-BE49-F238E27FC236}">
                <a16:creationId xmlns:a16="http://schemas.microsoft.com/office/drawing/2014/main" id="{83961990-3AA9-1FDA-3D51-DBA83E79BCE8}"/>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F1842C89-6086-3D9C-D19F-060D7C41743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340F31F8-6013-2DC1-9C08-0A3B44717C52}"/>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08,70</a:t>
              </a:r>
            </a:p>
          </p:txBody>
        </p:sp>
      </p:grpSp>
      <p:grpSp>
        <p:nvGrpSpPr>
          <p:cNvPr id="12" name="Gruppieren 14">
            <a:extLst>
              <a:ext uri="{FF2B5EF4-FFF2-40B4-BE49-F238E27FC236}">
                <a16:creationId xmlns:a16="http://schemas.microsoft.com/office/drawing/2014/main" id="{B6DB9020-212D-2B9A-7205-BCDDFB9CA32C}"/>
              </a:ext>
            </a:extLst>
          </p:cNvPr>
          <p:cNvGrpSpPr/>
          <p:nvPr userDrawn="1"/>
        </p:nvGrpSpPr>
        <p:grpSpPr>
          <a:xfrm>
            <a:off x="-390525" y="1131703"/>
            <a:ext cx="333375" cy="136812"/>
            <a:chOff x="-133350" y="2711163"/>
            <a:chExt cx="333375" cy="136812"/>
          </a:xfrm>
        </p:grpSpPr>
        <p:cxnSp>
          <p:nvCxnSpPr>
            <p:cNvPr id="13" name="Gerader Verbinder 15">
              <a:extLst>
                <a:ext uri="{FF2B5EF4-FFF2-40B4-BE49-F238E27FC236}">
                  <a16:creationId xmlns:a16="http://schemas.microsoft.com/office/drawing/2014/main" id="{623F6BE4-01EA-7E7D-5987-21D999416C1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6">
              <a:extLst>
                <a:ext uri="{FF2B5EF4-FFF2-40B4-BE49-F238E27FC236}">
                  <a16:creationId xmlns:a16="http://schemas.microsoft.com/office/drawing/2014/main" id="{400C2489-DEE7-C277-0986-73857DF0911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06,00</a:t>
              </a:r>
            </a:p>
          </p:txBody>
        </p:sp>
      </p:grpSp>
      <p:grpSp>
        <p:nvGrpSpPr>
          <p:cNvPr id="15" name="Gruppieren 17">
            <a:extLst>
              <a:ext uri="{FF2B5EF4-FFF2-40B4-BE49-F238E27FC236}">
                <a16:creationId xmlns:a16="http://schemas.microsoft.com/office/drawing/2014/main" id="{30F32175-465C-0043-C7DE-D4A91328DBB9}"/>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3A7AD4B3-2A2E-606F-1875-858AEF97438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2E8C716E-3F8D-BB21-63F0-CE5FF8D5819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15025491-C223-71A6-9972-35AB9E6A214C}"/>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649BA7FB-E02B-FECC-63E4-741E2476DC8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95D672E-BF7D-37E1-F40F-E652C6D353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AE2CDEF1-821C-54F7-23E8-6A7D56C48457}"/>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9C56EB00-1C26-18D1-C570-5FD96CC7CAA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EFB17BBF-50D3-9BFD-20D9-55F0550B712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96F04DF-7F1E-E99E-3505-7F683A6C87B1}"/>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A8DDC792-EB8F-79D4-1BC7-CDAAE941A2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0008116C-85DB-D4EE-1B60-A324EB93ED32}"/>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AB91F3A5-A705-CCA6-3F8D-43C0A6B93F26}"/>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014A815D-2D74-5C12-29D3-A41C1273CB9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FE4FC1CF-E22E-BB7A-10E1-015948F558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949E911D-410D-7526-A493-45DA9CBBB39D}"/>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639A5D0A-B87B-3ACB-49DD-4B5BE14E053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11A20842-77F3-BCA1-366B-E69B9F4DBCC4}"/>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grpSp>
        <p:nvGrpSpPr>
          <p:cNvPr id="36" name="Gruppieren 13">
            <a:extLst>
              <a:ext uri="{FF2B5EF4-FFF2-40B4-BE49-F238E27FC236}">
                <a16:creationId xmlns:a16="http://schemas.microsoft.com/office/drawing/2014/main" id="{02CEC0B9-B37F-320C-FF5D-7ECC7E9CF4B5}"/>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746F50E-9FC3-3BF1-8E1C-292020596DEB}"/>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99F9EF60-9E11-8381-A356-5B1BD531DE5F}"/>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00,30</a:t>
              </a:r>
            </a:p>
          </p:txBody>
        </p:sp>
      </p:grpSp>
      <p:cxnSp>
        <p:nvCxnSpPr>
          <p:cNvPr id="39" name="Gerader Verbinder 39">
            <a:extLst>
              <a:ext uri="{FF2B5EF4-FFF2-40B4-BE49-F238E27FC236}">
                <a16:creationId xmlns:a16="http://schemas.microsoft.com/office/drawing/2014/main" id="{EB92C932-554E-99F1-051B-98962D3E6FC9}"/>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0" name="Gruppieren 40">
            <a:extLst>
              <a:ext uri="{FF2B5EF4-FFF2-40B4-BE49-F238E27FC236}">
                <a16:creationId xmlns:a16="http://schemas.microsoft.com/office/drawing/2014/main" id="{9EB3B545-5B52-1753-1F68-397964A2FF3A}"/>
              </a:ext>
            </a:extLst>
          </p:cNvPr>
          <p:cNvGrpSpPr/>
          <p:nvPr userDrawn="1"/>
        </p:nvGrpSpPr>
        <p:grpSpPr>
          <a:xfrm rot="16200000">
            <a:off x="11447325" y="-299139"/>
            <a:ext cx="333375" cy="136800"/>
            <a:chOff x="-133350" y="2711175"/>
            <a:chExt cx="333375" cy="136800"/>
          </a:xfrm>
        </p:grpSpPr>
        <p:cxnSp>
          <p:nvCxnSpPr>
            <p:cNvPr id="41" name="Gerader Verbinder 41">
              <a:extLst>
                <a:ext uri="{FF2B5EF4-FFF2-40B4-BE49-F238E27FC236}">
                  <a16:creationId xmlns:a16="http://schemas.microsoft.com/office/drawing/2014/main" id="{053F02CF-5247-A8B1-89FC-E53CCC4FE8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2" name="Textfeld 42">
              <a:extLst>
                <a:ext uri="{FF2B5EF4-FFF2-40B4-BE49-F238E27FC236}">
                  <a16:creationId xmlns:a16="http://schemas.microsoft.com/office/drawing/2014/main" id="{87723880-8156-B599-CB53-3D8FC683744A}"/>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a:ln>
                    <a:noFill/>
                  </a:ln>
                  <a:solidFill>
                    <a:schemeClr val="accent6"/>
                  </a:solidFill>
                  <a:effectLst/>
                  <a:uLnTx/>
                  <a:uFillTx/>
                  <a:latin typeface="Arial"/>
                  <a:ea typeface="+mn-ea"/>
                  <a:cs typeface="+mn-cs"/>
                </a:rPr>
                <a:t>15,50</a:t>
              </a:r>
            </a:p>
          </p:txBody>
        </p:sp>
      </p:grpSp>
      <p:sp>
        <p:nvSpPr>
          <p:cNvPr id="43" name="Freihandform: Form 43">
            <a:extLst>
              <a:ext uri="{FF2B5EF4-FFF2-40B4-BE49-F238E27FC236}">
                <a16:creationId xmlns:a16="http://schemas.microsoft.com/office/drawing/2014/main" id="{F70E7A53-AD41-05DD-3859-D0D1219AA4CF}"/>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224752829"/>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51" r:id="rId6"/>
    <p:sldLayoutId id="2147483852" r:id="rId7"/>
    <p:sldLayoutId id="2147483853" r:id="rId8"/>
    <p:sldLayoutId id="2147483854" r:id="rId9"/>
  </p:sldLayoutIdLst>
  <p:hf hdr="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12"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22.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12"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6.xml"/><Relationship Id="rId6" Type="http://schemas.openxmlformats.org/officeDocument/2006/relationships/image" Target="../media/image21.jpeg"/><Relationship Id="rId11" Type="http://schemas.openxmlformats.org/officeDocument/2006/relationships/image" Target="../media/image26.jpeg"/><Relationship Id="rId5" Type="http://schemas.openxmlformats.org/officeDocument/2006/relationships/image" Target="../media/image20.jpeg"/><Relationship Id="rId10" Type="http://schemas.openxmlformats.org/officeDocument/2006/relationships/image" Target="../media/image25.jpeg"/><Relationship Id="rId4" Type="http://schemas.openxmlformats.org/officeDocument/2006/relationships/image" Target="../media/image19.jpeg"/><Relationship Id="rId9" Type="http://schemas.openxmlformats.org/officeDocument/2006/relationships/image" Target="../media/image24.jpeg"/></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26.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2.xm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32.png"/><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object 3"/>
          <p:cNvSpPr txBox="1"/>
          <p:nvPr/>
        </p:nvSpPr>
        <p:spPr>
          <a:xfrm>
            <a:off x="1133157" y="2591591"/>
            <a:ext cx="9925685" cy="1674817"/>
          </a:xfrm>
          <a:prstGeom prst="rect">
            <a:avLst/>
          </a:prstGeom>
        </p:spPr>
        <p:txBody>
          <a:bodyPr vert="horz" wrap="square" lIns="0" tIns="12700" rIns="0" bIns="0" rtlCol="0">
            <a:spAutoFit/>
          </a:bodyPr>
          <a:lstStyle/>
          <a:p>
            <a:pPr marL="2840355" marR="5080" indent="-2828290">
              <a:lnSpc>
                <a:spcPct val="100000"/>
              </a:lnSpc>
              <a:spcBef>
                <a:spcPts val="100"/>
              </a:spcBef>
            </a:pPr>
            <a:r>
              <a:rPr sz="5400" b="1" spc="-85" dirty="0">
                <a:solidFill>
                  <a:srgbClr val="FFFFFF"/>
                </a:solidFill>
                <a:latin typeface="PT Sans" panose="020B0503020203020204" pitchFamily="34" charset="77"/>
                <a:cs typeface="Calibri"/>
              </a:rPr>
              <a:t>CML:</a:t>
            </a:r>
            <a:r>
              <a:rPr sz="5400" b="1" spc="-229" dirty="0">
                <a:solidFill>
                  <a:srgbClr val="FFFFFF"/>
                </a:solidFill>
                <a:latin typeface="PT Sans" panose="020B0503020203020204" pitchFamily="34" charset="77"/>
                <a:cs typeface="Calibri"/>
              </a:rPr>
              <a:t> </a:t>
            </a:r>
            <a:r>
              <a:rPr sz="5400" b="1" dirty="0">
                <a:solidFill>
                  <a:srgbClr val="FFFFFF"/>
                </a:solidFill>
                <a:latin typeface="PT Sans" panose="020B0503020203020204" pitchFamily="34" charset="77"/>
                <a:cs typeface="Calibri"/>
              </a:rPr>
              <a:t>Control,</a:t>
            </a:r>
            <a:r>
              <a:rPr sz="5400" b="1" spc="-215" dirty="0">
                <a:solidFill>
                  <a:srgbClr val="FFFFFF"/>
                </a:solidFill>
                <a:latin typeface="PT Sans" panose="020B0503020203020204" pitchFamily="34" charset="77"/>
                <a:cs typeface="Calibri"/>
              </a:rPr>
              <a:t> </a:t>
            </a:r>
            <a:r>
              <a:rPr sz="5400" b="1" spc="-135" dirty="0">
                <a:solidFill>
                  <a:srgbClr val="FFFFFF"/>
                </a:solidFill>
                <a:latin typeface="PT Sans" panose="020B0503020203020204" pitchFamily="34" charset="77"/>
                <a:cs typeface="Calibri"/>
              </a:rPr>
              <a:t>Machine</a:t>
            </a:r>
            <a:r>
              <a:rPr lang="en-US" sz="5400" b="1" spc="-204" dirty="0">
                <a:solidFill>
                  <a:srgbClr val="FFFFFF"/>
                </a:solidFill>
                <a:latin typeface="PT Sans" panose="020B0503020203020204" pitchFamily="34" charset="77"/>
                <a:cs typeface="Calibri"/>
              </a:rPr>
              <a:t> </a:t>
            </a:r>
            <a:r>
              <a:rPr sz="5400" b="1" spc="-10" dirty="0">
                <a:solidFill>
                  <a:srgbClr val="FFFFFF"/>
                </a:solidFill>
                <a:latin typeface="PT Sans" panose="020B0503020203020204" pitchFamily="34" charset="77"/>
                <a:cs typeface="Calibri"/>
              </a:rPr>
              <a:t>Learning </a:t>
            </a:r>
            <a:r>
              <a:rPr sz="5400" b="1" spc="-25" dirty="0">
                <a:solidFill>
                  <a:srgbClr val="FFFFFF"/>
                </a:solidFill>
                <a:latin typeface="PT Sans" panose="020B0503020203020204" pitchFamily="34" charset="77"/>
                <a:cs typeface="Calibri"/>
              </a:rPr>
              <a:t>and</a:t>
            </a:r>
            <a:r>
              <a:rPr lang="en-DE" sz="5400" b="1" spc="-315" dirty="0">
                <a:solidFill>
                  <a:srgbClr val="FFFFFF"/>
                </a:solidFill>
                <a:latin typeface="PT Sans" panose="020B0503020203020204" pitchFamily="34" charset="77"/>
                <a:cs typeface="Calibri"/>
              </a:rPr>
              <a:t> </a:t>
            </a:r>
            <a:r>
              <a:rPr sz="5400" b="1" spc="-10" dirty="0" err="1">
                <a:solidFill>
                  <a:srgbClr val="FFFFFF"/>
                </a:solidFill>
                <a:latin typeface="PT Sans" panose="020B0503020203020204" pitchFamily="34" charset="77"/>
                <a:cs typeface="Calibri"/>
              </a:rPr>
              <a:t>Numeric</a:t>
            </a:r>
            <a:r>
              <a:rPr lang="en-US" sz="5400" b="1" spc="-10" dirty="0" err="1">
                <a:solidFill>
                  <a:srgbClr val="FFFFFF"/>
                </a:solidFill>
                <a:latin typeface="PT Sans" panose="020B0503020203020204" pitchFamily="34" charset="77"/>
                <a:cs typeface="Calibri"/>
              </a:rPr>
              <a:t>s</a:t>
            </a:r>
            <a:endParaRPr sz="5400" b="1" dirty="0">
              <a:latin typeface="PT Sans" panose="020B0503020203020204" pitchFamily="34" charset="77"/>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934288" y="3090446"/>
            <a:ext cx="7236459" cy="677108"/>
          </a:xfrm>
        </p:spPr>
        <p:txBody>
          <a:bodyPr wrap="square" lIns="0" tIns="0" rIns="0" bIns="0" anchor="t">
            <a:spAutoFit/>
          </a:bodyPr>
          <a:lstStyle/>
          <a:p>
            <a:pPr algn="l"/>
            <a:r>
              <a:rPr lang="en-US" sz="4400" dirty="0">
                <a:solidFill>
                  <a:schemeClr val="bg1"/>
                </a:solidFill>
                <a:latin typeface="PT Sans"/>
              </a:rPr>
              <a:t>Evolution of Transformers</a:t>
            </a:r>
            <a:endParaRPr lang="en-US" sz="4400" dirty="0">
              <a:solidFill>
                <a:schemeClr val="bg1"/>
              </a:solidFill>
              <a:latin typeface="PT Sans" panose="020B0503020203020204" pitchFamily="34" charset="77"/>
            </a:endParaRPr>
          </a:p>
        </p:txBody>
      </p:sp>
      <p:sp>
        <p:nvSpPr>
          <p:cNvPr id="6" name="TextBox 5">
            <a:extLst>
              <a:ext uri="{FF2B5EF4-FFF2-40B4-BE49-F238E27FC236}">
                <a16:creationId xmlns:a16="http://schemas.microsoft.com/office/drawing/2014/main" id="{EC9D8662-4714-1281-7204-C25181EA9A44}"/>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168731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A white background with black text&#10;&#10;Description automatically generated">
            <a:extLst>
              <a:ext uri="{FF2B5EF4-FFF2-40B4-BE49-F238E27FC236}">
                <a16:creationId xmlns:a16="http://schemas.microsoft.com/office/drawing/2014/main" id="{534E64E2-D4F5-899A-487A-788B6D156BC0}"/>
              </a:ext>
            </a:extLst>
          </p:cNvPr>
          <p:cNvPicPr>
            <a:picLocks noGrp="1" noChangeAspect="1"/>
          </p:cNvPicPr>
          <p:nvPr>
            <p:ph idx="4294967295"/>
          </p:nvPr>
        </p:nvPicPr>
        <p:blipFill>
          <a:blip r:embed="rId2"/>
          <a:stretch>
            <a:fillRect/>
          </a:stretch>
        </p:blipFill>
        <p:spPr>
          <a:xfrm>
            <a:off x="838200" y="2649992"/>
            <a:ext cx="10515600" cy="2557462"/>
          </a:xfrm>
        </p:spPr>
      </p:pic>
      <p:sp>
        <p:nvSpPr>
          <p:cNvPr id="10" name="Title 5">
            <a:extLst>
              <a:ext uri="{FF2B5EF4-FFF2-40B4-BE49-F238E27FC236}">
                <a16:creationId xmlns:a16="http://schemas.microsoft.com/office/drawing/2014/main" id="{43298E57-7072-748A-5514-4821847B4236}"/>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Evolution of Transformers</a:t>
            </a:r>
          </a:p>
        </p:txBody>
      </p:sp>
      <p:sp>
        <p:nvSpPr>
          <p:cNvPr id="11" name="object 25">
            <a:extLst>
              <a:ext uri="{FF2B5EF4-FFF2-40B4-BE49-F238E27FC236}">
                <a16:creationId xmlns:a16="http://schemas.microsoft.com/office/drawing/2014/main" id="{65DBE9B2-D0AE-F49E-9651-C8F3B0AE67F2}"/>
              </a:ext>
            </a:extLst>
          </p:cNvPr>
          <p:cNvSpPr txBox="1">
            <a:spLocks noGrp="1"/>
          </p:cNvSpPr>
          <p:nvPr>
            <p:ph type="dt" sz="half" idx="6"/>
          </p:nvPr>
        </p:nvSpPr>
        <p:spPr>
          <a:xfrm>
            <a:off x="10252009" y="6634796"/>
            <a:ext cx="922655" cy="139065"/>
          </a:xfrm>
          <a:prstGeom prst="rect">
            <a:avLst/>
          </a:prstGeom>
        </p:spPr>
        <p:txBody>
          <a:bodyPr vert="horz" wrap="square" lIns="0" tIns="3175" rIns="0" bIns="0" rtlCol="0">
            <a:spAutoFit/>
          </a:bodyPr>
          <a:lstStyle/>
          <a:p>
            <a:pPr marL="12700">
              <a:lnSpc>
                <a:spcPct val="100000"/>
              </a:lnSpc>
              <a:spcBef>
                <a:spcPts val="25"/>
              </a:spcBef>
            </a:pPr>
            <a:r>
              <a:rPr spc="-10" dirty="0" err="1">
                <a:solidFill>
                  <a:srgbClr val="000000"/>
                </a:solidFill>
              </a:rPr>
              <a:t>Technische</a:t>
            </a:r>
            <a:r>
              <a:rPr spc="-35" dirty="0">
                <a:solidFill>
                  <a:srgbClr val="000000"/>
                </a:solidFill>
              </a:rPr>
              <a:t> </a:t>
            </a:r>
            <a:r>
              <a:rPr spc="-10" dirty="0" err="1">
                <a:solidFill>
                  <a:srgbClr val="000000"/>
                </a:solidFill>
              </a:rPr>
              <a:t>Fakultät</a:t>
            </a:r>
            <a:endParaRPr spc="-10" dirty="0">
              <a:solidFill>
                <a:srgbClr val="000000"/>
              </a:solidFill>
            </a:endParaRPr>
          </a:p>
        </p:txBody>
      </p:sp>
      <p:sp>
        <p:nvSpPr>
          <p:cNvPr id="12" name="object 27">
            <a:extLst>
              <a:ext uri="{FF2B5EF4-FFF2-40B4-BE49-F238E27FC236}">
                <a16:creationId xmlns:a16="http://schemas.microsoft.com/office/drawing/2014/main" id="{EB8770C7-64BA-9D83-704B-F82F60664CFA}"/>
              </a:ext>
            </a:extLst>
          </p:cNvPr>
          <p:cNvSpPr txBox="1">
            <a:spLocks noGrp="1"/>
          </p:cNvSpPr>
          <p:nvPr>
            <p:ph type="sldNum" sz="quarter" idx="7"/>
          </p:nvPr>
        </p:nvSpPr>
        <p:spPr>
          <a:xfrm>
            <a:off x="11525199" y="6627526"/>
            <a:ext cx="201929" cy="139065"/>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11</a:t>
            </a:fld>
            <a:endParaRPr>
              <a:solidFill>
                <a:srgbClr val="000000"/>
              </a:solidFill>
            </a:endParaRPr>
          </a:p>
        </p:txBody>
      </p:sp>
      <p:sp>
        <p:nvSpPr>
          <p:cNvPr id="13" name="TextBox 12">
            <a:extLst>
              <a:ext uri="{FF2B5EF4-FFF2-40B4-BE49-F238E27FC236}">
                <a16:creationId xmlns:a16="http://schemas.microsoft.com/office/drawing/2014/main" id="{8684D0DA-BDD4-D489-E366-F91105DED5E9}"/>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433387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7BC396-339D-ED57-D163-2A10378091B3}"/>
              </a:ext>
            </a:extLst>
          </p:cNvPr>
          <p:cNvSpPr>
            <a:spLocks noGrp="1"/>
          </p:cNvSpPr>
          <p:nvPr>
            <p:ph type="body" sz="quarter" idx="13"/>
          </p:nvPr>
        </p:nvSpPr>
        <p:spPr/>
        <p:txBody>
          <a:bodyPr/>
          <a:lstStyle/>
          <a:p>
            <a:r>
              <a:rPr lang="en-US">
                <a:latin typeface="FAUSans Office"/>
              </a:rPr>
              <a:t>Core idea: </a:t>
            </a:r>
          </a:p>
          <a:p>
            <a:r>
              <a:rPr lang="en-US">
                <a:latin typeface="FAUSans Office"/>
              </a:rPr>
              <a:t>Images are also just “sequences” • </a:t>
            </a:r>
          </a:p>
          <a:p>
            <a:r>
              <a:rPr lang="en-US">
                <a:latin typeface="FAUSans Office"/>
              </a:rPr>
              <a:t>Separate images into patches • </a:t>
            </a:r>
            <a:endParaRPr lang="en-US"/>
          </a:p>
          <a:p>
            <a:r>
              <a:rPr lang="en-US">
                <a:latin typeface="FAUSans Office"/>
              </a:rPr>
              <a:t>Transform patches to tokens • </a:t>
            </a:r>
            <a:endParaRPr lang="en-US"/>
          </a:p>
          <a:p>
            <a:r>
              <a:rPr lang="en-US">
                <a:latin typeface="FAUSans Office"/>
              </a:rPr>
              <a:t>Encode patch-tokens using Transformer</a:t>
            </a:r>
            <a:endParaRPr lang="en-US"/>
          </a:p>
        </p:txBody>
      </p:sp>
      <p:sp>
        <p:nvSpPr>
          <p:cNvPr id="6" name="Title 5">
            <a:extLst>
              <a:ext uri="{FF2B5EF4-FFF2-40B4-BE49-F238E27FC236}">
                <a16:creationId xmlns:a16="http://schemas.microsoft.com/office/drawing/2014/main" id="{DEC5BB5C-61BA-4879-98FD-8EA250D8C4BB}"/>
              </a:ext>
            </a:extLst>
          </p:cNvPr>
          <p:cNvSpPr>
            <a:spLocks noGrp="1"/>
          </p:cNvSpPr>
          <p:nvPr>
            <p:ph type="title"/>
          </p:nvPr>
        </p:nvSpPr>
        <p:spPr/>
        <p:txBody>
          <a:bodyPr/>
          <a:lstStyle/>
          <a:p>
            <a:endParaRPr lang="en-DE"/>
          </a:p>
        </p:txBody>
      </p:sp>
      <p:sp>
        <p:nvSpPr>
          <p:cNvPr id="7" name="Picture Placeholder 6">
            <a:extLst>
              <a:ext uri="{FF2B5EF4-FFF2-40B4-BE49-F238E27FC236}">
                <a16:creationId xmlns:a16="http://schemas.microsoft.com/office/drawing/2014/main" id="{604B105A-98E9-99B2-DAF2-A00B7E71346F}"/>
              </a:ext>
            </a:extLst>
          </p:cNvPr>
          <p:cNvSpPr>
            <a:spLocks noGrp="1"/>
          </p:cNvSpPr>
          <p:nvPr>
            <p:ph type="pic" sz="quarter" idx="38"/>
          </p:nvPr>
        </p:nvSpPr>
        <p:spPr/>
      </p:sp>
      <p:sp>
        <p:nvSpPr>
          <p:cNvPr id="8" name="Text Placeholder 7">
            <a:extLst>
              <a:ext uri="{FF2B5EF4-FFF2-40B4-BE49-F238E27FC236}">
                <a16:creationId xmlns:a16="http://schemas.microsoft.com/office/drawing/2014/main" id="{DE6DB5F6-33AB-522A-3627-B08A1A9C4571}"/>
              </a:ext>
            </a:extLst>
          </p:cNvPr>
          <p:cNvSpPr>
            <a:spLocks noGrp="1"/>
          </p:cNvSpPr>
          <p:nvPr>
            <p:ph type="body" sz="quarter" idx="37"/>
          </p:nvPr>
        </p:nvSpPr>
        <p:spPr/>
        <p:txBody>
          <a:bodyPr/>
          <a:lstStyle/>
          <a:p>
            <a:endParaRPr lang="en-DE"/>
          </a:p>
        </p:txBody>
      </p:sp>
      <p:sp>
        <p:nvSpPr>
          <p:cNvPr id="9" name="object 25">
            <a:extLst>
              <a:ext uri="{FF2B5EF4-FFF2-40B4-BE49-F238E27FC236}">
                <a16:creationId xmlns:a16="http://schemas.microsoft.com/office/drawing/2014/main" id="{339236B4-7CE3-BE61-F77A-128298DA5297}"/>
              </a:ext>
            </a:extLst>
          </p:cNvPr>
          <p:cNvSpPr txBox="1">
            <a:spLocks/>
          </p:cNvSpPr>
          <p:nvPr/>
        </p:nvSpPr>
        <p:spPr>
          <a:xfrm>
            <a:off x="10252009" y="6634796"/>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rgbClr val="000000"/>
                </a:solidFill>
              </a:rPr>
              <a:t>Technische</a:t>
            </a:r>
            <a:r>
              <a:rPr lang="en-GB" sz="800" spc="-35" dirty="0">
                <a:solidFill>
                  <a:srgbClr val="000000"/>
                </a:solidFill>
              </a:rPr>
              <a:t> </a:t>
            </a:r>
            <a:r>
              <a:rPr lang="en-GB" sz="800" spc="-10" dirty="0" err="1">
                <a:solidFill>
                  <a:srgbClr val="000000"/>
                </a:solidFill>
              </a:rPr>
              <a:t>Fakultät</a:t>
            </a:r>
            <a:endParaRPr lang="en-GB" sz="800" spc="-10" dirty="0">
              <a:solidFill>
                <a:srgbClr val="000000"/>
              </a:solidFill>
            </a:endParaRPr>
          </a:p>
        </p:txBody>
      </p:sp>
      <p:sp>
        <p:nvSpPr>
          <p:cNvPr id="10" name="object 27">
            <a:extLst>
              <a:ext uri="{FF2B5EF4-FFF2-40B4-BE49-F238E27FC236}">
                <a16:creationId xmlns:a16="http://schemas.microsoft.com/office/drawing/2014/main" id="{03F8D96E-31D8-0329-1A70-3A5449E9C730}"/>
              </a:ext>
            </a:extLst>
          </p:cNvPr>
          <p:cNvSpPr txBox="1">
            <a:spLocks/>
          </p:cNvSpPr>
          <p:nvPr/>
        </p:nvSpPr>
        <p:spPr>
          <a:xfrm>
            <a:off x="11525199" y="6627526"/>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12</a:t>
            </a:fld>
            <a:endParaRPr lang="en-DE" sz="800" dirty="0">
              <a:solidFill>
                <a:srgbClr val="000000"/>
              </a:solidFill>
            </a:endParaRPr>
          </a:p>
        </p:txBody>
      </p:sp>
      <p:sp>
        <p:nvSpPr>
          <p:cNvPr id="11" name="TextBox 10">
            <a:extLst>
              <a:ext uri="{FF2B5EF4-FFF2-40B4-BE49-F238E27FC236}">
                <a16:creationId xmlns:a16="http://schemas.microsoft.com/office/drawing/2014/main" id="{0AEB6694-A0A1-DCCA-829D-DD1EB861DC57}"/>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608882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C76F32A-694A-6338-F793-5EC62ED801A5}"/>
              </a:ext>
            </a:extLst>
          </p:cNvPr>
          <p:cNvSpPr>
            <a:spLocks noGrp="1"/>
          </p:cNvSpPr>
          <p:nvPr>
            <p:ph type="body" sz="quarter" idx="13"/>
          </p:nvPr>
        </p:nvSpPr>
        <p:spPr>
          <a:xfrm>
            <a:off x="518318" y="1631156"/>
            <a:ext cx="11172825" cy="4569619"/>
          </a:xfrm>
        </p:spPr>
        <p:txBody>
          <a:bodyPr vert="horz" lIns="91440" tIns="45720" rIns="91440" bIns="45720" rtlCol="0" anchor="t">
            <a:normAutofit fontScale="92500"/>
          </a:bodyPr>
          <a:lstStyle/>
          <a:p>
            <a:pPr marL="0" indent="0">
              <a:lnSpc>
                <a:spcPct val="150000"/>
              </a:lnSpc>
              <a:buNone/>
            </a:pPr>
            <a:r>
              <a:rPr lang="en-US" sz="2200" dirty="0">
                <a:latin typeface="FAUSans Office" panose="020B0504010101010104"/>
              </a:rPr>
              <a:t>Transformers were introduced to address limitations of traditional approaches like CNN and RNN.</a:t>
            </a:r>
            <a:endParaRPr lang="en-US" dirty="0"/>
          </a:p>
          <a:p>
            <a:pPr>
              <a:lnSpc>
                <a:spcPct val="150000"/>
              </a:lnSpc>
              <a:buAutoNum type="arabicPeriod"/>
            </a:pPr>
            <a:r>
              <a:rPr lang="en-US" sz="2200" dirty="0">
                <a:latin typeface="FAUSans Office" panose="020B0504010101010104"/>
              </a:rPr>
              <a:t>Capturing Long Distance Dependencies of RNN: </a:t>
            </a:r>
            <a:br>
              <a:rPr lang="en-US" sz="2200" dirty="0">
                <a:latin typeface="FAUSans Office" panose="020B0504010101010104"/>
              </a:rPr>
            </a:br>
            <a:r>
              <a:rPr lang="en-US" sz="2200" dirty="0">
                <a:latin typeface="FAUSans Office" panose="020B0504010101010104"/>
              </a:rPr>
              <a:t>Traditional models like recurrent neural networks (RNNs) suffer from difficulties in capturing long-range dependencies in sequences. </a:t>
            </a:r>
          </a:p>
          <a:p>
            <a:pPr>
              <a:lnSpc>
                <a:spcPct val="150000"/>
              </a:lnSpc>
              <a:buAutoNum type="arabicPeriod"/>
            </a:pPr>
            <a:r>
              <a:rPr lang="en-US" sz="2200" dirty="0">
                <a:latin typeface="FAUSans Office" panose="020B0504010101010104"/>
              </a:rPr>
              <a:t>Difficulties with long sequences:</a:t>
            </a:r>
          </a:p>
          <a:p>
            <a:pPr lvl="1">
              <a:lnSpc>
                <a:spcPct val="150000"/>
              </a:lnSpc>
              <a:buAutoNum type="arabicPeriod"/>
            </a:pPr>
            <a:r>
              <a:rPr lang="en-US" sz="2200" dirty="0">
                <a:latin typeface="FAUSans Office" panose="020B0504010101010104"/>
              </a:rPr>
              <a:t>Large memory Usage</a:t>
            </a:r>
          </a:p>
          <a:p>
            <a:pPr lvl="1">
              <a:lnSpc>
                <a:spcPct val="150000"/>
              </a:lnSpc>
              <a:buAutoNum type="arabicPeriod"/>
            </a:pPr>
            <a:r>
              <a:rPr lang="en-US" sz="2200" dirty="0">
                <a:latin typeface="FAUSans Office" panose="020B0504010101010104"/>
              </a:rPr>
              <a:t>Difficult to train(vanishing/exploding gradients)</a:t>
            </a:r>
          </a:p>
          <a:p>
            <a:pPr marL="228600" indent="-228600">
              <a:lnSpc>
                <a:spcPct val="150000"/>
              </a:lnSpc>
              <a:buAutoNum type="arabicPeriod"/>
            </a:pPr>
            <a:r>
              <a:rPr lang="en-US" sz="2200" dirty="0">
                <a:latin typeface="FAUSans Office" panose="020B0504010101010104"/>
              </a:rPr>
              <a:t>RNNs process sequences sequentially, which makes it challenging to capture relationships between distant elements. This is when the self-attention mechanism was introduced.</a:t>
            </a:r>
          </a:p>
        </p:txBody>
      </p:sp>
      <p:sp>
        <p:nvSpPr>
          <p:cNvPr id="10" name="Title 5">
            <a:extLst>
              <a:ext uri="{FF2B5EF4-FFF2-40B4-BE49-F238E27FC236}">
                <a16:creationId xmlns:a16="http://schemas.microsoft.com/office/drawing/2014/main" id="{D96AD4DA-5FDD-AAEF-7624-26CCCAFEAC67}"/>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Evolution of Transformers</a:t>
            </a:r>
          </a:p>
        </p:txBody>
      </p:sp>
      <p:sp>
        <p:nvSpPr>
          <p:cNvPr id="11" name="object 25">
            <a:extLst>
              <a:ext uri="{FF2B5EF4-FFF2-40B4-BE49-F238E27FC236}">
                <a16:creationId xmlns:a16="http://schemas.microsoft.com/office/drawing/2014/main" id="{E389C72A-BDD5-AD0A-2597-7A6F61166DFA}"/>
              </a:ext>
            </a:extLst>
          </p:cNvPr>
          <p:cNvSpPr txBox="1">
            <a:spLocks/>
          </p:cNvSpPr>
          <p:nvPr/>
        </p:nvSpPr>
        <p:spPr>
          <a:xfrm>
            <a:off x="10252009" y="6634796"/>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rgbClr val="000000"/>
                </a:solidFill>
              </a:rPr>
              <a:t>Technische</a:t>
            </a:r>
            <a:r>
              <a:rPr lang="en-GB" sz="800" spc="-35" dirty="0">
                <a:solidFill>
                  <a:srgbClr val="000000"/>
                </a:solidFill>
              </a:rPr>
              <a:t> </a:t>
            </a:r>
            <a:r>
              <a:rPr lang="en-GB" sz="800" spc="-10" dirty="0" err="1">
                <a:solidFill>
                  <a:srgbClr val="000000"/>
                </a:solidFill>
              </a:rPr>
              <a:t>Fakultät</a:t>
            </a:r>
            <a:endParaRPr lang="en-GB" sz="800" spc="-10" dirty="0">
              <a:solidFill>
                <a:srgbClr val="000000"/>
              </a:solidFill>
            </a:endParaRPr>
          </a:p>
        </p:txBody>
      </p:sp>
      <p:sp>
        <p:nvSpPr>
          <p:cNvPr id="12" name="object 27">
            <a:extLst>
              <a:ext uri="{FF2B5EF4-FFF2-40B4-BE49-F238E27FC236}">
                <a16:creationId xmlns:a16="http://schemas.microsoft.com/office/drawing/2014/main" id="{AE347785-30A1-6CF0-D252-CEABC20E37F5}"/>
              </a:ext>
            </a:extLst>
          </p:cNvPr>
          <p:cNvSpPr txBox="1">
            <a:spLocks/>
          </p:cNvSpPr>
          <p:nvPr/>
        </p:nvSpPr>
        <p:spPr>
          <a:xfrm>
            <a:off x="11525199" y="6627526"/>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13</a:t>
            </a:fld>
            <a:endParaRPr lang="en-DE" sz="800" dirty="0">
              <a:solidFill>
                <a:srgbClr val="000000"/>
              </a:solidFill>
            </a:endParaRPr>
          </a:p>
        </p:txBody>
      </p:sp>
      <p:sp>
        <p:nvSpPr>
          <p:cNvPr id="13" name="TextBox 12">
            <a:extLst>
              <a:ext uri="{FF2B5EF4-FFF2-40B4-BE49-F238E27FC236}">
                <a16:creationId xmlns:a16="http://schemas.microsoft.com/office/drawing/2014/main" id="{05EC62E5-E059-9B59-3919-0C3B9C50D5C1}"/>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425173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EA8CB16-83B6-378F-4D04-1D952D1735AE}"/>
              </a:ext>
            </a:extLst>
          </p:cNvPr>
          <p:cNvSpPr>
            <a:spLocks noGrp="1"/>
          </p:cNvSpPr>
          <p:nvPr>
            <p:ph type="body" sz="quarter" idx="13"/>
          </p:nvPr>
        </p:nvSpPr>
        <p:spPr>
          <a:xfrm>
            <a:off x="518318" y="1631156"/>
            <a:ext cx="11052024" cy="4569619"/>
          </a:xfrm>
        </p:spPr>
        <p:txBody>
          <a:bodyPr vert="horz" lIns="91440" tIns="45720" rIns="91440" bIns="45720" rtlCol="0" anchor="t">
            <a:normAutofit/>
          </a:bodyPr>
          <a:lstStyle/>
          <a:p>
            <a:pPr marL="342900" indent="-342900">
              <a:lnSpc>
                <a:spcPct val="150000"/>
              </a:lnSpc>
              <a:buFont typeface="Arial" panose="020B0604020202020204" pitchFamily="34" charset="0"/>
              <a:buChar char="•"/>
            </a:pPr>
            <a:r>
              <a:rPr lang="en-US" sz="2200" dirty="0">
                <a:ea typeface="+mn-lt"/>
                <a:cs typeface="+mn-lt"/>
              </a:rPr>
              <a:t>The original Transformer model, proposed in the paper "Attention Is All You Need" by Vaswani et al. in 2017, introduced the concept of self-attention and positional encoding, which revolutionized the field of NLP.</a:t>
            </a:r>
            <a:endParaRPr lang="en-US" sz="1900" dirty="0">
              <a:latin typeface="Arial"/>
              <a:cs typeface="Arial"/>
            </a:endParaRPr>
          </a:p>
          <a:p>
            <a:pPr marL="342900" indent="-342900">
              <a:lnSpc>
                <a:spcPct val="150000"/>
              </a:lnSpc>
              <a:buFont typeface="Arial" panose="020B0604020202020204" pitchFamily="34" charset="0"/>
              <a:buChar char="•"/>
            </a:pPr>
            <a:r>
              <a:rPr lang="en-US" sz="1900" dirty="0">
                <a:latin typeface="Arial"/>
                <a:cs typeface="Arial"/>
              </a:rPr>
              <a:t>Self-Attention mechanism also addressed below limitations of RNN:</a:t>
            </a:r>
            <a:endParaRPr lang="en-US" dirty="0"/>
          </a:p>
          <a:p>
            <a:pPr marL="979805" lvl="3" indent="-342900">
              <a:lnSpc>
                <a:spcPct val="150000"/>
              </a:lnSpc>
              <a:buFont typeface="Arial" panose="020B0604020202020204" pitchFamily="34" charset="0"/>
              <a:buChar char="•"/>
            </a:pPr>
            <a:r>
              <a:rPr lang="en-US" sz="1900" dirty="0">
                <a:latin typeface="Arial"/>
                <a:cs typeface="Arial"/>
              </a:rPr>
              <a:t>Flexibility and Expressiveness</a:t>
            </a:r>
          </a:p>
          <a:p>
            <a:pPr marL="979805" lvl="3" indent="-342900">
              <a:lnSpc>
                <a:spcPct val="150000"/>
              </a:lnSpc>
              <a:buFont typeface="Arial" panose="020B0604020202020204" pitchFamily="34" charset="0"/>
              <a:buChar char="•"/>
            </a:pPr>
            <a:r>
              <a:rPr lang="en-US" sz="1900" dirty="0">
                <a:latin typeface="Arial"/>
                <a:cs typeface="Arial"/>
              </a:rPr>
              <a:t>Information Flow and Contextual Modeling</a:t>
            </a:r>
          </a:p>
          <a:p>
            <a:pPr marL="979805" lvl="3" indent="-342900">
              <a:lnSpc>
                <a:spcPct val="150000"/>
              </a:lnSpc>
              <a:buFont typeface="Arial" panose="020B0604020202020204" pitchFamily="34" charset="0"/>
              <a:buChar char="•"/>
            </a:pPr>
            <a:r>
              <a:rPr lang="en-US" sz="1900" dirty="0">
                <a:latin typeface="Arial"/>
                <a:cs typeface="Arial"/>
              </a:rPr>
              <a:t>Parallelization and Efficiency</a:t>
            </a:r>
          </a:p>
          <a:p>
            <a:pPr marL="979805" lvl="3" indent="-342900">
              <a:lnSpc>
                <a:spcPct val="150000"/>
              </a:lnSpc>
              <a:buFont typeface="Arial" panose="020B0604020202020204" pitchFamily="34" charset="0"/>
              <a:buChar char="•"/>
            </a:pPr>
            <a:r>
              <a:rPr lang="en-US" sz="1900" dirty="0">
                <a:latin typeface="Arial"/>
                <a:cs typeface="Arial"/>
              </a:rPr>
              <a:t>Scalability</a:t>
            </a:r>
            <a:endParaRPr lang="en-GB" dirty="0"/>
          </a:p>
        </p:txBody>
      </p:sp>
      <p:sp>
        <p:nvSpPr>
          <p:cNvPr id="7" name="Title 5">
            <a:extLst>
              <a:ext uri="{FF2B5EF4-FFF2-40B4-BE49-F238E27FC236}">
                <a16:creationId xmlns:a16="http://schemas.microsoft.com/office/drawing/2014/main" id="{3A0D2684-4EC8-120E-C378-573223232CF2}"/>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Evolution of Transformers</a:t>
            </a:r>
          </a:p>
        </p:txBody>
      </p:sp>
      <p:sp>
        <p:nvSpPr>
          <p:cNvPr id="11" name="object 25">
            <a:extLst>
              <a:ext uri="{FF2B5EF4-FFF2-40B4-BE49-F238E27FC236}">
                <a16:creationId xmlns:a16="http://schemas.microsoft.com/office/drawing/2014/main" id="{A12D2627-8E07-BC28-D840-D5DD30A07BC1}"/>
              </a:ext>
            </a:extLst>
          </p:cNvPr>
          <p:cNvSpPr txBox="1">
            <a:spLocks/>
          </p:cNvSpPr>
          <p:nvPr/>
        </p:nvSpPr>
        <p:spPr>
          <a:xfrm>
            <a:off x="10252009" y="6634796"/>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rgbClr val="000000"/>
                </a:solidFill>
              </a:rPr>
              <a:t>Technische</a:t>
            </a:r>
            <a:r>
              <a:rPr lang="en-GB" sz="800" spc="-35" dirty="0">
                <a:solidFill>
                  <a:srgbClr val="000000"/>
                </a:solidFill>
              </a:rPr>
              <a:t> </a:t>
            </a:r>
            <a:r>
              <a:rPr lang="en-GB" sz="800" spc="-10" dirty="0" err="1">
                <a:solidFill>
                  <a:srgbClr val="000000"/>
                </a:solidFill>
              </a:rPr>
              <a:t>Fakultät</a:t>
            </a:r>
            <a:endParaRPr lang="en-GB" sz="800" spc="-10" dirty="0">
              <a:solidFill>
                <a:srgbClr val="000000"/>
              </a:solidFill>
            </a:endParaRPr>
          </a:p>
        </p:txBody>
      </p:sp>
      <p:sp>
        <p:nvSpPr>
          <p:cNvPr id="12" name="object 27">
            <a:extLst>
              <a:ext uri="{FF2B5EF4-FFF2-40B4-BE49-F238E27FC236}">
                <a16:creationId xmlns:a16="http://schemas.microsoft.com/office/drawing/2014/main" id="{C9ABE689-001E-1402-2CC8-E3581F31E9BD}"/>
              </a:ext>
            </a:extLst>
          </p:cNvPr>
          <p:cNvSpPr txBox="1">
            <a:spLocks/>
          </p:cNvSpPr>
          <p:nvPr/>
        </p:nvSpPr>
        <p:spPr>
          <a:xfrm>
            <a:off x="11525199" y="6627526"/>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14</a:t>
            </a:fld>
            <a:endParaRPr lang="en-DE" sz="800" dirty="0">
              <a:solidFill>
                <a:srgbClr val="000000"/>
              </a:solidFill>
            </a:endParaRPr>
          </a:p>
        </p:txBody>
      </p:sp>
      <p:sp>
        <p:nvSpPr>
          <p:cNvPr id="13" name="TextBox 12">
            <a:extLst>
              <a:ext uri="{FF2B5EF4-FFF2-40B4-BE49-F238E27FC236}">
                <a16:creationId xmlns:a16="http://schemas.microsoft.com/office/drawing/2014/main" id="{1AF3ACED-0D0C-0FCC-442A-F9395913ED80}"/>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755171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619963" y="2751891"/>
            <a:ext cx="5006535" cy="1354217"/>
          </a:xfrm>
        </p:spPr>
        <p:txBody>
          <a:bodyPr/>
          <a:lstStyle/>
          <a:p>
            <a:pPr algn="l"/>
            <a:r>
              <a:rPr lang="en-DE" sz="4400" dirty="0">
                <a:solidFill>
                  <a:schemeClr val="bg1"/>
                </a:solidFill>
                <a:latin typeface="PT Sans" panose="020B0503020203020204" pitchFamily="34" charset="77"/>
              </a:rPr>
              <a:t>Vision Transformer </a:t>
            </a:r>
            <a:br>
              <a:rPr lang="en-DE" sz="4400" dirty="0">
                <a:solidFill>
                  <a:schemeClr val="bg1"/>
                </a:solidFill>
                <a:latin typeface="PT Sans" panose="020B0503020203020204" pitchFamily="34" charset="77"/>
              </a:rPr>
            </a:br>
            <a:r>
              <a:rPr lang="en-DE" sz="4400" dirty="0">
                <a:solidFill>
                  <a:schemeClr val="bg1"/>
                </a:solidFill>
                <a:latin typeface="PT Sans" panose="020B0503020203020204" pitchFamily="34" charset="77"/>
              </a:rPr>
              <a:t>Architecture</a:t>
            </a:r>
          </a:p>
        </p:txBody>
      </p:sp>
      <p:sp>
        <p:nvSpPr>
          <p:cNvPr id="3" name="TextBox 2">
            <a:extLst>
              <a:ext uri="{FF2B5EF4-FFF2-40B4-BE49-F238E27FC236}">
                <a16:creationId xmlns:a16="http://schemas.microsoft.com/office/drawing/2014/main" id="{596E89FB-8465-75CC-5F7D-3FC6F3FECDB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pic>
        <p:nvPicPr>
          <p:cNvPr id="4" name="Picture 13" descr="A diagram of a process&#10;&#10;Description automatically generated">
            <a:extLst>
              <a:ext uri="{FF2B5EF4-FFF2-40B4-BE49-F238E27FC236}">
                <a16:creationId xmlns:a16="http://schemas.microsoft.com/office/drawing/2014/main" id="{9C092158-8DDF-EB4C-B128-F3A228AEE0E3}"/>
              </a:ext>
            </a:extLst>
          </p:cNvPr>
          <p:cNvPicPr>
            <a:picLocks noChangeAspect="1"/>
          </p:cNvPicPr>
          <p:nvPr/>
        </p:nvPicPr>
        <p:blipFill rotWithShape="1">
          <a:blip r:embed="rId2"/>
          <a:srcRect l="-84" t="105" r="157" b="-451"/>
          <a:stretch/>
        </p:blipFill>
        <p:spPr>
          <a:xfrm>
            <a:off x="5626498" y="1546108"/>
            <a:ext cx="6372267" cy="4477659"/>
          </a:xfrm>
          <a:prstGeom prst="rect">
            <a:avLst/>
          </a:prstGeom>
        </p:spPr>
      </p:pic>
    </p:spTree>
    <p:extLst>
      <p:ext uri="{BB962C8B-B14F-4D97-AF65-F5344CB8AC3E}">
        <p14:creationId xmlns:p14="http://schemas.microsoft.com/office/powerpoint/2010/main" val="170784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BA18F6-BC6F-DF36-F464-27A3DC42C17C}"/>
              </a:ext>
            </a:extLst>
          </p:cNvPr>
          <p:cNvSpPr>
            <a:spLocks noGrp="1"/>
          </p:cNvSpPr>
          <p:nvPr>
            <p:ph type="dt" sz="half" idx="6"/>
          </p:nvPr>
        </p:nvSpPr>
        <p:spPr>
          <a:xfrm>
            <a:off x="505619" y="6627526"/>
            <a:ext cx="922655" cy="139065"/>
          </a:xfrm>
        </p:spPr>
        <p:txBody>
          <a:bodyPr vert="horz" wrap="square" lIns="91440" tIns="45720" rIns="91440" bIns="45720" rtlCol="0">
            <a:normAutofit/>
          </a:bodyPr>
          <a:lstStyle/>
          <a:p>
            <a:pPr defTabSz="457200">
              <a:lnSpc>
                <a:spcPct val="90000"/>
              </a:lnSpc>
              <a:spcAft>
                <a:spcPts val="600"/>
              </a:spcAft>
              <a:defRPr/>
            </a:pPr>
            <a:fld id="{A4E4BF54-E288-44CA-9624-72B71A8A42AB}" type="datetime4">
              <a:rPr lang="en-US" sz="300"/>
              <a:pPr defTabSz="457200">
                <a:lnSpc>
                  <a:spcPct val="90000"/>
                </a:lnSpc>
                <a:spcAft>
                  <a:spcPts val="600"/>
                </a:spcAft>
                <a:defRPr/>
              </a:pPr>
              <a:t>July 9, 2023</a:t>
            </a:fld>
            <a:endParaRPr lang="en-US" sz="300"/>
          </a:p>
        </p:txBody>
      </p:sp>
      <p:sp>
        <p:nvSpPr>
          <p:cNvPr id="7" name="Title 5">
            <a:extLst>
              <a:ext uri="{FF2B5EF4-FFF2-40B4-BE49-F238E27FC236}">
                <a16:creationId xmlns:a16="http://schemas.microsoft.com/office/drawing/2014/main" id="{781796B5-9111-3EB3-A5FD-A9C5AA6AFA1E}"/>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Vision Transformer Architecture</a:t>
            </a:r>
          </a:p>
        </p:txBody>
      </p:sp>
      <p:sp>
        <p:nvSpPr>
          <p:cNvPr id="14" name="TextBox 13">
            <a:extLst>
              <a:ext uri="{FF2B5EF4-FFF2-40B4-BE49-F238E27FC236}">
                <a16:creationId xmlns:a16="http://schemas.microsoft.com/office/drawing/2014/main" id="{91C6C275-C77E-820E-C53E-B58086BCEBF0}"/>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5A5A50EC-5DCF-D273-699C-4E405BC2F149}"/>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0F5A1D5A-B3A3-9167-C20A-2B9E7F1528FE}"/>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16</a:t>
            </a:fld>
            <a:endParaRPr>
              <a:solidFill>
                <a:srgbClr val="000000"/>
              </a:solidFill>
            </a:endParaRPr>
          </a:p>
        </p:txBody>
      </p:sp>
      <p:pic>
        <p:nvPicPr>
          <p:cNvPr id="5" name="Picture 13" descr="A diagram of a process&#10;&#10;Description automatically generated">
            <a:extLst>
              <a:ext uri="{FF2B5EF4-FFF2-40B4-BE49-F238E27FC236}">
                <a16:creationId xmlns:a16="http://schemas.microsoft.com/office/drawing/2014/main" id="{B7D427A5-052F-275E-E805-7A57C4BB5CD1}"/>
              </a:ext>
            </a:extLst>
          </p:cNvPr>
          <p:cNvPicPr>
            <a:picLocks noChangeAspect="1"/>
          </p:cNvPicPr>
          <p:nvPr/>
        </p:nvPicPr>
        <p:blipFill rotWithShape="1">
          <a:blip r:embed="rId2"/>
          <a:srcRect l="-84" t="105" r="157" b="-451"/>
          <a:stretch/>
        </p:blipFill>
        <p:spPr>
          <a:xfrm>
            <a:off x="2326145" y="1384716"/>
            <a:ext cx="7085585" cy="4978893"/>
          </a:xfrm>
          <a:prstGeom prst="rect">
            <a:avLst/>
          </a:prstGeom>
        </p:spPr>
      </p:pic>
    </p:spTree>
    <p:extLst>
      <p:ext uri="{BB962C8B-B14F-4D97-AF65-F5344CB8AC3E}">
        <p14:creationId xmlns:p14="http://schemas.microsoft.com/office/powerpoint/2010/main" val="42444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20F68-7847-11F6-7148-AC51C5A99573}"/>
              </a:ext>
            </a:extLst>
          </p:cNvPr>
          <p:cNvSpPr>
            <a:spLocks noGrp="1"/>
          </p:cNvSpPr>
          <p:nvPr>
            <p:ph type="dt" sz="half" idx="10"/>
          </p:nvPr>
        </p:nvSpPr>
        <p:spPr/>
        <p:txBody>
          <a:bodyPr vert="horz" lIns="91440" tIns="45720" rIns="91440" bIns="45720" rtlCol="0" anchor="ctr">
            <a:normAutofit fontScale="40000" lnSpcReduction="20000"/>
          </a:bodyPr>
          <a:lstStyle/>
          <a:p>
            <a:pPr>
              <a:spcAft>
                <a:spcPts val="600"/>
              </a:spcAft>
              <a:defRPr/>
            </a:pPr>
            <a:fld id="{A4E4BF54-E288-44CA-9624-72B71A8A42AB}" type="datetime4">
              <a:rPr lang="en-US"/>
              <a:pPr>
                <a:spcAft>
                  <a:spcPts val="600"/>
                </a:spcAft>
                <a:defRPr/>
              </a:pPr>
              <a:t>July 9, 2023</a:t>
            </a:fld>
            <a:endParaRPr lang="en-US"/>
          </a:p>
        </p:txBody>
      </p:sp>
      <p:sp>
        <p:nvSpPr>
          <p:cNvPr id="16" name="Title 5">
            <a:extLst>
              <a:ext uri="{FF2B5EF4-FFF2-40B4-BE49-F238E27FC236}">
                <a16:creationId xmlns:a16="http://schemas.microsoft.com/office/drawing/2014/main" id="{39AC5B00-F794-C386-9310-F9A730096816}"/>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3 Parts of Architecture</a:t>
            </a:r>
          </a:p>
        </p:txBody>
      </p:sp>
      <p:sp>
        <p:nvSpPr>
          <p:cNvPr id="36" name="TextBox 35">
            <a:extLst>
              <a:ext uri="{FF2B5EF4-FFF2-40B4-BE49-F238E27FC236}">
                <a16:creationId xmlns:a16="http://schemas.microsoft.com/office/drawing/2014/main" id="{CA7CBD00-41B3-9556-72F7-BE0A2595529D}"/>
              </a:ext>
            </a:extLst>
          </p:cNvPr>
          <p:cNvSpPr txBox="1"/>
          <p:nvPr/>
        </p:nvSpPr>
        <p:spPr>
          <a:xfrm>
            <a:off x="657151" y="1821464"/>
            <a:ext cx="2628407" cy="369332"/>
          </a:xfrm>
          <a:prstGeom prst="rect">
            <a:avLst/>
          </a:prstGeom>
          <a:noFill/>
          <a:ln>
            <a:solidFill>
              <a:srgbClr val="00B050"/>
            </a:solidFill>
          </a:ln>
        </p:spPr>
        <p:txBody>
          <a:bodyPr wrap="square" rtlCol="0">
            <a:spAutoFit/>
          </a:bodyPr>
          <a:lstStyle/>
          <a:p>
            <a:r>
              <a:rPr lang="en-GB" b="0" i="0" dirty="0">
                <a:solidFill>
                  <a:srgbClr val="292929"/>
                </a:solidFill>
                <a:effectLst/>
                <a:latin typeface="source-serif-pro"/>
              </a:rPr>
              <a:t>3. The classification head.</a:t>
            </a:r>
          </a:p>
        </p:txBody>
      </p:sp>
      <p:sp>
        <p:nvSpPr>
          <p:cNvPr id="37" name="TextBox 36">
            <a:extLst>
              <a:ext uri="{FF2B5EF4-FFF2-40B4-BE49-F238E27FC236}">
                <a16:creationId xmlns:a16="http://schemas.microsoft.com/office/drawing/2014/main" id="{63FAB9EB-A850-023F-CB1F-980BBCC7C2DF}"/>
              </a:ext>
            </a:extLst>
          </p:cNvPr>
          <p:cNvSpPr txBox="1"/>
          <p:nvPr/>
        </p:nvSpPr>
        <p:spPr>
          <a:xfrm>
            <a:off x="657151" y="2908986"/>
            <a:ext cx="2628407" cy="923330"/>
          </a:xfrm>
          <a:prstGeom prst="rect">
            <a:avLst/>
          </a:prstGeom>
          <a:noFill/>
          <a:ln>
            <a:solidFill>
              <a:srgbClr val="FFC000"/>
            </a:solidFill>
          </a:ln>
        </p:spPr>
        <p:txBody>
          <a:bodyPr wrap="square" rtlCol="0">
            <a:spAutoFit/>
          </a:bodyPr>
          <a:lstStyle/>
          <a:p>
            <a:r>
              <a:rPr lang="en-GB" b="0" i="0" dirty="0">
                <a:solidFill>
                  <a:srgbClr val="292929"/>
                </a:solidFill>
                <a:effectLst/>
                <a:latin typeface="source-serif-pro"/>
              </a:rPr>
              <a:t>2. Feature extraction via stacked transformer encoders.</a:t>
            </a:r>
          </a:p>
        </p:txBody>
      </p:sp>
      <p:sp>
        <p:nvSpPr>
          <p:cNvPr id="38" name="TextBox 37">
            <a:extLst>
              <a:ext uri="{FF2B5EF4-FFF2-40B4-BE49-F238E27FC236}">
                <a16:creationId xmlns:a16="http://schemas.microsoft.com/office/drawing/2014/main" id="{77332AAD-B38B-85A7-739F-B1B8A22D188A}"/>
              </a:ext>
            </a:extLst>
          </p:cNvPr>
          <p:cNvSpPr txBox="1"/>
          <p:nvPr/>
        </p:nvSpPr>
        <p:spPr>
          <a:xfrm>
            <a:off x="1093522" y="4632305"/>
            <a:ext cx="2192036" cy="369332"/>
          </a:xfrm>
          <a:prstGeom prst="rect">
            <a:avLst/>
          </a:prstGeom>
          <a:noFill/>
          <a:ln>
            <a:solidFill>
              <a:srgbClr val="FF0000"/>
            </a:solidFill>
          </a:ln>
        </p:spPr>
        <p:txBody>
          <a:bodyPr wrap="square" rtlCol="0">
            <a:spAutoFit/>
          </a:bodyPr>
          <a:lstStyle/>
          <a:p>
            <a:r>
              <a:rPr lang="en-GB" b="0" i="0" dirty="0">
                <a:solidFill>
                  <a:srgbClr val="292929"/>
                </a:solidFill>
                <a:effectLst/>
                <a:latin typeface="source-serif-pro"/>
              </a:rPr>
              <a:t>1. Patch embedding.</a:t>
            </a:r>
          </a:p>
        </p:txBody>
      </p:sp>
      <p:sp>
        <p:nvSpPr>
          <p:cNvPr id="39" name="Right Arrow 38">
            <a:extLst>
              <a:ext uri="{FF2B5EF4-FFF2-40B4-BE49-F238E27FC236}">
                <a16:creationId xmlns:a16="http://schemas.microsoft.com/office/drawing/2014/main" id="{90508ADA-F10D-67F1-BF0B-AA2F2F4C55D8}"/>
              </a:ext>
            </a:extLst>
          </p:cNvPr>
          <p:cNvSpPr/>
          <p:nvPr/>
        </p:nvSpPr>
        <p:spPr>
          <a:xfrm>
            <a:off x="3522625" y="1919947"/>
            <a:ext cx="1173434" cy="210456"/>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ight Arrow 39">
            <a:extLst>
              <a:ext uri="{FF2B5EF4-FFF2-40B4-BE49-F238E27FC236}">
                <a16:creationId xmlns:a16="http://schemas.microsoft.com/office/drawing/2014/main" id="{707C3D8B-567B-1F55-2F26-2EE3687F1072}"/>
              </a:ext>
            </a:extLst>
          </p:cNvPr>
          <p:cNvSpPr/>
          <p:nvPr/>
        </p:nvSpPr>
        <p:spPr>
          <a:xfrm>
            <a:off x="3522625" y="2945255"/>
            <a:ext cx="1199495" cy="210456"/>
          </a:xfrm>
          <a:prstGeom prst="rightArrow">
            <a:avLst/>
          </a:prstGeom>
          <a:solidFill>
            <a:srgbClr val="FFC0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ight Arrow 40">
            <a:extLst>
              <a:ext uri="{FF2B5EF4-FFF2-40B4-BE49-F238E27FC236}">
                <a16:creationId xmlns:a16="http://schemas.microsoft.com/office/drawing/2014/main" id="{41C6E292-075A-A145-784B-BFCEE964F801}"/>
              </a:ext>
            </a:extLst>
          </p:cNvPr>
          <p:cNvSpPr/>
          <p:nvPr/>
        </p:nvSpPr>
        <p:spPr>
          <a:xfrm>
            <a:off x="3522625" y="4711004"/>
            <a:ext cx="1173433" cy="21045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TextBox 42">
            <a:extLst>
              <a:ext uri="{FF2B5EF4-FFF2-40B4-BE49-F238E27FC236}">
                <a16:creationId xmlns:a16="http://schemas.microsoft.com/office/drawing/2014/main" id="{C2259D1B-BBC1-8F8F-DB3D-DD7EA91C3174}"/>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964222D1-A446-788C-42C1-F635856D987A}"/>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59015AF6-6DB4-7E97-7174-43D0BDEECEC4}"/>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17</a:t>
            </a:fld>
            <a:endParaRPr lang="en-DE" sz="800" dirty="0">
              <a:solidFill>
                <a:srgbClr val="000000"/>
              </a:solidFill>
            </a:endParaRPr>
          </a:p>
        </p:txBody>
      </p:sp>
      <p:pic>
        <p:nvPicPr>
          <p:cNvPr id="7" name="Picture 13" descr="A diagram of a process&#10;&#10;Description automatically generated">
            <a:extLst>
              <a:ext uri="{FF2B5EF4-FFF2-40B4-BE49-F238E27FC236}">
                <a16:creationId xmlns:a16="http://schemas.microsoft.com/office/drawing/2014/main" id="{E7C5FE28-2EA5-F297-BE6D-A8F8D80901A7}"/>
              </a:ext>
            </a:extLst>
          </p:cNvPr>
          <p:cNvPicPr>
            <a:picLocks noChangeAspect="1"/>
          </p:cNvPicPr>
          <p:nvPr/>
        </p:nvPicPr>
        <p:blipFill rotWithShape="1">
          <a:blip r:embed="rId2"/>
          <a:srcRect l="785" t="1173" r="129" b="1087"/>
          <a:stretch/>
        </p:blipFill>
        <p:spPr>
          <a:xfrm>
            <a:off x="4956038" y="1368605"/>
            <a:ext cx="7025917" cy="4849594"/>
          </a:xfrm>
          <a:prstGeom prst="rect">
            <a:avLst/>
          </a:prstGeom>
        </p:spPr>
      </p:pic>
      <p:sp>
        <p:nvSpPr>
          <p:cNvPr id="8" name="Rectangle 7">
            <a:extLst>
              <a:ext uri="{FF2B5EF4-FFF2-40B4-BE49-F238E27FC236}">
                <a16:creationId xmlns:a16="http://schemas.microsoft.com/office/drawing/2014/main" id="{F0C838F0-CB38-9E0C-EEB5-EC6A00018467}"/>
              </a:ext>
            </a:extLst>
          </p:cNvPr>
          <p:cNvSpPr/>
          <p:nvPr/>
        </p:nvSpPr>
        <p:spPr>
          <a:xfrm>
            <a:off x="5939559" y="1572664"/>
            <a:ext cx="1517564" cy="974499"/>
          </a:xfrm>
          <a:prstGeom prst="rect">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9F83493D-0A1B-641D-EC02-8155DB1B0EBD}"/>
              </a:ext>
            </a:extLst>
          </p:cNvPr>
          <p:cNvSpPr/>
          <p:nvPr/>
        </p:nvSpPr>
        <p:spPr>
          <a:xfrm>
            <a:off x="5430172" y="2651753"/>
            <a:ext cx="2522934" cy="911000"/>
          </a:xfrm>
          <a:prstGeom prst="rect">
            <a:avLst/>
          </a:prstGeom>
          <a:noFill/>
          <a:ln w="5715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Rectangle 9">
            <a:extLst>
              <a:ext uri="{FF2B5EF4-FFF2-40B4-BE49-F238E27FC236}">
                <a16:creationId xmlns:a16="http://schemas.microsoft.com/office/drawing/2014/main" id="{8E31E978-CF0A-A6E1-E5CB-064E89F6E2F2}"/>
              </a:ext>
            </a:extLst>
          </p:cNvPr>
          <p:cNvSpPr/>
          <p:nvPr/>
        </p:nvSpPr>
        <p:spPr>
          <a:xfrm>
            <a:off x="4918009" y="3627153"/>
            <a:ext cx="3547259" cy="271230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61920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84" t="105" r="157" b="-451"/>
          <a:stretch/>
        </p:blipFill>
        <p:spPr>
          <a:xfrm>
            <a:off x="2551144" y="1523192"/>
            <a:ext cx="7085585" cy="4978893"/>
          </a:xfrm>
        </p:spPr>
      </p:pic>
      <p:sp>
        <p:nvSpPr>
          <p:cNvPr id="15" name="Rectangle 14">
            <a:extLst>
              <a:ext uri="{FF2B5EF4-FFF2-40B4-BE49-F238E27FC236}">
                <a16:creationId xmlns:a16="http://schemas.microsoft.com/office/drawing/2014/main" id="{48EAF504-BB28-0525-8B07-413596BD3D8A}"/>
              </a:ext>
            </a:extLst>
          </p:cNvPr>
          <p:cNvSpPr/>
          <p:nvPr/>
        </p:nvSpPr>
        <p:spPr>
          <a:xfrm>
            <a:off x="2663977" y="3644153"/>
            <a:ext cx="3472918" cy="280538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5">
            <a:extLst>
              <a:ext uri="{FF2B5EF4-FFF2-40B4-BE49-F238E27FC236}">
                <a16:creationId xmlns:a16="http://schemas.microsoft.com/office/drawing/2014/main" id="{F7630032-BE0A-1DC5-8365-3F2740842C54}"/>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8" name="TextBox 7">
            <a:extLst>
              <a:ext uri="{FF2B5EF4-FFF2-40B4-BE49-F238E27FC236}">
                <a16:creationId xmlns:a16="http://schemas.microsoft.com/office/drawing/2014/main" id="{E30C4725-2A52-92C1-C11D-6C2B8CAB79B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8DAECAB5-7E8C-32BA-369D-51CC6C5D71BB}"/>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1AC6025E-D3D3-3932-5AAC-7FD92F557580}"/>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18</a:t>
            </a:fld>
            <a:endParaRPr lang="en-DE" sz="800" dirty="0">
              <a:solidFill>
                <a:srgbClr val="000000"/>
              </a:solidFill>
            </a:endParaRPr>
          </a:p>
        </p:txBody>
      </p:sp>
    </p:spTree>
    <p:extLst>
      <p:ext uri="{BB962C8B-B14F-4D97-AF65-F5344CB8AC3E}">
        <p14:creationId xmlns:p14="http://schemas.microsoft.com/office/powerpoint/2010/main" val="171009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BE691-98E6-31DA-3F84-E937E37AFE95}"/>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9" name="Picture 7" descr="A bird with a large beak">
            <a:extLst>
              <a:ext uri="{FF2B5EF4-FFF2-40B4-BE49-F238E27FC236}">
                <a16:creationId xmlns:a16="http://schemas.microsoft.com/office/drawing/2014/main" id="{AFA5C8DF-99C1-F384-8B39-DEFF58AAE9C9}"/>
              </a:ext>
            </a:extLst>
          </p:cNvPr>
          <p:cNvPicPr>
            <a:picLocks noChangeAspect="1"/>
          </p:cNvPicPr>
          <p:nvPr/>
        </p:nvPicPr>
        <p:blipFill rotWithShape="1">
          <a:blip r:embed="rId2"/>
          <a:srcRect l="11321" r="18868"/>
          <a:stretch/>
        </p:blipFill>
        <p:spPr>
          <a:xfrm>
            <a:off x="1272916" y="2104594"/>
            <a:ext cx="1801884" cy="1565269"/>
          </a:xfrm>
          <a:prstGeom prst="rect">
            <a:avLst/>
          </a:prstGeom>
        </p:spPr>
      </p:pic>
      <p:pic>
        <p:nvPicPr>
          <p:cNvPr id="20" name="Picture 42">
            <a:extLst>
              <a:ext uri="{FF2B5EF4-FFF2-40B4-BE49-F238E27FC236}">
                <a16:creationId xmlns:a16="http://schemas.microsoft.com/office/drawing/2014/main" id="{61078407-C6FA-2C5C-244D-0390148A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98" y="1805786"/>
            <a:ext cx="1895475" cy="1895475"/>
          </a:xfrm>
          <a:prstGeom prst="rect">
            <a:avLst/>
          </a:prstGeom>
        </p:spPr>
      </p:pic>
      <p:pic>
        <p:nvPicPr>
          <p:cNvPr id="21" name="Picture 43">
            <a:extLst>
              <a:ext uri="{FF2B5EF4-FFF2-40B4-BE49-F238E27FC236}">
                <a16:creationId xmlns:a16="http://schemas.microsoft.com/office/drawing/2014/main" id="{B156AACA-9E81-2F46-53C9-682862A35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98" y="1958186"/>
            <a:ext cx="1895475" cy="1895475"/>
          </a:xfrm>
          <a:prstGeom prst="rect">
            <a:avLst/>
          </a:prstGeom>
        </p:spPr>
      </p:pic>
      <p:pic>
        <p:nvPicPr>
          <p:cNvPr id="22" name="Picture 44">
            <a:extLst>
              <a:ext uri="{FF2B5EF4-FFF2-40B4-BE49-F238E27FC236}">
                <a16:creationId xmlns:a16="http://schemas.microsoft.com/office/drawing/2014/main" id="{39163506-2E69-3BF8-F19C-E2C5F6C69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98" y="2110586"/>
            <a:ext cx="1895475" cy="1895475"/>
          </a:xfrm>
          <a:prstGeom prst="rect">
            <a:avLst/>
          </a:prstGeom>
        </p:spPr>
      </p:pic>
      <p:pic>
        <p:nvPicPr>
          <p:cNvPr id="46" name="Picture 45">
            <a:extLst>
              <a:ext uri="{FF2B5EF4-FFF2-40B4-BE49-F238E27FC236}">
                <a16:creationId xmlns:a16="http://schemas.microsoft.com/office/drawing/2014/main" id="{DB99D7CA-C7E5-E64E-A416-3D494F38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98" y="2262986"/>
            <a:ext cx="1895475" cy="1895475"/>
          </a:xfrm>
          <a:prstGeom prst="rect">
            <a:avLst/>
          </a:prstGeom>
        </p:spPr>
      </p:pic>
      <p:sp>
        <p:nvSpPr>
          <p:cNvPr id="77" name="TextBox 76">
            <a:extLst>
              <a:ext uri="{FF2B5EF4-FFF2-40B4-BE49-F238E27FC236}">
                <a16:creationId xmlns:a16="http://schemas.microsoft.com/office/drawing/2014/main" id="{8127B6A8-87DE-2FA1-2E5C-B52E182A9F45}"/>
              </a:ext>
            </a:extLst>
          </p:cNvPr>
          <p:cNvSpPr txBox="1"/>
          <p:nvPr/>
        </p:nvSpPr>
        <p:spPr>
          <a:xfrm>
            <a:off x="1420018" y="4258064"/>
            <a:ext cx="1429679" cy="646331"/>
          </a:xfrm>
          <a:prstGeom prst="rect">
            <a:avLst/>
          </a:prstGeom>
          <a:noFill/>
        </p:spPr>
        <p:txBody>
          <a:bodyPr wrap="square" rtlCol="0">
            <a:spAutoFit/>
          </a:bodyPr>
          <a:lstStyle/>
          <a:p>
            <a:r>
              <a:rPr lang="en-GB" dirty="0"/>
              <a:t>Batch of images </a:t>
            </a:r>
            <a:r>
              <a:rPr lang="en-GB" b="1" dirty="0"/>
              <a:t>b</a:t>
            </a:r>
            <a:endParaRPr lang="en-DE" b="1" dirty="0"/>
          </a:p>
        </p:txBody>
      </p:sp>
      <p:sp>
        <p:nvSpPr>
          <p:cNvPr id="5" name="Title 5">
            <a:extLst>
              <a:ext uri="{FF2B5EF4-FFF2-40B4-BE49-F238E27FC236}">
                <a16:creationId xmlns:a16="http://schemas.microsoft.com/office/drawing/2014/main" id="{6F27DD9E-5E65-9C24-BF7A-B0CA5B308527}"/>
              </a:ext>
            </a:extLst>
          </p:cNvPr>
          <p:cNvSpPr txBox="1">
            <a:spLocks/>
          </p:cNvSpPr>
          <p:nvPr/>
        </p:nvSpPr>
        <p:spPr>
          <a:xfrm>
            <a:off x="771895" y="510917"/>
            <a:ext cx="4845134"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a:solidFill>
                  <a:schemeClr val="tx2"/>
                </a:solidFill>
                <a:latin typeface="FAUSans Office" panose="020B0504010101010104"/>
                <a:ea typeface="+mn-ea"/>
                <a:cs typeface="+mn-cs"/>
              </a:rPr>
              <a:t>1. Patch Embedding</a:t>
            </a:r>
            <a:endParaRPr lang="en-GB" sz="4400" kern="1200" dirty="0">
              <a:solidFill>
                <a:schemeClr val="tx2"/>
              </a:solidFill>
              <a:latin typeface="FAUSans Office" panose="020B0504010101010104"/>
              <a:ea typeface="+mn-ea"/>
              <a:cs typeface="+mn-cs"/>
            </a:endParaRPr>
          </a:p>
        </p:txBody>
      </p:sp>
      <p:sp>
        <p:nvSpPr>
          <p:cNvPr id="10" name="TextBox 9">
            <a:extLst>
              <a:ext uri="{FF2B5EF4-FFF2-40B4-BE49-F238E27FC236}">
                <a16:creationId xmlns:a16="http://schemas.microsoft.com/office/drawing/2014/main" id="{DA6BCB08-F57D-9439-EC35-92C1C4245D9A}"/>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34F00CCB-08D4-7236-03A9-2687D3E9970C}"/>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1B477E30-0E8E-3D5C-D171-951BC9FF7451}"/>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19</a:t>
            </a:fld>
            <a:endParaRPr lang="en-DE" sz="800" dirty="0">
              <a:solidFill>
                <a:srgbClr val="000000"/>
              </a:solidFill>
            </a:endParaRPr>
          </a:p>
        </p:txBody>
      </p:sp>
    </p:spTree>
    <p:extLst>
      <p:ext uri="{BB962C8B-B14F-4D97-AF65-F5344CB8AC3E}">
        <p14:creationId xmlns:p14="http://schemas.microsoft.com/office/powerpoint/2010/main" val="206194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4F67DDAB-A029-4F51-840C-C39A868CCDB6}"/>
              </a:ext>
            </a:extLst>
          </p:cNvPr>
          <p:cNvSpPr>
            <a:spLocks noGrp="1"/>
          </p:cNvSpPr>
          <p:nvPr>
            <p:ph type="ctrTitle"/>
          </p:nvPr>
        </p:nvSpPr>
        <p:spPr>
          <a:xfrm>
            <a:off x="1309816" y="2859613"/>
            <a:ext cx="9465276" cy="1938992"/>
          </a:xfrm>
        </p:spPr>
        <p:txBody>
          <a:bodyPr/>
          <a:lstStyle/>
          <a:p>
            <a:pPr algn="l"/>
            <a:r>
              <a:rPr lang="en-US" sz="3800" dirty="0">
                <a:solidFill>
                  <a:schemeClr val="bg1"/>
                </a:solidFill>
                <a:effectLst/>
                <a:latin typeface="PT Sans" panose="020B0503020203020204" pitchFamily="34" charset="77"/>
              </a:rPr>
              <a:t>Vision Transformer </a:t>
            </a:r>
            <a:r>
              <a:rPr lang="en-US" sz="3600" dirty="0">
                <a:solidFill>
                  <a:schemeClr val="bg1"/>
                </a:solidFill>
                <a:effectLst/>
                <a:latin typeface="PT Sans" panose="020B0503020203020204" pitchFamily="34" charset="77"/>
              </a:rPr>
              <a:t>– </a:t>
            </a:r>
            <a:r>
              <a:rPr lang="en-US" sz="3500" dirty="0">
                <a:solidFill>
                  <a:schemeClr val="bg1"/>
                </a:solidFill>
                <a:effectLst/>
                <a:latin typeface="PT Sans" panose="020B0503020203020204" pitchFamily="34" charset="77"/>
              </a:rPr>
              <a:t>A </a:t>
            </a:r>
            <a:r>
              <a:rPr lang="en-US" sz="3500" dirty="0">
                <a:solidFill>
                  <a:schemeClr val="bg1"/>
                </a:solidFill>
                <a:latin typeface="PT Sans" panose="020B0503020203020204" pitchFamily="34" charset="77"/>
              </a:rPr>
              <a:t>D</a:t>
            </a:r>
            <a:r>
              <a:rPr lang="en-US" sz="3500" dirty="0">
                <a:solidFill>
                  <a:schemeClr val="bg1"/>
                </a:solidFill>
                <a:effectLst/>
                <a:latin typeface="PT Sans" panose="020B0503020203020204" pitchFamily="34" charset="77"/>
              </a:rPr>
              <a:t>eep Learning model for Image </a:t>
            </a:r>
            <a:r>
              <a:rPr lang="en-US" sz="3500" dirty="0">
                <a:solidFill>
                  <a:schemeClr val="bg1"/>
                </a:solidFill>
                <a:latin typeface="PT Sans" panose="020B0503020203020204" pitchFamily="34" charset="77"/>
              </a:rPr>
              <a:t>A</a:t>
            </a:r>
            <a:r>
              <a:rPr lang="en-US" sz="3500" dirty="0">
                <a:solidFill>
                  <a:schemeClr val="bg1"/>
                </a:solidFill>
                <a:effectLst/>
                <a:latin typeface="PT Sans" panose="020B0503020203020204" pitchFamily="34" charset="77"/>
              </a:rPr>
              <a:t>nalysis and </a:t>
            </a:r>
            <a:r>
              <a:rPr lang="en-US" sz="3500" dirty="0">
                <a:solidFill>
                  <a:schemeClr val="bg1"/>
                </a:solidFill>
                <a:latin typeface="PT Sans" panose="020B0503020203020204" pitchFamily="34" charset="77"/>
              </a:rPr>
              <a:t>U</a:t>
            </a:r>
            <a:r>
              <a:rPr lang="en-US" sz="3500" dirty="0">
                <a:solidFill>
                  <a:schemeClr val="bg1"/>
                </a:solidFill>
                <a:effectLst/>
                <a:latin typeface="PT Sans" panose="020B0503020203020204" pitchFamily="34" charset="77"/>
              </a:rPr>
              <a:t>nderstanding </a:t>
            </a:r>
            <a:br>
              <a:rPr lang="en-US" sz="3500" dirty="0">
                <a:solidFill>
                  <a:schemeClr val="bg1"/>
                </a:solidFill>
                <a:effectLst/>
                <a:latin typeface="PT Sans" panose="020B0503020203020204" pitchFamily="34" charset="77"/>
              </a:rPr>
            </a:br>
            <a:br>
              <a:rPr lang="en-US" sz="3500" dirty="0">
                <a:solidFill>
                  <a:schemeClr val="bg1"/>
                </a:solidFill>
                <a:effectLst/>
                <a:latin typeface="PT Sans" panose="020B0503020203020204" pitchFamily="34" charset="77"/>
              </a:rPr>
            </a:br>
            <a:r>
              <a:rPr lang="en-GB" sz="1800" b="1" spc="-85" dirty="0">
                <a:solidFill>
                  <a:srgbClr val="FFFFFF"/>
                </a:solidFill>
                <a:latin typeface="PT Sans" panose="020B0503020203020204" pitchFamily="34" charset="77"/>
                <a:cs typeface="Calibri"/>
              </a:rPr>
              <a:t>CML:</a:t>
            </a:r>
            <a:r>
              <a:rPr lang="en-GB" sz="1800" b="1" spc="-229" dirty="0">
                <a:solidFill>
                  <a:srgbClr val="FFFFFF"/>
                </a:solidFill>
                <a:latin typeface="PT Sans" panose="020B0503020203020204" pitchFamily="34" charset="77"/>
                <a:cs typeface="Calibri"/>
              </a:rPr>
              <a:t> </a:t>
            </a:r>
            <a:r>
              <a:rPr lang="en-GB" sz="1800" b="1" dirty="0">
                <a:solidFill>
                  <a:srgbClr val="FFFFFF"/>
                </a:solidFill>
                <a:latin typeface="PT Sans" panose="020B0503020203020204" pitchFamily="34" charset="77"/>
                <a:cs typeface="Calibri"/>
              </a:rPr>
              <a:t>Control,</a:t>
            </a:r>
            <a:r>
              <a:rPr lang="en-GB" sz="1800" b="1" spc="-215" dirty="0">
                <a:solidFill>
                  <a:srgbClr val="FFFFFF"/>
                </a:solidFill>
                <a:latin typeface="PT Sans" panose="020B0503020203020204" pitchFamily="34" charset="77"/>
                <a:cs typeface="Calibri"/>
              </a:rPr>
              <a:t> </a:t>
            </a:r>
            <a:r>
              <a:rPr lang="en-GB" sz="1800" b="1" spc="-135" dirty="0">
                <a:solidFill>
                  <a:srgbClr val="FFFFFF"/>
                </a:solidFill>
                <a:latin typeface="PT Sans" panose="020B0503020203020204" pitchFamily="34" charset="77"/>
                <a:cs typeface="Calibri"/>
              </a:rPr>
              <a:t>Machine</a:t>
            </a:r>
            <a:r>
              <a:rPr lang="en-GB" sz="1800" b="1" spc="-204" dirty="0">
                <a:solidFill>
                  <a:srgbClr val="FFFFFF"/>
                </a:solidFill>
                <a:latin typeface="PT Sans" panose="020B0503020203020204" pitchFamily="34" charset="77"/>
                <a:cs typeface="Calibri"/>
              </a:rPr>
              <a:t> </a:t>
            </a:r>
            <a:r>
              <a:rPr lang="en-GB" sz="1800" b="1" spc="-10" dirty="0">
                <a:solidFill>
                  <a:srgbClr val="FFFFFF"/>
                </a:solidFill>
                <a:latin typeface="PT Sans" panose="020B0503020203020204" pitchFamily="34" charset="77"/>
                <a:cs typeface="Calibri"/>
              </a:rPr>
              <a:t>Learning </a:t>
            </a:r>
            <a:r>
              <a:rPr lang="en-GB" sz="1800" b="1" spc="-25" dirty="0">
                <a:solidFill>
                  <a:srgbClr val="FFFFFF"/>
                </a:solidFill>
                <a:latin typeface="PT Sans" panose="020B0503020203020204" pitchFamily="34" charset="77"/>
                <a:cs typeface="Calibri"/>
              </a:rPr>
              <a:t>and</a:t>
            </a:r>
            <a:r>
              <a:rPr lang="en-GB" sz="1800" b="1" spc="-315" dirty="0">
                <a:solidFill>
                  <a:srgbClr val="FFFFFF"/>
                </a:solidFill>
                <a:latin typeface="PT Sans" panose="020B0503020203020204" pitchFamily="34" charset="77"/>
                <a:cs typeface="Calibri"/>
              </a:rPr>
              <a:t> </a:t>
            </a:r>
            <a:r>
              <a:rPr lang="en-GB" sz="1800" b="1" spc="-10" dirty="0" err="1">
                <a:solidFill>
                  <a:srgbClr val="FFFFFF"/>
                </a:solidFill>
                <a:latin typeface="PT Sans" panose="020B0503020203020204" pitchFamily="34" charset="77"/>
                <a:cs typeface="Calibri"/>
              </a:rPr>
              <a:t>Numerics</a:t>
            </a:r>
            <a:endParaRPr lang="de-DE" sz="1800" dirty="0">
              <a:latin typeface="FAUSans Office" panose="020B0504010101010104" pitchFamily="34" charset="77"/>
              <a:cs typeface="FAUSans Office" panose="020B0504010101010104" pitchFamily="34" charset="77"/>
            </a:endParaRPr>
          </a:p>
        </p:txBody>
      </p:sp>
    </p:spTree>
    <p:extLst>
      <p:ext uri="{BB962C8B-B14F-4D97-AF65-F5344CB8AC3E}">
        <p14:creationId xmlns:p14="http://schemas.microsoft.com/office/powerpoint/2010/main" val="255354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BE691-98E6-31DA-3F84-E937E37AFE95}"/>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9" name="Picture 7" descr="A bird with a large beak">
            <a:extLst>
              <a:ext uri="{FF2B5EF4-FFF2-40B4-BE49-F238E27FC236}">
                <a16:creationId xmlns:a16="http://schemas.microsoft.com/office/drawing/2014/main" id="{AFA5C8DF-99C1-F384-8B39-DEFF58AAE9C9}"/>
              </a:ext>
            </a:extLst>
          </p:cNvPr>
          <p:cNvPicPr>
            <a:picLocks noChangeAspect="1"/>
          </p:cNvPicPr>
          <p:nvPr/>
        </p:nvPicPr>
        <p:blipFill rotWithShape="1">
          <a:blip r:embed="rId2"/>
          <a:srcRect l="11321" r="18868"/>
          <a:stretch/>
        </p:blipFill>
        <p:spPr>
          <a:xfrm>
            <a:off x="1272916" y="2104594"/>
            <a:ext cx="1801884" cy="1565269"/>
          </a:xfrm>
          <a:prstGeom prst="rect">
            <a:avLst/>
          </a:prstGeom>
        </p:spPr>
      </p:pic>
      <p:pic>
        <p:nvPicPr>
          <p:cNvPr id="5" name="Picture 7" descr="A bird with a large beak">
            <a:extLst>
              <a:ext uri="{FF2B5EF4-FFF2-40B4-BE49-F238E27FC236}">
                <a16:creationId xmlns:a16="http://schemas.microsoft.com/office/drawing/2014/main" id="{190E3159-7FEB-4AEF-0645-2F19E8CFA345}"/>
              </a:ext>
            </a:extLst>
          </p:cNvPr>
          <p:cNvPicPr>
            <a:picLocks noChangeAspect="1"/>
          </p:cNvPicPr>
          <p:nvPr/>
        </p:nvPicPr>
        <p:blipFill rotWithShape="1">
          <a:blip r:embed="rId2"/>
          <a:srcRect l="11321" r="18868"/>
          <a:stretch/>
        </p:blipFill>
        <p:spPr>
          <a:xfrm>
            <a:off x="3983094" y="1987883"/>
            <a:ext cx="1798581" cy="1562400"/>
          </a:xfrm>
          <a:prstGeom prst="rect">
            <a:avLst/>
          </a:prstGeom>
        </p:spPr>
      </p:pic>
      <p:pic>
        <p:nvPicPr>
          <p:cNvPr id="20" name="Picture 42">
            <a:extLst>
              <a:ext uri="{FF2B5EF4-FFF2-40B4-BE49-F238E27FC236}">
                <a16:creationId xmlns:a16="http://schemas.microsoft.com/office/drawing/2014/main" id="{61078407-C6FA-2C5C-244D-0390148A28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698" y="1805786"/>
            <a:ext cx="1895475" cy="1895475"/>
          </a:xfrm>
          <a:prstGeom prst="rect">
            <a:avLst/>
          </a:prstGeom>
        </p:spPr>
      </p:pic>
      <p:pic>
        <p:nvPicPr>
          <p:cNvPr id="21" name="Picture 43">
            <a:extLst>
              <a:ext uri="{FF2B5EF4-FFF2-40B4-BE49-F238E27FC236}">
                <a16:creationId xmlns:a16="http://schemas.microsoft.com/office/drawing/2014/main" id="{B156AACA-9E81-2F46-53C9-682862A356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098" y="1958186"/>
            <a:ext cx="1895475" cy="1895475"/>
          </a:xfrm>
          <a:prstGeom prst="rect">
            <a:avLst/>
          </a:prstGeom>
        </p:spPr>
      </p:pic>
      <p:pic>
        <p:nvPicPr>
          <p:cNvPr id="22" name="Picture 44">
            <a:extLst>
              <a:ext uri="{FF2B5EF4-FFF2-40B4-BE49-F238E27FC236}">
                <a16:creationId xmlns:a16="http://schemas.microsoft.com/office/drawing/2014/main" id="{39163506-2E69-3BF8-F19C-E2C5F6C69D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498" y="2110586"/>
            <a:ext cx="1895475" cy="1895475"/>
          </a:xfrm>
          <a:prstGeom prst="rect">
            <a:avLst/>
          </a:prstGeom>
        </p:spPr>
      </p:pic>
      <p:pic>
        <p:nvPicPr>
          <p:cNvPr id="46" name="Picture 45">
            <a:extLst>
              <a:ext uri="{FF2B5EF4-FFF2-40B4-BE49-F238E27FC236}">
                <a16:creationId xmlns:a16="http://schemas.microsoft.com/office/drawing/2014/main" id="{DB99D7CA-C7E5-E64E-A416-3D494F38B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898" y="2262986"/>
            <a:ext cx="1895475" cy="1895475"/>
          </a:xfrm>
          <a:prstGeom prst="rect">
            <a:avLst/>
          </a:prstGeom>
        </p:spPr>
      </p:pic>
      <p:sp>
        <p:nvSpPr>
          <p:cNvPr id="74" name="Right Arrow 73">
            <a:extLst>
              <a:ext uri="{FF2B5EF4-FFF2-40B4-BE49-F238E27FC236}">
                <a16:creationId xmlns:a16="http://schemas.microsoft.com/office/drawing/2014/main" id="{7BD22E99-7025-AD7A-1536-03702F1516CE}"/>
              </a:ext>
            </a:extLst>
          </p:cNvPr>
          <p:cNvSpPr/>
          <p:nvPr/>
        </p:nvSpPr>
        <p:spPr>
          <a:xfrm>
            <a:off x="3208824" y="2828941"/>
            <a:ext cx="607443" cy="1563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TextBox 76">
            <a:extLst>
              <a:ext uri="{FF2B5EF4-FFF2-40B4-BE49-F238E27FC236}">
                <a16:creationId xmlns:a16="http://schemas.microsoft.com/office/drawing/2014/main" id="{8127B6A8-87DE-2FA1-2E5C-B52E182A9F45}"/>
              </a:ext>
            </a:extLst>
          </p:cNvPr>
          <p:cNvSpPr txBox="1"/>
          <p:nvPr/>
        </p:nvSpPr>
        <p:spPr>
          <a:xfrm>
            <a:off x="1420018" y="4258064"/>
            <a:ext cx="1429679" cy="646331"/>
          </a:xfrm>
          <a:prstGeom prst="rect">
            <a:avLst/>
          </a:prstGeom>
          <a:noFill/>
        </p:spPr>
        <p:txBody>
          <a:bodyPr wrap="square" rtlCol="0">
            <a:spAutoFit/>
          </a:bodyPr>
          <a:lstStyle/>
          <a:p>
            <a:r>
              <a:rPr lang="en-GB" dirty="0"/>
              <a:t>Batch of images </a:t>
            </a:r>
            <a:r>
              <a:rPr lang="en-GB" b="1" dirty="0"/>
              <a:t>b</a:t>
            </a:r>
            <a:endParaRPr lang="en-DE" b="1" dirty="0"/>
          </a:p>
        </p:txBody>
      </p:sp>
      <p:sp>
        <p:nvSpPr>
          <p:cNvPr id="78" name="TextBox 77">
            <a:extLst>
              <a:ext uri="{FF2B5EF4-FFF2-40B4-BE49-F238E27FC236}">
                <a16:creationId xmlns:a16="http://schemas.microsoft.com/office/drawing/2014/main" id="{03BF4CE9-9F43-AA68-9250-F2E4716F124B}"/>
              </a:ext>
            </a:extLst>
          </p:cNvPr>
          <p:cNvSpPr txBox="1"/>
          <p:nvPr/>
        </p:nvSpPr>
        <p:spPr>
          <a:xfrm>
            <a:off x="3972098" y="3729106"/>
            <a:ext cx="1899559" cy="646331"/>
          </a:xfrm>
          <a:prstGeom prst="rect">
            <a:avLst/>
          </a:prstGeom>
          <a:noFill/>
        </p:spPr>
        <p:txBody>
          <a:bodyPr wrap="none" rtlCol="0">
            <a:spAutoFit/>
          </a:bodyPr>
          <a:lstStyle/>
          <a:p>
            <a:r>
              <a:rPr lang="en-GB" dirty="0"/>
              <a:t>O</a:t>
            </a:r>
            <a:r>
              <a:rPr lang="en-DE" dirty="0"/>
              <a:t>ne of the images</a:t>
            </a:r>
          </a:p>
          <a:p>
            <a:r>
              <a:rPr lang="en-DE" dirty="0"/>
              <a:t>(b, h, w, c)</a:t>
            </a:r>
          </a:p>
        </p:txBody>
      </p:sp>
      <p:sp>
        <p:nvSpPr>
          <p:cNvPr id="3" name="TextBox 2">
            <a:extLst>
              <a:ext uri="{FF2B5EF4-FFF2-40B4-BE49-F238E27FC236}">
                <a16:creationId xmlns:a16="http://schemas.microsoft.com/office/drawing/2014/main" id="{7132A5FB-BD6A-FA4F-3614-7F1F3E292A19}"/>
              </a:ext>
            </a:extLst>
          </p:cNvPr>
          <p:cNvSpPr txBox="1"/>
          <p:nvPr/>
        </p:nvSpPr>
        <p:spPr>
          <a:xfrm>
            <a:off x="6096000" y="4705779"/>
            <a:ext cx="1245854" cy="1200329"/>
          </a:xfrm>
          <a:prstGeom prst="rect">
            <a:avLst/>
          </a:prstGeom>
          <a:noFill/>
        </p:spPr>
        <p:txBody>
          <a:bodyPr wrap="none" rtlCol="0">
            <a:spAutoFit/>
          </a:bodyPr>
          <a:lstStyle/>
          <a:p>
            <a:r>
              <a:rPr lang="en-GB" dirty="0"/>
              <a:t>b</a:t>
            </a:r>
            <a:r>
              <a:rPr lang="en-DE" dirty="0"/>
              <a:t> = batch</a:t>
            </a:r>
            <a:br>
              <a:rPr lang="en-DE" dirty="0"/>
            </a:br>
            <a:r>
              <a:rPr lang="en-DE" dirty="0"/>
              <a:t>h = height</a:t>
            </a:r>
          </a:p>
          <a:p>
            <a:r>
              <a:rPr lang="en-GB" dirty="0"/>
              <a:t>w</a:t>
            </a:r>
            <a:r>
              <a:rPr lang="en-DE" dirty="0"/>
              <a:t> = width</a:t>
            </a:r>
          </a:p>
          <a:p>
            <a:r>
              <a:rPr lang="en-GB" dirty="0"/>
              <a:t>c </a:t>
            </a:r>
            <a:r>
              <a:rPr lang="en-DE" dirty="0"/>
              <a:t>= channel</a:t>
            </a:r>
          </a:p>
        </p:txBody>
      </p:sp>
      <p:sp>
        <p:nvSpPr>
          <p:cNvPr id="7" name="Title 5">
            <a:extLst>
              <a:ext uri="{FF2B5EF4-FFF2-40B4-BE49-F238E27FC236}">
                <a16:creationId xmlns:a16="http://schemas.microsoft.com/office/drawing/2014/main" id="{8D67F852-6734-54D7-BDB1-D814B3C81993}"/>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11" name="TextBox 10">
            <a:extLst>
              <a:ext uri="{FF2B5EF4-FFF2-40B4-BE49-F238E27FC236}">
                <a16:creationId xmlns:a16="http://schemas.microsoft.com/office/drawing/2014/main" id="{0C150E3D-23C1-4A3E-FD12-001B715FDD1A}"/>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4" name="object 25">
            <a:extLst>
              <a:ext uri="{FF2B5EF4-FFF2-40B4-BE49-F238E27FC236}">
                <a16:creationId xmlns:a16="http://schemas.microsoft.com/office/drawing/2014/main" id="{5A3CBE93-8E30-2859-A242-BB9E906F4580}"/>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6" name="object 27">
            <a:extLst>
              <a:ext uri="{FF2B5EF4-FFF2-40B4-BE49-F238E27FC236}">
                <a16:creationId xmlns:a16="http://schemas.microsoft.com/office/drawing/2014/main" id="{8ADA2A43-2517-86E2-DCE7-9992A6891663}"/>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20</a:t>
            </a:fld>
            <a:endParaRPr lang="en-DE" sz="800" dirty="0">
              <a:solidFill>
                <a:srgbClr val="000000"/>
              </a:solidFill>
            </a:endParaRPr>
          </a:p>
        </p:txBody>
      </p:sp>
    </p:spTree>
    <p:extLst>
      <p:ext uri="{BB962C8B-B14F-4D97-AF65-F5344CB8AC3E}">
        <p14:creationId xmlns:p14="http://schemas.microsoft.com/office/powerpoint/2010/main" val="882729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BE691-98E6-31DA-3F84-E937E37AFE95}"/>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9" name="Picture 7" descr="A bird with a large beak">
            <a:extLst>
              <a:ext uri="{FF2B5EF4-FFF2-40B4-BE49-F238E27FC236}">
                <a16:creationId xmlns:a16="http://schemas.microsoft.com/office/drawing/2014/main" id="{AFA5C8DF-99C1-F384-8B39-DEFF58AAE9C9}"/>
              </a:ext>
            </a:extLst>
          </p:cNvPr>
          <p:cNvPicPr>
            <a:picLocks noChangeAspect="1"/>
          </p:cNvPicPr>
          <p:nvPr/>
        </p:nvPicPr>
        <p:blipFill rotWithShape="1">
          <a:blip r:embed="rId2"/>
          <a:srcRect l="11321" r="18868"/>
          <a:stretch/>
        </p:blipFill>
        <p:spPr>
          <a:xfrm>
            <a:off x="1272916" y="2104594"/>
            <a:ext cx="1801884" cy="1565269"/>
          </a:xfrm>
          <a:prstGeom prst="rect">
            <a:avLst/>
          </a:prstGeom>
        </p:spPr>
      </p:pic>
      <p:pic>
        <p:nvPicPr>
          <p:cNvPr id="33" name="Picture 32">
            <a:extLst>
              <a:ext uri="{FF2B5EF4-FFF2-40B4-BE49-F238E27FC236}">
                <a16:creationId xmlns:a16="http://schemas.microsoft.com/office/drawing/2014/main" id="{D0706D4A-18C9-71B6-FB4A-64FE6C57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225" y="2339585"/>
            <a:ext cx="638175" cy="638175"/>
          </a:xfrm>
          <a:prstGeom prst="rect">
            <a:avLst/>
          </a:prstGeom>
        </p:spPr>
      </p:pic>
      <p:pic>
        <p:nvPicPr>
          <p:cNvPr id="34" name="Picture 33">
            <a:extLst>
              <a:ext uri="{FF2B5EF4-FFF2-40B4-BE49-F238E27FC236}">
                <a16:creationId xmlns:a16="http://schemas.microsoft.com/office/drawing/2014/main" id="{99CE2076-570C-E04E-C061-9F5B98028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981" y="2339585"/>
            <a:ext cx="628650" cy="638175"/>
          </a:xfrm>
          <a:prstGeom prst="rect">
            <a:avLst/>
          </a:prstGeom>
        </p:spPr>
      </p:pic>
      <p:pic>
        <p:nvPicPr>
          <p:cNvPr id="35" name="Picture 34">
            <a:extLst>
              <a:ext uri="{FF2B5EF4-FFF2-40B4-BE49-F238E27FC236}">
                <a16:creationId xmlns:a16="http://schemas.microsoft.com/office/drawing/2014/main" id="{40626886-9713-88A6-4A09-49CBBB9ADC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994" y="3030707"/>
            <a:ext cx="628650" cy="628650"/>
          </a:xfrm>
          <a:prstGeom prst="rect">
            <a:avLst/>
          </a:prstGeom>
        </p:spPr>
      </p:pic>
      <p:pic>
        <p:nvPicPr>
          <p:cNvPr id="36" name="Picture 35">
            <a:extLst>
              <a:ext uri="{FF2B5EF4-FFF2-40B4-BE49-F238E27FC236}">
                <a16:creationId xmlns:a16="http://schemas.microsoft.com/office/drawing/2014/main" id="{179ABBC9-649D-C721-0A64-FA8593034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5827" y="3023850"/>
            <a:ext cx="638175" cy="628650"/>
          </a:xfrm>
          <a:prstGeom prst="rect">
            <a:avLst/>
          </a:prstGeom>
        </p:spPr>
      </p:pic>
      <p:pic>
        <p:nvPicPr>
          <p:cNvPr id="37" name="Picture 36">
            <a:extLst>
              <a:ext uri="{FF2B5EF4-FFF2-40B4-BE49-F238E27FC236}">
                <a16:creationId xmlns:a16="http://schemas.microsoft.com/office/drawing/2014/main" id="{CE898EB3-86F2-30EA-D7E4-B84B2250C7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4981" y="3013313"/>
            <a:ext cx="628650" cy="628650"/>
          </a:xfrm>
          <a:prstGeom prst="rect">
            <a:avLst/>
          </a:prstGeom>
        </p:spPr>
      </p:pic>
      <p:pic>
        <p:nvPicPr>
          <p:cNvPr id="38" name="Picture 37">
            <a:extLst>
              <a:ext uri="{FF2B5EF4-FFF2-40B4-BE49-F238E27FC236}">
                <a16:creationId xmlns:a16="http://schemas.microsoft.com/office/drawing/2014/main" id="{DE5A3AC3-C5F0-27C6-221A-C2532D49D1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8994" y="1673558"/>
            <a:ext cx="628650" cy="628650"/>
          </a:xfrm>
          <a:prstGeom prst="rect">
            <a:avLst/>
          </a:prstGeom>
        </p:spPr>
      </p:pic>
      <p:pic>
        <p:nvPicPr>
          <p:cNvPr id="39" name="Picture 38">
            <a:extLst>
              <a:ext uri="{FF2B5EF4-FFF2-40B4-BE49-F238E27FC236}">
                <a16:creationId xmlns:a16="http://schemas.microsoft.com/office/drawing/2014/main" id="{7841872C-1325-7147-EE0B-7BBEE52249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2463" y="1673558"/>
            <a:ext cx="638175" cy="628650"/>
          </a:xfrm>
          <a:prstGeom prst="rect">
            <a:avLst/>
          </a:prstGeom>
        </p:spPr>
      </p:pic>
      <p:pic>
        <p:nvPicPr>
          <p:cNvPr id="40" name="Picture 39">
            <a:extLst>
              <a:ext uri="{FF2B5EF4-FFF2-40B4-BE49-F238E27FC236}">
                <a16:creationId xmlns:a16="http://schemas.microsoft.com/office/drawing/2014/main" id="{C28DD540-1CF8-6BCD-49A3-18FB631E74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65457" y="1673558"/>
            <a:ext cx="628650" cy="628650"/>
          </a:xfrm>
          <a:prstGeom prst="rect">
            <a:avLst/>
          </a:prstGeom>
        </p:spPr>
      </p:pic>
      <p:pic>
        <p:nvPicPr>
          <p:cNvPr id="41" name="Picture 40">
            <a:extLst>
              <a:ext uri="{FF2B5EF4-FFF2-40B4-BE49-F238E27FC236}">
                <a16:creationId xmlns:a16="http://schemas.microsoft.com/office/drawing/2014/main" id="{4089F6E1-DF11-8743-77A8-D30BABC4F3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8994" y="2351662"/>
            <a:ext cx="628650" cy="638175"/>
          </a:xfrm>
          <a:prstGeom prst="rect">
            <a:avLst/>
          </a:prstGeom>
        </p:spPr>
      </p:pic>
      <p:pic>
        <p:nvPicPr>
          <p:cNvPr id="5" name="Picture 7" descr="A bird with a large beak">
            <a:extLst>
              <a:ext uri="{FF2B5EF4-FFF2-40B4-BE49-F238E27FC236}">
                <a16:creationId xmlns:a16="http://schemas.microsoft.com/office/drawing/2014/main" id="{190E3159-7FEB-4AEF-0645-2F19E8CFA345}"/>
              </a:ext>
            </a:extLst>
          </p:cNvPr>
          <p:cNvPicPr>
            <a:picLocks noChangeAspect="1"/>
          </p:cNvPicPr>
          <p:nvPr/>
        </p:nvPicPr>
        <p:blipFill rotWithShape="1">
          <a:blip r:embed="rId2"/>
          <a:srcRect l="11321" r="18868"/>
          <a:stretch/>
        </p:blipFill>
        <p:spPr>
          <a:xfrm>
            <a:off x="3983094" y="1987883"/>
            <a:ext cx="1798581" cy="1562400"/>
          </a:xfrm>
          <a:prstGeom prst="rect">
            <a:avLst/>
          </a:prstGeom>
        </p:spPr>
      </p:pic>
      <p:sp>
        <p:nvSpPr>
          <p:cNvPr id="19" name="TextBox 18">
            <a:extLst>
              <a:ext uri="{FF2B5EF4-FFF2-40B4-BE49-F238E27FC236}">
                <a16:creationId xmlns:a16="http://schemas.microsoft.com/office/drawing/2014/main" id="{C186094A-D47F-2879-0B8F-1B0CB7227CCD}"/>
              </a:ext>
            </a:extLst>
          </p:cNvPr>
          <p:cNvSpPr txBox="1"/>
          <p:nvPr/>
        </p:nvSpPr>
        <p:spPr>
          <a:xfrm>
            <a:off x="6978316" y="1861641"/>
            <a:ext cx="125003" cy="369332"/>
          </a:xfrm>
          <a:prstGeom prst="rect">
            <a:avLst/>
          </a:prstGeom>
          <a:noFill/>
        </p:spPr>
        <p:txBody>
          <a:bodyPr wrap="square" rtlCol="0">
            <a:spAutoFit/>
          </a:bodyPr>
          <a:lstStyle/>
          <a:p>
            <a:r>
              <a:rPr lang="en-DE" dirty="0">
                <a:solidFill>
                  <a:schemeClr val="bg1"/>
                </a:solidFill>
              </a:rPr>
              <a:t>1</a:t>
            </a:r>
          </a:p>
        </p:txBody>
      </p:sp>
      <p:sp>
        <p:nvSpPr>
          <p:cNvPr id="29" name="TextBox 28">
            <a:extLst>
              <a:ext uri="{FF2B5EF4-FFF2-40B4-BE49-F238E27FC236}">
                <a16:creationId xmlns:a16="http://schemas.microsoft.com/office/drawing/2014/main" id="{12CF6729-95B2-C463-5D6A-5DDCF28C94E8}"/>
              </a:ext>
            </a:extLst>
          </p:cNvPr>
          <p:cNvSpPr txBox="1"/>
          <p:nvPr/>
        </p:nvSpPr>
        <p:spPr>
          <a:xfrm>
            <a:off x="7759767" y="1719738"/>
            <a:ext cx="197042" cy="369332"/>
          </a:xfrm>
          <a:prstGeom prst="rect">
            <a:avLst/>
          </a:prstGeom>
          <a:noFill/>
        </p:spPr>
        <p:txBody>
          <a:bodyPr wrap="square" rtlCol="0">
            <a:spAutoFit/>
          </a:bodyPr>
          <a:lstStyle/>
          <a:p>
            <a:r>
              <a:rPr lang="en-DE" dirty="0">
                <a:solidFill>
                  <a:schemeClr val="bg1"/>
                </a:solidFill>
              </a:rPr>
              <a:t>2</a:t>
            </a:r>
          </a:p>
        </p:txBody>
      </p:sp>
      <p:sp>
        <p:nvSpPr>
          <p:cNvPr id="30" name="TextBox 29">
            <a:extLst>
              <a:ext uri="{FF2B5EF4-FFF2-40B4-BE49-F238E27FC236}">
                <a16:creationId xmlns:a16="http://schemas.microsoft.com/office/drawing/2014/main" id="{E13BD532-D86D-BB27-34DB-27D852E4256D}"/>
              </a:ext>
            </a:extLst>
          </p:cNvPr>
          <p:cNvSpPr txBox="1"/>
          <p:nvPr/>
        </p:nvSpPr>
        <p:spPr>
          <a:xfrm>
            <a:off x="8371848" y="1914940"/>
            <a:ext cx="238752" cy="369332"/>
          </a:xfrm>
          <a:prstGeom prst="rect">
            <a:avLst/>
          </a:prstGeom>
          <a:noFill/>
        </p:spPr>
        <p:txBody>
          <a:bodyPr wrap="square" rtlCol="0">
            <a:spAutoFit/>
          </a:bodyPr>
          <a:lstStyle/>
          <a:p>
            <a:r>
              <a:rPr lang="en-DE" dirty="0">
                <a:solidFill>
                  <a:schemeClr val="bg1"/>
                </a:solidFill>
              </a:rPr>
              <a:t>3</a:t>
            </a:r>
          </a:p>
        </p:txBody>
      </p:sp>
      <p:sp>
        <p:nvSpPr>
          <p:cNvPr id="31" name="TextBox 30">
            <a:extLst>
              <a:ext uri="{FF2B5EF4-FFF2-40B4-BE49-F238E27FC236}">
                <a16:creationId xmlns:a16="http://schemas.microsoft.com/office/drawing/2014/main" id="{77367DD0-453C-AB42-3554-11FF10160ACC}"/>
              </a:ext>
            </a:extLst>
          </p:cNvPr>
          <p:cNvSpPr txBox="1"/>
          <p:nvPr/>
        </p:nvSpPr>
        <p:spPr>
          <a:xfrm>
            <a:off x="6973735" y="2459609"/>
            <a:ext cx="301686" cy="369332"/>
          </a:xfrm>
          <a:prstGeom prst="rect">
            <a:avLst/>
          </a:prstGeom>
          <a:noFill/>
        </p:spPr>
        <p:txBody>
          <a:bodyPr wrap="none" rtlCol="0">
            <a:spAutoFit/>
          </a:bodyPr>
          <a:lstStyle/>
          <a:p>
            <a:r>
              <a:rPr lang="en-DE" dirty="0">
                <a:solidFill>
                  <a:schemeClr val="bg1"/>
                </a:solidFill>
              </a:rPr>
              <a:t>4</a:t>
            </a:r>
          </a:p>
        </p:txBody>
      </p:sp>
      <p:sp>
        <p:nvSpPr>
          <p:cNvPr id="32" name="TextBox 31">
            <a:extLst>
              <a:ext uri="{FF2B5EF4-FFF2-40B4-BE49-F238E27FC236}">
                <a16:creationId xmlns:a16="http://schemas.microsoft.com/office/drawing/2014/main" id="{30AA940F-39EA-672A-2496-AF9DC4B057C6}"/>
              </a:ext>
            </a:extLst>
          </p:cNvPr>
          <p:cNvSpPr txBox="1"/>
          <p:nvPr/>
        </p:nvSpPr>
        <p:spPr>
          <a:xfrm>
            <a:off x="7686089" y="2486083"/>
            <a:ext cx="301686" cy="369332"/>
          </a:xfrm>
          <a:prstGeom prst="rect">
            <a:avLst/>
          </a:prstGeom>
          <a:noFill/>
        </p:spPr>
        <p:txBody>
          <a:bodyPr wrap="none" rtlCol="0">
            <a:spAutoFit/>
          </a:bodyPr>
          <a:lstStyle/>
          <a:p>
            <a:r>
              <a:rPr lang="en-DE" dirty="0">
                <a:solidFill>
                  <a:schemeClr val="bg1"/>
                </a:solidFill>
              </a:rPr>
              <a:t>5</a:t>
            </a:r>
          </a:p>
        </p:txBody>
      </p:sp>
      <p:sp>
        <p:nvSpPr>
          <p:cNvPr id="42" name="TextBox 41">
            <a:extLst>
              <a:ext uri="{FF2B5EF4-FFF2-40B4-BE49-F238E27FC236}">
                <a16:creationId xmlns:a16="http://schemas.microsoft.com/office/drawing/2014/main" id="{308E1FFB-CB4F-95DE-540F-4B8788170D45}"/>
              </a:ext>
            </a:extLst>
          </p:cNvPr>
          <p:cNvSpPr txBox="1"/>
          <p:nvPr/>
        </p:nvSpPr>
        <p:spPr>
          <a:xfrm>
            <a:off x="8328939" y="2473094"/>
            <a:ext cx="301686" cy="369332"/>
          </a:xfrm>
          <a:prstGeom prst="rect">
            <a:avLst/>
          </a:prstGeom>
          <a:noFill/>
        </p:spPr>
        <p:txBody>
          <a:bodyPr wrap="none" rtlCol="0">
            <a:spAutoFit/>
          </a:bodyPr>
          <a:lstStyle/>
          <a:p>
            <a:r>
              <a:rPr lang="en-DE" dirty="0">
                <a:solidFill>
                  <a:schemeClr val="bg1"/>
                </a:solidFill>
              </a:rPr>
              <a:t>6</a:t>
            </a:r>
          </a:p>
        </p:txBody>
      </p:sp>
      <p:sp>
        <p:nvSpPr>
          <p:cNvPr id="43" name="TextBox 42">
            <a:extLst>
              <a:ext uri="{FF2B5EF4-FFF2-40B4-BE49-F238E27FC236}">
                <a16:creationId xmlns:a16="http://schemas.microsoft.com/office/drawing/2014/main" id="{489F71FF-3C51-4810-F342-D29BAB91A0A9}"/>
              </a:ext>
            </a:extLst>
          </p:cNvPr>
          <p:cNvSpPr txBox="1"/>
          <p:nvPr/>
        </p:nvSpPr>
        <p:spPr>
          <a:xfrm>
            <a:off x="6972619" y="3160366"/>
            <a:ext cx="301686" cy="369332"/>
          </a:xfrm>
          <a:prstGeom prst="rect">
            <a:avLst/>
          </a:prstGeom>
          <a:noFill/>
        </p:spPr>
        <p:txBody>
          <a:bodyPr wrap="none" rtlCol="0">
            <a:spAutoFit/>
          </a:bodyPr>
          <a:lstStyle/>
          <a:p>
            <a:r>
              <a:rPr lang="en-DE" dirty="0">
                <a:solidFill>
                  <a:schemeClr val="bg1"/>
                </a:solidFill>
              </a:rPr>
              <a:t>7</a:t>
            </a:r>
          </a:p>
        </p:txBody>
      </p:sp>
      <p:sp>
        <p:nvSpPr>
          <p:cNvPr id="44" name="TextBox 43">
            <a:extLst>
              <a:ext uri="{FF2B5EF4-FFF2-40B4-BE49-F238E27FC236}">
                <a16:creationId xmlns:a16="http://schemas.microsoft.com/office/drawing/2014/main" id="{A1A0CF7B-92E6-3028-289D-9D718B264280}"/>
              </a:ext>
            </a:extLst>
          </p:cNvPr>
          <p:cNvSpPr txBox="1"/>
          <p:nvPr/>
        </p:nvSpPr>
        <p:spPr>
          <a:xfrm>
            <a:off x="7655123" y="3145262"/>
            <a:ext cx="301686" cy="369332"/>
          </a:xfrm>
          <a:prstGeom prst="rect">
            <a:avLst/>
          </a:prstGeom>
          <a:noFill/>
        </p:spPr>
        <p:txBody>
          <a:bodyPr wrap="none" rtlCol="0">
            <a:spAutoFit/>
          </a:bodyPr>
          <a:lstStyle/>
          <a:p>
            <a:r>
              <a:rPr lang="en-DE" dirty="0">
                <a:solidFill>
                  <a:schemeClr val="bg1"/>
                </a:solidFill>
              </a:rPr>
              <a:t>8</a:t>
            </a:r>
          </a:p>
        </p:txBody>
      </p:sp>
      <p:sp>
        <p:nvSpPr>
          <p:cNvPr id="45" name="TextBox 44">
            <a:extLst>
              <a:ext uri="{FF2B5EF4-FFF2-40B4-BE49-F238E27FC236}">
                <a16:creationId xmlns:a16="http://schemas.microsoft.com/office/drawing/2014/main" id="{2E57EDBD-DEB4-E4B1-25A9-2DD5AE999248}"/>
              </a:ext>
            </a:extLst>
          </p:cNvPr>
          <p:cNvSpPr txBox="1"/>
          <p:nvPr/>
        </p:nvSpPr>
        <p:spPr>
          <a:xfrm>
            <a:off x="8308914" y="3129291"/>
            <a:ext cx="301686" cy="369332"/>
          </a:xfrm>
          <a:prstGeom prst="rect">
            <a:avLst/>
          </a:prstGeom>
          <a:noFill/>
        </p:spPr>
        <p:txBody>
          <a:bodyPr wrap="none" rtlCol="0">
            <a:spAutoFit/>
          </a:bodyPr>
          <a:lstStyle/>
          <a:p>
            <a:r>
              <a:rPr lang="en-DE" dirty="0">
                <a:solidFill>
                  <a:schemeClr val="bg1"/>
                </a:solidFill>
              </a:rPr>
              <a:t>9</a:t>
            </a:r>
          </a:p>
        </p:txBody>
      </p:sp>
      <p:pic>
        <p:nvPicPr>
          <p:cNvPr id="20" name="Picture 42">
            <a:extLst>
              <a:ext uri="{FF2B5EF4-FFF2-40B4-BE49-F238E27FC236}">
                <a16:creationId xmlns:a16="http://schemas.microsoft.com/office/drawing/2014/main" id="{61078407-C6FA-2C5C-244D-0390148A28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7698" y="1805786"/>
            <a:ext cx="1895475" cy="1895475"/>
          </a:xfrm>
          <a:prstGeom prst="rect">
            <a:avLst/>
          </a:prstGeom>
        </p:spPr>
      </p:pic>
      <p:pic>
        <p:nvPicPr>
          <p:cNvPr id="21" name="Picture 43">
            <a:extLst>
              <a:ext uri="{FF2B5EF4-FFF2-40B4-BE49-F238E27FC236}">
                <a16:creationId xmlns:a16="http://schemas.microsoft.com/office/drawing/2014/main" id="{B156AACA-9E81-2F46-53C9-682862A356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0098" y="1958186"/>
            <a:ext cx="1895475" cy="1895475"/>
          </a:xfrm>
          <a:prstGeom prst="rect">
            <a:avLst/>
          </a:prstGeom>
        </p:spPr>
      </p:pic>
      <p:pic>
        <p:nvPicPr>
          <p:cNvPr id="22" name="Picture 44">
            <a:extLst>
              <a:ext uri="{FF2B5EF4-FFF2-40B4-BE49-F238E27FC236}">
                <a16:creationId xmlns:a16="http://schemas.microsoft.com/office/drawing/2014/main" id="{39163506-2E69-3BF8-F19C-E2C5F6C69D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2498" y="2110586"/>
            <a:ext cx="1895475" cy="1895475"/>
          </a:xfrm>
          <a:prstGeom prst="rect">
            <a:avLst/>
          </a:prstGeom>
        </p:spPr>
      </p:pic>
      <p:pic>
        <p:nvPicPr>
          <p:cNvPr id="46" name="Picture 45">
            <a:extLst>
              <a:ext uri="{FF2B5EF4-FFF2-40B4-BE49-F238E27FC236}">
                <a16:creationId xmlns:a16="http://schemas.microsoft.com/office/drawing/2014/main" id="{DB99D7CA-C7E5-E64E-A416-3D494F38BF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4898" y="2262986"/>
            <a:ext cx="1895475" cy="1895475"/>
          </a:xfrm>
          <a:prstGeom prst="rect">
            <a:avLst/>
          </a:prstGeom>
        </p:spPr>
      </p:pic>
      <p:sp>
        <p:nvSpPr>
          <p:cNvPr id="74" name="Right Arrow 73">
            <a:extLst>
              <a:ext uri="{FF2B5EF4-FFF2-40B4-BE49-F238E27FC236}">
                <a16:creationId xmlns:a16="http://schemas.microsoft.com/office/drawing/2014/main" id="{7BD22E99-7025-AD7A-1536-03702F1516CE}"/>
              </a:ext>
            </a:extLst>
          </p:cNvPr>
          <p:cNvSpPr/>
          <p:nvPr/>
        </p:nvSpPr>
        <p:spPr>
          <a:xfrm>
            <a:off x="3208824" y="2828941"/>
            <a:ext cx="554068" cy="2017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ight Arrow 74">
            <a:extLst>
              <a:ext uri="{FF2B5EF4-FFF2-40B4-BE49-F238E27FC236}">
                <a16:creationId xmlns:a16="http://schemas.microsoft.com/office/drawing/2014/main" id="{97CBC34A-1648-996C-855F-1309BC67F313}"/>
              </a:ext>
            </a:extLst>
          </p:cNvPr>
          <p:cNvSpPr/>
          <p:nvPr/>
        </p:nvSpPr>
        <p:spPr>
          <a:xfrm>
            <a:off x="6066818" y="2788640"/>
            <a:ext cx="549170" cy="189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TextBox 76">
            <a:extLst>
              <a:ext uri="{FF2B5EF4-FFF2-40B4-BE49-F238E27FC236}">
                <a16:creationId xmlns:a16="http://schemas.microsoft.com/office/drawing/2014/main" id="{8127B6A8-87DE-2FA1-2E5C-B52E182A9F45}"/>
              </a:ext>
            </a:extLst>
          </p:cNvPr>
          <p:cNvSpPr txBox="1"/>
          <p:nvPr/>
        </p:nvSpPr>
        <p:spPr>
          <a:xfrm>
            <a:off x="1420018" y="4258064"/>
            <a:ext cx="1429679" cy="646331"/>
          </a:xfrm>
          <a:prstGeom prst="rect">
            <a:avLst/>
          </a:prstGeom>
          <a:noFill/>
        </p:spPr>
        <p:txBody>
          <a:bodyPr wrap="square" rtlCol="0">
            <a:spAutoFit/>
          </a:bodyPr>
          <a:lstStyle/>
          <a:p>
            <a:r>
              <a:rPr lang="en-GB" dirty="0"/>
              <a:t>Batch of images </a:t>
            </a:r>
            <a:r>
              <a:rPr lang="en-GB" b="1" dirty="0"/>
              <a:t>b</a:t>
            </a:r>
            <a:endParaRPr lang="en-DE" b="1" dirty="0"/>
          </a:p>
        </p:txBody>
      </p:sp>
      <p:sp>
        <p:nvSpPr>
          <p:cNvPr id="78" name="TextBox 77">
            <a:extLst>
              <a:ext uri="{FF2B5EF4-FFF2-40B4-BE49-F238E27FC236}">
                <a16:creationId xmlns:a16="http://schemas.microsoft.com/office/drawing/2014/main" id="{03BF4CE9-9F43-AA68-9250-F2E4716F124B}"/>
              </a:ext>
            </a:extLst>
          </p:cNvPr>
          <p:cNvSpPr txBox="1"/>
          <p:nvPr/>
        </p:nvSpPr>
        <p:spPr>
          <a:xfrm>
            <a:off x="3972098" y="3729106"/>
            <a:ext cx="1899559" cy="646331"/>
          </a:xfrm>
          <a:prstGeom prst="rect">
            <a:avLst/>
          </a:prstGeom>
          <a:noFill/>
        </p:spPr>
        <p:txBody>
          <a:bodyPr wrap="none" rtlCol="0">
            <a:spAutoFit/>
          </a:bodyPr>
          <a:lstStyle/>
          <a:p>
            <a:r>
              <a:rPr lang="en-GB" dirty="0"/>
              <a:t>O</a:t>
            </a:r>
            <a:r>
              <a:rPr lang="en-DE" dirty="0"/>
              <a:t>ne of the images</a:t>
            </a:r>
          </a:p>
          <a:p>
            <a:r>
              <a:rPr lang="en-DE" dirty="0"/>
              <a:t>(b, h, w, c)</a:t>
            </a:r>
          </a:p>
        </p:txBody>
      </p:sp>
      <p:sp>
        <p:nvSpPr>
          <p:cNvPr id="79" name="TextBox 78">
            <a:extLst>
              <a:ext uri="{FF2B5EF4-FFF2-40B4-BE49-F238E27FC236}">
                <a16:creationId xmlns:a16="http://schemas.microsoft.com/office/drawing/2014/main" id="{53A356B1-420C-20EE-F5E9-39EB05CDF0A2}"/>
              </a:ext>
            </a:extLst>
          </p:cNvPr>
          <p:cNvSpPr txBox="1"/>
          <p:nvPr/>
        </p:nvSpPr>
        <p:spPr>
          <a:xfrm>
            <a:off x="9596664" y="2284272"/>
            <a:ext cx="1322420" cy="923330"/>
          </a:xfrm>
          <a:prstGeom prst="rect">
            <a:avLst/>
          </a:prstGeom>
          <a:noFill/>
        </p:spPr>
        <p:txBody>
          <a:bodyPr wrap="square" rtlCol="0">
            <a:spAutoFit/>
          </a:bodyPr>
          <a:lstStyle/>
          <a:p>
            <a:r>
              <a:rPr lang="en-US" b="1" dirty="0"/>
              <a:t>n</a:t>
            </a:r>
            <a:r>
              <a:rPr lang="en-US" dirty="0"/>
              <a:t> </a:t>
            </a:r>
            <a:r>
              <a:rPr lang="en-DE" dirty="0"/>
              <a:t>patches of the  image</a:t>
            </a:r>
          </a:p>
        </p:txBody>
      </p:sp>
      <p:sp>
        <p:nvSpPr>
          <p:cNvPr id="6" name="Title 5">
            <a:extLst>
              <a:ext uri="{FF2B5EF4-FFF2-40B4-BE49-F238E27FC236}">
                <a16:creationId xmlns:a16="http://schemas.microsoft.com/office/drawing/2014/main" id="{E8033A35-041C-4970-DB60-CA1959D4776F}"/>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7" name="TextBox 6">
            <a:extLst>
              <a:ext uri="{FF2B5EF4-FFF2-40B4-BE49-F238E27FC236}">
                <a16:creationId xmlns:a16="http://schemas.microsoft.com/office/drawing/2014/main" id="{9E3AB233-9A5F-9613-EB01-A29E01DD36B6}"/>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95EE139D-9190-2841-ABB8-2C36E1D2F308}"/>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2DE36C6C-C9E6-F203-6FBF-EC799557C7DE}"/>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21</a:t>
            </a:fld>
            <a:endParaRPr lang="en-DE" sz="800" dirty="0">
              <a:solidFill>
                <a:srgbClr val="000000"/>
              </a:solidFill>
            </a:endParaRPr>
          </a:p>
        </p:txBody>
      </p:sp>
    </p:spTree>
    <p:extLst>
      <p:ext uri="{BB962C8B-B14F-4D97-AF65-F5344CB8AC3E}">
        <p14:creationId xmlns:p14="http://schemas.microsoft.com/office/powerpoint/2010/main" val="1405444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BE691-98E6-31DA-3F84-E937E37AFE95}"/>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9" name="Picture 7" descr="A bird with a large beak">
            <a:extLst>
              <a:ext uri="{FF2B5EF4-FFF2-40B4-BE49-F238E27FC236}">
                <a16:creationId xmlns:a16="http://schemas.microsoft.com/office/drawing/2014/main" id="{AFA5C8DF-99C1-F384-8B39-DEFF58AAE9C9}"/>
              </a:ext>
            </a:extLst>
          </p:cNvPr>
          <p:cNvPicPr>
            <a:picLocks noChangeAspect="1"/>
          </p:cNvPicPr>
          <p:nvPr/>
        </p:nvPicPr>
        <p:blipFill rotWithShape="1">
          <a:blip r:embed="rId2"/>
          <a:srcRect l="11321" r="18868"/>
          <a:stretch/>
        </p:blipFill>
        <p:spPr>
          <a:xfrm>
            <a:off x="1272916" y="2104594"/>
            <a:ext cx="1801884" cy="1565269"/>
          </a:xfrm>
          <a:prstGeom prst="rect">
            <a:avLst/>
          </a:prstGeom>
        </p:spPr>
      </p:pic>
      <p:pic>
        <p:nvPicPr>
          <p:cNvPr id="33" name="Picture 32">
            <a:extLst>
              <a:ext uri="{FF2B5EF4-FFF2-40B4-BE49-F238E27FC236}">
                <a16:creationId xmlns:a16="http://schemas.microsoft.com/office/drawing/2014/main" id="{D0706D4A-18C9-71B6-FB4A-64FE6C571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225" y="2339585"/>
            <a:ext cx="638175" cy="638175"/>
          </a:xfrm>
          <a:prstGeom prst="rect">
            <a:avLst/>
          </a:prstGeom>
        </p:spPr>
      </p:pic>
      <p:pic>
        <p:nvPicPr>
          <p:cNvPr id="34" name="Picture 33">
            <a:extLst>
              <a:ext uri="{FF2B5EF4-FFF2-40B4-BE49-F238E27FC236}">
                <a16:creationId xmlns:a16="http://schemas.microsoft.com/office/drawing/2014/main" id="{99CE2076-570C-E04E-C061-9F5B98028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4981" y="2339585"/>
            <a:ext cx="628650" cy="638175"/>
          </a:xfrm>
          <a:prstGeom prst="rect">
            <a:avLst/>
          </a:prstGeom>
        </p:spPr>
      </p:pic>
      <p:pic>
        <p:nvPicPr>
          <p:cNvPr id="35" name="Picture 34">
            <a:extLst>
              <a:ext uri="{FF2B5EF4-FFF2-40B4-BE49-F238E27FC236}">
                <a16:creationId xmlns:a16="http://schemas.microsoft.com/office/drawing/2014/main" id="{40626886-9713-88A6-4A09-49CBBB9ADC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8994" y="3030707"/>
            <a:ext cx="628650" cy="628650"/>
          </a:xfrm>
          <a:prstGeom prst="rect">
            <a:avLst/>
          </a:prstGeom>
        </p:spPr>
      </p:pic>
      <p:pic>
        <p:nvPicPr>
          <p:cNvPr id="36" name="Picture 35">
            <a:extLst>
              <a:ext uri="{FF2B5EF4-FFF2-40B4-BE49-F238E27FC236}">
                <a16:creationId xmlns:a16="http://schemas.microsoft.com/office/drawing/2014/main" id="{179ABBC9-649D-C721-0A64-FA8593034B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5827" y="3023850"/>
            <a:ext cx="638175" cy="628650"/>
          </a:xfrm>
          <a:prstGeom prst="rect">
            <a:avLst/>
          </a:prstGeom>
        </p:spPr>
      </p:pic>
      <p:pic>
        <p:nvPicPr>
          <p:cNvPr id="37" name="Picture 36">
            <a:extLst>
              <a:ext uri="{FF2B5EF4-FFF2-40B4-BE49-F238E27FC236}">
                <a16:creationId xmlns:a16="http://schemas.microsoft.com/office/drawing/2014/main" id="{CE898EB3-86F2-30EA-D7E4-B84B2250C7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4981" y="3013313"/>
            <a:ext cx="628650" cy="628650"/>
          </a:xfrm>
          <a:prstGeom prst="rect">
            <a:avLst/>
          </a:prstGeom>
        </p:spPr>
      </p:pic>
      <p:pic>
        <p:nvPicPr>
          <p:cNvPr id="38" name="Picture 37">
            <a:extLst>
              <a:ext uri="{FF2B5EF4-FFF2-40B4-BE49-F238E27FC236}">
                <a16:creationId xmlns:a16="http://schemas.microsoft.com/office/drawing/2014/main" id="{DE5A3AC3-C5F0-27C6-221A-C2532D49D14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8994" y="1673558"/>
            <a:ext cx="628650" cy="628650"/>
          </a:xfrm>
          <a:prstGeom prst="rect">
            <a:avLst/>
          </a:prstGeom>
        </p:spPr>
      </p:pic>
      <p:pic>
        <p:nvPicPr>
          <p:cNvPr id="39" name="Picture 38">
            <a:extLst>
              <a:ext uri="{FF2B5EF4-FFF2-40B4-BE49-F238E27FC236}">
                <a16:creationId xmlns:a16="http://schemas.microsoft.com/office/drawing/2014/main" id="{7841872C-1325-7147-EE0B-7BBEE522497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2463" y="1673558"/>
            <a:ext cx="638175" cy="628650"/>
          </a:xfrm>
          <a:prstGeom prst="rect">
            <a:avLst/>
          </a:prstGeom>
        </p:spPr>
      </p:pic>
      <p:pic>
        <p:nvPicPr>
          <p:cNvPr id="40" name="Picture 39">
            <a:extLst>
              <a:ext uri="{FF2B5EF4-FFF2-40B4-BE49-F238E27FC236}">
                <a16:creationId xmlns:a16="http://schemas.microsoft.com/office/drawing/2014/main" id="{C28DD540-1CF8-6BCD-49A3-18FB631E74E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65457" y="1673558"/>
            <a:ext cx="628650" cy="628650"/>
          </a:xfrm>
          <a:prstGeom prst="rect">
            <a:avLst/>
          </a:prstGeom>
        </p:spPr>
      </p:pic>
      <p:pic>
        <p:nvPicPr>
          <p:cNvPr id="41" name="Picture 40">
            <a:extLst>
              <a:ext uri="{FF2B5EF4-FFF2-40B4-BE49-F238E27FC236}">
                <a16:creationId xmlns:a16="http://schemas.microsoft.com/office/drawing/2014/main" id="{4089F6E1-DF11-8743-77A8-D30BABC4F3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8994" y="2351662"/>
            <a:ext cx="628650" cy="638175"/>
          </a:xfrm>
          <a:prstGeom prst="rect">
            <a:avLst/>
          </a:prstGeom>
        </p:spPr>
      </p:pic>
      <p:pic>
        <p:nvPicPr>
          <p:cNvPr id="5" name="Picture 7" descr="A bird with a large beak">
            <a:extLst>
              <a:ext uri="{FF2B5EF4-FFF2-40B4-BE49-F238E27FC236}">
                <a16:creationId xmlns:a16="http://schemas.microsoft.com/office/drawing/2014/main" id="{190E3159-7FEB-4AEF-0645-2F19E8CFA345}"/>
              </a:ext>
            </a:extLst>
          </p:cNvPr>
          <p:cNvPicPr>
            <a:picLocks noChangeAspect="1"/>
          </p:cNvPicPr>
          <p:nvPr/>
        </p:nvPicPr>
        <p:blipFill rotWithShape="1">
          <a:blip r:embed="rId2"/>
          <a:srcRect l="11321" r="18868"/>
          <a:stretch/>
        </p:blipFill>
        <p:spPr>
          <a:xfrm>
            <a:off x="3983094" y="1987883"/>
            <a:ext cx="1798581" cy="1562400"/>
          </a:xfrm>
          <a:prstGeom prst="rect">
            <a:avLst/>
          </a:prstGeom>
        </p:spPr>
      </p:pic>
      <p:sp>
        <p:nvSpPr>
          <p:cNvPr id="19" name="TextBox 18">
            <a:extLst>
              <a:ext uri="{FF2B5EF4-FFF2-40B4-BE49-F238E27FC236}">
                <a16:creationId xmlns:a16="http://schemas.microsoft.com/office/drawing/2014/main" id="{C186094A-D47F-2879-0B8F-1B0CB7227CCD}"/>
              </a:ext>
            </a:extLst>
          </p:cNvPr>
          <p:cNvSpPr txBox="1"/>
          <p:nvPr/>
        </p:nvSpPr>
        <p:spPr>
          <a:xfrm>
            <a:off x="6978316" y="1861641"/>
            <a:ext cx="125003" cy="369332"/>
          </a:xfrm>
          <a:prstGeom prst="rect">
            <a:avLst/>
          </a:prstGeom>
          <a:noFill/>
        </p:spPr>
        <p:txBody>
          <a:bodyPr wrap="square" rtlCol="0">
            <a:spAutoFit/>
          </a:bodyPr>
          <a:lstStyle/>
          <a:p>
            <a:r>
              <a:rPr lang="en-DE" dirty="0">
                <a:solidFill>
                  <a:schemeClr val="bg1"/>
                </a:solidFill>
              </a:rPr>
              <a:t>1</a:t>
            </a:r>
          </a:p>
        </p:txBody>
      </p:sp>
      <p:sp>
        <p:nvSpPr>
          <p:cNvPr id="29" name="TextBox 28">
            <a:extLst>
              <a:ext uri="{FF2B5EF4-FFF2-40B4-BE49-F238E27FC236}">
                <a16:creationId xmlns:a16="http://schemas.microsoft.com/office/drawing/2014/main" id="{12CF6729-95B2-C463-5D6A-5DDCF28C94E8}"/>
              </a:ext>
            </a:extLst>
          </p:cNvPr>
          <p:cNvSpPr txBox="1"/>
          <p:nvPr/>
        </p:nvSpPr>
        <p:spPr>
          <a:xfrm>
            <a:off x="7759767" y="1719738"/>
            <a:ext cx="197042" cy="369332"/>
          </a:xfrm>
          <a:prstGeom prst="rect">
            <a:avLst/>
          </a:prstGeom>
          <a:noFill/>
        </p:spPr>
        <p:txBody>
          <a:bodyPr wrap="square" rtlCol="0">
            <a:spAutoFit/>
          </a:bodyPr>
          <a:lstStyle/>
          <a:p>
            <a:r>
              <a:rPr lang="en-DE" dirty="0">
                <a:solidFill>
                  <a:schemeClr val="bg1"/>
                </a:solidFill>
              </a:rPr>
              <a:t>2</a:t>
            </a:r>
          </a:p>
        </p:txBody>
      </p:sp>
      <p:sp>
        <p:nvSpPr>
          <p:cNvPr id="30" name="TextBox 29">
            <a:extLst>
              <a:ext uri="{FF2B5EF4-FFF2-40B4-BE49-F238E27FC236}">
                <a16:creationId xmlns:a16="http://schemas.microsoft.com/office/drawing/2014/main" id="{E13BD532-D86D-BB27-34DB-27D852E4256D}"/>
              </a:ext>
            </a:extLst>
          </p:cNvPr>
          <p:cNvSpPr txBox="1"/>
          <p:nvPr/>
        </p:nvSpPr>
        <p:spPr>
          <a:xfrm>
            <a:off x="8371848" y="1914940"/>
            <a:ext cx="238752" cy="369332"/>
          </a:xfrm>
          <a:prstGeom prst="rect">
            <a:avLst/>
          </a:prstGeom>
          <a:noFill/>
        </p:spPr>
        <p:txBody>
          <a:bodyPr wrap="square" rtlCol="0">
            <a:spAutoFit/>
          </a:bodyPr>
          <a:lstStyle/>
          <a:p>
            <a:r>
              <a:rPr lang="en-DE" dirty="0">
                <a:solidFill>
                  <a:schemeClr val="bg1"/>
                </a:solidFill>
              </a:rPr>
              <a:t>3</a:t>
            </a:r>
          </a:p>
        </p:txBody>
      </p:sp>
      <p:sp>
        <p:nvSpPr>
          <p:cNvPr id="31" name="TextBox 30">
            <a:extLst>
              <a:ext uri="{FF2B5EF4-FFF2-40B4-BE49-F238E27FC236}">
                <a16:creationId xmlns:a16="http://schemas.microsoft.com/office/drawing/2014/main" id="{77367DD0-453C-AB42-3554-11FF10160ACC}"/>
              </a:ext>
            </a:extLst>
          </p:cNvPr>
          <p:cNvSpPr txBox="1"/>
          <p:nvPr/>
        </p:nvSpPr>
        <p:spPr>
          <a:xfrm>
            <a:off x="6973735" y="2459609"/>
            <a:ext cx="301686" cy="369332"/>
          </a:xfrm>
          <a:prstGeom prst="rect">
            <a:avLst/>
          </a:prstGeom>
          <a:noFill/>
        </p:spPr>
        <p:txBody>
          <a:bodyPr wrap="none" rtlCol="0">
            <a:spAutoFit/>
          </a:bodyPr>
          <a:lstStyle/>
          <a:p>
            <a:r>
              <a:rPr lang="en-DE" dirty="0">
                <a:solidFill>
                  <a:schemeClr val="bg1"/>
                </a:solidFill>
              </a:rPr>
              <a:t>4</a:t>
            </a:r>
          </a:p>
        </p:txBody>
      </p:sp>
      <p:sp>
        <p:nvSpPr>
          <p:cNvPr id="32" name="TextBox 31">
            <a:extLst>
              <a:ext uri="{FF2B5EF4-FFF2-40B4-BE49-F238E27FC236}">
                <a16:creationId xmlns:a16="http://schemas.microsoft.com/office/drawing/2014/main" id="{30AA940F-39EA-672A-2496-AF9DC4B057C6}"/>
              </a:ext>
            </a:extLst>
          </p:cNvPr>
          <p:cNvSpPr txBox="1"/>
          <p:nvPr/>
        </p:nvSpPr>
        <p:spPr>
          <a:xfrm>
            <a:off x="7686089" y="2486083"/>
            <a:ext cx="301686" cy="369332"/>
          </a:xfrm>
          <a:prstGeom prst="rect">
            <a:avLst/>
          </a:prstGeom>
          <a:noFill/>
        </p:spPr>
        <p:txBody>
          <a:bodyPr wrap="none" rtlCol="0">
            <a:spAutoFit/>
          </a:bodyPr>
          <a:lstStyle/>
          <a:p>
            <a:r>
              <a:rPr lang="en-DE" dirty="0">
                <a:solidFill>
                  <a:schemeClr val="bg1"/>
                </a:solidFill>
              </a:rPr>
              <a:t>5</a:t>
            </a:r>
          </a:p>
        </p:txBody>
      </p:sp>
      <p:sp>
        <p:nvSpPr>
          <p:cNvPr id="42" name="TextBox 41">
            <a:extLst>
              <a:ext uri="{FF2B5EF4-FFF2-40B4-BE49-F238E27FC236}">
                <a16:creationId xmlns:a16="http://schemas.microsoft.com/office/drawing/2014/main" id="{308E1FFB-CB4F-95DE-540F-4B8788170D45}"/>
              </a:ext>
            </a:extLst>
          </p:cNvPr>
          <p:cNvSpPr txBox="1"/>
          <p:nvPr/>
        </p:nvSpPr>
        <p:spPr>
          <a:xfrm>
            <a:off x="8328939" y="2473094"/>
            <a:ext cx="301686" cy="369332"/>
          </a:xfrm>
          <a:prstGeom prst="rect">
            <a:avLst/>
          </a:prstGeom>
          <a:noFill/>
        </p:spPr>
        <p:txBody>
          <a:bodyPr wrap="none" rtlCol="0">
            <a:spAutoFit/>
          </a:bodyPr>
          <a:lstStyle/>
          <a:p>
            <a:r>
              <a:rPr lang="en-DE" dirty="0">
                <a:solidFill>
                  <a:schemeClr val="bg1"/>
                </a:solidFill>
              </a:rPr>
              <a:t>6</a:t>
            </a:r>
          </a:p>
        </p:txBody>
      </p:sp>
      <p:sp>
        <p:nvSpPr>
          <p:cNvPr id="43" name="TextBox 42">
            <a:extLst>
              <a:ext uri="{FF2B5EF4-FFF2-40B4-BE49-F238E27FC236}">
                <a16:creationId xmlns:a16="http://schemas.microsoft.com/office/drawing/2014/main" id="{489F71FF-3C51-4810-F342-D29BAB91A0A9}"/>
              </a:ext>
            </a:extLst>
          </p:cNvPr>
          <p:cNvSpPr txBox="1"/>
          <p:nvPr/>
        </p:nvSpPr>
        <p:spPr>
          <a:xfrm>
            <a:off x="6972619" y="3160366"/>
            <a:ext cx="301686" cy="369332"/>
          </a:xfrm>
          <a:prstGeom prst="rect">
            <a:avLst/>
          </a:prstGeom>
          <a:noFill/>
        </p:spPr>
        <p:txBody>
          <a:bodyPr wrap="none" rtlCol="0">
            <a:spAutoFit/>
          </a:bodyPr>
          <a:lstStyle/>
          <a:p>
            <a:r>
              <a:rPr lang="en-DE" dirty="0">
                <a:solidFill>
                  <a:schemeClr val="bg1"/>
                </a:solidFill>
              </a:rPr>
              <a:t>7</a:t>
            </a:r>
          </a:p>
        </p:txBody>
      </p:sp>
      <p:sp>
        <p:nvSpPr>
          <p:cNvPr id="44" name="TextBox 43">
            <a:extLst>
              <a:ext uri="{FF2B5EF4-FFF2-40B4-BE49-F238E27FC236}">
                <a16:creationId xmlns:a16="http://schemas.microsoft.com/office/drawing/2014/main" id="{A1A0CF7B-92E6-3028-289D-9D718B264280}"/>
              </a:ext>
            </a:extLst>
          </p:cNvPr>
          <p:cNvSpPr txBox="1"/>
          <p:nvPr/>
        </p:nvSpPr>
        <p:spPr>
          <a:xfrm>
            <a:off x="7655123" y="3145262"/>
            <a:ext cx="301686" cy="369332"/>
          </a:xfrm>
          <a:prstGeom prst="rect">
            <a:avLst/>
          </a:prstGeom>
          <a:noFill/>
        </p:spPr>
        <p:txBody>
          <a:bodyPr wrap="none" rtlCol="0">
            <a:spAutoFit/>
          </a:bodyPr>
          <a:lstStyle/>
          <a:p>
            <a:r>
              <a:rPr lang="en-DE" dirty="0">
                <a:solidFill>
                  <a:schemeClr val="bg1"/>
                </a:solidFill>
              </a:rPr>
              <a:t>8</a:t>
            </a:r>
          </a:p>
        </p:txBody>
      </p:sp>
      <p:sp>
        <p:nvSpPr>
          <p:cNvPr id="45" name="TextBox 44">
            <a:extLst>
              <a:ext uri="{FF2B5EF4-FFF2-40B4-BE49-F238E27FC236}">
                <a16:creationId xmlns:a16="http://schemas.microsoft.com/office/drawing/2014/main" id="{2E57EDBD-DEB4-E4B1-25A9-2DD5AE999248}"/>
              </a:ext>
            </a:extLst>
          </p:cNvPr>
          <p:cNvSpPr txBox="1"/>
          <p:nvPr/>
        </p:nvSpPr>
        <p:spPr>
          <a:xfrm>
            <a:off x="8308914" y="3129291"/>
            <a:ext cx="301686" cy="369332"/>
          </a:xfrm>
          <a:prstGeom prst="rect">
            <a:avLst/>
          </a:prstGeom>
          <a:noFill/>
        </p:spPr>
        <p:txBody>
          <a:bodyPr wrap="none" rtlCol="0">
            <a:spAutoFit/>
          </a:bodyPr>
          <a:lstStyle/>
          <a:p>
            <a:r>
              <a:rPr lang="en-DE" dirty="0">
                <a:solidFill>
                  <a:schemeClr val="bg1"/>
                </a:solidFill>
              </a:rPr>
              <a:t>9</a:t>
            </a:r>
          </a:p>
        </p:txBody>
      </p:sp>
      <p:pic>
        <p:nvPicPr>
          <p:cNvPr id="20" name="Picture 42">
            <a:extLst>
              <a:ext uri="{FF2B5EF4-FFF2-40B4-BE49-F238E27FC236}">
                <a16:creationId xmlns:a16="http://schemas.microsoft.com/office/drawing/2014/main" id="{61078407-C6FA-2C5C-244D-0390148A28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07698" y="1805786"/>
            <a:ext cx="1895475" cy="1895475"/>
          </a:xfrm>
          <a:prstGeom prst="rect">
            <a:avLst/>
          </a:prstGeom>
        </p:spPr>
      </p:pic>
      <p:pic>
        <p:nvPicPr>
          <p:cNvPr id="21" name="Picture 43">
            <a:extLst>
              <a:ext uri="{FF2B5EF4-FFF2-40B4-BE49-F238E27FC236}">
                <a16:creationId xmlns:a16="http://schemas.microsoft.com/office/drawing/2014/main" id="{B156AACA-9E81-2F46-53C9-682862A356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60098" y="1958186"/>
            <a:ext cx="1895475" cy="1895475"/>
          </a:xfrm>
          <a:prstGeom prst="rect">
            <a:avLst/>
          </a:prstGeom>
        </p:spPr>
      </p:pic>
      <p:pic>
        <p:nvPicPr>
          <p:cNvPr id="22" name="Picture 44">
            <a:extLst>
              <a:ext uri="{FF2B5EF4-FFF2-40B4-BE49-F238E27FC236}">
                <a16:creationId xmlns:a16="http://schemas.microsoft.com/office/drawing/2014/main" id="{39163506-2E69-3BF8-F19C-E2C5F6C69D5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2498" y="2110586"/>
            <a:ext cx="1895475" cy="1895475"/>
          </a:xfrm>
          <a:prstGeom prst="rect">
            <a:avLst/>
          </a:prstGeom>
        </p:spPr>
      </p:pic>
      <p:pic>
        <p:nvPicPr>
          <p:cNvPr id="46" name="Picture 45">
            <a:extLst>
              <a:ext uri="{FF2B5EF4-FFF2-40B4-BE49-F238E27FC236}">
                <a16:creationId xmlns:a16="http://schemas.microsoft.com/office/drawing/2014/main" id="{DB99D7CA-C7E5-E64E-A416-3D494F38BFC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64898" y="2262986"/>
            <a:ext cx="1895475" cy="1895475"/>
          </a:xfrm>
          <a:prstGeom prst="rect">
            <a:avLst/>
          </a:prstGeom>
        </p:spPr>
      </p:pic>
      <p:pic>
        <p:nvPicPr>
          <p:cNvPr id="56" name="Picture 55">
            <a:extLst>
              <a:ext uri="{FF2B5EF4-FFF2-40B4-BE49-F238E27FC236}">
                <a16:creationId xmlns:a16="http://schemas.microsoft.com/office/drawing/2014/main" id="{301E4D22-B1C7-B15D-2EE9-9ED24FA43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2431" y="5191228"/>
            <a:ext cx="638175" cy="638175"/>
          </a:xfrm>
          <a:prstGeom prst="rect">
            <a:avLst/>
          </a:prstGeom>
        </p:spPr>
      </p:pic>
      <p:pic>
        <p:nvPicPr>
          <p:cNvPr id="57" name="Picture 56">
            <a:extLst>
              <a:ext uri="{FF2B5EF4-FFF2-40B4-BE49-F238E27FC236}">
                <a16:creationId xmlns:a16="http://schemas.microsoft.com/office/drawing/2014/main" id="{028D7727-3968-86C6-BBA1-3E40B462A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626" y="5206789"/>
            <a:ext cx="628650" cy="638175"/>
          </a:xfrm>
          <a:prstGeom prst="rect">
            <a:avLst/>
          </a:prstGeom>
        </p:spPr>
      </p:pic>
      <p:pic>
        <p:nvPicPr>
          <p:cNvPr id="58" name="Picture 57">
            <a:extLst>
              <a:ext uri="{FF2B5EF4-FFF2-40B4-BE49-F238E27FC236}">
                <a16:creationId xmlns:a16="http://schemas.microsoft.com/office/drawing/2014/main" id="{8ACAA197-E02B-9F67-A6B6-9355A67D8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9867" y="5205778"/>
            <a:ext cx="628650" cy="628650"/>
          </a:xfrm>
          <a:prstGeom prst="rect">
            <a:avLst/>
          </a:prstGeom>
        </p:spPr>
      </p:pic>
      <p:pic>
        <p:nvPicPr>
          <p:cNvPr id="59" name="Picture 58">
            <a:extLst>
              <a:ext uri="{FF2B5EF4-FFF2-40B4-BE49-F238E27FC236}">
                <a16:creationId xmlns:a16="http://schemas.microsoft.com/office/drawing/2014/main" id="{C87C78E5-20F6-6145-B789-CAE0A9D266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24775" y="5205778"/>
            <a:ext cx="638175" cy="628650"/>
          </a:xfrm>
          <a:prstGeom prst="rect">
            <a:avLst/>
          </a:prstGeom>
        </p:spPr>
      </p:pic>
      <p:pic>
        <p:nvPicPr>
          <p:cNvPr id="60" name="Picture 59">
            <a:extLst>
              <a:ext uri="{FF2B5EF4-FFF2-40B4-BE49-F238E27FC236}">
                <a16:creationId xmlns:a16="http://schemas.microsoft.com/office/drawing/2014/main" id="{ACDB348F-3044-D656-38BB-C6C8D902C3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69461" y="5211212"/>
            <a:ext cx="628650" cy="628650"/>
          </a:xfrm>
          <a:prstGeom prst="rect">
            <a:avLst/>
          </a:prstGeom>
        </p:spPr>
      </p:pic>
      <p:pic>
        <p:nvPicPr>
          <p:cNvPr id="61" name="Picture 60">
            <a:extLst>
              <a:ext uri="{FF2B5EF4-FFF2-40B4-BE49-F238E27FC236}">
                <a16:creationId xmlns:a16="http://schemas.microsoft.com/office/drawing/2014/main" id="{B96A55A8-D28E-C75D-DC12-343902A511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46461" y="5216314"/>
            <a:ext cx="628650" cy="628650"/>
          </a:xfrm>
          <a:prstGeom prst="rect">
            <a:avLst/>
          </a:prstGeom>
        </p:spPr>
      </p:pic>
      <p:pic>
        <p:nvPicPr>
          <p:cNvPr id="62" name="Picture 61">
            <a:extLst>
              <a:ext uri="{FF2B5EF4-FFF2-40B4-BE49-F238E27FC236}">
                <a16:creationId xmlns:a16="http://schemas.microsoft.com/office/drawing/2014/main" id="{CDF993AE-09B0-31E9-D555-117AC10543E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58618" y="5216314"/>
            <a:ext cx="638175" cy="628650"/>
          </a:xfrm>
          <a:prstGeom prst="rect">
            <a:avLst/>
          </a:prstGeom>
        </p:spPr>
      </p:pic>
      <p:pic>
        <p:nvPicPr>
          <p:cNvPr id="63" name="Picture 62">
            <a:extLst>
              <a:ext uri="{FF2B5EF4-FFF2-40B4-BE49-F238E27FC236}">
                <a16:creationId xmlns:a16="http://schemas.microsoft.com/office/drawing/2014/main" id="{F3DF99CB-A324-1E0D-32EA-5968EB4A97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85813" y="5216314"/>
            <a:ext cx="628650" cy="628650"/>
          </a:xfrm>
          <a:prstGeom prst="rect">
            <a:avLst/>
          </a:prstGeom>
        </p:spPr>
      </p:pic>
      <p:pic>
        <p:nvPicPr>
          <p:cNvPr id="64" name="Picture 63">
            <a:extLst>
              <a:ext uri="{FF2B5EF4-FFF2-40B4-BE49-F238E27FC236}">
                <a16:creationId xmlns:a16="http://schemas.microsoft.com/office/drawing/2014/main" id="{29D78006-9B89-592C-DA05-14F3CDF2B0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14761" y="5206789"/>
            <a:ext cx="628650" cy="638175"/>
          </a:xfrm>
          <a:prstGeom prst="rect">
            <a:avLst/>
          </a:prstGeom>
        </p:spPr>
      </p:pic>
      <p:sp>
        <p:nvSpPr>
          <p:cNvPr id="65" name="TextBox 64">
            <a:extLst>
              <a:ext uri="{FF2B5EF4-FFF2-40B4-BE49-F238E27FC236}">
                <a16:creationId xmlns:a16="http://schemas.microsoft.com/office/drawing/2014/main" id="{0628161B-0722-7503-2787-C90914E274AF}"/>
              </a:ext>
            </a:extLst>
          </p:cNvPr>
          <p:cNvSpPr txBox="1"/>
          <p:nvPr/>
        </p:nvSpPr>
        <p:spPr>
          <a:xfrm>
            <a:off x="1935783" y="5404397"/>
            <a:ext cx="125003" cy="369332"/>
          </a:xfrm>
          <a:prstGeom prst="rect">
            <a:avLst/>
          </a:prstGeom>
          <a:noFill/>
        </p:spPr>
        <p:txBody>
          <a:bodyPr wrap="square" rtlCol="0">
            <a:spAutoFit/>
          </a:bodyPr>
          <a:lstStyle/>
          <a:p>
            <a:r>
              <a:rPr lang="en-DE" dirty="0">
                <a:solidFill>
                  <a:schemeClr val="bg1"/>
                </a:solidFill>
              </a:rPr>
              <a:t>1</a:t>
            </a:r>
          </a:p>
        </p:txBody>
      </p:sp>
      <p:sp>
        <p:nvSpPr>
          <p:cNvPr id="66" name="TextBox 65">
            <a:extLst>
              <a:ext uri="{FF2B5EF4-FFF2-40B4-BE49-F238E27FC236}">
                <a16:creationId xmlns:a16="http://schemas.microsoft.com/office/drawing/2014/main" id="{2C59CA17-BA34-FAD5-9E6B-6FF77E67057C}"/>
              </a:ext>
            </a:extLst>
          </p:cNvPr>
          <p:cNvSpPr txBox="1"/>
          <p:nvPr/>
        </p:nvSpPr>
        <p:spPr>
          <a:xfrm>
            <a:off x="2845922" y="5262494"/>
            <a:ext cx="197042" cy="369332"/>
          </a:xfrm>
          <a:prstGeom prst="rect">
            <a:avLst/>
          </a:prstGeom>
          <a:noFill/>
        </p:spPr>
        <p:txBody>
          <a:bodyPr wrap="square" rtlCol="0">
            <a:spAutoFit/>
          </a:bodyPr>
          <a:lstStyle/>
          <a:p>
            <a:r>
              <a:rPr lang="en-DE" dirty="0">
                <a:solidFill>
                  <a:schemeClr val="bg1"/>
                </a:solidFill>
              </a:rPr>
              <a:t>2</a:t>
            </a:r>
          </a:p>
        </p:txBody>
      </p:sp>
      <p:sp>
        <p:nvSpPr>
          <p:cNvPr id="67" name="TextBox 66">
            <a:extLst>
              <a:ext uri="{FF2B5EF4-FFF2-40B4-BE49-F238E27FC236}">
                <a16:creationId xmlns:a16="http://schemas.microsoft.com/office/drawing/2014/main" id="{0B298F51-786C-6620-B800-A99D178E127B}"/>
              </a:ext>
            </a:extLst>
          </p:cNvPr>
          <p:cNvSpPr txBox="1"/>
          <p:nvPr/>
        </p:nvSpPr>
        <p:spPr>
          <a:xfrm>
            <a:off x="3592204" y="5457696"/>
            <a:ext cx="238752" cy="369332"/>
          </a:xfrm>
          <a:prstGeom prst="rect">
            <a:avLst/>
          </a:prstGeom>
          <a:noFill/>
        </p:spPr>
        <p:txBody>
          <a:bodyPr wrap="square" rtlCol="0">
            <a:spAutoFit/>
          </a:bodyPr>
          <a:lstStyle/>
          <a:p>
            <a:r>
              <a:rPr lang="en-DE" dirty="0">
                <a:solidFill>
                  <a:schemeClr val="bg1"/>
                </a:solidFill>
              </a:rPr>
              <a:t>3</a:t>
            </a:r>
          </a:p>
        </p:txBody>
      </p:sp>
      <p:sp>
        <p:nvSpPr>
          <p:cNvPr id="68" name="TextBox 67">
            <a:extLst>
              <a:ext uri="{FF2B5EF4-FFF2-40B4-BE49-F238E27FC236}">
                <a16:creationId xmlns:a16="http://schemas.microsoft.com/office/drawing/2014/main" id="{E66368A1-FEEF-288C-5D8F-AEAA87D4933D}"/>
              </a:ext>
            </a:extLst>
          </p:cNvPr>
          <p:cNvSpPr txBox="1"/>
          <p:nvPr/>
        </p:nvSpPr>
        <p:spPr>
          <a:xfrm>
            <a:off x="4399502" y="5314736"/>
            <a:ext cx="301686" cy="369332"/>
          </a:xfrm>
          <a:prstGeom prst="rect">
            <a:avLst/>
          </a:prstGeom>
          <a:noFill/>
        </p:spPr>
        <p:txBody>
          <a:bodyPr wrap="none" rtlCol="0">
            <a:spAutoFit/>
          </a:bodyPr>
          <a:lstStyle/>
          <a:p>
            <a:r>
              <a:rPr lang="en-DE" dirty="0">
                <a:solidFill>
                  <a:schemeClr val="bg1"/>
                </a:solidFill>
              </a:rPr>
              <a:t>4</a:t>
            </a:r>
          </a:p>
        </p:txBody>
      </p:sp>
      <p:sp>
        <p:nvSpPr>
          <p:cNvPr id="69" name="TextBox 68">
            <a:extLst>
              <a:ext uri="{FF2B5EF4-FFF2-40B4-BE49-F238E27FC236}">
                <a16:creationId xmlns:a16="http://schemas.microsoft.com/office/drawing/2014/main" id="{FC237DF1-217D-985D-A0A3-E48FA50E25A7}"/>
              </a:ext>
            </a:extLst>
          </p:cNvPr>
          <p:cNvSpPr txBox="1"/>
          <p:nvPr/>
        </p:nvSpPr>
        <p:spPr>
          <a:xfrm>
            <a:off x="5241295" y="5337726"/>
            <a:ext cx="301686" cy="369332"/>
          </a:xfrm>
          <a:prstGeom prst="rect">
            <a:avLst/>
          </a:prstGeom>
          <a:noFill/>
        </p:spPr>
        <p:txBody>
          <a:bodyPr wrap="none" rtlCol="0">
            <a:spAutoFit/>
          </a:bodyPr>
          <a:lstStyle/>
          <a:p>
            <a:r>
              <a:rPr lang="en-DE" dirty="0">
                <a:solidFill>
                  <a:schemeClr val="bg1"/>
                </a:solidFill>
              </a:rPr>
              <a:t>5</a:t>
            </a:r>
          </a:p>
        </p:txBody>
      </p:sp>
      <p:sp>
        <p:nvSpPr>
          <p:cNvPr id="70" name="TextBox 69">
            <a:extLst>
              <a:ext uri="{FF2B5EF4-FFF2-40B4-BE49-F238E27FC236}">
                <a16:creationId xmlns:a16="http://schemas.microsoft.com/office/drawing/2014/main" id="{988F8040-74F2-BDEF-C4A8-DBE014697AB7}"/>
              </a:ext>
            </a:extLst>
          </p:cNvPr>
          <p:cNvSpPr txBox="1"/>
          <p:nvPr/>
        </p:nvSpPr>
        <p:spPr>
          <a:xfrm>
            <a:off x="6013584" y="5340298"/>
            <a:ext cx="301686" cy="369332"/>
          </a:xfrm>
          <a:prstGeom prst="rect">
            <a:avLst/>
          </a:prstGeom>
          <a:noFill/>
        </p:spPr>
        <p:txBody>
          <a:bodyPr wrap="none" rtlCol="0">
            <a:spAutoFit/>
          </a:bodyPr>
          <a:lstStyle/>
          <a:p>
            <a:r>
              <a:rPr lang="en-DE" dirty="0">
                <a:solidFill>
                  <a:schemeClr val="bg1"/>
                </a:solidFill>
              </a:rPr>
              <a:t>6</a:t>
            </a:r>
          </a:p>
        </p:txBody>
      </p:sp>
      <p:sp>
        <p:nvSpPr>
          <p:cNvPr id="71" name="TextBox 70">
            <a:extLst>
              <a:ext uri="{FF2B5EF4-FFF2-40B4-BE49-F238E27FC236}">
                <a16:creationId xmlns:a16="http://schemas.microsoft.com/office/drawing/2014/main" id="{8BA7BA2C-8B62-4AF8-3B9F-F836024E3863}"/>
              </a:ext>
            </a:extLst>
          </p:cNvPr>
          <p:cNvSpPr txBox="1"/>
          <p:nvPr/>
        </p:nvSpPr>
        <p:spPr>
          <a:xfrm>
            <a:off x="6873492" y="5335437"/>
            <a:ext cx="301686" cy="369332"/>
          </a:xfrm>
          <a:prstGeom prst="rect">
            <a:avLst/>
          </a:prstGeom>
          <a:noFill/>
        </p:spPr>
        <p:txBody>
          <a:bodyPr wrap="none" rtlCol="0">
            <a:spAutoFit/>
          </a:bodyPr>
          <a:lstStyle/>
          <a:p>
            <a:r>
              <a:rPr lang="en-DE" dirty="0">
                <a:solidFill>
                  <a:schemeClr val="bg1"/>
                </a:solidFill>
              </a:rPr>
              <a:t>7</a:t>
            </a:r>
          </a:p>
        </p:txBody>
      </p:sp>
      <p:sp>
        <p:nvSpPr>
          <p:cNvPr id="72" name="TextBox 71">
            <a:extLst>
              <a:ext uri="{FF2B5EF4-FFF2-40B4-BE49-F238E27FC236}">
                <a16:creationId xmlns:a16="http://schemas.microsoft.com/office/drawing/2014/main" id="{07F6CD74-D8D9-A869-F908-8ABC96212782}"/>
              </a:ext>
            </a:extLst>
          </p:cNvPr>
          <p:cNvSpPr txBox="1"/>
          <p:nvPr/>
        </p:nvSpPr>
        <p:spPr>
          <a:xfrm>
            <a:off x="7704071" y="5327190"/>
            <a:ext cx="301686" cy="369332"/>
          </a:xfrm>
          <a:prstGeom prst="rect">
            <a:avLst/>
          </a:prstGeom>
          <a:noFill/>
        </p:spPr>
        <p:txBody>
          <a:bodyPr wrap="none" rtlCol="0">
            <a:spAutoFit/>
          </a:bodyPr>
          <a:lstStyle/>
          <a:p>
            <a:r>
              <a:rPr lang="en-DE" dirty="0">
                <a:solidFill>
                  <a:schemeClr val="bg1"/>
                </a:solidFill>
              </a:rPr>
              <a:t>8</a:t>
            </a:r>
          </a:p>
        </p:txBody>
      </p:sp>
      <p:sp>
        <p:nvSpPr>
          <p:cNvPr id="73" name="TextBox 72">
            <a:extLst>
              <a:ext uri="{FF2B5EF4-FFF2-40B4-BE49-F238E27FC236}">
                <a16:creationId xmlns:a16="http://schemas.microsoft.com/office/drawing/2014/main" id="{52004156-DD35-3F03-2D78-3665422FE265}"/>
              </a:ext>
            </a:extLst>
          </p:cNvPr>
          <p:cNvSpPr txBox="1"/>
          <p:nvPr/>
        </p:nvSpPr>
        <p:spPr>
          <a:xfrm>
            <a:off x="8503394" y="5327190"/>
            <a:ext cx="301686" cy="369332"/>
          </a:xfrm>
          <a:prstGeom prst="rect">
            <a:avLst/>
          </a:prstGeom>
          <a:noFill/>
        </p:spPr>
        <p:txBody>
          <a:bodyPr wrap="none" rtlCol="0">
            <a:spAutoFit/>
          </a:bodyPr>
          <a:lstStyle/>
          <a:p>
            <a:r>
              <a:rPr lang="en-DE" dirty="0">
                <a:solidFill>
                  <a:schemeClr val="bg1"/>
                </a:solidFill>
              </a:rPr>
              <a:t>9</a:t>
            </a:r>
          </a:p>
        </p:txBody>
      </p:sp>
      <p:sp>
        <p:nvSpPr>
          <p:cNvPr id="74" name="Right Arrow 73">
            <a:extLst>
              <a:ext uri="{FF2B5EF4-FFF2-40B4-BE49-F238E27FC236}">
                <a16:creationId xmlns:a16="http://schemas.microsoft.com/office/drawing/2014/main" id="{7BD22E99-7025-AD7A-1536-03702F1516CE}"/>
              </a:ext>
            </a:extLst>
          </p:cNvPr>
          <p:cNvSpPr/>
          <p:nvPr/>
        </p:nvSpPr>
        <p:spPr>
          <a:xfrm>
            <a:off x="3208824" y="2828941"/>
            <a:ext cx="622132" cy="1608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Right Arrow 74">
            <a:extLst>
              <a:ext uri="{FF2B5EF4-FFF2-40B4-BE49-F238E27FC236}">
                <a16:creationId xmlns:a16="http://schemas.microsoft.com/office/drawing/2014/main" id="{97CBC34A-1648-996C-855F-1309BC67F313}"/>
              </a:ext>
            </a:extLst>
          </p:cNvPr>
          <p:cNvSpPr/>
          <p:nvPr/>
        </p:nvSpPr>
        <p:spPr>
          <a:xfrm>
            <a:off x="6066818" y="2788640"/>
            <a:ext cx="549170" cy="189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Down Arrow 75">
            <a:extLst>
              <a:ext uri="{FF2B5EF4-FFF2-40B4-BE49-F238E27FC236}">
                <a16:creationId xmlns:a16="http://schemas.microsoft.com/office/drawing/2014/main" id="{8266CBD3-684F-1644-8512-CD769B6334B8}"/>
              </a:ext>
            </a:extLst>
          </p:cNvPr>
          <p:cNvSpPr/>
          <p:nvPr/>
        </p:nvSpPr>
        <p:spPr>
          <a:xfrm>
            <a:off x="7844589" y="4006061"/>
            <a:ext cx="161168" cy="8983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TextBox 76">
            <a:extLst>
              <a:ext uri="{FF2B5EF4-FFF2-40B4-BE49-F238E27FC236}">
                <a16:creationId xmlns:a16="http://schemas.microsoft.com/office/drawing/2014/main" id="{8127B6A8-87DE-2FA1-2E5C-B52E182A9F45}"/>
              </a:ext>
            </a:extLst>
          </p:cNvPr>
          <p:cNvSpPr txBox="1"/>
          <p:nvPr/>
        </p:nvSpPr>
        <p:spPr>
          <a:xfrm>
            <a:off x="1420018" y="4258064"/>
            <a:ext cx="1429679" cy="646331"/>
          </a:xfrm>
          <a:prstGeom prst="rect">
            <a:avLst/>
          </a:prstGeom>
          <a:noFill/>
        </p:spPr>
        <p:txBody>
          <a:bodyPr wrap="square" rtlCol="0">
            <a:spAutoFit/>
          </a:bodyPr>
          <a:lstStyle/>
          <a:p>
            <a:r>
              <a:rPr lang="en-GB" dirty="0"/>
              <a:t>Batch of images </a:t>
            </a:r>
            <a:r>
              <a:rPr lang="en-GB" b="1" dirty="0"/>
              <a:t>b</a:t>
            </a:r>
            <a:endParaRPr lang="en-DE" b="1" dirty="0"/>
          </a:p>
        </p:txBody>
      </p:sp>
      <p:sp>
        <p:nvSpPr>
          <p:cNvPr id="78" name="TextBox 77">
            <a:extLst>
              <a:ext uri="{FF2B5EF4-FFF2-40B4-BE49-F238E27FC236}">
                <a16:creationId xmlns:a16="http://schemas.microsoft.com/office/drawing/2014/main" id="{03BF4CE9-9F43-AA68-9250-F2E4716F124B}"/>
              </a:ext>
            </a:extLst>
          </p:cNvPr>
          <p:cNvSpPr txBox="1"/>
          <p:nvPr/>
        </p:nvSpPr>
        <p:spPr>
          <a:xfrm>
            <a:off x="3972098" y="3729106"/>
            <a:ext cx="1899559" cy="646331"/>
          </a:xfrm>
          <a:prstGeom prst="rect">
            <a:avLst/>
          </a:prstGeom>
          <a:noFill/>
        </p:spPr>
        <p:txBody>
          <a:bodyPr wrap="none" rtlCol="0">
            <a:spAutoFit/>
          </a:bodyPr>
          <a:lstStyle/>
          <a:p>
            <a:r>
              <a:rPr lang="en-GB" dirty="0"/>
              <a:t>O</a:t>
            </a:r>
            <a:r>
              <a:rPr lang="en-DE" dirty="0"/>
              <a:t>ne of the images</a:t>
            </a:r>
          </a:p>
          <a:p>
            <a:r>
              <a:rPr lang="en-DE" dirty="0"/>
              <a:t>(b, h, w, c)</a:t>
            </a:r>
          </a:p>
        </p:txBody>
      </p:sp>
      <p:sp>
        <p:nvSpPr>
          <p:cNvPr id="79" name="TextBox 78">
            <a:extLst>
              <a:ext uri="{FF2B5EF4-FFF2-40B4-BE49-F238E27FC236}">
                <a16:creationId xmlns:a16="http://schemas.microsoft.com/office/drawing/2014/main" id="{53A356B1-420C-20EE-F5E9-39EB05CDF0A2}"/>
              </a:ext>
            </a:extLst>
          </p:cNvPr>
          <p:cNvSpPr txBox="1"/>
          <p:nvPr/>
        </p:nvSpPr>
        <p:spPr>
          <a:xfrm>
            <a:off x="9469167" y="1987883"/>
            <a:ext cx="1322420" cy="923330"/>
          </a:xfrm>
          <a:prstGeom prst="rect">
            <a:avLst/>
          </a:prstGeom>
          <a:noFill/>
        </p:spPr>
        <p:txBody>
          <a:bodyPr wrap="square" rtlCol="0">
            <a:spAutoFit/>
          </a:bodyPr>
          <a:lstStyle/>
          <a:p>
            <a:r>
              <a:rPr lang="en-US" b="1" dirty="0"/>
              <a:t>n</a:t>
            </a:r>
            <a:r>
              <a:rPr lang="en-US" dirty="0"/>
              <a:t> </a:t>
            </a:r>
            <a:r>
              <a:rPr lang="en-DE" dirty="0"/>
              <a:t>patches of the  image</a:t>
            </a:r>
          </a:p>
        </p:txBody>
      </p:sp>
      <p:sp>
        <p:nvSpPr>
          <p:cNvPr id="80" name="TextBox 79">
            <a:extLst>
              <a:ext uri="{FF2B5EF4-FFF2-40B4-BE49-F238E27FC236}">
                <a16:creationId xmlns:a16="http://schemas.microsoft.com/office/drawing/2014/main" id="{CFC926A4-2729-999E-6AB9-55D0A735D081}"/>
              </a:ext>
            </a:extLst>
          </p:cNvPr>
          <p:cNvSpPr txBox="1"/>
          <p:nvPr/>
        </p:nvSpPr>
        <p:spPr>
          <a:xfrm>
            <a:off x="9446308" y="5081231"/>
            <a:ext cx="1719012" cy="646331"/>
          </a:xfrm>
          <a:prstGeom prst="rect">
            <a:avLst/>
          </a:prstGeom>
          <a:noFill/>
        </p:spPr>
        <p:txBody>
          <a:bodyPr wrap="square" rtlCol="0">
            <a:spAutoFit/>
          </a:bodyPr>
          <a:lstStyle/>
          <a:p>
            <a:r>
              <a:rPr lang="en-GB" dirty="0"/>
              <a:t>p</a:t>
            </a:r>
            <a:r>
              <a:rPr lang="en-DE" dirty="0"/>
              <a:t> = pre-defined parameter</a:t>
            </a:r>
          </a:p>
        </p:txBody>
      </p:sp>
      <p:sp>
        <p:nvSpPr>
          <p:cNvPr id="7" name="TextBox 6">
            <a:extLst>
              <a:ext uri="{FF2B5EF4-FFF2-40B4-BE49-F238E27FC236}">
                <a16:creationId xmlns:a16="http://schemas.microsoft.com/office/drawing/2014/main" id="{5221B2E9-4751-2C88-A6B2-DE51A16748DA}"/>
              </a:ext>
            </a:extLst>
          </p:cNvPr>
          <p:cNvSpPr txBox="1"/>
          <p:nvPr/>
        </p:nvSpPr>
        <p:spPr>
          <a:xfrm>
            <a:off x="2375111" y="6068410"/>
            <a:ext cx="6428520" cy="369332"/>
          </a:xfrm>
          <a:prstGeom prst="rect">
            <a:avLst/>
          </a:prstGeom>
          <a:noFill/>
        </p:spPr>
        <p:txBody>
          <a:bodyPr wrap="square" rtlCol="0">
            <a:spAutoFit/>
          </a:bodyPr>
          <a:lstStyle/>
          <a:p>
            <a:r>
              <a:rPr lang="en-GB" dirty="0"/>
              <a:t>The image is split into n square patches of shape (</a:t>
            </a:r>
            <a:r>
              <a:rPr lang="en-GB" dirty="0" err="1"/>
              <a:t>p,p,c</a:t>
            </a:r>
            <a:r>
              <a:rPr lang="en-GB" dirty="0"/>
              <a:t>),</a:t>
            </a:r>
            <a:endParaRPr lang="en-DE" dirty="0"/>
          </a:p>
        </p:txBody>
      </p:sp>
      <p:sp>
        <p:nvSpPr>
          <p:cNvPr id="6" name="Title 5">
            <a:extLst>
              <a:ext uri="{FF2B5EF4-FFF2-40B4-BE49-F238E27FC236}">
                <a16:creationId xmlns:a16="http://schemas.microsoft.com/office/drawing/2014/main" id="{1DB95E3D-A034-72F6-69C5-E93C9A522541}"/>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8" name="TextBox 7">
            <a:extLst>
              <a:ext uri="{FF2B5EF4-FFF2-40B4-BE49-F238E27FC236}">
                <a16:creationId xmlns:a16="http://schemas.microsoft.com/office/drawing/2014/main" id="{1DF2CA03-FA95-F0AA-A14A-3ED415D6E131}"/>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953420DB-0E39-9291-B809-0916F2808B9E}"/>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1A4BAD3A-2F75-2D8A-2FE4-45A74DE8871F}"/>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22</a:t>
            </a:fld>
            <a:endParaRPr lang="en-DE" sz="800" dirty="0">
              <a:solidFill>
                <a:srgbClr val="000000"/>
              </a:solidFill>
            </a:endParaRPr>
          </a:p>
        </p:txBody>
      </p:sp>
    </p:spTree>
    <p:extLst>
      <p:ext uri="{BB962C8B-B14F-4D97-AF65-F5344CB8AC3E}">
        <p14:creationId xmlns:p14="http://schemas.microsoft.com/office/powerpoint/2010/main" val="2244150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3BE691-98E6-31DA-3F84-E937E37AFE95}"/>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56" name="Picture 55">
            <a:extLst>
              <a:ext uri="{FF2B5EF4-FFF2-40B4-BE49-F238E27FC236}">
                <a16:creationId xmlns:a16="http://schemas.microsoft.com/office/drawing/2014/main" id="{301E4D22-B1C7-B15D-2EE9-9ED24FA43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277" y="5053888"/>
            <a:ext cx="638175" cy="638175"/>
          </a:xfrm>
          <a:prstGeom prst="rect">
            <a:avLst/>
          </a:prstGeom>
        </p:spPr>
      </p:pic>
      <p:pic>
        <p:nvPicPr>
          <p:cNvPr id="57" name="Picture 56">
            <a:extLst>
              <a:ext uri="{FF2B5EF4-FFF2-40B4-BE49-F238E27FC236}">
                <a16:creationId xmlns:a16="http://schemas.microsoft.com/office/drawing/2014/main" id="{028D7727-3968-86C6-BBA1-3E40B462A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472" y="5069449"/>
            <a:ext cx="628650" cy="638175"/>
          </a:xfrm>
          <a:prstGeom prst="rect">
            <a:avLst/>
          </a:prstGeom>
        </p:spPr>
      </p:pic>
      <p:pic>
        <p:nvPicPr>
          <p:cNvPr id="58" name="Picture 57">
            <a:extLst>
              <a:ext uri="{FF2B5EF4-FFF2-40B4-BE49-F238E27FC236}">
                <a16:creationId xmlns:a16="http://schemas.microsoft.com/office/drawing/2014/main" id="{8ACAA197-E02B-9F67-A6B6-9355A67D8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4713" y="5068438"/>
            <a:ext cx="628650" cy="628650"/>
          </a:xfrm>
          <a:prstGeom prst="rect">
            <a:avLst/>
          </a:prstGeom>
        </p:spPr>
      </p:pic>
      <p:pic>
        <p:nvPicPr>
          <p:cNvPr id="59" name="Picture 58">
            <a:extLst>
              <a:ext uri="{FF2B5EF4-FFF2-40B4-BE49-F238E27FC236}">
                <a16:creationId xmlns:a16="http://schemas.microsoft.com/office/drawing/2014/main" id="{C87C78E5-20F6-6145-B789-CAE0A9D266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99621" y="5068438"/>
            <a:ext cx="638175" cy="628650"/>
          </a:xfrm>
          <a:prstGeom prst="rect">
            <a:avLst/>
          </a:prstGeom>
        </p:spPr>
      </p:pic>
      <p:pic>
        <p:nvPicPr>
          <p:cNvPr id="60" name="Picture 59">
            <a:extLst>
              <a:ext uri="{FF2B5EF4-FFF2-40B4-BE49-F238E27FC236}">
                <a16:creationId xmlns:a16="http://schemas.microsoft.com/office/drawing/2014/main" id="{ACDB348F-3044-D656-38BB-C6C8D902C3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44307" y="5073872"/>
            <a:ext cx="628650" cy="628650"/>
          </a:xfrm>
          <a:prstGeom prst="rect">
            <a:avLst/>
          </a:prstGeom>
        </p:spPr>
      </p:pic>
      <p:pic>
        <p:nvPicPr>
          <p:cNvPr id="61" name="Picture 60">
            <a:extLst>
              <a:ext uri="{FF2B5EF4-FFF2-40B4-BE49-F238E27FC236}">
                <a16:creationId xmlns:a16="http://schemas.microsoft.com/office/drawing/2014/main" id="{B96A55A8-D28E-C75D-DC12-343902A511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307" y="5078974"/>
            <a:ext cx="628650" cy="628650"/>
          </a:xfrm>
          <a:prstGeom prst="rect">
            <a:avLst/>
          </a:prstGeom>
        </p:spPr>
      </p:pic>
      <p:pic>
        <p:nvPicPr>
          <p:cNvPr id="62" name="Picture 61">
            <a:extLst>
              <a:ext uri="{FF2B5EF4-FFF2-40B4-BE49-F238E27FC236}">
                <a16:creationId xmlns:a16="http://schemas.microsoft.com/office/drawing/2014/main" id="{CDF993AE-09B0-31E9-D555-117AC10543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3464" y="5078974"/>
            <a:ext cx="638175" cy="628650"/>
          </a:xfrm>
          <a:prstGeom prst="rect">
            <a:avLst/>
          </a:prstGeom>
        </p:spPr>
      </p:pic>
      <p:pic>
        <p:nvPicPr>
          <p:cNvPr id="63" name="Picture 62">
            <a:extLst>
              <a:ext uri="{FF2B5EF4-FFF2-40B4-BE49-F238E27FC236}">
                <a16:creationId xmlns:a16="http://schemas.microsoft.com/office/drawing/2014/main" id="{F3DF99CB-A324-1E0D-32EA-5968EB4A976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0659" y="5078974"/>
            <a:ext cx="628650" cy="628650"/>
          </a:xfrm>
          <a:prstGeom prst="rect">
            <a:avLst/>
          </a:prstGeom>
        </p:spPr>
      </p:pic>
      <p:pic>
        <p:nvPicPr>
          <p:cNvPr id="64" name="Picture 63">
            <a:extLst>
              <a:ext uri="{FF2B5EF4-FFF2-40B4-BE49-F238E27FC236}">
                <a16:creationId xmlns:a16="http://schemas.microsoft.com/office/drawing/2014/main" id="{29D78006-9B89-592C-DA05-14F3CDF2B05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89607" y="5069449"/>
            <a:ext cx="628650" cy="638175"/>
          </a:xfrm>
          <a:prstGeom prst="rect">
            <a:avLst/>
          </a:prstGeom>
        </p:spPr>
      </p:pic>
      <p:sp>
        <p:nvSpPr>
          <p:cNvPr id="65" name="TextBox 64">
            <a:extLst>
              <a:ext uri="{FF2B5EF4-FFF2-40B4-BE49-F238E27FC236}">
                <a16:creationId xmlns:a16="http://schemas.microsoft.com/office/drawing/2014/main" id="{0628161B-0722-7503-2787-C90914E274AF}"/>
              </a:ext>
            </a:extLst>
          </p:cNvPr>
          <p:cNvSpPr txBox="1"/>
          <p:nvPr/>
        </p:nvSpPr>
        <p:spPr>
          <a:xfrm>
            <a:off x="1610629" y="5267057"/>
            <a:ext cx="125003" cy="369332"/>
          </a:xfrm>
          <a:prstGeom prst="rect">
            <a:avLst/>
          </a:prstGeom>
          <a:noFill/>
        </p:spPr>
        <p:txBody>
          <a:bodyPr wrap="square" rtlCol="0">
            <a:spAutoFit/>
          </a:bodyPr>
          <a:lstStyle/>
          <a:p>
            <a:r>
              <a:rPr lang="en-DE" dirty="0">
                <a:solidFill>
                  <a:schemeClr val="bg1"/>
                </a:solidFill>
              </a:rPr>
              <a:t>1</a:t>
            </a:r>
          </a:p>
        </p:txBody>
      </p:sp>
      <p:sp>
        <p:nvSpPr>
          <p:cNvPr id="66" name="TextBox 65">
            <a:extLst>
              <a:ext uri="{FF2B5EF4-FFF2-40B4-BE49-F238E27FC236}">
                <a16:creationId xmlns:a16="http://schemas.microsoft.com/office/drawing/2014/main" id="{2C59CA17-BA34-FAD5-9E6B-6FF77E67057C}"/>
              </a:ext>
            </a:extLst>
          </p:cNvPr>
          <p:cNvSpPr txBox="1"/>
          <p:nvPr/>
        </p:nvSpPr>
        <p:spPr>
          <a:xfrm>
            <a:off x="2520768" y="5125154"/>
            <a:ext cx="197042" cy="369332"/>
          </a:xfrm>
          <a:prstGeom prst="rect">
            <a:avLst/>
          </a:prstGeom>
          <a:noFill/>
        </p:spPr>
        <p:txBody>
          <a:bodyPr wrap="square" rtlCol="0">
            <a:spAutoFit/>
          </a:bodyPr>
          <a:lstStyle/>
          <a:p>
            <a:r>
              <a:rPr lang="en-DE" dirty="0">
                <a:solidFill>
                  <a:schemeClr val="bg1"/>
                </a:solidFill>
              </a:rPr>
              <a:t>2</a:t>
            </a:r>
          </a:p>
        </p:txBody>
      </p:sp>
      <p:sp>
        <p:nvSpPr>
          <p:cNvPr id="67" name="TextBox 66">
            <a:extLst>
              <a:ext uri="{FF2B5EF4-FFF2-40B4-BE49-F238E27FC236}">
                <a16:creationId xmlns:a16="http://schemas.microsoft.com/office/drawing/2014/main" id="{0B298F51-786C-6620-B800-A99D178E127B}"/>
              </a:ext>
            </a:extLst>
          </p:cNvPr>
          <p:cNvSpPr txBox="1"/>
          <p:nvPr/>
        </p:nvSpPr>
        <p:spPr>
          <a:xfrm>
            <a:off x="3267050" y="5320356"/>
            <a:ext cx="238752" cy="369332"/>
          </a:xfrm>
          <a:prstGeom prst="rect">
            <a:avLst/>
          </a:prstGeom>
          <a:noFill/>
        </p:spPr>
        <p:txBody>
          <a:bodyPr wrap="square" rtlCol="0">
            <a:spAutoFit/>
          </a:bodyPr>
          <a:lstStyle/>
          <a:p>
            <a:r>
              <a:rPr lang="en-DE" dirty="0">
                <a:solidFill>
                  <a:schemeClr val="bg1"/>
                </a:solidFill>
              </a:rPr>
              <a:t>3</a:t>
            </a:r>
          </a:p>
        </p:txBody>
      </p:sp>
      <p:sp>
        <p:nvSpPr>
          <p:cNvPr id="68" name="TextBox 67">
            <a:extLst>
              <a:ext uri="{FF2B5EF4-FFF2-40B4-BE49-F238E27FC236}">
                <a16:creationId xmlns:a16="http://schemas.microsoft.com/office/drawing/2014/main" id="{E66368A1-FEEF-288C-5D8F-AEAA87D4933D}"/>
              </a:ext>
            </a:extLst>
          </p:cNvPr>
          <p:cNvSpPr txBox="1"/>
          <p:nvPr/>
        </p:nvSpPr>
        <p:spPr>
          <a:xfrm>
            <a:off x="4074348" y="5177396"/>
            <a:ext cx="301686" cy="369332"/>
          </a:xfrm>
          <a:prstGeom prst="rect">
            <a:avLst/>
          </a:prstGeom>
          <a:noFill/>
        </p:spPr>
        <p:txBody>
          <a:bodyPr wrap="none" rtlCol="0">
            <a:spAutoFit/>
          </a:bodyPr>
          <a:lstStyle/>
          <a:p>
            <a:r>
              <a:rPr lang="en-DE" dirty="0">
                <a:solidFill>
                  <a:schemeClr val="bg1"/>
                </a:solidFill>
              </a:rPr>
              <a:t>4</a:t>
            </a:r>
          </a:p>
        </p:txBody>
      </p:sp>
      <p:sp>
        <p:nvSpPr>
          <p:cNvPr id="69" name="TextBox 68">
            <a:extLst>
              <a:ext uri="{FF2B5EF4-FFF2-40B4-BE49-F238E27FC236}">
                <a16:creationId xmlns:a16="http://schemas.microsoft.com/office/drawing/2014/main" id="{FC237DF1-217D-985D-A0A3-E48FA50E25A7}"/>
              </a:ext>
            </a:extLst>
          </p:cNvPr>
          <p:cNvSpPr txBox="1"/>
          <p:nvPr/>
        </p:nvSpPr>
        <p:spPr>
          <a:xfrm>
            <a:off x="4916141" y="5200386"/>
            <a:ext cx="301686" cy="369332"/>
          </a:xfrm>
          <a:prstGeom prst="rect">
            <a:avLst/>
          </a:prstGeom>
          <a:noFill/>
        </p:spPr>
        <p:txBody>
          <a:bodyPr wrap="none" rtlCol="0">
            <a:spAutoFit/>
          </a:bodyPr>
          <a:lstStyle/>
          <a:p>
            <a:r>
              <a:rPr lang="en-DE" dirty="0">
                <a:solidFill>
                  <a:schemeClr val="bg1"/>
                </a:solidFill>
              </a:rPr>
              <a:t>5</a:t>
            </a:r>
          </a:p>
        </p:txBody>
      </p:sp>
      <p:sp>
        <p:nvSpPr>
          <p:cNvPr id="70" name="TextBox 69">
            <a:extLst>
              <a:ext uri="{FF2B5EF4-FFF2-40B4-BE49-F238E27FC236}">
                <a16:creationId xmlns:a16="http://schemas.microsoft.com/office/drawing/2014/main" id="{988F8040-74F2-BDEF-C4A8-DBE014697AB7}"/>
              </a:ext>
            </a:extLst>
          </p:cNvPr>
          <p:cNvSpPr txBox="1"/>
          <p:nvPr/>
        </p:nvSpPr>
        <p:spPr>
          <a:xfrm>
            <a:off x="5688430" y="5202958"/>
            <a:ext cx="301686" cy="369332"/>
          </a:xfrm>
          <a:prstGeom prst="rect">
            <a:avLst/>
          </a:prstGeom>
          <a:noFill/>
        </p:spPr>
        <p:txBody>
          <a:bodyPr wrap="none" rtlCol="0">
            <a:spAutoFit/>
          </a:bodyPr>
          <a:lstStyle/>
          <a:p>
            <a:r>
              <a:rPr lang="en-DE" dirty="0">
                <a:solidFill>
                  <a:schemeClr val="bg1"/>
                </a:solidFill>
              </a:rPr>
              <a:t>6</a:t>
            </a:r>
          </a:p>
        </p:txBody>
      </p:sp>
      <p:sp>
        <p:nvSpPr>
          <p:cNvPr id="71" name="TextBox 70">
            <a:extLst>
              <a:ext uri="{FF2B5EF4-FFF2-40B4-BE49-F238E27FC236}">
                <a16:creationId xmlns:a16="http://schemas.microsoft.com/office/drawing/2014/main" id="{8BA7BA2C-8B62-4AF8-3B9F-F836024E3863}"/>
              </a:ext>
            </a:extLst>
          </p:cNvPr>
          <p:cNvSpPr txBox="1"/>
          <p:nvPr/>
        </p:nvSpPr>
        <p:spPr>
          <a:xfrm>
            <a:off x="6548338" y="5198097"/>
            <a:ext cx="301686" cy="369332"/>
          </a:xfrm>
          <a:prstGeom prst="rect">
            <a:avLst/>
          </a:prstGeom>
          <a:noFill/>
        </p:spPr>
        <p:txBody>
          <a:bodyPr wrap="none" rtlCol="0">
            <a:spAutoFit/>
          </a:bodyPr>
          <a:lstStyle/>
          <a:p>
            <a:r>
              <a:rPr lang="en-DE" dirty="0">
                <a:solidFill>
                  <a:schemeClr val="bg1"/>
                </a:solidFill>
              </a:rPr>
              <a:t>7</a:t>
            </a:r>
          </a:p>
        </p:txBody>
      </p:sp>
      <p:sp>
        <p:nvSpPr>
          <p:cNvPr id="72" name="TextBox 71">
            <a:extLst>
              <a:ext uri="{FF2B5EF4-FFF2-40B4-BE49-F238E27FC236}">
                <a16:creationId xmlns:a16="http://schemas.microsoft.com/office/drawing/2014/main" id="{07F6CD74-D8D9-A869-F908-8ABC96212782}"/>
              </a:ext>
            </a:extLst>
          </p:cNvPr>
          <p:cNvSpPr txBox="1"/>
          <p:nvPr/>
        </p:nvSpPr>
        <p:spPr>
          <a:xfrm>
            <a:off x="7378917" y="5189850"/>
            <a:ext cx="301686" cy="369332"/>
          </a:xfrm>
          <a:prstGeom prst="rect">
            <a:avLst/>
          </a:prstGeom>
          <a:noFill/>
        </p:spPr>
        <p:txBody>
          <a:bodyPr wrap="none" rtlCol="0">
            <a:spAutoFit/>
          </a:bodyPr>
          <a:lstStyle/>
          <a:p>
            <a:r>
              <a:rPr lang="en-DE" dirty="0">
                <a:solidFill>
                  <a:schemeClr val="bg1"/>
                </a:solidFill>
              </a:rPr>
              <a:t>8</a:t>
            </a:r>
          </a:p>
        </p:txBody>
      </p:sp>
      <p:sp>
        <p:nvSpPr>
          <p:cNvPr id="73" name="TextBox 72">
            <a:extLst>
              <a:ext uri="{FF2B5EF4-FFF2-40B4-BE49-F238E27FC236}">
                <a16:creationId xmlns:a16="http://schemas.microsoft.com/office/drawing/2014/main" id="{52004156-DD35-3F03-2D78-3665422FE265}"/>
              </a:ext>
            </a:extLst>
          </p:cNvPr>
          <p:cNvSpPr txBox="1"/>
          <p:nvPr/>
        </p:nvSpPr>
        <p:spPr>
          <a:xfrm>
            <a:off x="8178240" y="5189850"/>
            <a:ext cx="301686" cy="369332"/>
          </a:xfrm>
          <a:prstGeom prst="rect">
            <a:avLst/>
          </a:prstGeom>
          <a:noFill/>
        </p:spPr>
        <p:txBody>
          <a:bodyPr wrap="none" rtlCol="0">
            <a:spAutoFit/>
          </a:bodyPr>
          <a:lstStyle/>
          <a:p>
            <a:r>
              <a:rPr lang="en-DE" dirty="0">
                <a:solidFill>
                  <a:schemeClr val="bg1"/>
                </a:solidFill>
              </a:rPr>
              <a:t>9</a:t>
            </a:r>
          </a:p>
        </p:txBody>
      </p:sp>
      <p:pic>
        <p:nvPicPr>
          <p:cNvPr id="51" name="Picture 50">
            <a:extLst>
              <a:ext uri="{FF2B5EF4-FFF2-40B4-BE49-F238E27FC236}">
                <a16:creationId xmlns:a16="http://schemas.microsoft.com/office/drawing/2014/main" id="{D9869506-E21B-9B4E-C239-31DF4D6F9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277" y="3300182"/>
            <a:ext cx="638175" cy="638175"/>
          </a:xfrm>
          <a:prstGeom prst="rect">
            <a:avLst/>
          </a:prstGeom>
        </p:spPr>
      </p:pic>
      <p:pic>
        <p:nvPicPr>
          <p:cNvPr id="52" name="Picture 51">
            <a:extLst>
              <a:ext uri="{FF2B5EF4-FFF2-40B4-BE49-F238E27FC236}">
                <a16:creationId xmlns:a16="http://schemas.microsoft.com/office/drawing/2014/main" id="{3C9980DF-9CED-9A46-D423-3B6192AE6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4472" y="3315743"/>
            <a:ext cx="628650" cy="638175"/>
          </a:xfrm>
          <a:prstGeom prst="rect">
            <a:avLst/>
          </a:prstGeom>
        </p:spPr>
      </p:pic>
      <p:pic>
        <p:nvPicPr>
          <p:cNvPr id="53" name="Picture 52">
            <a:extLst>
              <a:ext uri="{FF2B5EF4-FFF2-40B4-BE49-F238E27FC236}">
                <a16:creationId xmlns:a16="http://schemas.microsoft.com/office/drawing/2014/main" id="{811D47B9-DD06-DDA5-F0DB-1E301997B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373" y="3304944"/>
            <a:ext cx="628650" cy="628650"/>
          </a:xfrm>
          <a:prstGeom prst="rect">
            <a:avLst/>
          </a:prstGeom>
        </p:spPr>
      </p:pic>
      <p:pic>
        <p:nvPicPr>
          <p:cNvPr id="54" name="Picture 53">
            <a:extLst>
              <a:ext uri="{FF2B5EF4-FFF2-40B4-BE49-F238E27FC236}">
                <a16:creationId xmlns:a16="http://schemas.microsoft.com/office/drawing/2014/main" id="{A691FB79-78BA-072D-9671-F976C594E9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7094" y="3315743"/>
            <a:ext cx="638175" cy="628650"/>
          </a:xfrm>
          <a:prstGeom prst="rect">
            <a:avLst/>
          </a:prstGeom>
        </p:spPr>
      </p:pic>
      <p:pic>
        <p:nvPicPr>
          <p:cNvPr id="55" name="Picture 54">
            <a:extLst>
              <a:ext uri="{FF2B5EF4-FFF2-40B4-BE49-F238E27FC236}">
                <a16:creationId xmlns:a16="http://schemas.microsoft.com/office/drawing/2014/main" id="{A9DC3FE2-D4EA-F8A0-0E9B-A404950157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1995" y="3331650"/>
            <a:ext cx="628650" cy="628650"/>
          </a:xfrm>
          <a:prstGeom prst="rect">
            <a:avLst/>
          </a:prstGeom>
        </p:spPr>
      </p:pic>
      <p:pic>
        <p:nvPicPr>
          <p:cNvPr id="76" name="Picture 75">
            <a:extLst>
              <a:ext uri="{FF2B5EF4-FFF2-40B4-BE49-F238E27FC236}">
                <a16:creationId xmlns:a16="http://schemas.microsoft.com/office/drawing/2014/main" id="{6C484954-0E94-A48B-1C55-3F6C7E6C4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21307" y="3325268"/>
            <a:ext cx="628650" cy="628650"/>
          </a:xfrm>
          <a:prstGeom prst="rect">
            <a:avLst/>
          </a:prstGeom>
        </p:spPr>
      </p:pic>
      <p:pic>
        <p:nvPicPr>
          <p:cNvPr id="77" name="Picture 76">
            <a:extLst>
              <a:ext uri="{FF2B5EF4-FFF2-40B4-BE49-F238E27FC236}">
                <a16:creationId xmlns:a16="http://schemas.microsoft.com/office/drawing/2014/main" id="{14C004FA-A16A-CF9B-DF2F-8E456EEC13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33464" y="3325268"/>
            <a:ext cx="638175" cy="628650"/>
          </a:xfrm>
          <a:prstGeom prst="rect">
            <a:avLst/>
          </a:prstGeom>
        </p:spPr>
      </p:pic>
      <p:pic>
        <p:nvPicPr>
          <p:cNvPr id="78" name="Picture 77">
            <a:extLst>
              <a:ext uri="{FF2B5EF4-FFF2-40B4-BE49-F238E27FC236}">
                <a16:creationId xmlns:a16="http://schemas.microsoft.com/office/drawing/2014/main" id="{18869054-1D5A-B104-9770-3BA888452CA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0659" y="3325268"/>
            <a:ext cx="628650" cy="628650"/>
          </a:xfrm>
          <a:prstGeom prst="rect">
            <a:avLst/>
          </a:prstGeom>
        </p:spPr>
      </p:pic>
      <p:pic>
        <p:nvPicPr>
          <p:cNvPr id="79" name="Picture 78">
            <a:extLst>
              <a:ext uri="{FF2B5EF4-FFF2-40B4-BE49-F238E27FC236}">
                <a16:creationId xmlns:a16="http://schemas.microsoft.com/office/drawing/2014/main" id="{F8506CE5-560D-AC76-8CB4-53DB66DB04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89607" y="3315743"/>
            <a:ext cx="628650" cy="638175"/>
          </a:xfrm>
          <a:prstGeom prst="rect">
            <a:avLst/>
          </a:prstGeom>
        </p:spPr>
      </p:pic>
      <p:pic>
        <p:nvPicPr>
          <p:cNvPr id="1026" name="Picture 2">
            <a:extLst>
              <a:ext uri="{FF2B5EF4-FFF2-40B4-BE49-F238E27FC236}">
                <a16:creationId xmlns:a16="http://schemas.microsoft.com/office/drawing/2014/main" id="{24D4800C-326A-C050-2BAC-E65487BB43B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3967" y="1485024"/>
            <a:ext cx="7566738" cy="1797100"/>
          </a:xfrm>
          <a:prstGeom prst="rect">
            <a:avLst/>
          </a:prstGeom>
          <a:noFill/>
          <a:extLst>
            <a:ext uri="{909E8E84-426E-40DD-AFC4-6F175D3DCCD1}">
              <a14:hiddenFill xmlns:a14="http://schemas.microsoft.com/office/drawing/2010/main">
                <a:solidFill>
                  <a:srgbClr val="FFFFFF"/>
                </a:solidFill>
              </a14:hiddenFill>
            </a:ext>
          </a:extLst>
        </p:spPr>
      </p:pic>
      <p:sp>
        <p:nvSpPr>
          <p:cNvPr id="91" name="Up Arrow 90">
            <a:extLst>
              <a:ext uri="{FF2B5EF4-FFF2-40B4-BE49-F238E27FC236}">
                <a16:creationId xmlns:a16="http://schemas.microsoft.com/office/drawing/2014/main" id="{874118BF-4170-5500-2CEF-0F0E2016FDFD}"/>
              </a:ext>
            </a:extLst>
          </p:cNvPr>
          <p:cNvSpPr/>
          <p:nvPr/>
        </p:nvSpPr>
        <p:spPr>
          <a:xfrm>
            <a:off x="4916141" y="4150895"/>
            <a:ext cx="301686" cy="63767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TextBox 91">
            <a:extLst>
              <a:ext uri="{FF2B5EF4-FFF2-40B4-BE49-F238E27FC236}">
                <a16:creationId xmlns:a16="http://schemas.microsoft.com/office/drawing/2014/main" id="{24A82A92-5850-0D6A-BAC4-DAB902A541AB}"/>
              </a:ext>
            </a:extLst>
          </p:cNvPr>
          <p:cNvSpPr txBox="1"/>
          <p:nvPr/>
        </p:nvSpPr>
        <p:spPr>
          <a:xfrm>
            <a:off x="5534472" y="4259179"/>
            <a:ext cx="2779349" cy="369332"/>
          </a:xfrm>
          <a:prstGeom prst="rect">
            <a:avLst/>
          </a:prstGeom>
          <a:noFill/>
        </p:spPr>
        <p:txBody>
          <a:bodyPr wrap="square" rtlCol="0">
            <a:spAutoFit/>
          </a:bodyPr>
          <a:lstStyle/>
          <a:p>
            <a:r>
              <a:rPr lang="en-GB" dirty="0"/>
              <a:t>F</a:t>
            </a:r>
            <a:r>
              <a:rPr lang="en-DE" dirty="0"/>
              <a:t>latten the patches</a:t>
            </a:r>
          </a:p>
        </p:txBody>
      </p:sp>
      <p:sp>
        <p:nvSpPr>
          <p:cNvPr id="93" name="TextBox 92">
            <a:extLst>
              <a:ext uri="{FF2B5EF4-FFF2-40B4-BE49-F238E27FC236}">
                <a16:creationId xmlns:a16="http://schemas.microsoft.com/office/drawing/2014/main" id="{AF3864F5-8280-AA85-D1FC-08CDA878894C}"/>
              </a:ext>
            </a:extLst>
          </p:cNvPr>
          <p:cNvSpPr txBox="1"/>
          <p:nvPr/>
        </p:nvSpPr>
        <p:spPr>
          <a:xfrm>
            <a:off x="2129837" y="5892067"/>
            <a:ext cx="5793053" cy="369332"/>
          </a:xfrm>
          <a:prstGeom prst="rect">
            <a:avLst/>
          </a:prstGeom>
          <a:noFill/>
        </p:spPr>
        <p:txBody>
          <a:bodyPr wrap="square" rtlCol="0">
            <a:spAutoFit/>
          </a:bodyPr>
          <a:lstStyle/>
          <a:p>
            <a:r>
              <a:rPr lang="en-GB" dirty="0"/>
              <a:t>E</a:t>
            </a:r>
            <a:r>
              <a:rPr lang="en-DE" dirty="0"/>
              <a:t>very patch has a feature vector of dimesion (1, p^2*c)</a:t>
            </a:r>
          </a:p>
        </p:txBody>
      </p:sp>
      <p:sp>
        <p:nvSpPr>
          <p:cNvPr id="96" name="TextBox 95">
            <a:extLst>
              <a:ext uri="{FF2B5EF4-FFF2-40B4-BE49-F238E27FC236}">
                <a16:creationId xmlns:a16="http://schemas.microsoft.com/office/drawing/2014/main" id="{C96CEDA6-BCDC-A234-DDD0-F34E67E3AE7D}"/>
              </a:ext>
            </a:extLst>
          </p:cNvPr>
          <p:cNvSpPr txBox="1"/>
          <p:nvPr/>
        </p:nvSpPr>
        <p:spPr>
          <a:xfrm>
            <a:off x="8540645" y="2590198"/>
            <a:ext cx="2774493" cy="369332"/>
          </a:xfrm>
          <a:prstGeom prst="rect">
            <a:avLst/>
          </a:prstGeom>
          <a:noFill/>
        </p:spPr>
        <p:txBody>
          <a:bodyPr wrap="square" rtlCol="0">
            <a:spAutoFit/>
          </a:bodyPr>
          <a:lstStyle/>
          <a:p>
            <a:r>
              <a:rPr lang="en-DE" dirty="0"/>
              <a:t>Flat patches (b, n, (p^2*c))</a:t>
            </a:r>
          </a:p>
        </p:txBody>
      </p:sp>
      <p:sp>
        <p:nvSpPr>
          <p:cNvPr id="6" name="Title 5">
            <a:extLst>
              <a:ext uri="{FF2B5EF4-FFF2-40B4-BE49-F238E27FC236}">
                <a16:creationId xmlns:a16="http://schemas.microsoft.com/office/drawing/2014/main" id="{ADDFCDBB-5BD2-AB6D-EA85-AD8E7F8356AE}"/>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8" name="TextBox 7">
            <a:extLst>
              <a:ext uri="{FF2B5EF4-FFF2-40B4-BE49-F238E27FC236}">
                <a16:creationId xmlns:a16="http://schemas.microsoft.com/office/drawing/2014/main" id="{808F4A23-2868-4528-BC97-96C610D3599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54A35017-C295-1EC6-D1B7-DA6E08A04B3D}"/>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FD3522DD-119C-DE21-1BA8-FA7A8F2C4461}"/>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23</a:t>
            </a:fld>
            <a:endParaRPr lang="en-DE" sz="800" dirty="0">
              <a:solidFill>
                <a:srgbClr val="000000"/>
              </a:solidFill>
            </a:endParaRPr>
          </a:p>
        </p:txBody>
      </p:sp>
    </p:spTree>
    <p:extLst>
      <p:ext uri="{BB962C8B-B14F-4D97-AF65-F5344CB8AC3E}">
        <p14:creationId xmlns:p14="http://schemas.microsoft.com/office/powerpoint/2010/main" val="2116404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E660-4BDB-9603-FF95-C9DAA8DC58EE}"/>
              </a:ext>
            </a:extLst>
          </p:cNvPr>
          <p:cNvSpPr>
            <a:spLocks noGrp="1"/>
          </p:cNvSpPr>
          <p:nvPr>
            <p:ph type="dt" sz="half" idx="10"/>
          </p:nvPr>
        </p:nvSpPr>
        <p:spPr>
          <a:xfrm>
            <a:off x="519066" y="6210667"/>
            <a:ext cx="922655" cy="139065"/>
          </a:xfrm>
        </p:spPr>
        <p:txBody>
          <a:bodyPr/>
          <a:lstStyle/>
          <a:p>
            <a:fld id="{A4E4BF54-E288-44CA-9624-72B71A8A42AB}" type="datetime4">
              <a:rPr lang="de-DE" smtClean="0"/>
              <a:t>9. Juli 2023</a:t>
            </a:fld>
            <a:endParaRPr lang="de-DE"/>
          </a:p>
        </p:txBody>
      </p:sp>
      <p:pic>
        <p:nvPicPr>
          <p:cNvPr id="13" name="Picture 12" descr="A diagram of a mathematical equation&#10;&#10;Description automatically generated">
            <a:extLst>
              <a:ext uri="{FF2B5EF4-FFF2-40B4-BE49-F238E27FC236}">
                <a16:creationId xmlns:a16="http://schemas.microsoft.com/office/drawing/2014/main" id="{C0370372-0889-1A15-E9EF-D62E76367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82" y="1375712"/>
            <a:ext cx="4935854" cy="2340715"/>
          </a:xfrm>
          <a:prstGeom prst="rect">
            <a:avLst/>
          </a:prstGeom>
        </p:spPr>
      </p:pic>
      <p:pic>
        <p:nvPicPr>
          <p:cNvPr id="15" name="Picture 14" descr="A diagram of a number of numbers&#10;&#10;Description automatically generated">
            <a:extLst>
              <a:ext uri="{FF2B5EF4-FFF2-40B4-BE49-F238E27FC236}">
                <a16:creationId xmlns:a16="http://schemas.microsoft.com/office/drawing/2014/main" id="{1230A802-AE7F-D008-3D3E-BE81B5378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886" y="1392624"/>
            <a:ext cx="4811310" cy="2234637"/>
          </a:xfrm>
          <a:prstGeom prst="rect">
            <a:avLst/>
          </a:prstGeom>
        </p:spPr>
      </p:pic>
      <p:sp>
        <p:nvSpPr>
          <p:cNvPr id="17" name="TextBox 16">
            <a:extLst>
              <a:ext uri="{FF2B5EF4-FFF2-40B4-BE49-F238E27FC236}">
                <a16:creationId xmlns:a16="http://schemas.microsoft.com/office/drawing/2014/main" id="{7BB5BB14-6C00-46B1-649F-1812114A2B18}"/>
              </a:ext>
            </a:extLst>
          </p:cNvPr>
          <p:cNvSpPr txBox="1"/>
          <p:nvPr/>
        </p:nvSpPr>
        <p:spPr>
          <a:xfrm>
            <a:off x="3468883" y="1635321"/>
            <a:ext cx="4545106" cy="369332"/>
          </a:xfrm>
          <a:prstGeom prst="rect">
            <a:avLst/>
          </a:prstGeom>
          <a:noFill/>
        </p:spPr>
        <p:txBody>
          <a:bodyPr wrap="square" rtlCol="0">
            <a:spAutoFit/>
          </a:bodyPr>
          <a:lstStyle/>
          <a:p>
            <a:r>
              <a:rPr lang="en-GB" dirty="0"/>
              <a:t>E</a:t>
            </a:r>
            <a:r>
              <a:rPr lang="en-DE" dirty="0"/>
              <a:t>mbeddings ((p^2 * c), d)</a:t>
            </a:r>
          </a:p>
        </p:txBody>
      </p:sp>
      <p:sp>
        <p:nvSpPr>
          <p:cNvPr id="23" name="Right Arrow 22">
            <a:extLst>
              <a:ext uri="{FF2B5EF4-FFF2-40B4-BE49-F238E27FC236}">
                <a16:creationId xmlns:a16="http://schemas.microsoft.com/office/drawing/2014/main" id="{9F9D1DE2-7055-50EC-7706-524B6819091E}"/>
              </a:ext>
            </a:extLst>
          </p:cNvPr>
          <p:cNvSpPr/>
          <p:nvPr/>
        </p:nvSpPr>
        <p:spPr>
          <a:xfrm>
            <a:off x="5741436" y="2509942"/>
            <a:ext cx="59212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TextBox 5">
            <a:extLst>
              <a:ext uri="{FF2B5EF4-FFF2-40B4-BE49-F238E27FC236}">
                <a16:creationId xmlns:a16="http://schemas.microsoft.com/office/drawing/2014/main" id="{A87E9C3F-A286-1F2B-5DC6-F5262ED9C428}"/>
              </a:ext>
            </a:extLst>
          </p:cNvPr>
          <p:cNvSpPr txBox="1"/>
          <p:nvPr/>
        </p:nvSpPr>
        <p:spPr>
          <a:xfrm>
            <a:off x="2925505" y="4501882"/>
            <a:ext cx="6340989" cy="923330"/>
          </a:xfrm>
          <a:prstGeom prst="rect">
            <a:avLst/>
          </a:prstGeom>
          <a:noFill/>
        </p:spPr>
        <p:txBody>
          <a:bodyPr wrap="square" rtlCol="0">
            <a:spAutoFit/>
          </a:bodyPr>
          <a:lstStyle/>
          <a:p>
            <a:r>
              <a:rPr lang="en-GB" b="0" i="0" dirty="0">
                <a:solidFill>
                  <a:srgbClr val="292929"/>
                </a:solidFill>
                <a:effectLst/>
                <a:latin typeface="source-serif-pro"/>
              </a:rPr>
              <a:t>The flattened patches are multiplied with a </a:t>
            </a:r>
            <a:r>
              <a:rPr lang="en-GB" b="1" i="0" dirty="0">
                <a:solidFill>
                  <a:srgbClr val="292929"/>
                </a:solidFill>
                <a:effectLst/>
                <a:latin typeface="source-serif-pro"/>
              </a:rPr>
              <a:t>trainable </a:t>
            </a:r>
            <a:r>
              <a:rPr lang="en-GB" b="0" i="0" dirty="0">
                <a:solidFill>
                  <a:srgbClr val="292929"/>
                </a:solidFill>
                <a:effectLst/>
                <a:latin typeface="source-serif-pro"/>
              </a:rPr>
              <a:t>embedding tensor of shape </a:t>
            </a:r>
            <a:r>
              <a:rPr lang="en-GB" b="1" i="0" dirty="0">
                <a:solidFill>
                  <a:srgbClr val="292929"/>
                </a:solidFill>
                <a:effectLst/>
                <a:latin typeface="source-serif-pro"/>
              </a:rPr>
              <a:t>(p²*c, d)</a:t>
            </a:r>
            <a:r>
              <a:rPr lang="en-GB" b="0" i="0" dirty="0">
                <a:solidFill>
                  <a:srgbClr val="292929"/>
                </a:solidFill>
                <a:effectLst/>
                <a:latin typeface="source-serif-pro"/>
              </a:rPr>
              <a:t>, which learns to linearly project each flat patch to dimension </a:t>
            </a:r>
            <a:r>
              <a:rPr lang="en-GB" b="1" i="1" dirty="0">
                <a:solidFill>
                  <a:srgbClr val="292929"/>
                </a:solidFill>
                <a:effectLst/>
                <a:latin typeface="source-serif-pro"/>
              </a:rPr>
              <a:t>d</a:t>
            </a:r>
            <a:r>
              <a:rPr lang="en-GB" b="0" i="0" dirty="0">
                <a:solidFill>
                  <a:srgbClr val="292929"/>
                </a:solidFill>
                <a:effectLst/>
                <a:latin typeface="source-serif-pro"/>
              </a:rPr>
              <a:t>. </a:t>
            </a:r>
            <a:endParaRPr lang="en-DE" dirty="0"/>
          </a:p>
        </p:txBody>
      </p:sp>
      <p:sp>
        <p:nvSpPr>
          <p:cNvPr id="7" name="Title 5">
            <a:extLst>
              <a:ext uri="{FF2B5EF4-FFF2-40B4-BE49-F238E27FC236}">
                <a16:creationId xmlns:a16="http://schemas.microsoft.com/office/drawing/2014/main" id="{7A2994B0-7441-2130-AC1B-6B1DDDE4E69A}"/>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8" name="TextBox 7">
            <a:extLst>
              <a:ext uri="{FF2B5EF4-FFF2-40B4-BE49-F238E27FC236}">
                <a16:creationId xmlns:a16="http://schemas.microsoft.com/office/drawing/2014/main" id="{252AFC52-A598-3941-F71B-97B758D798B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234B4867-E4E9-7381-11C2-A74ABE94827B}"/>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8202284F-C13E-AEBC-262B-FD841E956635}"/>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24</a:t>
            </a:fld>
            <a:endParaRPr lang="en-DE" sz="800" dirty="0">
              <a:solidFill>
                <a:srgbClr val="000000"/>
              </a:solidFill>
            </a:endParaRPr>
          </a:p>
        </p:txBody>
      </p:sp>
    </p:spTree>
    <p:extLst>
      <p:ext uri="{BB962C8B-B14F-4D97-AF65-F5344CB8AC3E}">
        <p14:creationId xmlns:p14="http://schemas.microsoft.com/office/powerpoint/2010/main" val="391566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E660-4BDB-9603-FF95-C9DAA8DC58EE}"/>
              </a:ext>
            </a:extLst>
          </p:cNvPr>
          <p:cNvSpPr>
            <a:spLocks noGrp="1"/>
          </p:cNvSpPr>
          <p:nvPr>
            <p:ph type="dt" sz="half" idx="10"/>
          </p:nvPr>
        </p:nvSpPr>
        <p:spPr>
          <a:xfrm>
            <a:off x="519066" y="6210667"/>
            <a:ext cx="922655" cy="139065"/>
          </a:xfrm>
        </p:spPr>
        <p:txBody>
          <a:bodyPr/>
          <a:lstStyle/>
          <a:p>
            <a:fld id="{A4E4BF54-E288-44CA-9624-72B71A8A42AB}" type="datetime4">
              <a:rPr lang="de-DE" smtClean="0"/>
              <a:t>9. Juli 2023</a:t>
            </a:fld>
            <a:endParaRPr lang="de-DE"/>
          </a:p>
        </p:txBody>
      </p:sp>
      <p:pic>
        <p:nvPicPr>
          <p:cNvPr id="13" name="Picture 12" descr="A diagram of a mathematical equation&#10;&#10;Description automatically generated">
            <a:extLst>
              <a:ext uri="{FF2B5EF4-FFF2-40B4-BE49-F238E27FC236}">
                <a16:creationId xmlns:a16="http://schemas.microsoft.com/office/drawing/2014/main" id="{C0370372-0889-1A15-E9EF-D62E76367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309" y="3429000"/>
            <a:ext cx="4935854" cy="2340715"/>
          </a:xfrm>
          <a:prstGeom prst="rect">
            <a:avLst/>
          </a:prstGeom>
        </p:spPr>
      </p:pic>
      <p:pic>
        <p:nvPicPr>
          <p:cNvPr id="15" name="Picture 14" descr="A diagram of a number of numbers&#10;&#10;Description automatically generated">
            <a:extLst>
              <a:ext uri="{FF2B5EF4-FFF2-40B4-BE49-F238E27FC236}">
                <a16:creationId xmlns:a16="http://schemas.microsoft.com/office/drawing/2014/main" id="{1230A802-AE7F-D008-3D3E-BE81B5378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613" y="3445912"/>
            <a:ext cx="4811310" cy="2234637"/>
          </a:xfrm>
          <a:prstGeom prst="rect">
            <a:avLst/>
          </a:prstGeom>
        </p:spPr>
      </p:pic>
      <p:sp>
        <p:nvSpPr>
          <p:cNvPr id="17" name="TextBox 16">
            <a:extLst>
              <a:ext uri="{FF2B5EF4-FFF2-40B4-BE49-F238E27FC236}">
                <a16:creationId xmlns:a16="http://schemas.microsoft.com/office/drawing/2014/main" id="{7BB5BB14-6C00-46B1-649F-1812114A2B18}"/>
              </a:ext>
            </a:extLst>
          </p:cNvPr>
          <p:cNvSpPr txBox="1"/>
          <p:nvPr/>
        </p:nvSpPr>
        <p:spPr>
          <a:xfrm>
            <a:off x="4761598" y="5585049"/>
            <a:ext cx="4545106" cy="369332"/>
          </a:xfrm>
          <a:prstGeom prst="rect">
            <a:avLst/>
          </a:prstGeom>
          <a:noFill/>
        </p:spPr>
        <p:txBody>
          <a:bodyPr wrap="square" rtlCol="0">
            <a:spAutoFit/>
          </a:bodyPr>
          <a:lstStyle/>
          <a:p>
            <a:r>
              <a:rPr lang="en-GB" dirty="0"/>
              <a:t>E</a:t>
            </a:r>
            <a:r>
              <a:rPr lang="en-DE" dirty="0"/>
              <a:t>mbeddings ((p^2 * c), d)</a:t>
            </a:r>
          </a:p>
        </p:txBody>
      </p:sp>
      <p:sp>
        <p:nvSpPr>
          <p:cNvPr id="18" name="Rectangle 17">
            <a:extLst>
              <a:ext uri="{FF2B5EF4-FFF2-40B4-BE49-F238E27FC236}">
                <a16:creationId xmlns:a16="http://schemas.microsoft.com/office/drawing/2014/main" id="{CA10A5B4-4B82-084E-1DE9-5F6A867F7B5A}"/>
              </a:ext>
            </a:extLst>
          </p:cNvPr>
          <p:cNvSpPr/>
          <p:nvPr/>
        </p:nvSpPr>
        <p:spPr>
          <a:xfrm>
            <a:off x="5560769" y="1468304"/>
            <a:ext cx="1290918" cy="14388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TextBox 21">
            <a:extLst>
              <a:ext uri="{FF2B5EF4-FFF2-40B4-BE49-F238E27FC236}">
                <a16:creationId xmlns:a16="http://schemas.microsoft.com/office/drawing/2014/main" id="{698E3AD2-944E-8097-F4C0-C9F5C3FDD823}"/>
              </a:ext>
            </a:extLst>
          </p:cNvPr>
          <p:cNvSpPr txBox="1"/>
          <p:nvPr/>
        </p:nvSpPr>
        <p:spPr>
          <a:xfrm>
            <a:off x="5686694" y="1956289"/>
            <a:ext cx="1039067" cy="369332"/>
          </a:xfrm>
          <a:prstGeom prst="rect">
            <a:avLst/>
          </a:prstGeom>
          <a:noFill/>
        </p:spPr>
        <p:txBody>
          <a:bodyPr wrap="none" rtlCol="0">
            <a:spAutoFit/>
          </a:bodyPr>
          <a:lstStyle/>
          <a:p>
            <a:r>
              <a:rPr lang="en-DE" dirty="0"/>
              <a:t>(b,n+1,d)</a:t>
            </a:r>
          </a:p>
        </p:txBody>
      </p:sp>
      <p:sp>
        <p:nvSpPr>
          <p:cNvPr id="23" name="Right Arrow 22">
            <a:extLst>
              <a:ext uri="{FF2B5EF4-FFF2-40B4-BE49-F238E27FC236}">
                <a16:creationId xmlns:a16="http://schemas.microsoft.com/office/drawing/2014/main" id="{9F9D1DE2-7055-50EC-7706-524B6819091E}"/>
              </a:ext>
            </a:extLst>
          </p:cNvPr>
          <p:cNvSpPr/>
          <p:nvPr/>
        </p:nvSpPr>
        <p:spPr>
          <a:xfrm>
            <a:off x="5910163" y="4357174"/>
            <a:ext cx="592129"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Up Arrow 4">
            <a:extLst>
              <a:ext uri="{FF2B5EF4-FFF2-40B4-BE49-F238E27FC236}">
                <a16:creationId xmlns:a16="http://schemas.microsoft.com/office/drawing/2014/main" id="{0109CA16-1900-3956-39D0-32D83C13BCCC}"/>
              </a:ext>
            </a:extLst>
          </p:cNvPr>
          <p:cNvSpPr/>
          <p:nvPr/>
        </p:nvSpPr>
        <p:spPr>
          <a:xfrm>
            <a:off x="6065439" y="3035669"/>
            <a:ext cx="230458" cy="66632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Title 5">
            <a:extLst>
              <a:ext uri="{FF2B5EF4-FFF2-40B4-BE49-F238E27FC236}">
                <a16:creationId xmlns:a16="http://schemas.microsoft.com/office/drawing/2014/main" id="{22D95745-46E0-2759-9EE5-35A229B86804}"/>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8" name="TextBox 7">
            <a:extLst>
              <a:ext uri="{FF2B5EF4-FFF2-40B4-BE49-F238E27FC236}">
                <a16:creationId xmlns:a16="http://schemas.microsoft.com/office/drawing/2014/main" id="{3AFE3D03-DFE7-4AFD-2E6E-E8476A98012D}"/>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F468E2BD-D236-A3CC-9B3B-A6D6E64AF7D8}"/>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E6E8DBB5-17E6-EF4D-7D9C-40F3F194E51A}"/>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25</a:t>
            </a:fld>
            <a:endParaRPr lang="en-DE" sz="800" dirty="0">
              <a:solidFill>
                <a:srgbClr val="000000"/>
              </a:solidFill>
            </a:endParaRPr>
          </a:p>
        </p:txBody>
      </p:sp>
    </p:spTree>
    <p:extLst>
      <p:ext uri="{BB962C8B-B14F-4D97-AF65-F5344CB8AC3E}">
        <p14:creationId xmlns:p14="http://schemas.microsoft.com/office/powerpoint/2010/main" val="1129788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7E660-4BDB-9603-FF95-C9DAA8DC58EE}"/>
              </a:ext>
            </a:extLst>
          </p:cNvPr>
          <p:cNvSpPr>
            <a:spLocks noGrp="1"/>
          </p:cNvSpPr>
          <p:nvPr>
            <p:ph type="dt" sz="half" idx="10"/>
          </p:nvPr>
        </p:nvSpPr>
        <p:spPr>
          <a:xfrm>
            <a:off x="519066" y="6210667"/>
            <a:ext cx="922655" cy="139065"/>
          </a:xfrm>
        </p:spPr>
        <p:txBody>
          <a:bodyPr/>
          <a:lstStyle/>
          <a:p>
            <a:fld id="{A4E4BF54-E288-44CA-9624-72B71A8A42AB}" type="datetime4">
              <a:rPr lang="de-DE" smtClean="0"/>
              <a:t>9. Juli 2023</a:t>
            </a:fld>
            <a:endParaRPr lang="de-DE"/>
          </a:p>
        </p:txBody>
      </p:sp>
      <p:sp>
        <p:nvSpPr>
          <p:cNvPr id="18" name="Rectangle 17">
            <a:extLst>
              <a:ext uri="{FF2B5EF4-FFF2-40B4-BE49-F238E27FC236}">
                <a16:creationId xmlns:a16="http://schemas.microsoft.com/office/drawing/2014/main" id="{CA10A5B4-4B82-084E-1DE9-5F6A867F7B5A}"/>
              </a:ext>
            </a:extLst>
          </p:cNvPr>
          <p:cNvSpPr/>
          <p:nvPr/>
        </p:nvSpPr>
        <p:spPr>
          <a:xfrm>
            <a:off x="4589929" y="1531238"/>
            <a:ext cx="1290918" cy="14388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TextBox 21">
            <a:extLst>
              <a:ext uri="{FF2B5EF4-FFF2-40B4-BE49-F238E27FC236}">
                <a16:creationId xmlns:a16="http://schemas.microsoft.com/office/drawing/2014/main" id="{698E3AD2-944E-8097-F4C0-C9F5C3FDD823}"/>
              </a:ext>
            </a:extLst>
          </p:cNvPr>
          <p:cNvSpPr txBox="1"/>
          <p:nvPr/>
        </p:nvSpPr>
        <p:spPr>
          <a:xfrm>
            <a:off x="4715854" y="1935522"/>
            <a:ext cx="1039067" cy="369332"/>
          </a:xfrm>
          <a:prstGeom prst="rect">
            <a:avLst/>
          </a:prstGeom>
          <a:noFill/>
        </p:spPr>
        <p:txBody>
          <a:bodyPr wrap="none" rtlCol="0">
            <a:spAutoFit/>
          </a:bodyPr>
          <a:lstStyle/>
          <a:p>
            <a:r>
              <a:rPr lang="en-DE" dirty="0"/>
              <a:t>(b,n+1,d)</a:t>
            </a:r>
          </a:p>
        </p:txBody>
      </p:sp>
      <p:sp>
        <p:nvSpPr>
          <p:cNvPr id="5" name="Rectangle 4">
            <a:extLst>
              <a:ext uri="{FF2B5EF4-FFF2-40B4-BE49-F238E27FC236}">
                <a16:creationId xmlns:a16="http://schemas.microsoft.com/office/drawing/2014/main" id="{86334E5A-38B1-6878-FC1D-BF785973432A}"/>
              </a:ext>
            </a:extLst>
          </p:cNvPr>
          <p:cNvSpPr/>
          <p:nvPr/>
        </p:nvSpPr>
        <p:spPr>
          <a:xfrm>
            <a:off x="9032546" y="3082568"/>
            <a:ext cx="1290918" cy="14388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A6FEA23E-2FDC-5C58-EDFC-9765829CEC27}"/>
              </a:ext>
            </a:extLst>
          </p:cNvPr>
          <p:cNvSpPr/>
          <p:nvPr/>
        </p:nvSpPr>
        <p:spPr>
          <a:xfrm>
            <a:off x="4589929" y="3866544"/>
            <a:ext cx="1290918" cy="14388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TextBox 8">
            <a:extLst>
              <a:ext uri="{FF2B5EF4-FFF2-40B4-BE49-F238E27FC236}">
                <a16:creationId xmlns:a16="http://schemas.microsoft.com/office/drawing/2014/main" id="{342EEC6E-C1DF-183A-D89F-5D6201DABC33}"/>
              </a:ext>
            </a:extLst>
          </p:cNvPr>
          <p:cNvSpPr txBox="1"/>
          <p:nvPr/>
        </p:nvSpPr>
        <p:spPr>
          <a:xfrm>
            <a:off x="4262717" y="2970073"/>
            <a:ext cx="2393577" cy="646331"/>
          </a:xfrm>
          <a:prstGeom prst="rect">
            <a:avLst/>
          </a:prstGeom>
          <a:noFill/>
        </p:spPr>
        <p:txBody>
          <a:bodyPr wrap="square" rtlCol="0">
            <a:spAutoFit/>
          </a:bodyPr>
          <a:lstStyle/>
          <a:p>
            <a:r>
              <a:rPr lang="en-GB" dirty="0"/>
              <a:t>n embedded patches of shape (1,d)</a:t>
            </a:r>
            <a:endParaRPr lang="en-DE" dirty="0"/>
          </a:p>
        </p:txBody>
      </p:sp>
      <p:sp>
        <p:nvSpPr>
          <p:cNvPr id="10" name="TextBox 9">
            <a:extLst>
              <a:ext uri="{FF2B5EF4-FFF2-40B4-BE49-F238E27FC236}">
                <a16:creationId xmlns:a16="http://schemas.microsoft.com/office/drawing/2014/main" id="{BF6F0271-FB0E-1C40-2C25-F0A6AB4DE721}"/>
              </a:ext>
            </a:extLst>
          </p:cNvPr>
          <p:cNvSpPr txBox="1"/>
          <p:nvPr/>
        </p:nvSpPr>
        <p:spPr>
          <a:xfrm>
            <a:off x="3859306" y="5426402"/>
            <a:ext cx="7086600" cy="923330"/>
          </a:xfrm>
          <a:prstGeom prst="rect">
            <a:avLst/>
          </a:prstGeom>
          <a:noFill/>
        </p:spPr>
        <p:txBody>
          <a:bodyPr wrap="square" rtlCol="0">
            <a:spAutoFit/>
          </a:bodyPr>
          <a:lstStyle/>
          <a:p>
            <a:r>
              <a:rPr lang="en-GB" sz="1600" dirty="0"/>
              <a:t>P</a:t>
            </a:r>
            <a:r>
              <a:rPr lang="en-DE" sz="1600" dirty="0"/>
              <a:t>ositional embeddings </a:t>
            </a:r>
            <a:r>
              <a:rPr lang="en-DE" sz="1600" b="1" dirty="0"/>
              <a:t>E</a:t>
            </a:r>
            <a:r>
              <a:rPr lang="en-DE" sz="1600" b="1" baseline="-25000" dirty="0"/>
              <a:t>pos</a:t>
            </a:r>
            <a:br>
              <a:rPr lang="en-DE" b="1" baseline="-25000" dirty="0"/>
            </a:br>
            <a:r>
              <a:rPr lang="en-GB" b="0" i="0" dirty="0">
                <a:solidFill>
                  <a:srgbClr val="292929"/>
                </a:solidFill>
                <a:effectLst/>
                <a:latin typeface="source-serif-pro"/>
              </a:rPr>
              <a:t>This tensor learns 1D positional information for each of the patches, in order to add a spatial representation of each patch within the sequence.</a:t>
            </a:r>
            <a:endParaRPr lang="en-DE" baseline="-25000" dirty="0"/>
          </a:p>
        </p:txBody>
      </p:sp>
      <p:sp>
        <p:nvSpPr>
          <p:cNvPr id="11" name="Or 10">
            <a:extLst>
              <a:ext uri="{FF2B5EF4-FFF2-40B4-BE49-F238E27FC236}">
                <a16:creationId xmlns:a16="http://schemas.microsoft.com/office/drawing/2014/main" id="{8B9D1BD6-4479-457D-66CE-87EB95FD9B09}"/>
              </a:ext>
            </a:extLst>
          </p:cNvPr>
          <p:cNvSpPr/>
          <p:nvPr/>
        </p:nvSpPr>
        <p:spPr>
          <a:xfrm>
            <a:off x="7107409" y="3718627"/>
            <a:ext cx="416859" cy="439733"/>
          </a:xfrm>
          <a:prstGeom prst="flowChar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ight Arrow 13">
            <a:extLst>
              <a:ext uri="{FF2B5EF4-FFF2-40B4-BE49-F238E27FC236}">
                <a16:creationId xmlns:a16="http://schemas.microsoft.com/office/drawing/2014/main" id="{5F184C81-7EDD-E840-1E60-0D075C7A31F1}"/>
              </a:ext>
            </a:extLst>
          </p:cNvPr>
          <p:cNvSpPr/>
          <p:nvPr/>
        </p:nvSpPr>
        <p:spPr>
          <a:xfrm>
            <a:off x="8006173" y="3798191"/>
            <a:ext cx="806823" cy="1032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3F2020A3-EC37-93A7-250D-AB4EAAB441CE}"/>
              </a:ext>
            </a:extLst>
          </p:cNvPr>
          <p:cNvSpPr txBox="1"/>
          <p:nvPr/>
        </p:nvSpPr>
        <p:spPr>
          <a:xfrm>
            <a:off x="8975000" y="4655702"/>
            <a:ext cx="2070847" cy="338554"/>
          </a:xfrm>
          <a:prstGeom prst="rect">
            <a:avLst/>
          </a:prstGeom>
          <a:noFill/>
        </p:spPr>
        <p:txBody>
          <a:bodyPr wrap="square" rtlCol="0">
            <a:spAutoFit/>
          </a:bodyPr>
          <a:lstStyle/>
          <a:p>
            <a:r>
              <a:rPr lang="en-US" sz="1600" dirty="0"/>
              <a:t>Patched embeddings</a:t>
            </a:r>
            <a:endParaRPr lang="en-DE" sz="1600" dirty="0"/>
          </a:p>
        </p:txBody>
      </p:sp>
      <p:sp>
        <p:nvSpPr>
          <p:cNvPr id="20" name="TextBox 19">
            <a:extLst>
              <a:ext uri="{FF2B5EF4-FFF2-40B4-BE49-F238E27FC236}">
                <a16:creationId xmlns:a16="http://schemas.microsoft.com/office/drawing/2014/main" id="{C7524B02-17DD-230E-4927-5E2F045E905D}"/>
              </a:ext>
            </a:extLst>
          </p:cNvPr>
          <p:cNvSpPr txBox="1"/>
          <p:nvPr/>
        </p:nvSpPr>
        <p:spPr>
          <a:xfrm>
            <a:off x="9107144" y="3660330"/>
            <a:ext cx="1144865" cy="369332"/>
          </a:xfrm>
          <a:prstGeom prst="rect">
            <a:avLst/>
          </a:prstGeom>
          <a:noFill/>
        </p:spPr>
        <p:txBody>
          <a:bodyPr wrap="none" rtlCol="0">
            <a:spAutoFit/>
          </a:bodyPr>
          <a:lstStyle/>
          <a:p>
            <a:r>
              <a:rPr lang="en-DE" dirty="0"/>
              <a:t>(b, n+1, d)</a:t>
            </a:r>
          </a:p>
        </p:txBody>
      </p:sp>
      <p:sp>
        <p:nvSpPr>
          <p:cNvPr id="24" name="TextBox 23">
            <a:extLst>
              <a:ext uri="{FF2B5EF4-FFF2-40B4-BE49-F238E27FC236}">
                <a16:creationId xmlns:a16="http://schemas.microsoft.com/office/drawing/2014/main" id="{01B75218-88CC-ED2E-2E85-E4D923897DBE}"/>
              </a:ext>
            </a:extLst>
          </p:cNvPr>
          <p:cNvSpPr txBox="1"/>
          <p:nvPr/>
        </p:nvSpPr>
        <p:spPr>
          <a:xfrm>
            <a:off x="4805621" y="4401295"/>
            <a:ext cx="859531" cy="369332"/>
          </a:xfrm>
          <a:prstGeom prst="rect">
            <a:avLst/>
          </a:prstGeom>
          <a:noFill/>
        </p:spPr>
        <p:txBody>
          <a:bodyPr wrap="none" rtlCol="0">
            <a:spAutoFit/>
          </a:bodyPr>
          <a:lstStyle/>
          <a:p>
            <a:r>
              <a:rPr lang="en-DE" dirty="0"/>
              <a:t>(n+1,d)</a:t>
            </a:r>
          </a:p>
        </p:txBody>
      </p:sp>
      <p:sp>
        <p:nvSpPr>
          <p:cNvPr id="25" name="Rectangle 24">
            <a:extLst>
              <a:ext uri="{FF2B5EF4-FFF2-40B4-BE49-F238E27FC236}">
                <a16:creationId xmlns:a16="http://schemas.microsoft.com/office/drawing/2014/main" id="{20223257-F064-3466-5141-F595D456083A}"/>
              </a:ext>
            </a:extLst>
          </p:cNvPr>
          <p:cNvSpPr/>
          <p:nvPr/>
        </p:nvSpPr>
        <p:spPr>
          <a:xfrm>
            <a:off x="2028265" y="1531238"/>
            <a:ext cx="1290918" cy="1438835"/>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TextBox 25">
            <a:extLst>
              <a:ext uri="{FF2B5EF4-FFF2-40B4-BE49-F238E27FC236}">
                <a16:creationId xmlns:a16="http://schemas.microsoft.com/office/drawing/2014/main" id="{DD0B970C-6044-3D10-D811-E45DE05AC551}"/>
              </a:ext>
            </a:extLst>
          </p:cNvPr>
          <p:cNvSpPr txBox="1"/>
          <p:nvPr/>
        </p:nvSpPr>
        <p:spPr>
          <a:xfrm>
            <a:off x="2096476" y="2023179"/>
            <a:ext cx="1200265" cy="646331"/>
          </a:xfrm>
          <a:prstGeom prst="rect">
            <a:avLst/>
          </a:prstGeom>
          <a:noFill/>
        </p:spPr>
        <p:txBody>
          <a:bodyPr wrap="none" rtlCol="0">
            <a:spAutoFit/>
          </a:bodyPr>
          <a:lstStyle/>
          <a:p>
            <a:r>
              <a:rPr lang="en-DE" dirty="0"/>
              <a:t>(CLS)Token</a:t>
            </a:r>
          </a:p>
          <a:p>
            <a:r>
              <a:rPr lang="en-DE" dirty="0"/>
              <a:t>(1,d)</a:t>
            </a:r>
          </a:p>
        </p:txBody>
      </p:sp>
      <p:sp>
        <p:nvSpPr>
          <p:cNvPr id="27" name="TextBox 26">
            <a:extLst>
              <a:ext uri="{FF2B5EF4-FFF2-40B4-BE49-F238E27FC236}">
                <a16:creationId xmlns:a16="http://schemas.microsoft.com/office/drawing/2014/main" id="{78CAC9DB-BB60-8CAE-0552-8D2F6FCF1A08}"/>
              </a:ext>
            </a:extLst>
          </p:cNvPr>
          <p:cNvSpPr txBox="1"/>
          <p:nvPr/>
        </p:nvSpPr>
        <p:spPr>
          <a:xfrm>
            <a:off x="868172" y="3081876"/>
            <a:ext cx="3188358" cy="923330"/>
          </a:xfrm>
          <a:prstGeom prst="rect">
            <a:avLst/>
          </a:prstGeom>
          <a:noFill/>
        </p:spPr>
        <p:txBody>
          <a:bodyPr wrap="square" rtlCol="0">
            <a:spAutoFit/>
          </a:bodyPr>
          <a:lstStyle/>
          <a:p>
            <a:r>
              <a:rPr lang="en-GB" b="0" i="0" dirty="0">
                <a:solidFill>
                  <a:srgbClr val="292929"/>
                </a:solidFill>
                <a:effectLst/>
                <a:latin typeface="source-serif-pro"/>
              </a:rPr>
              <a:t>A </a:t>
            </a:r>
            <a:r>
              <a:rPr lang="en-GB" sz="1600" b="0" i="0" dirty="0">
                <a:solidFill>
                  <a:srgbClr val="292929"/>
                </a:solidFill>
                <a:effectLst/>
                <a:latin typeface="source-serif-pro"/>
              </a:rPr>
              <a:t>learnable</a:t>
            </a:r>
            <a:r>
              <a:rPr lang="en-GB" sz="1600" b="0" i="1" dirty="0">
                <a:solidFill>
                  <a:srgbClr val="292929"/>
                </a:solidFill>
                <a:effectLst/>
                <a:latin typeface="source-serif-pro"/>
              </a:rPr>
              <a:t> (CLS) </a:t>
            </a:r>
            <a:r>
              <a:rPr lang="en-GB" sz="1600" b="0" i="0" dirty="0">
                <a:solidFill>
                  <a:srgbClr val="292929"/>
                </a:solidFill>
                <a:effectLst/>
                <a:latin typeface="source-serif-pro"/>
              </a:rPr>
              <a:t>token</a:t>
            </a:r>
            <a:r>
              <a:rPr lang="en-GB" b="0" i="0" dirty="0">
                <a:solidFill>
                  <a:srgbClr val="292929"/>
                </a:solidFill>
                <a:effectLst/>
                <a:latin typeface="source-serif-pro"/>
              </a:rPr>
              <a:t> of shape</a:t>
            </a:r>
            <a:r>
              <a:rPr lang="en-GB" b="1" i="0" dirty="0">
                <a:solidFill>
                  <a:srgbClr val="292929"/>
                </a:solidFill>
                <a:effectLst/>
                <a:latin typeface="source-serif-pro"/>
              </a:rPr>
              <a:t> </a:t>
            </a:r>
            <a:r>
              <a:rPr lang="en-GB" b="1" i="1" dirty="0">
                <a:solidFill>
                  <a:srgbClr val="292929"/>
                </a:solidFill>
                <a:effectLst/>
                <a:latin typeface="source-serif-pro"/>
              </a:rPr>
              <a:t>(1, d)</a:t>
            </a:r>
            <a:r>
              <a:rPr lang="en-GB" b="0" i="0" dirty="0">
                <a:solidFill>
                  <a:srgbClr val="292929"/>
                </a:solidFill>
                <a:effectLst/>
                <a:latin typeface="source-serif-pro"/>
              </a:rPr>
              <a:t> is prepended to the sequence of patch embeddings.</a:t>
            </a:r>
            <a:endParaRPr lang="en-DE" dirty="0"/>
          </a:p>
        </p:txBody>
      </p:sp>
      <p:sp>
        <p:nvSpPr>
          <p:cNvPr id="28" name="Right Arrow 27">
            <a:extLst>
              <a:ext uri="{FF2B5EF4-FFF2-40B4-BE49-F238E27FC236}">
                <a16:creationId xmlns:a16="http://schemas.microsoft.com/office/drawing/2014/main" id="{D3E40060-D223-A078-570E-CB68944D00A0}"/>
              </a:ext>
            </a:extLst>
          </p:cNvPr>
          <p:cNvSpPr/>
          <p:nvPr/>
        </p:nvSpPr>
        <p:spPr>
          <a:xfrm>
            <a:off x="3536577" y="2185662"/>
            <a:ext cx="847164" cy="1191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0" name="Straight Arrow Connector 29">
            <a:extLst>
              <a:ext uri="{FF2B5EF4-FFF2-40B4-BE49-F238E27FC236}">
                <a16:creationId xmlns:a16="http://schemas.microsoft.com/office/drawing/2014/main" id="{9D952058-DBD0-72BC-EB8D-502CF7FC046A}"/>
              </a:ext>
            </a:extLst>
          </p:cNvPr>
          <p:cNvCxnSpPr>
            <a:cxnSpLocks/>
          </p:cNvCxnSpPr>
          <p:nvPr/>
        </p:nvCxnSpPr>
        <p:spPr>
          <a:xfrm>
            <a:off x="6082553" y="2304854"/>
            <a:ext cx="1024856" cy="1300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C930D5-FFC7-F973-5464-702A8118F134}"/>
              </a:ext>
            </a:extLst>
          </p:cNvPr>
          <p:cNvCxnSpPr>
            <a:cxnSpLocks/>
          </p:cNvCxnSpPr>
          <p:nvPr/>
        </p:nvCxnSpPr>
        <p:spPr>
          <a:xfrm flipV="1">
            <a:off x="6082553" y="4070926"/>
            <a:ext cx="899014" cy="548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itle 5">
            <a:extLst>
              <a:ext uri="{FF2B5EF4-FFF2-40B4-BE49-F238E27FC236}">
                <a16:creationId xmlns:a16="http://schemas.microsoft.com/office/drawing/2014/main" id="{01948D83-9C81-8CF7-D8B6-7E58D78021B5}"/>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12" name="TextBox 11">
            <a:extLst>
              <a:ext uri="{FF2B5EF4-FFF2-40B4-BE49-F238E27FC236}">
                <a16:creationId xmlns:a16="http://schemas.microsoft.com/office/drawing/2014/main" id="{F0AB7CF9-B5E4-3550-48A1-FA5370A30AE9}"/>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45B782CF-BDF5-2FF1-FD21-0395A4D9D759}"/>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2FA39F40-8750-7361-74AC-7CF943ED7F00}"/>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26</a:t>
            </a:fld>
            <a:endParaRPr lang="en-DE" sz="800" dirty="0">
              <a:solidFill>
                <a:srgbClr val="000000"/>
              </a:solidFill>
            </a:endParaRPr>
          </a:p>
        </p:txBody>
      </p:sp>
      <p:pic>
        <p:nvPicPr>
          <p:cNvPr id="6" name="Picture 5">
            <a:extLst>
              <a:ext uri="{FF2B5EF4-FFF2-40B4-BE49-F238E27FC236}">
                <a16:creationId xmlns:a16="http://schemas.microsoft.com/office/drawing/2014/main" id="{9DF1CA0A-70DF-680A-401E-3149C2F2255B}"/>
              </a:ext>
            </a:extLst>
          </p:cNvPr>
          <p:cNvPicPr>
            <a:picLocks noChangeAspect="1"/>
          </p:cNvPicPr>
          <p:nvPr/>
        </p:nvPicPr>
        <p:blipFill rotWithShape="1">
          <a:blip r:embed="rId2"/>
          <a:srcRect t="11964" r="51700" b="3419"/>
          <a:stretch/>
        </p:blipFill>
        <p:spPr>
          <a:xfrm>
            <a:off x="7358023" y="1678853"/>
            <a:ext cx="3406219" cy="577762"/>
          </a:xfrm>
          <a:prstGeom prst="rect">
            <a:avLst/>
          </a:prstGeom>
          <a:solidFill>
            <a:srgbClr val="FFFF00"/>
          </a:solidFill>
          <a:ln w="38100">
            <a:solidFill>
              <a:srgbClr val="FF0000"/>
            </a:solidFill>
          </a:ln>
        </p:spPr>
      </p:pic>
      <p:pic>
        <p:nvPicPr>
          <p:cNvPr id="13" name="Picture 12">
            <a:extLst>
              <a:ext uri="{FF2B5EF4-FFF2-40B4-BE49-F238E27FC236}">
                <a16:creationId xmlns:a16="http://schemas.microsoft.com/office/drawing/2014/main" id="{B33D51D5-4988-A840-D0CA-6881C8DE7046}"/>
              </a:ext>
            </a:extLst>
          </p:cNvPr>
          <p:cNvPicPr>
            <a:picLocks noChangeAspect="1"/>
          </p:cNvPicPr>
          <p:nvPr/>
        </p:nvPicPr>
        <p:blipFill rotWithShape="1">
          <a:blip r:embed="rId2"/>
          <a:srcRect l="50584" t="20359" b="17356"/>
          <a:stretch/>
        </p:blipFill>
        <p:spPr>
          <a:xfrm>
            <a:off x="8319867" y="2219408"/>
            <a:ext cx="3366703" cy="410848"/>
          </a:xfrm>
          <a:prstGeom prst="rect">
            <a:avLst/>
          </a:prstGeom>
          <a:solidFill>
            <a:srgbClr val="FFFF00"/>
          </a:solidFill>
          <a:ln w="38100">
            <a:solidFill>
              <a:srgbClr val="FF0000"/>
            </a:solidFill>
          </a:ln>
        </p:spPr>
      </p:pic>
    </p:spTree>
    <p:extLst>
      <p:ext uri="{BB962C8B-B14F-4D97-AF65-F5344CB8AC3E}">
        <p14:creationId xmlns:p14="http://schemas.microsoft.com/office/powerpoint/2010/main" val="364086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BAE71-506D-2D91-782C-9A7B5A32BB4C}"/>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109" name="Picture 108" descr="A diagram of a patch embedding&#10;&#10;Description automatically generated">
            <a:extLst>
              <a:ext uri="{FF2B5EF4-FFF2-40B4-BE49-F238E27FC236}">
                <a16:creationId xmlns:a16="http://schemas.microsoft.com/office/drawing/2014/main" id="{D8279411-665C-7D25-FC8A-2F462628B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95" y="1414055"/>
            <a:ext cx="7360103" cy="4771592"/>
          </a:xfrm>
          <a:prstGeom prst="rect">
            <a:avLst/>
          </a:prstGeom>
          <a:ln w="25400">
            <a:solidFill>
              <a:schemeClr val="accent5">
                <a:lumMod val="75000"/>
              </a:schemeClr>
            </a:solidFill>
          </a:ln>
        </p:spPr>
      </p:pic>
      <p:pic>
        <p:nvPicPr>
          <p:cNvPr id="110" name="Picture 109">
            <a:extLst>
              <a:ext uri="{FF2B5EF4-FFF2-40B4-BE49-F238E27FC236}">
                <a16:creationId xmlns:a16="http://schemas.microsoft.com/office/drawing/2014/main" id="{510492F2-E3B0-2826-F01C-23604FAFE042}"/>
              </a:ext>
            </a:extLst>
          </p:cNvPr>
          <p:cNvPicPr>
            <a:picLocks noChangeAspect="1"/>
          </p:cNvPicPr>
          <p:nvPr/>
        </p:nvPicPr>
        <p:blipFill>
          <a:blip r:embed="rId3"/>
          <a:stretch>
            <a:fillRect/>
          </a:stretch>
        </p:blipFill>
        <p:spPr>
          <a:xfrm>
            <a:off x="5137015" y="4896060"/>
            <a:ext cx="6812947" cy="659635"/>
          </a:xfrm>
          <a:prstGeom prst="rect">
            <a:avLst/>
          </a:prstGeom>
          <a:solidFill>
            <a:srgbClr val="FFFF00"/>
          </a:solidFill>
          <a:ln w="38100">
            <a:solidFill>
              <a:srgbClr val="C00000"/>
            </a:solidFill>
          </a:ln>
        </p:spPr>
      </p:pic>
      <p:sp>
        <p:nvSpPr>
          <p:cNvPr id="111" name="TextBox 110">
            <a:extLst>
              <a:ext uri="{FF2B5EF4-FFF2-40B4-BE49-F238E27FC236}">
                <a16:creationId xmlns:a16="http://schemas.microsoft.com/office/drawing/2014/main" id="{F986ECC5-0E24-B923-69C4-5DE218AFB8A5}"/>
              </a:ext>
            </a:extLst>
          </p:cNvPr>
          <p:cNvSpPr txBox="1"/>
          <p:nvPr/>
        </p:nvSpPr>
        <p:spPr>
          <a:xfrm>
            <a:off x="8347196" y="1907216"/>
            <a:ext cx="2922493" cy="2308324"/>
          </a:xfrm>
          <a:prstGeom prst="rect">
            <a:avLst/>
          </a:prstGeom>
          <a:noFill/>
        </p:spPr>
        <p:txBody>
          <a:bodyPr wrap="square" rtlCol="0">
            <a:spAutoFit/>
          </a:bodyPr>
          <a:lstStyle/>
          <a:p>
            <a:r>
              <a:rPr lang="en-GB" b="0" i="0" dirty="0">
                <a:solidFill>
                  <a:srgbClr val="292929"/>
                </a:solidFill>
                <a:effectLst/>
                <a:latin typeface="source-serif-pro"/>
              </a:rPr>
              <a:t>In the first step, an input image of shape </a:t>
            </a:r>
            <a:r>
              <a:rPr lang="en-GB" b="1" i="1" dirty="0">
                <a:solidFill>
                  <a:srgbClr val="292929"/>
                </a:solidFill>
                <a:effectLst/>
                <a:latin typeface="source-serif-pro"/>
              </a:rPr>
              <a:t>(height, width, channels)</a:t>
            </a:r>
            <a:r>
              <a:rPr lang="en-GB" b="0" i="0" dirty="0">
                <a:solidFill>
                  <a:srgbClr val="292929"/>
                </a:solidFill>
                <a:effectLst/>
                <a:latin typeface="source-serif-pro"/>
              </a:rPr>
              <a:t> is embedded into a feature vector of shape </a:t>
            </a:r>
            <a:r>
              <a:rPr lang="en-GB" b="1" i="1" dirty="0">
                <a:solidFill>
                  <a:srgbClr val="292929"/>
                </a:solidFill>
                <a:effectLst/>
                <a:latin typeface="source-serif-pro"/>
              </a:rPr>
              <a:t>(n+1, d)</a:t>
            </a:r>
            <a:r>
              <a:rPr lang="en-GB" b="0" i="1" dirty="0">
                <a:solidFill>
                  <a:srgbClr val="292929"/>
                </a:solidFill>
                <a:effectLst/>
                <a:latin typeface="source-serif-pro"/>
              </a:rPr>
              <a:t>, </a:t>
            </a:r>
            <a:r>
              <a:rPr lang="en-GB" b="0" i="0" dirty="0">
                <a:solidFill>
                  <a:srgbClr val="292929"/>
                </a:solidFill>
                <a:effectLst/>
                <a:latin typeface="source-serif-pro"/>
              </a:rPr>
              <a:t>following a sequence of transformations. This corresponds to equation (1) :</a:t>
            </a:r>
            <a:endParaRPr lang="en-DE" dirty="0"/>
          </a:p>
        </p:txBody>
      </p:sp>
      <p:sp>
        <p:nvSpPr>
          <p:cNvPr id="6" name="Title 5">
            <a:extLst>
              <a:ext uri="{FF2B5EF4-FFF2-40B4-BE49-F238E27FC236}">
                <a16:creationId xmlns:a16="http://schemas.microsoft.com/office/drawing/2014/main" id="{3C3450EF-DB02-E1FA-0971-3B6E2C112174}"/>
              </a:ext>
            </a:extLst>
          </p:cNvPr>
          <p:cNvSpPr>
            <a:spLocks noGrp="1"/>
          </p:cNvSpPr>
          <p:nvPr>
            <p:ph type="title"/>
          </p:nvPr>
        </p:nvSpPr>
        <p:spPr>
          <a:xfrm>
            <a:off x="771895" y="510917"/>
            <a:ext cx="4845134" cy="677108"/>
          </a:xfrm>
        </p:spPr>
        <p:txBody>
          <a:bodyPr/>
          <a:lstStyle/>
          <a:p>
            <a:r>
              <a:rPr lang="en-GB" sz="4400" kern="1200" dirty="0">
                <a:solidFill>
                  <a:schemeClr val="tx2"/>
                </a:solidFill>
                <a:latin typeface="FAUSans Office" panose="020B0504010101010104"/>
                <a:ea typeface="+mn-ea"/>
                <a:cs typeface="+mn-cs"/>
              </a:rPr>
              <a:t>1. Patch Embedding</a:t>
            </a:r>
          </a:p>
        </p:txBody>
      </p:sp>
      <p:sp>
        <p:nvSpPr>
          <p:cNvPr id="7" name="TextBox 6">
            <a:extLst>
              <a:ext uri="{FF2B5EF4-FFF2-40B4-BE49-F238E27FC236}">
                <a16:creationId xmlns:a16="http://schemas.microsoft.com/office/drawing/2014/main" id="{BF77799A-6302-3850-8A2F-56CFF28470C3}"/>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1FF60FD4-6F45-E923-0D7A-9592D01F18ED}"/>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8EC46673-29C1-7CE7-6A21-CC04054E59D3}"/>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27</a:t>
            </a:fld>
            <a:endParaRPr lang="en-DE" sz="800" dirty="0">
              <a:solidFill>
                <a:srgbClr val="000000"/>
              </a:solidFill>
            </a:endParaRPr>
          </a:p>
        </p:txBody>
      </p:sp>
    </p:spTree>
    <p:extLst>
      <p:ext uri="{BB962C8B-B14F-4D97-AF65-F5344CB8AC3E}">
        <p14:creationId xmlns:p14="http://schemas.microsoft.com/office/powerpoint/2010/main" val="1450759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84" t="105" r="157" b="-451"/>
          <a:stretch/>
        </p:blipFill>
        <p:spPr>
          <a:xfrm>
            <a:off x="2553207" y="1368190"/>
            <a:ext cx="7085585" cy="4978893"/>
          </a:xfrm>
        </p:spPr>
      </p:pic>
      <p:sp>
        <p:nvSpPr>
          <p:cNvPr id="15" name="Rectangle 14">
            <a:extLst>
              <a:ext uri="{FF2B5EF4-FFF2-40B4-BE49-F238E27FC236}">
                <a16:creationId xmlns:a16="http://schemas.microsoft.com/office/drawing/2014/main" id="{48EAF504-BB28-0525-8B07-413596BD3D8A}"/>
              </a:ext>
            </a:extLst>
          </p:cNvPr>
          <p:cNvSpPr/>
          <p:nvPr/>
        </p:nvSpPr>
        <p:spPr>
          <a:xfrm>
            <a:off x="6144154" y="1368190"/>
            <a:ext cx="3618411" cy="497889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5">
            <a:extLst>
              <a:ext uri="{FF2B5EF4-FFF2-40B4-BE49-F238E27FC236}">
                <a16:creationId xmlns:a16="http://schemas.microsoft.com/office/drawing/2014/main" id="{FE0A26CE-CCF2-BDF2-3385-A2FA31FFB724}"/>
              </a:ext>
            </a:extLst>
          </p:cNvPr>
          <p:cNvSpPr txBox="1">
            <a:spLocks/>
          </p:cNvSpPr>
          <p:nvPr/>
        </p:nvSpPr>
        <p:spPr>
          <a:xfrm>
            <a:off x="771895" y="510917"/>
            <a:ext cx="5640780"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 Transformer Encoding</a:t>
            </a:r>
          </a:p>
        </p:txBody>
      </p:sp>
      <p:sp>
        <p:nvSpPr>
          <p:cNvPr id="12" name="Rectangle 11">
            <a:extLst>
              <a:ext uri="{FF2B5EF4-FFF2-40B4-BE49-F238E27FC236}">
                <a16:creationId xmlns:a16="http://schemas.microsoft.com/office/drawing/2014/main" id="{8E7A2E7D-FD07-CE13-665F-C408D38C335F}"/>
              </a:ext>
            </a:extLst>
          </p:cNvPr>
          <p:cNvSpPr/>
          <p:nvPr/>
        </p:nvSpPr>
        <p:spPr>
          <a:xfrm>
            <a:off x="3067174" y="2702859"/>
            <a:ext cx="2541494" cy="92784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TextBox 13">
            <a:extLst>
              <a:ext uri="{FF2B5EF4-FFF2-40B4-BE49-F238E27FC236}">
                <a16:creationId xmlns:a16="http://schemas.microsoft.com/office/drawing/2014/main" id="{2B5CA5C8-6B76-C2CE-3F86-198B6207A2A9}"/>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992C6C4E-C4C3-9CFD-3E1F-1E5819BDAA2E}"/>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5F9603C1-1A8B-73CF-62DE-CA7E1447DF0A}"/>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28</a:t>
            </a:fld>
            <a:endParaRPr lang="en-DE" sz="800" dirty="0">
              <a:solidFill>
                <a:srgbClr val="000000"/>
              </a:solidFill>
            </a:endParaRPr>
          </a:p>
        </p:txBody>
      </p:sp>
    </p:spTree>
    <p:extLst>
      <p:ext uri="{BB962C8B-B14F-4D97-AF65-F5344CB8AC3E}">
        <p14:creationId xmlns:p14="http://schemas.microsoft.com/office/powerpoint/2010/main" val="1510027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3DC34CD-AFD2-BBAA-E2F1-3D772A73DD2F}"/>
              </a:ext>
            </a:extLst>
          </p:cNvPr>
          <p:cNvSpPr txBox="1"/>
          <p:nvPr/>
        </p:nvSpPr>
        <p:spPr>
          <a:xfrm>
            <a:off x="5326222" y="2572431"/>
            <a:ext cx="4297541" cy="3139321"/>
          </a:xfrm>
          <a:prstGeom prst="rect">
            <a:avLst/>
          </a:prstGeom>
          <a:noFill/>
        </p:spPr>
        <p:txBody>
          <a:bodyPr wrap="square" lIns="91440" tIns="45720" rIns="91440" bIns="45720" rtlCol="0" anchor="t">
            <a:spAutoFit/>
          </a:bodyPr>
          <a:lstStyle/>
          <a:p>
            <a:r>
              <a:rPr lang="en-GB" b="0" i="0" dirty="0">
                <a:solidFill>
                  <a:srgbClr val="292929"/>
                </a:solidFill>
                <a:effectLst/>
                <a:latin typeface="source-serif-pro"/>
              </a:rPr>
              <a:t>In the second step, the network learns more abstract features from the embedded patches, using a stack of E transformer encoders.</a:t>
            </a:r>
          </a:p>
          <a:p>
            <a:endParaRPr lang="en-GB" dirty="0">
              <a:solidFill>
                <a:srgbClr val="292929"/>
              </a:solidFill>
              <a:latin typeface="source-serif-pro"/>
            </a:endParaRPr>
          </a:p>
          <a:p>
            <a:r>
              <a:rPr lang="en-GB" dirty="0"/>
              <a:t>T</a:t>
            </a:r>
            <a:r>
              <a:rPr lang="en-DE" dirty="0"/>
              <a:t>he encoder components contains </a:t>
            </a:r>
          </a:p>
          <a:p>
            <a:pPr marL="285750" indent="-285750">
              <a:buFont typeface="Arial" panose="020B0604020202020204" pitchFamily="34" charset="0"/>
              <a:buChar char="•"/>
            </a:pPr>
            <a:r>
              <a:rPr lang="en-DE" dirty="0"/>
              <a:t>a multi-head attention(MHA) mechanism </a:t>
            </a:r>
          </a:p>
          <a:p>
            <a:pPr marL="285750" indent="-285750">
              <a:buFont typeface="Arial" panose="020B0604020202020204" pitchFamily="34" charset="0"/>
              <a:buChar char="•"/>
            </a:pPr>
            <a:r>
              <a:rPr lang="en-DE" dirty="0"/>
              <a:t>a 2-layer MLP with with</a:t>
            </a:r>
          </a:p>
          <a:p>
            <a:pPr marL="742950" lvl="1" indent="-285750">
              <a:buFont typeface="Arial" panose="020B0604020202020204" pitchFamily="34" charset="0"/>
              <a:buChar char="•"/>
            </a:pPr>
            <a:r>
              <a:rPr lang="en-GB" dirty="0"/>
              <a:t>L</a:t>
            </a:r>
            <a:r>
              <a:rPr lang="en-DE" dirty="0"/>
              <a:t>ayer normalization</a:t>
            </a:r>
          </a:p>
          <a:p>
            <a:pPr marL="742950" lvl="1" indent="-285750">
              <a:buFont typeface="Arial" panose="020B0604020202020204" pitchFamily="34" charset="0"/>
              <a:buChar char="•"/>
            </a:pPr>
            <a:r>
              <a:rPr lang="en-GB" dirty="0"/>
              <a:t>R</a:t>
            </a:r>
            <a:r>
              <a:rPr lang="en-DE" dirty="0"/>
              <a:t>esidual connections</a:t>
            </a:r>
            <a:endParaRPr lang="en-DE" dirty="0">
              <a:cs typeface="Calibri"/>
            </a:endParaRPr>
          </a:p>
          <a:p>
            <a:endParaRPr lang="en-DE" dirty="0">
              <a:cs typeface="Calibri"/>
            </a:endParaRPr>
          </a:p>
        </p:txBody>
      </p:sp>
      <p:pic>
        <p:nvPicPr>
          <p:cNvPr id="5" name="Picture 6" descr="A diagram of a process&#10;&#10;Description automatically generated">
            <a:extLst>
              <a:ext uri="{FF2B5EF4-FFF2-40B4-BE49-F238E27FC236}">
                <a16:creationId xmlns:a16="http://schemas.microsoft.com/office/drawing/2014/main" id="{53CF3A60-BE26-F87B-EF8B-99BCB29B7F20}"/>
              </a:ext>
            </a:extLst>
          </p:cNvPr>
          <p:cNvPicPr>
            <a:picLocks noChangeAspect="1"/>
          </p:cNvPicPr>
          <p:nvPr/>
        </p:nvPicPr>
        <p:blipFill rotWithShape="1">
          <a:blip r:embed="rId2"/>
          <a:srcRect t="7928" r="1393" b="4664"/>
          <a:stretch/>
        </p:blipFill>
        <p:spPr>
          <a:xfrm>
            <a:off x="2029264" y="1347435"/>
            <a:ext cx="2186657" cy="4989585"/>
          </a:xfrm>
          <a:prstGeom prst="rect">
            <a:avLst/>
          </a:prstGeom>
        </p:spPr>
      </p:pic>
      <p:sp>
        <p:nvSpPr>
          <p:cNvPr id="10" name="Title 5">
            <a:extLst>
              <a:ext uri="{FF2B5EF4-FFF2-40B4-BE49-F238E27FC236}">
                <a16:creationId xmlns:a16="http://schemas.microsoft.com/office/drawing/2014/main" id="{2D7682D3-0A9E-3046-E789-0001C17DE2B6}"/>
              </a:ext>
            </a:extLst>
          </p:cNvPr>
          <p:cNvSpPr txBox="1">
            <a:spLocks/>
          </p:cNvSpPr>
          <p:nvPr/>
        </p:nvSpPr>
        <p:spPr>
          <a:xfrm>
            <a:off x="771895" y="510917"/>
            <a:ext cx="5640780"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 Transformer Encoding</a:t>
            </a:r>
          </a:p>
        </p:txBody>
      </p:sp>
      <p:sp>
        <p:nvSpPr>
          <p:cNvPr id="14" name="TextBox 13">
            <a:extLst>
              <a:ext uri="{FF2B5EF4-FFF2-40B4-BE49-F238E27FC236}">
                <a16:creationId xmlns:a16="http://schemas.microsoft.com/office/drawing/2014/main" id="{9C1923F8-5634-C6FF-834B-64F7A4BC131A}"/>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2" name="object 25">
            <a:extLst>
              <a:ext uri="{FF2B5EF4-FFF2-40B4-BE49-F238E27FC236}">
                <a16:creationId xmlns:a16="http://schemas.microsoft.com/office/drawing/2014/main" id="{24F993A1-FE42-0DC6-423E-0FB23FE0D3F2}"/>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3" name="object 27">
            <a:extLst>
              <a:ext uri="{FF2B5EF4-FFF2-40B4-BE49-F238E27FC236}">
                <a16:creationId xmlns:a16="http://schemas.microsoft.com/office/drawing/2014/main" id="{CDF86F1B-E437-620B-F6DF-CC8C3763A0C7}"/>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29</a:t>
            </a:fld>
            <a:endParaRPr lang="en-DE" sz="800" dirty="0">
              <a:solidFill>
                <a:srgbClr val="000000"/>
              </a:solidFill>
            </a:endParaRPr>
          </a:p>
        </p:txBody>
      </p:sp>
    </p:spTree>
    <p:extLst>
      <p:ext uri="{BB962C8B-B14F-4D97-AF65-F5344CB8AC3E}">
        <p14:creationId xmlns:p14="http://schemas.microsoft.com/office/powerpoint/2010/main" val="36974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53125" y="1560379"/>
            <a:ext cx="3961765" cy="635000"/>
          </a:xfrm>
          <a:prstGeom prst="rect">
            <a:avLst/>
          </a:prstGeom>
        </p:spPr>
        <p:txBody>
          <a:bodyPr vert="horz" wrap="square" lIns="0" tIns="12700" rIns="0" bIns="0" rtlCol="0">
            <a:spAutoFit/>
          </a:bodyPr>
          <a:lstStyle/>
          <a:p>
            <a:pPr marL="12700">
              <a:lnSpc>
                <a:spcPct val="100000"/>
              </a:lnSpc>
              <a:spcBef>
                <a:spcPts val="100"/>
              </a:spcBef>
            </a:pPr>
            <a:r>
              <a:rPr sz="4000" dirty="0">
                <a:latin typeface="Palatino Linotype"/>
                <a:cs typeface="Palatino Linotype"/>
              </a:rPr>
              <a:t>Group</a:t>
            </a:r>
            <a:r>
              <a:rPr sz="4000" spc="15" dirty="0">
                <a:latin typeface="Palatino Linotype"/>
                <a:cs typeface="Palatino Linotype"/>
              </a:rPr>
              <a:t> </a:t>
            </a:r>
            <a:r>
              <a:rPr sz="4000" spc="60" dirty="0">
                <a:latin typeface="Palatino Linotype"/>
                <a:cs typeface="Palatino Linotype"/>
              </a:rPr>
              <a:t>Members</a:t>
            </a:r>
            <a:endParaRPr sz="4000" dirty="0">
              <a:latin typeface="Palatino Linotype"/>
              <a:cs typeface="Palatino Linotype"/>
            </a:endParaRPr>
          </a:p>
        </p:txBody>
      </p:sp>
      <p:sp>
        <p:nvSpPr>
          <p:cNvPr id="4" name="object 4"/>
          <p:cNvSpPr txBox="1"/>
          <p:nvPr/>
        </p:nvSpPr>
        <p:spPr>
          <a:xfrm>
            <a:off x="274950" y="4841347"/>
            <a:ext cx="1557020" cy="269240"/>
          </a:xfrm>
          <a:prstGeom prst="rect">
            <a:avLst/>
          </a:prstGeom>
        </p:spPr>
        <p:txBody>
          <a:bodyPr vert="horz" wrap="square" lIns="0" tIns="12700" rIns="0" bIns="0" rtlCol="0">
            <a:spAutoFit/>
          </a:bodyPr>
          <a:lstStyle/>
          <a:p>
            <a:pPr marL="12700" algn="ctr">
              <a:lnSpc>
                <a:spcPct val="100000"/>
              </a:lnSpc>
              <a:spcBef>
                <a:spcPts val="100"/>
              </a:spcBef>
            </a:pPr>
            <a:r>
              <a:rPr lang="en-US" sz="1600" b="1" dirty="0">
                <a:latin typeface="Times New Roman"/>
                <a:cs typeface="Times New Roman"/>
              </a:rPr>
              <a:t>Apurwa Agrawal</a:t>
            </a:r>
            <a:endParaRPr sz="1600" dirty="0">
              <a:latin typeface="Times New Roman"/>
              <a:cs typeface="Times New Roman"/>
            </a:endParaRPr>
          </a:p>
        </p:txBody>
      </p:sp>
      <p:sp>
        <p:nvSpPr>
          <p:cNvPr id="5" name="object 5"/>
          <p:cNvSpPr txBox="1"/>
          <p:nvPr/>
        </p:nvSpPr>
        <p:spPr>
          <a:xfrm>
            <a:off x="274950" y="5329027"/>
            <a:ext cx="2190750" cy="513080"/>
          </a:xfrm>
          <a:prstGeom prst="rect">
            <a:avLst/>
          </a:prstGeom>
        </p:spPr>
        <p:txBody>
          <a:bodyPr vert="horz" wrap="square" lIns="0" tIns="12700" rIns="0" bIns="0" rtlCol="0">
            <a:spAutoFit/>
          </a:bodyPr>
          <a:lstStyle/>
          <a:p>
            <a:pPr marL="12700" marR="5080">
              <a:lnSpc>
                <a:spcPct val="100000"/>
              </a:lnSpc>
              <a:spcBef>
                <a:spcPts val="100"/>
              </a:spcBef>
            </a:pPr>
            <a:r>
              <a:rPr sz="1600" dirty="0">
                <a:latin typeface="Times New Roman"/>
                <a:cs typeface="Times New Roman"/>
              </a:rPr>
              <a:t>Masters</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spc="-10" dirty="0">
                <a:latin typeface="Times New Roman"/>
                <a:cs typeface="Times New Roman"/>
              </a:rPr>
              <a:t>Science </a:t>
            </a:r>
            <a:r>
              <a:rPr sz="1600" spc="-20" dirty="0">
                <a:latin typeface="Times New Roman"/>
                <a:cs typeface="Times New Roman"/>
              </a:rPr>
              <a:t>FAU</a:t>
            </a:r>
            <a:r>
              <a:rPr sz="1600" spc="-70" dirty="0">
                <a:latin typeface="Times New Roman"/>
                <a:cs typeface="Times New Roman"/>
              </a:rPr>
              <a:t> </a:t>
            </a:r>
            <a:r>
              <a:rPr sz="1600" dirty="0">
                <a:latin typeface="Times New Roman"/>
                <a:cs typeface="Times New Roman"/>
              </a:rPr>
              <a:t>Erlangen-</a:t>
            </a:r>
            <a:r>
              <a:rPr sz="1600" spc="-10" dirty="0">
                <a:latin typeface="Times New Roman"/>
                <a:cs typeface="Times New Roman"/>
              </a:rPr>
              <a:t>Nuremberg</a:t>
            </a:r>
            <a:endParaRPr sz="1600" dirty="0">
              <a:latin typeface="Times New Roman"/>
              <a:cs typeface="Times New Roman"/>
            </a:endParaRPr>
          </a:p>
        </p:txBody>
      </p:sp>
      <p:sp>
        <p:nvSpPr>
          <p:cNvPr id="9" name="object 9"/>
          <p:cNvSpPr txBox="1"/>
          <p:nvPr/>
        </p:nvSpPr>
        <p:spPr>
          <a:xfrm>
            <a:off x="2640449" y="4841372"/>
            <a:ext cx="1892935" cy="269240"/>
          </a:xfrm>
          <a:prstGeom prst="rect">
            <a:avLst/>
          </a:prstGeom>
        </p:spPr>
        <p:txBody>
          <a:bodyPr vert="horz" wrap="square" lIns="0" tIns="12700" rIns="0" bIns="0" rtlCol="0">
            <a:spAutoFit/>
          </a:bodyPr>
          <a:lstStyle/>
          <a:p>
            <a:pPr marL="12700" algn="ctr">
              <a:lnSpc>
                <a:spcPct val="100000"/>
              </a:lnSpc>
              <a:spcBef>
                <a:spcPts val="100"/>
              </a:spcBef>
            </a:pPr>
            <a:r>
              <a:rPr lang="en-US" sz="1600" b="1" dirty="0" err="1">
                <a:latin typeface="Times New Roman"/>
                <a:cs typeface="Times New Roman"/>
              </a:rPr>
              <a:t>Kshitij</a:t>
            </a:r>
            <a:r>
              <a:rPr lang="en-US" sz="1600" b="1" dirty="0">
                <a:latin typeface="Times New Roman"/>
                <a:cs typeface="Times New Roman"/>
              </a:rPr>
              <a:t> </a:t>
            </a:r>
            <a:r>
              <a:rPr lang="en-US" sz="1600" b="1" dirty="0" err="1">
                <a:latin typeface="Times New Roman"/>
                <a:cs typeface="Times New Roman"/>
              </a:rPr>
              <a:t>Dua</a:t>
            </a:r>
            <a:endParaRPr sz="1600" b="1" dirty="0">
              <a:latin typeface="Times New Roman"/>
              <a:cs typeface="Times New Roman"/>
            </a:endParaRPr>
          </a:p>
        </p:txBody>
      </p:sp>
      <p:sp>
        <p:nvSpPr>
          <p:cNvPr id="10" name="object 10"/>
          <p:cNvSpPr txBox="1"/>
          <p:nvPr/>
        </p:nvSpPr>
        <p:spPr>
          <a:xfrm>
            <a:off x="2573468" y="5332261"/>
            <a:ext cx="2190750" cy="505267"/>
          </a:xfrm>
          <a:prstGeom prst="rect">
            <a:avLst/>
          </a:prstGeom>
        </p:spPr>
        <p:txBody>
          <a:bodyPr vert="horz" wrap="square" lIns="0" tIns="12700" rIns="0" bIns="0" rtlCol="0">
            <a:spAutoFit/>
          </a:bodyPr>
          <a:lstStyle/>
          <a:p>
            <a:pPr marL="12700" marR="5080">
              <a:lnSpc>
                <a:spcPct val="100000"/>
              </a:lnSpc>
              <a:spcBef>
                <a:spcPts val="100"/>
              </a:spcBef>
              <a:tabLst>
                <a:tab pos="2275840" algn="l"/>
              </a:tabLst>
            </a:pPr>
            <a:r>
              <a:rPr sz="1600" dirty="0">
                <a:latin typeface="Times New Roman"/>
                <a:cs typeface="Times New Roman"/>
              </a:rPr>
              <a:t>Masters</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spc="-10" dirty="0">
                <a:latin typeface="Times New Roman"/>
                <a:cs typeface="Times New Roman"/>
              </a:rPr>
              <a:t>Science </a:t>
            </a:r>
            <a:r>
              <a:rPr sz="1600" spc="-20" dirty="0">
                <a:latin typeface="Times New Roman"/>
                <a:cs typeface="Times New Roman"/>
              </a:rPr>
              <a:t>FAU</a:t>
            </a:r>
            <a:r>
              <a:rPr sz="1600" spc="-60" dirty="0">
                <a:latin typeface="Times New Roman"/>
                <a:cs typeface="Times New Roman"/>
              </a:rPr>
              <a:t> </a:t>
            </a:r>
            <a:r>
              <a:rPr sz="1600" dirty="0">
                <a:latin typeface="Times New Roman"/>
                <a:cs typeface="Times New Roman"/>
              </a:rPr>
              <a:t>Erlangen-Nuremberg</a:t>
            </a:r>
            <a:r>
              <a:rPr sz="1600" spc="300" dirty="0">
                <a:latin typeface="Times New Roman"/>
                <a:cs typeface="Times New Roman"/>
              </a:rPr>
              <a:t> </a:t>
            </a:r>
            <a:endParaRPr sz="1600" dirty="0">
              <a:latin typeface="Times New Roman"/>
              <a:cs typeface="Times New Roman"/>
            </a:endParaRPr>
          </a:p>
        </p:txBody>
      </p:sp>
      <p:sp>
        <p:nvSpPr>
          <p:cNvPr id="11" name="object 11"/>
          <p:cNvSpPr txBox="1"/>
          <p:nvPr/>
        </p:nvSpPr>
        <p:spPr>
          <a:xfrm>
            <a:off x="726175" y="446659"/>
            <a:ext cx="2559050" cy="467359"/>
          </a:xfrm>
          <a:prstGeom prst="rect">
            <a:avLst/>
          </a:prstGeom>
        </p:spPr>
        <p:txBody>
          <a:bodyPr vert="horz" wrap="square" lIns="0" tIns="12700" rIns="0" bIns="0" rtlCol="0">
            <a:spAutoFit/>
          </a:bodyPr>
          <a:lstStyle/>
          <a:p>
            <a:pPr marL="12700" marR="5080">
              <a:lnSpc>
                <a:spcPct val="100000"/>
              </a:lnSpc>
              <a:spcBef>
                <a:spcPts val="100"/>
              </a:spcBef>
            </a:pPr>
            <a:r>
              <a:rPr sz="1450" spc="-10">
                <a:solidFill>
                  <a:srgbClr val="04316A"/>
                </a:solidFill>
                <a:latin typeface="Arial"/>
                <a:cs typeface="Arial"/>
              </a:rPr>
              <a:t>Friedrich-Alexander-Universität </a:t>
            </a:r>
            <a:r>
              <a:rPr sz="1450" spc="-20">
                <a:solidFill>
                  <a:srgbClr val="04316A"/>
                </a:solidFill>
                <a:latin typeface="Arial"/>
                <a:cs typeface="Arial"/>
              </a:rPr>
              <a:t>Technische</a:t>
            </a:r>
            <a:r>
              <a:rPr sz="1450" spc="-10">
                <a:solidFill>
                  <a:srgbClr val="04316A"/>
                </a:solidFill>
                <a:latin typeface="Arial"/>
                <a:cs typeface="Arial"/>
              </a:rPr>
              <a:t> Fakultät</a:t>
            </a:r>
            <a:endParaRPr sz="1450">
              <a:latin typeface="Arial"/>
              <a:cs typeface="Arial"/>
            </a:endParaRPr>
          </a:p>
        </p:txBody>
      </p:sp>
      <p:sp>
        <p:nvSpPr>
          <p:cNvPr id="13" name="object 13"/>
          <p:cNvSpPr txBox="1"/>
          <p:nvPr/>
        </p:nvSpPr>
        <p:spPr>
          <a:xfrm>
            <a:off x="4903761" y="4841372"/>
            <a:ext cx="1699895" cy="269240"/>
          </a:xfrm>
          <a:prstGeom prst="rect">
            <a:avLst/>
          </a:prstGeom>
        </p:spPr>
        <p:txBody>
          <a:bodyPr vert="horz" wrap="square" lIns="0" tIns="12700" rIns="0" bIns="0" rtlCol="0">
            <a:spAutoFit/>
          </a:bodyPr>
          <a:lstStyle/>
          <a:p>
            <a:pPr marL="12700" algn="ctr">
              <a:lnSpc>
                <a:spcPct val="100000"/>
              </a:lnSpc>
              <a:spcBef>
                <a:spcPts val="100"/>
              </a:spcBef>
            </a:pPr>
            <a:r>
              <a:rPr lang="en-US" sz="1600" b="1">
                <a:latin typeface="Times New Roman"/>
                <a:cs typeface="Times New Roman"/>
              </a:rPr>
              <a:t>Sneha Kumari</a:t>
            </a:r>
            <a:endParaRPr lang="en-DE" sz="1600" b="1">
              <a:latin typeface="Times New Roman"/>
              <a:cs typeface="Times New Roman"/>
            </a:endParaRPr>
          </a:p>
        </p:txBody>
      </p:sp>
      <p:sp>
        <p:nvSpPr>
          <p:cNvPr id="14" name="object 14"/>
          <p:cNvSpPr/>
          <p:nvPr/>
        </p:nvSpPr>
        <p:spPr>
          <a:xfrm>
            <a:off x="247062" y="5265875"/>
            <a:ext cx="1597025" cy="0"/>
          </a:xfrm>
          <a:custGeom>
            <a:avLst/>
            <a:gdLst/>
            <a:ahLst/>
            <a:cxnLst/>
            <a:rect l="l" t="t" r="r" b="b"/>
            <a:pathLst>
              <a:path w="1597025">
                <a:moveTo>
                  <a:pt x="0" y="0"/>
                </a:moveTo>
                <a:lnTo>
                  <a:pt x="1596899" y="0"/>
                </a:lnTo>
              </a:path>
            </a:pathLst>
          </a:custGeom>
          <a:ln w="9524">
            <a:solidFill>
              <a:srgbClr val="8C9FB1"/>
            </a:solidFill>
          </a:ln>
        </p:spPr>
        <p:txBody>
          <a:bodyPr wrap="square" lIns="0" tIns="0" rIns="0" bIns="0" rtlCol="0"/>
          <a:lstStyle/>
          <a:p>
            <a:endParaRPr/>
          </a:p>
        </p:txBody>
      </p:sp>
      <p:sp>
        <p:nvSpPr>
          <p:cNvPr id="15" name="object 15"/>
          <p:cNvSpPr/>
          <p:nvPr/>
        </p:nvSpPr>
        <p:spPr>
          <a:xfrm>
            <a:off x="2633162" y="5265899"/>
            <a:ext cx="1967230" cy="10795"/>
          </a:xfrm>
          <a:custGeom>
            <a:avLst/>
            <a:gdLst/>
            <a:ahLst/>
            <a:cxnLst/>
            <a:rect l="l" t="t" r="r" b="b"/>
            <a:pathLst>
              <a:path w="1967229" h="10795">
                <a:moveTo>
                  <a:pt x="0" y="0"/>
                </a:moveTo>
                <a:lnTo>
                  <a:pt x="1966799" y="10499"/>
                </a:lnTo>
              </a:path>
            </a:pathLst>
          </a:custGeom>
          <a:ln w="9524">
            <a:solidFill>
              <a:srgbClr val="8C9FB1"/>
            </a:solidFill>
          </a:ln>
        </p:spPr>
        <p:txBody>
          <a:bodyPr wrap="square" lIns="0" tIns="0" rIns="0" bIns="0" rtlCol="0"/>
          <a:lstStyle/>
          <a:p>
            <a:endParaRPr/>
          </a:p>
        </p:txBody>
      </p:sp>
      <p:sp>
        <p:nvSpPr>
          <p:cNvPr id="16" name="object 16"/>
          <p:cNvSpPr/>
          <p:nvPr/>
        </p:nvSpPr>
        <p:spPr>
          <a:xfrm>
            <a:off x="4871987" y="5265899"/>
            <a:ext cx="1927860" cy="10795"/>
          </a:xfrm>
          <a:custGeom>
            <a:avLst/>
            <a:gdLst/>
            <a:ahLst/>
            <a:cxnLst/>
            <a:rect l="l" t="t" r="r" b="b"/>
            <a:pathLst>
              <a:path w="1927859" h="10795">
                <a:moveTo>
                  <a:pt x="0" y="0"/>
                </a:moveTo>
                <a:lnTo>
                  <a:pt x="1927499" y="10499"/>
                </a:lnTo>
              </a:path>
            </a:pathLst>
          </a:custGeom>
          <a:ln w="9524">
            <a:solidFill>
              <a:srgbClr val="8C9FB1"/>
            </a:solidFill>
          </a:ln>
        </p:spPr>
        <p:txBody>
          <a:bodyPr wrap="square" lIns="0" tIns="0" rIns="0" bIns="0" rtlCol="0"/>
          <a:lstStyle/>
          <a:p>
            <a:endParaRPr/>
          </a:p>
        </p:txBody>
      </p:sp>
      <p:sp>
        <p:nvSpPr>
          <p:cNvPr id="18" name="object 18"/>
          <p:cNvSpPr txBox="1"/>
          <p:nvPr/>
        </p:nvSpPr>
        <p:spPr>
          <a:xfrm>
            <a:off x="7264262" y="4841372"/>
            <a:ext cx="1570990" cy="269240"/>
          </a:xfrm>
          <a:prstGeom prst="rect">
            <a:avLst/>
          </a:prstGeom>
        </p:spPr>
        <p:txBody>
          <a:bodyPr vert="horz" wrap="square" lIns="0" tIns="12700" rIns="0" bIns="0" rtlCol="0">
            <a:spAutoFit/>
          </a:bodyPr>
          <a:lstStyle/>
          <a:p>
            <a:pPr marL="12700" algn="ctr">
              <a:lnSpc>
                <a:spcPct val="100000"/>
              </a:lnSpc>
              <a:spcBef>
                <a:spcPts val="100"/>
              </a:spcBef>
            </a:pPr>
            <a:r>
              <a:rPr lang="en-US" sz="1600" b="1">
                <a:latin typeface="Times New Roman"/>
                <a:cs typeface="Times New Roman"/>
              </a:rPr>
              <a:t>Amit Jadhav</a:t>
            </a:r>
            <a:endParaRPr sz="1600">
              <a:latin typeface="Times New Roman"/>
              <a:cs typeface="Times New Roman"/>
            </a:endParaRPr>
          </a:p>
        </p:txBody>
      </p:sp>
      <p:sp>
        <p:nvSpPr>
          <p:cNvPr id="19" name="object 19"/>
          <p:cNvSpPr txBox="1"/>
          <p:nvPr/>
        </p:nvSpPr>
        <p:spPr>
          <a:xfrm>
            <a:off x="7170504" y="5332292"/>
            <a:ext cx="2190750" cy="513080"/>
          </a:xfrm>
          <a:prstGeom prst="rect">
            <a:avLst/>
          </a:prstGeom>
        </p:spPr>
        <p:txBody>
          <a:bodyPr vert="horz" wrap="square" lIns="0" tIns="12700" rIns="0" bIns="0" rtlCol="0">
            <a:spAutoFit/>
          </a:bodyPr>
          <a:lstStyle/>
          <a:p>
            <a:pPr marL="12700" marR="5080">
              <a:lnSpc>
                <a:spcPct val="100000"/>
              </a:lnSpc>
              <a:spcBef>
                <a:spcPts val="100"/>
              </a:spcBef>
            </a:pPr>
            <a:r>
              <a:rPr sz="1600" dirty="0">
                <a:latin typeface="Times New Roman"/>
                <a:cs typeface="Times New Roman"/>
              </a:rPr>
              <a:t>Masters</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spc="-10" dirty="0">
                <a:latin typeface="Times New Roman"/>
                <a:cs typeface="Times New Roman"/>
              </a:rPr>
              <a:t>Science </a:t>
            </a:r>
            <a:r>
              <a:rPr sz="1600" spc="-20" dirty="0">
                <a:latin typeface="Times New Roman"/>
                <a:cs typeface="Times New Roman"/>
              </a:rPr>
              <a:t>FAU</a:t>
            </a:r>
            <a:r>
              <a:rPr sz="1600" spc="-70" dirty="0">
                <a:latin typeface="Times New Roman"/>
                <a:cs typeface="Times New Roman"/>
              </a:rPr>
              <a:t> </a:t>
            </a:r>
            <a:r>
              <a:rPr sz="1600" dirty="0">
                <a:latin typeface="Times New Roman"/>
                <a:cs typeface="Times New Roman"/>
              </a:rPr>
              <a:t>Erlangen-</a:t>
            </a:r>
            <a:r>
              <a:rPr sz="1600" spc="-10" dirty="0">
                <a:latin typeface="Times New Roman"/>
                <a:cs typeface="Times New Roman"/>
              </a:rPr>
              <a:t>Nuremberg</a:t>
            </a:r>
            <a:endParaRPr sz="1600" dirty="0">
              <a:latin typeface="Times New Roman"/>
              <a:cs typeface="Times New Roman"/>
            </a:endParaRPr>
          </a:p>
        </p:txBody>
      </p:sp>
      <p:sp>
        <p:nvSpPr>
          <p:cNvPr id="20" name="object 20"/>
          <p:cNvSpPr/>
          <p:nvPr/>
        </p:nvSpPr>
        <p:spPr>
          <a:xfrm>
            <a:off x="7232487" y="5265899"/>
            <a:ext cx="1927860" cy="10795"/>
          </a:xfrm>
          <a:custGeom>
            <a:avLst/>
            <a:gdLst/>
            <a:ahLst/>
            <a:cxnLst/>
            <a:rect l="l" t="t" r="r" b="b"/>
            <a:pathLst>
              <a:path w="1927859" h="10795">
                <a:moveTo>
                  <a:pt x="0" y="0"/>
                </a:moveTo>
                <a:lnTo>
                  <a:pt x="1927499" y="10499"/>
                </a:lnTo>
              </a:path>
            </a:pathLst>
          </a:custGeom>
          <a:ln w="9524">
            <a:solidFill>
              <a:srgbClr val="8C9FB1"/>
            </a:solidFill>
          </a:ln>
        </p:spPr>
        <p:txBody>
          <a:bodyPr wrap="square" lIns="0" tIns="0" rIns="0" bIns="0" rtlCol="0"/>
          <a:lstStyle/>
          <a:p>
            <a:endParaRPr/>
          </a:p>
        </p:txBody>
      </p:sp>
      <p:sp>
        <p:nvSpPr>
          <p:cNvPr id="21" name="object 21"/>
          <p:cNvSpPr txBox="1"/>
          <p:nvPr/>
        </p:nvSpPr>
        <p:spPr>
          <a:xfrm>
            <a:off x="9617962" y="4841372"/>
            <a:ext cx="1831975" cy="269240"/>
          </a:xfrm>
          <a:prstGeom prst="rect">
            <a:avLst/>
          </a:prstGeom>
        </p:spPr>
        <p:txBody>
          <a:bodyPr vert="horz" wrap="square" lIns="0" tIns="12700" rIns="0" bIns="0" rtlCol="0">
            <a:spAutoFit/>
          </a:bodyPr>
          <a:lstStyle/>
          <a:p>
            <a:pPr marL="12700" algn="ctr">
              <a:lnSpc>
                <a:spcPct val="100000"/>
              </a:lnSpc>
              <a:spcBef>
                <a:spcPts val="100"/>
              </a:spcBef>
            </a:pPr>
            <a:r>
              <a:rPr lang="en-US" sz="1600" b="1">
                <a:latin typeface="Times New Roman"/>
                <a:cs typeface="Times New Roman"/>
              </a:rPr>
              <a:t>Rajesh </a:t>
            </a:r>
            <a:r>
              <a:rPr lang="en-US" sz="1600" b="1" err="1">
                <a:latin typeface="Times New Roman"/>
                <a:cs typeface="Times New Roman"/>
              </a:rPr>
              <a:t>Madhipati</a:t>
            </a:r>
            <a:endParaRPr sz="1600">
              <a:latin typeface="Times New Roman"/>
              <a:cs typeface="Times New Roman"/>
            </a:endParaRPr>
          </a:p>
        </p:txBody>
      </p:sp>
      <p:sp>
        <p:nvSpPr>
          <p:cNvPr id="22" name="object 22"/>
          <p:cNvSpPr txBox="1"/>
          <p:nvPr/>
        </p:nvSpPr>
        <p:spPr>
          <a:xfrm>
            <a:off x="9469022" y="5329027"/>
            <a:ext cx="2190750" cy="513080"/>
          </a:xfrm>
          <a:prstGeom prst="rect">
            <a:avLst/>
          </a:prstGeom>
        </p:spPr>
        <p:txBody>
          <a:bodyPr vert="horz" wrap="square" lIns="0" tIns="12700" rIns="0" bIns="0" rtlCol="0">
            <a:spAutoFit/>
          </a:bodyPr>
          <a:lstStyle/>
          <a:p>
            <a:pPr marL="12700" marR="5080">
              <a:lnSpc>
                <a:spcPct val="100000"/>
              </a:lnSpc>
              <a:spcBef>
                <a:spcPts val="100"/>
              </a:spcBef>
            </a:pPr>
            <a:r>
              <a:rPr sz="1600" dirty="0">
                <a:latin typeface="Times New Roman"/>
                <a:cs typeface="Times New Roman"/>
              </a:rPr>
              <a:t>Masters</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spc="-10" dirty="0">
                <a:latin typeface="Times New Roman"/>
                <a:cs typeface="Times New Roman"/>
              </a:rPr>
              <a:t>Science </a:t>
            </a:r>
            <a:r>
              <a:rPr sz="1600" spc="-20" dirty="0">
                <a:latin typeface="Times New Roman"/>
                <a:cs typeface="Times New Roman"/>
              </a:rPr>
              <a:t>FAU</a:t>
            </a:r>
            <a:r>
              <a:rPr sz="1600" spc="-70" dirty="0">
                <a:latin typeface="Times New Roman"/>
                <a:cs typeface="Times New Roman"/>
              </a:rPr>
              <a:t> </a:t>
            </a:r>
            <a:r>
              <a:rPr sz="1600" dirty="0">
                <a:latin typeface="Times New Roman"/>
                <a:cs typeface="Times New Roman"/>
              </a:rPr>
              <a:t>Erlangen-</a:t>
            </a:r>
            <a:r>
              <a:rPr sz="1600" spc="-10" dirty="0">
                <a:latin typeface="Times New Roman"/>
                <a:cs typeface="Times New Roman"/>
              </a:rPr>
              <a:t>Nuremberg</a:t>
            </a:r>
            <a:endParaRPr sz="1600" dirty="0">
              <a:latin typeface="Times New Roman"/>
              <a:cs typeface="Times New Roman"/>
            </a:endParaRPr>
          </a:p>
        </p:txBody>
      </p:sp>
      <p:sp>
        <p:nvSpPr>
          <p:cNvPr id="23" name="object 23"/>
          <p:cNvSpPr/>
          <p:nvPr/>
        </p:nvSpPr>
        <p:spPr>
          <a:xfrm>
            <a:off x="9586187" y="5265899"/>
            <a:ext cx="1927860" cy="10795"/>
          </a:xfrm>
          <a:custGeom>
            <a:avLst/>
            <a:gdLst/>
            <a:ahLst/>
            <a:cxnLst/>
            <a:rect l="l" t="t" r="r" b="b"/>
            <a:pathLst>
              <a:path w="1927859" h="10795">
                <a:moveTo>
                  <a:pt x="0" y="0"/>
                </a:moveTo>
                <a:lnTo>
                  <a:pt x="1927499" y="10499"/>
                </a:lnTo>
              </a:path>
            </a:pathLst>
          </a:custGeom>
          <a:ln w="9524">
            <a:solidFill>
              <a:srgbClr val="8C9FB1"/>
            </a:solidFill>
          </a:ln>
        </p:spPr>
        <p:txBody>
          <a:bodyPr wrap="square" lIns="0" tIns="0" rIns="0" bIns="0" rtlCol="0"/>
          <a:lstStyle/>
          <a:p>
            <a:endParaRPr/>
          </a:p>
        </p:txBody>
      </p:sp>
      <p:sp>
        <p:nvSpPr>
          <p:cNvPr id="25" name="object 25"/>
          <p:cNvSpPr txBox="1">
            <a:spLocks noGrp="1"/>
          </p:cNvSpPr>
          <p:nvPr>
            <p:ph type="dt" sz="half" idx="6"/>
          </p:nvPr>
        </p:nvSpPr>
        <p:spPr>
          <a:xfrm>
            <a:off x="10252009" y="6634796"/>
            <a:ext cx="922655" cy="139065"/>
          </a:xfrm>
          <a:prstGeom prst="rect">
            <a:avLst/>
          </a:prstGeom>
        </p:spPr>
        <p:txBody>
          <a:bodyPr vert="horz" wrap="square" lIns="0" tIns="3175" rIns="0" bIns="0" rtlCol="0">
            <a:spAutoFit/>
          </a:bodyPr>
          <a:lstStyle/>
          <a:p>
            <a:pPr marL="12700">
              <a:lnSpc>
                <a:spcPct val="100000"/>
              </a:lnSpc>
              <a:spcBef>
                <a:spcPts val="25"/>
              </a:spcBef>
            </a:pPr>
            <a:r>
              <a:rPr spc="-10" dirty="0" err="1">
                <a:solidFill>
                  <a:srgbClr val="000000"/>
                </a:solidFill>
              </a:rPr>
              <a:t>Technische</a:t>
            </a:r>
            <a:r>
              <a:rPr spc="-35" dirty="0">
                <a:solidFill>
                  <a:srgbClr val="000000"/>
                </a:solidFill>
              </a:rPr>
              <a:t> </a:t>
            </a:r>
            <a:r>
              <a:rPr spc="-10" dirty="0" err="1">
                <a:solidFill>
                  <a:srgbClr val="000000"/>
                </a:solidFill>
              </a:rPr>
              <a:t>Fakultät</a:t>
            </a:r>
            <a:endParaRPr spc="-10" dirty="0">
              <a:solidFill>
                <a:srgbClr val="000000"/>
              </a:solidFill>
            </a:endParaRPr>
          </a:p>
        </p:txBody>
      </p:sp>
      <p:sp>
        <p:nvSpPr>
          <p:cNvPr id="27" name="object 27"/>
          <p:cNvSpPr txBox="1">
            <a:spLocks noGrp="1"/>
          </p:cNvSpPr>
          <p:nvPr>
            <p:ph type="sldNum" sz="quarter" idx="7"/>
          </p:nvPr>
        </p:nvSpPr>
        <p:spPr>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a:t>
            </a:fld>
            <a:endParaRPr>
              <a:solidFill>
                <a:srgbClr val="000000"/>
              </a:solidFill>
            </a:endParaRPr>
          </a:p>
        </p:txBody>
      </p:sp>
      <p:pic>
        <p:nvPicPr>
          <p:cNvPr id="29" name="Picture 28" descr="A person sitting in front of a computer&#10;&#10;Description automatically generated">
            <a:extLst>
              <a:ext uri="{FF2B5EF4-FFF2-40B4-BE49-F238E27FC236}">
                <a16:creationId xmlns:a16="http://schemas.microsoft.com/office/drawing/2014/main" id="{EDD2BB9C-9D08-BEC8-7C34-66006F9E4330}"/>
              </a:ext>
            </a:extLst>
          </p:cNvPr>
          <p:cNvPicPr>
            <a:picLocks noChangeAspect="1"/>
          </p:cNvPicPr>
          <p:nvPr/>
        </p:nvPicPr>
        <p:blipFill rotWithShape="1">
          <a:blip r:embed="rId2">
            <a:extLst>
              <a:ext uri="{28A0092B-C50C-407E-A947-70E740481C1C}">
                <a14:useLocalDpi xmlns:a14="http://schemas.microsoft.com/office/drawing/2010/main" val="0"/>
              </a:ext>
            </a:extLst>
          </a:blip>
          <a:srcRect l="36992" t="20859" r="29489" b="47974"/>
          <a:stretch/>
        </p:blipFill>
        <p:spPr>
          <a:xfrm>
            <a:off x="4903761" y="2752463"/>
            <a:ext cx="1512864" cy="1875587"/>
          </a:xfrm>
          <a:prstGeom prst="rect">
            <a:avLst/>
          </a:prstGeom>
        </p:spPr>
      </p:pic>
      <p:pic>
        <p:nvPicPr>
          <p:cNvPr id="6" name="Picture 5" descr="A person with a beard and mustache&#10;&#10;Description automatically generated">
            <a:extLst>
              <a:ext uri="{FF2B5EF4-FFF2-40B4-BE49-F238E27FC236}">
                <a16:creationId xmlns:a16="http://schemas.microsoft.com/office/drawing/2014/main" id="{D53F27DA-239C-4AEA-8832-6A52BE9D51D2}"/>
              </a:ext>
            </a:extLst>
          </p:cNvPr>
          <p:cNvPicPr>
            <a:picLocks noChangeAspect="1"/>
          </p:cNvPicPr>
          <p:nvPr/>
        </p:nvPicPr>
        <p:blipFill rotWithShape="1">
          <a:blip r:embed="rId3">
            <a:extLst>
              <a:ext uri="{28A0092B-C50C-407E-A947-70E740481C1C}">
                <a14:useLocalDpi xmlns:a14="http://schemas.microsoft.com/office/drawing/2010/main" val="0"/>
              </a:ext>
            </a:extLst>
          </a:blip>
          <a:srcRect l="3426" t="6149" r="5790" b="9368"/>
          <a:stretch/>
        </p:blipFill>
        <p:spPr>
          <a:xfrm>
            <a:off x="2698298" y="2755726"/>
            <a:ext cx="1512864" cy="1872324"/>
          </a:xfrm>
          <a:prstGeom prst="rect">
            <a:avLst/>
          </a:prstGeom>
        </p:spPr>
      </p:pic>
      <p:pic>
        <p:nvPicPr>
          <p:cNvPr id="7" name="Picture 6" descr="A person with long hair smiling&#10;&#10;Description automatically generated">
            <a:extLst>
              <a:ext uri="{FF2B5EF4-FFF2-40B4-BE49-F238E27FC236}">
                <a16:creationId xmlns:a16="http://schemas.microsoft.com/office/drawing/2014/main" id="{6CA15B5A-9332-A8A3-D4FF-650BA97CED87}"/>
              </a:ext>
            </a:extLst>
          </p:cNvPr>
          <p:cNvPicPr>
            <a:picLocks noChangeAspect="1"/>
          </p:cNvPicPr>
          <p:nvPr/>
        </p:nvPicPr>
        <p:blipFill rotWithShape="1">
          <a:blip r:embed="rId4">
            <a:extLst>
              <a:ext uri="{28A0092B-C50C-407E-A947-70E740481C1C}">
                <a14:useLocalDpi xmlns:a14="http://schemas.microsoft.com/office/drawing/2010/main" val="0"/>
              </a:ext>
            </a:extLst>
          </a:blip>
          <a:srcRect l="27899" r="18233"/>
          <a:stretch/>
        </p:blipFill>
        <p:spPr>
          <a:xfrm>
            <a:off x="492836" y="2755726"/>
            <a:ext cx="1512864" cy="1872324"/>
          </a:xfrm>
          <a:prstGeom prst="rect">
            <a:avLst/>
          </a:prstGeom>
        </p:spPr>
      </p:pic>
      <p:sp>
        <p:nvSpPr>
          <p:cNvPr id="8" name="TextBox 7">
            <a:extLst>
              <a:ext uri="{FF2B5EF4-FFF2-40B4-BE49-F238E27FC236}">
                <a16:creationId xmlns:a16="http://schemas.microsoft.com/office/drawing/2014/main" id="{4827AC51-E526-ADB7-8E37-B2496C96E917}"/>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12" name="object 10">
            <a:extLst>
              <a:ext uri="{FF2B5EF4-FFF2-40B4-BE49-F238E27FC236}">
                <a16:creationId xmlns:a16="http://schemas.microsoft.com/office/drawing/2014/main" id="{736DACF4-3CE8-8160-E247-B7BCCC3D1D7E}"/>
              </a:ext>
            </a:extLst>
          </p:cNvPr>
          <p:cNvSpPr txBox="1"/>
          <p:nvPr/>
        </p:nvSpPr>
        <p:spPr>
          <a:xfrm>
            <a:off x="4871986" y="5332261"/>
            <a:ext cx="2190750" cy="505267"/>
          </a:xfrm>
          <a:prstGeom prst="rect">
            <a:avLst/>
          </a:prstGeom>
        </p:spPr>
        <p:txBody>
          <a:bodyPr vert="horz" wrap="square" lIns="0" tIns="12700" rIns="0" bIns="0" rtlCol="0">
            <a:spAutoFit/>
          </a:bodyPr>
          <a:lstStyle/>
          <a:p>
            <a:pPr marL="12700" marR="5080">
              <a:lnSpc>
                <a:spcPct val="100000"/>
              </a:lnSpc>
              <a:spcBef>
                <a:spcPts val="100"/>
              </a:spcBef>
              <a:tabLst>
                <a:tab pos="2275840" algn="l"/>
              </a:tabLst>
            </a:pPr>
            <a:r>
              <a:rPr sz="1600" dirty="0">
                <a:latin typeface="Times New Roman"/>
                <a:cs typeface="Times New Roman"/>
              </a:rPr>
              <a:t>Masters</a:t>
            </a:r>
            <a:r>
              <a:rPr sz="1600" spc="-20" dirty="0">
                <a:latin typeface="Times New Roman"/>
                <a:cs typeface="Times New Roman"/>
              </a:rPr>
              <a:t> </a:t>
            </a:r>
            <a:r>
              <a:rPr sz="1600" dirty="0">
                <a:latin typeface="Times New Roman"/>
                <a:cs typeface="Times New Roman"/>
              </a:rPr>
              <a:t>in</a:t>
            </a:r>
            <a:r>
              <a:rPr sz="1600" spc="-20" dirty="0">
                <a:latin typeface="Times New Roman"/>
                <a:cs typeface="Times New Roman"/>
              </a:rPr>
              <a:t> </a:t>
            </a:r>
            <a:r>
              <a:rPr sz="1600" dirty="0">
                <a:latin typeface="Times New Roman"/>
                <a:cs typeface="Times New Roman"/>
              </a:rPr>
              <a:t>Data</a:t>
            </a:r>
            <a:r>
              <a:rPr sz="1600" spc="-15" dirty="0">
                <a:latin typeface="Times New Roman"/>
                <a:cs typeface="Times New Roman"/>
              </a:rPr>
              <a:t> </a:t>
            </a:r>
            <a:r>
              <a:rPr sz="1600" spc="-10" dirty="0">
                <a:latin typeface="Times New Roman"/>
                <a:cs typeface="Times New Roman"/>
              </a:rPr>
              <a:t>Science </a:t>
            </a:r>
            <a:r>
              <a:rPr sz="1600" spc="-20" dirty="0">
                <a:latin typeface="Times New Roman"/>
                <a:cs typeface="Times New Roman"/>
              </a:rPr>
              <a:t>FAU</a:t>
            </a:r>
            <a:r>
              <a:rPr sz="1600" spc="-60" dirty="0">
                <a:latin typeface="Times New Roman"/>
                <a:cs typeface="Times New Roman"/>
              </a:rPr>
              <a:t> </a:t>
            </a:r>
            <a:r>
              <a:rPr sz="1600" dirty="0">
                <a:latin typeface="Times New Roman"/>
                <a:cs typeface="Times New Roman"/>
              </a:rPr>
              <a:t>Erlangen-Nuremberg</a:t>
            </a:r>
            <a:r>
              <a:rPr sz="1600" spc="300" dirty="0">
                <a:latin typeface="Times New Roman"/>
                <a:cs typeface="Times New Roman"/>
              </a:rPr>
              <a:t> </a:t>
            </a:r>
            <a:endParaRPr sz="16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AA235-E92D-9406-DE64-CC2ADF5AC4FB}"/>
              </a:ext>
            </a:extLst>
          </p:cNvPr>
          <p:cNvSpPr>
            <a:spLocks noGrp="1"/>
          </p:cNvSpPr>
          <p:nvPr>
            <p:ph type="dt" sz="half" idx="6"/>
          </p:nvPr>
        </p:nvSpPr>
        <p:spPr/>
        <p:txBody>
          <a:bodyPr/>
          <a:lstStyle/>
          <a:p>
            <a:fld id="{A4E4BF54-E288-44CA-9624-72B71A8A42AB}" type="datetime4">
              <a:rPr lang="de-DE" smtClean="0"/>
              <a:t>9. Juli 2023</a:t>
            </a:fld>
            <a:endParaRPr lang="de-DE"/>
          </a:p>
        </p:txBody>
      </p:sp>
      <p:sp>
        <p:nvSpPr>
          <p:cNvPr id="9" name="Rectangle 8">
            <a:extLst>
              <a:ext uri="{FF2B5EF4-FFF2-40B4-BE49-F238E27FC236}">
                <a16:creationId xmlns:a16="http://schemas.microsoft.com/office/drawing/2014/main" id="{D290A7FB-A8ED-5844-F975-4C37DC72080B}"/>
              </a:ext>
            </a:extLst>
          </p:cNvPr>
          <p:cNvSpPr/>
          <p:nvPr/>
        </p:nvSpPr>
        <p:spPr>
          <a:xfrm>
            <a:off x="602140" y="1662899"/>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05C0228F-E73A-B2CE-A8AA-169793BA95EE}"/>
              </a:ext>
            </a:extLst>
          </p:cNvPr>
          <p:cNvSpPr txBox="1"/>
          <p:nvPr/>
        </p:nvSpPr>
        <p:spPr>
          <a:xfrm>
            <a:off x="723211" y="2103180"/>
            <a:ext cx="806631" cy="369332"/>
          </a:xfrm>
          <a:prstGeom prst="rect">
            <a:avLst/>
          </a:prstGeom>
          <a:noFill/>
        </p:spPr>
        <p:txBody>
          <a:bodyPr wrap="none" rtlCol="0">
            <a:spAutoFit/>
          </a:bodyPr>
          <a:lstStyle/>
          <a:p>
            <a:r>
              <a:rPr lang="en-GB" dirty="0"/>
              <a:t>(b</a:t>
            </a:r>
            <a:r>
              <a:rPr lang="en-DE" dirty="0"/>
              <a:t>,n,d)</a:t>
            </a:r>
          </a:p>
        </p:txBody>
      </p:sp>
      <p:sp>
        <p:nvSpPr>
          <p:cNvPr id="12" name="TextBox 11">
            <a:extLst>
              <a:ext uri="{FF2B5EF4-FFF2-40B4-BE49-F238E27FC236}">
                <a16:creationId xmlns:a16="http://schemas.microsoft.com/office/drawing/2014/main" id="{472E3A52-DA86-2D7C-6AE9-1E8DCA7E4936}"/>
              </a:ext>
            </a:extLst>
          </p:cNvPr>
          <p:cNvSpPr txBox="1"/>
          <p:nvPr/>
        </p:nvSpPr>
        <p:spPr>
          <a:xfrm>
            <a:off x="2775491" y="2090830"/>
            <a:ext cx="806631" cy="369332"/>
          </a:xfrm>
          <a:prstGeom prst="rect">
            <a:avLst/>
          </a:prstGeom>
          <a:noFill/>
        </p:spPr>
        <p:txBody>
          <a:bodyPr wrap="none" rtlCol="0">
            <a:spAutoFit/>
          </a:bodyPr>
          <a:lstStyle/>
          <a:p>
            <a:r>
              <a:rPr lang="en-GB" dirty="0"/>
              <a:t>(b</a:t>
            </a:r>
            <a:r>
              <a:rPr lang="en-DE" dirty="0"/>
              <a:t>,n,d)</a:t>
            </a:r>
          </a:p>
        </p:txBody>
      </p:sp>
      <p:sp>
        <p:nvSpPr>
          <p:cNvPr id="13" name="TextBox 12">
            <a:extLst>
              <a:ext uri="{FF2B5EF4-FFF2-40B4-BE49-F238E27FC236}">
                <a16:creationId xmlns:a16="http://schemas.microsoft.com/office/drawing/2014/main" id="{30AD2403-6198-153C-AC9B-300BC02B30B6}"/>
              </a:ext>
            </a:extLst>
          </p:cNvPr>
          <p:cNvSpPr txBox="1"/>
          <p:nvPr/>
        </p:nvSpPr>
        <p:spPr>
          <a:xfrm>
            <a:off x="602140" y="2916130"/>
            <a:ext cx="490584" cy="369332"/>
          </a:xfrm>
          <a:prstGeom prst="rect">
            <a:avLst/>
          </a:prstGeom>
          <a:noFill/>
        </p:spPr>
        <p:txBody>
          <a:bodyPr wrap="none" rtlCol="0">
            <a:spAutoFit/>
          </a:bodyPr>
          <a:lstStyle/>
          <a:p>
            <a:r>
              <a:rPr lang="en-DE" dirty="0"/>
              <a:t>Z</a:t>
            </a:r>
            <a:r>
              <a:rPr lang="en-DE" baseline="-25000" dirty="0"/>
              <a:t>e-1</a:t>
            </a:r>
          </a:p>
        </p:txBody>
      </p:sp>
      <p:sp>
        <p:nvSpPr>
          <p:cNvPr id="16" name="TextBox 15">
            <a:extLst>
              <a:ext uri="{FF2B5EF4-FFF2-40B4-BE49-F238E27FC236}">
                <a16:creationId xmlns:a16="http://schemas.microsoft.com/office/drawing/2014/main" id="{3C463ECD-A929-40A6-F2E2-D0F398FEDB01}"/>
              </a:ext>
            </a:extLst>
          </p:cNvPr>
          <p:cNvSpPr txBox="1"/>
          <p:nvPr/>
        </p:nvSpPr>
        <p:spPr>
          <a:xfrm>
            <a:off x="2739551" y="2946908"/>
            <a:ext cx="878510" cy="369332"/>
          </a:xfrm>
          <a:prstGeom prst="rect">
            <a:avLst/>
          </a:prstGeom>
          <a:noFill/>
        </p:spPr>
        <p:txBody>
          <a:bodyPr wrap="none" rtlCol="0">
            <a:spAutoFit/>
          </a:bodyPr>
          <a:lstStyle/>
          <a:p>
            <a:r>
              <a:rPr lang="en-DE" dirty="0"/>
              <a:t>LN(Z</a:t>
            </a:r>
            <a:r>
              <a:rPr lang="en-DE" baseline="-25000" dirty="0"/>
              <a:t>e-1</a:t>
            </a:r>
            <a:r>
              <a:rPr lang="en-DE" dirty="0"/>
              <a:t>)</a:t>
            </a:r>
          </a:p>
        </p:txBody>
      </p:sp>
      <p:sp>
        <p:nvSpPr>
          <p:cNvPr id="17" name="Right Arrow 16">
            <a:extLst>
              <a:ext uri="{FF2B5EF4-FFF2-40B4-BE49-F238E27FC236}">
                <a16:creationId xmlns:a16="http://schemas.microsoft.com/office/drawing/2014/main" id="{0D36AED3-665D-3826-702B-6EF75D8C57EA}"/>
              </a:ext>
            </a:extLst>
          </p:cNvPr>
          <p:cNvSpPr/>
          <p:nvPr/>
        </p:nvSpPr>
        <p:spPr>
          <a:xfrm>
            <a:off x="1824261" y="2185508"/>
            <a:ext cx="614087" cy="183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TextBox 17">
            <a:extLst>
              <a:ext uri="{FF2B5EF4-FFF2-40B4-BE49-F238E27FC236}">
                <a16:creationId xmlns:a16="http://schemas.microsoft.com/office/drawing/2014/main" id="{D5D45F2B-15A2-870C-7C3E-F0DE38160270}"/>
              </a:ext>
            </a:extLst>
          </p:cNvPr>
          <p:cNvSpPr txBox="1"/>
          <p:nvPr/>
        </p:nvSpPr>
        <p:spPr>
          <a:xfrm>
            <a:off x="1762362" y="2382314"/>
            <a:ext cx="812474" cy="646331"/>
          </a:xfrm>
          <a:prstGeom prst="rect">
            <a:avLst/>
          </a:prstGeom>
          <a:noFill/>
        </p:spPr>
        <p:txBody>
          <a:bodyPr wrap="square" rtlCol="0">
            <a:spAutoFit/>
          </a:bodyPr>
          <a:lstStyle/>
          <a:p>
            <a:r>
              <a:rPr lang="en-DE" dirty="0"/>
              <a:t>Layer Norm</a:t>
            </a:r>
          </a:p>
        </p:txBody>
      </p:sp>
      <p:sp>
        <p:nvSpPr>
          <p:cNvPr id="20" name="TextBox 19">
            <a:extLst>
              <a:ext uri="{FF2B5EF4-FFF2-40B4-BE49-F238E27FC236}">
                <a16:creationId xmlns:a16="http://schemas.microsoft.com/office/drawing/2014/main" id="{E036E38B-E8DA-16C5-9CBF-6933D36D7FD8}"/>
              </a:ext>
            </a:extLst>
          </p:cNvPr>
          <p:cNvSpPr txBox="1"/>
          <p:nvPr/>
        </p:nvSpPr>
        <p:spPr>
          <a:xfrm>
            <a:off x="4829761" y="2090830"/>
            <a:ext cx="806631" cy="369332"/>
          </a:xfrm>
          <a:prstGeom prst="rect">
            <a:avLst/>
          </a:prstGeom>
          <a:noFill/>
        </p:spPr>
        <p:txBody>
          <a:bodyPr wrap="none" rtlCol="0">
            <a:spAutoFit/>
          </a:bodyPr>
          <a:lstStyle/>
          <a:p>
            <a:r>
              <a:rPr lang="en-GB" dirty="0"/>
              <a:t>(b</a:t>
            </a:r>
            <a:r>
              <a:rPr lang="en-DE" dirty="0"/>
              <a:t>,n,d)</a:t>
            </a:r>
          </a:p>
        </p:txBody>
      </p:sp>
      <p:sp>
        <p:nvSpPr>
          <p:cNvPr id="21" name="TextBox 20">
            <a:extLst>
              <a:ext uri="{FF2B5EF4-FFF2-40B4-BE49-F238E27FC236}">
                <a16:creationId xmlns:a16="http://schemas.microsoft.com/office/drawing/2014/main" id="{73EF91F2-0441-A8BE-2CA1-00C8C9B05CE1}"/>
              </a:ext>
            </a:extLst>
          </p:cNvPr>
          <p:cNvSpPr txBox="1"/>
          <p:nvPr/>
        </p:nvSpPr>
        <p:spPr>
          <a:xfrm>
            <a:off x="4484284" y="2946908"/>
            <a:ext cx="1453924" cy="369332"/>
          </a:xfrm>
          <a:prstGeom prst="rect">
            <a:avLst/>
          </a:prstGeom>
          <a:noFill/>
        </p:spPr>
        <p:txBody>
          <a:bodyPr wrap="none" rtlCol="0">
            <a:spAutoFit/>
          </a:bodyPr>
          <a:lstStyle/>
          <a:p>
            <a:r>
              <a:rPr lang="en-DE" dirty="0"/>
              <a:t>MSA(LN(Z</a:t>
            </a:r>
            <a:r>
              <a:rPr lang="en-DE" baseline="-25000" dirty="0"/>
              <a:t>e-1</a:t>
            </a:r>
            <a:r>
              <a:rPr lang="en-DE" dirty="0"/>
              <a:t>))</a:t>
            </a:r>
          </a:p>
        </p:txBody>
      </p:sp>
      <p:sp>
        <p:nvSpPr>
          <p:cNvPr id="23" name="TextBox 22">
            <a:extLst>
              <a:ext uri="{FF2B5EF4-FFF2-40B4-BE49-F238E27FC236}">
                <a16:creationId xmlns:a16="http://schemas.microsoft.com/office/drawing/2014/main" id="{96CE1ABF-4638-AD01-CE8C-0B92F39ECB91}"/>
              </a:ext>
            </a:extLst>
          </p:cNvPr>
          <p:cNvSpPr txBox="1"/>
          <p:nvPr/>
        </p:nvSpPr>
        <p:spPr>
          <a:xfrm>
            <a:off x="3828234" y="2355912"/>
            <a:ext cx="812474" cy="369332"/>
          </a:xfrm>
          <a:prstGeom prst="rect">
            <a:avLst/>
          </a:prstGeom>
          <a:noFill/>
        </p:spPr>
        <p:txBody>
          <a:bodyPr wrap="square" rtlCol="0">
            <a:spAutoFit/>
          </a:bodyPr>
          <a:lstStyle/>
          <a:p>
            <a:r>
              <a:rPr lang="en-DE" dirty="0"/>
              <a:t>MSA</a:t>
            </a:r>
          </a:p>
        </p:txBody>
      </p:sp>
      <p:sp>
        <p:nvSpPr>
          <p:cNvPr id="25" name="TextBox 24">
            <a:extLst>
              <a:ext uri="{FF2B5EF4-FFF2-40B4-BE49-F238E27FC236}">
                <a16:creationId xmlns:a16="http://schemas.microsoft.com/office/drawing/2014/main" id="{381A18FD-30A3-421D-62D7-A68090A4E35E}"/>
              </a:ext>
            </a:extLst>
          </p:cNvPr>
          <p:cNvSpPr txBox="1"/>
          <p:nvPr/>
        </p:nvSpPr>
        <p:spPr>
          <a:xfrm>
            <a:off x="7837292" y="2090830"/>
            <a:ext cx="806631" cy="369332"/>
          </a:xfrm>
          <a:prstGeom prst="rect">
            <a:avLst/>
          </a:prstGeom>
          <a:noFill/>
        </p:spPr>
        <p:txBody>
          <a:bodyPr wrap="none" rtlCol="0">
            <a:spAutoFit/>
          </a:bodyPr>
          <a:lstStyle/>
          <a:p>
            <a:r>
              <a:rPr lang="en-GB" dirty="0"/>
              <a:t>(b</a:t>
            </a:r>
            <a:r>
              <a:rPr lang="en-DE" dirty="0"/>
              <a:t>,n,d)</a:t>
            </a:r>
          </a:p>
        </p:txBody>
      </p:sp>
      <p:sp>
        <p:nvSpPr>
          <p:cNvPr id="26" name="TextBox 25">
            <a:extLst>
              <a:ext uri="{FF2B5EF4-FFF2-40B4-BE49-F238E27FC236}">
                <a16:creationId xmlns:a16="http://schemas.microsoft.com/office/drawing/2014/main" id="{F4C9EAC6-8FAB-7F44-114C-B5721B04355D}"/>
              </a:ext>
            </a:extLst>
          </p:cNvPr>
          <p:cNvSpPr txBox="1"/>
          <p:nvPr/>
        </p:nvSpPr>
        <p:spPr>
          <a:xfrm>
            <a:off x="8030452" y="2996157"/>
            <a:ext cx="420308" cy="369332"/>
          </a:xfrm>
          <a:prstGeom prst="rect">
            <a:avLst/>
          </a:prstGeom>
          <a:noFill/>
        </p:spPr>
        <p:txBody>
          <a:bodyPr wrap="none" rtlCol="0">
            <a:spAutoFit/>
          </a:bodyPr>
          <a:lstStyle/>
          <a:p>
            <a:r>
              <a:rPr lang="en-DE" dirty="0"/>
              <a:t>Z’</a:t>
            </a:r>
            <a:r>
              <a:rPr lang="en-DE" baseline="-25000" dirty="0"/>
              <a:t>e</a:t>
            </a:r>
            <a:endParaRPr lang="en-DE" dirty="0"/>
          </a:p>
        </p:txBody>
      </p:sp>
      <p:sp>
        <p:nvSpPr>
          <p:cNvPr id="29" name="Rectangle 28">
            <a:extLst>
              <a:ext uri="{FF2B5EF4-FFF2-40B4-BE49-F238E27FC236}">
                <a16:creationId xmlns:a16="http://schemas.microsoft.com/office/drawing/2014/main" id="{3386BCF1-5873-1FFF-5792-07EFBAC5B388}"/>
              </a:ext>
            </a:extLst>
          </p:cNvPr>
          <p:cNvSpPr/>
          <p:nvPr/>
        </p:nvSpPr>
        <p:spPr>
          <a:xfrm>
            <a:off x="2658200" y="1662495"/>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ight Arrow 29">
            <a:extLst>
              <a:ext uri="{FF2B5EF4-FFF2-40B4-BE49-F238E27FC236}">
                <a16:creationId xmlns:a16="http://schemas.microsoft.com/office/drawing/2014/main" id="{A8953AEE-C4CD-CBD2-C51A-4D36FBA1E46C}"/>
              </a:ext>
            </a:extLst>
          </p:cNvPr>
          <p:cNvSpPr/>
          <p:nvPr/>
        </p:nvSpPr>
        <p:spPr>
          <a:xfrm>
            <a:off x="3881150" y="2185508"/>
            <a:ext cx="614087" cy="183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6B5C6A6E-5B4D-A77C-049F-1A70F0BE4C7B}"/>
              </a:ext>
            </a:extLst>
          </p:cNvPr>
          <p:cNvSpPr/>
          <p:nvPr/>
        </p:nvSpPr>
        <p:spPr>
          <a:xfrm>
            <a:off x="4708690" y="1662495"/>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504CDCFF-F619-574D-9ECC-C5D1752A2C7E}"/>
              </a:ext>
            </a:extLst>
          </p:cNvPr>
          <p:cNvSpPr/>
          <p:nvPr/>
        </p:nvSpPr>
        <p:spPr>
          <a:xfrm>
            <a:off x="7716221" y="1662495"/>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r 32">
            <a:extLst>
              <a:ext uri="{FF2B5EF4-FFF2-40B4-BE49-F238E27FC236}">
                <a16:creationId xmlns:a16="http://schemas.microsoft.com/office/drawing/2014/main" id="{A384F8FF-6116-49A7-0F24-9BEE1ACBE4BF}"/>
              </a:ext>
            </a:extLst>
          </p:cNvPr>
          <p:cNvSpPr/>
          <p:nvPr/>
        </p:nvSpPr>
        <p:spPr>
          <a:xfrm>
            <a:off x="6632759" y="2105092"/>
            <a:ext cx="324091" cy="355070"/>
          </a:xfrm>
          <a:prstGeom prst="flowChar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ight Arrow 33">
            <a:extLst>
              <a:ext uri="{FF2B5EF4-FFF2-40B4-BE49-F238E27FC236}">
                <a16:creationId xmlns:a16="http://schemas.microsoft.com/office/drawing/2014/main" id="{6223942E-96C9-A310-49A3-76568CDDCB9E}"/>
              </a:ext>
            </a:extLst>
          </p:cNvPr>
          <p:cNvSpPr/>
          <p:nvPr/>
        </p:nvSpPr>
        <p:spPr>
          <a:xfrm>
            <a:off x="5880246" y="2197043"/>
            <a:ext cx="636589" cy="1846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TextBox 53">
            <a:extLst>
              <a:ext uri="{FF2B5EF4-FFF2-40B4-BE49-F238E27FC236}">
                <a16:creationId xmlns:a16="http://schemas.microsoft.com/office/drawing/2014/main" id="{8BD9532B-A303-1794-960D-0B4765B74BE9}"/>
              </a:ext>
            </a:extLst>
          </p:cNvPr>
          <p:cNvSpPr txBox="1"/>
          <p:nvPr/>
        </p:nvSpPr>
        <p:spPr>
          <a:xfrm>
            <a:off x="6198540" y="1546406"/>
            <a:ext cx="1396609" cy="584775"/>
          </a:xfrm>
          <a:prstGeom prst="rect">
            <a:avLst/>
          </a:prstGeom>
          <a:noFill/>
        </p:spPr>
        <p:txBody>
          <a:bodyPr wrap="square" rtlCol="0">
            <a:spAutoFit/>
          </a:bodyPr>
          <a:lstStyle/>
          <a:p>
            <a:r>
              <a:rPr lang="en-DE" sz="1600" dirty="0"/>
              <a:t>Residual connection</a:t>
            </a:r>
          </a:p>
        </p:txBody>
      </p:sp>
      <p:cxnSp>
        <p:nvCxnSpPr>
          <p:cNvPr id="107" name="Elbow Connector 106">
            <a:extLst>
              <a:ext uri="{FF2B5EF4-FFF2-40B4-BE49-F238E27FC236}">
                <a16:creationId xmlns:a16="http://schemas.microsoft.com/office/drawing/2014/main" id="{E61CCE11-C2A4-50B0-6928-74D89B898C37}"/>
              </a:ext>
            </a:extLst>
          </p:cNvPr>
          <p:cNvCxnSpPr>
            <a:cxnSpLocks/>
            <a:stCxn id="9" idx="2"/>
            <a:endCxn id="33" idx="4"/>
          </p:cNvCxnSpPr>
          <p:nvPr/>
        </p:nvCxnSpPr>
        <p:spPr>
          <a:xfrm rot="5400000" flipH="1" flipV="1">
            <a:off x="3710913" y="-124224"/>
            <a:ext cx="499505" cy="5668278"/>
          </a:xfrm>
          <a:prstGeom prst="bentConnector3">
            <a:avLst>
              <a:gd name="adj1" fmla="val -83804"/>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ight Arrow 113">
            <a:extLst>
              <a:ext uri="{FF2B5EF4-FFF2-40B4-BE49-F238E27FC236}">
                <a16:creationId xmlns:a16="http://schemas.microsoft.com/office/drawing/2014/main" id="{7CFF9AED-9015-9D4C-A62A-A3BCEECCCAF9}"/>
              </a:ext>
            </a:extLst>
          </p:cNvPr>
          <p:cNvSpPr/>
          <p:nvPr/>
        </p:nvSpPr>
        <p:spPr>
          <a:xfrm>
            <a:off x="7060943" y="2184691"/>
            <a:ext cx="636589" cy="1846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extBox 4">
            <a:extLst>
              <a:ext uri="{FF2B5EF4-FFF2-40B4-BE49-F238E27FC236}">
                <a16:creationId xmlns:a16="http://schemas.microsoft.com/office/drawing/2014/main" id="{710B4B3A-3217-72B7-EF55-29855C803284}"/>
              </a:ext>
            </a:extLst>
          </p:cNvPr>
          <p:cNvSpPr txBox="1"/>
          <p:nvPr/>
        </p:nvSpPr>
        <p:spPr>
          <a:xfrm>
            <a:off x="6632759" y="3681058"/>
            <a:ext cx="4661274" cy="369332"/>
          </a:xfrm>
          <a:prstGeom prst="rect">
            <a:avLst/>
          </a:prstGeom>
          <a:solidFill>
            <a:srgbClr val="FFFF00"/>
          </a:solidFill>
          <a:ln w="28575">
            <a:solidFill>
              <a:srgbClr val="C00000"/>
            </a:solidFill>
          </a:ln>
        </p:spPr>
        <p:txBody>
          <a:bodyPr wrap="square" rtlCol="0">
            <a:spAutoFit/>
          </a:bodyPr>
          <a:lstStyle/>
          <a:p>
            <a:r>
              <a:rPr lang="en-DE" dirty="0"/>
              <a:t>Z’</a:t>
            </a:r>
            <a:r>
              <a:rPr lang="en-DE" baseline="-25000" dirty="0"/>
              <a:t>e </a:t>
            </a:r>
            <a:r>
              <a:rPr lang="en-DE" dirty="0"/>
              <a:t>= MSA(LN(Z</a:t>
            </a:r>
            <a:r>
              <a:rPr lang="en-DE" baseline="-25000" dirty="0"/>
              <a:t>e-1</a:t>
            </a:r>
            <a:r>
              <a:rPr lang="en-DE" dirty="0"/>
              <a:t>)) +  Z</a:t>
            </a:r>
            <a:r>
              <a:rPr lang="en-DE" baseline="-25000" dirty="0"/>
              <a:t>e-1  , </a:t>
            </a:r>
            <a:r>
              <a:rPr lang="en-DE" dirty="0"/>
              <a:t>where e = 1 … L    (2)</a:t>
            </a:r>
            <a:endParaRPr lang="en-DE" baseline="-25000" dirty="0"/>
          </a:p>
        </p:txBody>
      </p:sp>
      <mc:AlternateContent xmlns:mc="http://schemas.openxmlformats.org/markup-compatibility/2006" xmlns:a14="http://schemas.microsoft.com/office/drawing/2010/main">
        <mc:Choice Requires="a14">
          <p:sp>
            <p:nvSpPr>
              <p:cNvPr id="6" name="Text Placeholder 2">
                <a:extLst>
                  <a:ext uri="{FF2B5EF4-FFF2-40B4-BE49-F238E27FC236}">
                    <a16:creationId xmlns:a16="http://schemas.microsoft.com/office/drawing/2014/main" id="{19386888-79A0-3BFE-81B6-FB6B2AE95125}"/>
                  </a:ext>
                </a:extLst>
              </p:cNvPr>
              <p:cNvSpPr>
                <a:spLocks noGrp="1"/>
              </p:cNvSpPr>
              <p:nvPr>
                <p:ph type="body" idx="1"/>
              </p:nvPr>
            </p:nvSpPr>
            <p:spPr>
              <a:xfrm>
                <a:off x="181344" y="3854965"/>
                <a:ext cx="3464381" cy="2480038"/>
              </a:xfrm>
            </p:spPr>
            <p:txBody>
              <a:bodyPr/>
              <a:lstStyle/>
              <a:p>
                <a:pPr algn="ctr"/>
                <a:r>
                  <a:rPr lang="en-DE" sz="1600" dirty="0"/>
                  <a:t>Layer Normalization:</a:t>
                </a:r>
              </a:p>
              <a:p>
                <a:pPr algn="l"/>
                <a14:m>
                  <m:oMathPara xmlns:m="http://schemas.openxmlformats.org/officeDocument/2006/math">
                    <m:oMathParaPr>
                      <m:jc m:val="centerGroup"/>
                    </m:oMathParaPr>
                    <m:oMath xmlns:m="http://schemas.openxmlformats.org/officeDocument/2006/math">
                      <m:r>
                        <a:rPr lang="en-DE" sz="1800" i="1">
                          <a:latin typeface="Cambria Math" panose="02040503050406030204" pitchFamily="18" charset="0"/>
                          <a:ea typeface="Cambria Math" panose="02040503050406030204" pitchFamily="18" charset="0"/>
                        </a:rPr>
                        <m:t>𝜇</m:t>
                      </m:r>
                      <m:r>
                        <a:rPr lang="en-US" sz="1800" i="1" baseline="-25000">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a:latin typeface="Cambria Math" panose="02040503050406030204" pitchFamily="18" charset="0"/>
                              <a:ea typeface="Cambria Math" panose="02040503050406030204" pitchFamily="18" charset="0"/>
                            </a:rPr>
                            <m:t>1</m:t>
                          </m:r>
                        </m:num>
                        <m:den>
                          <m:r>
                            <m:rPr>
                              <m:sty m:val="p"/>
                            </m:rPr>
                            <a:rPr lang="en-US" sz="1800" b="0" i="0" smtClean="0">
                              <a:latin typeface="Cambria Math" panose="02040503050406030204" pitchFamily="18" charset="0"/>
                              <a:ea typeface="Cambria Math" panose="02040503050406030204" pitchFamily="18" charset="0"/>
                            </a:rPr>
                            <m:t>n</m:t>
                          </m:r>
                        </m:den>
                      </m:f>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r>
                            <a:rPr lang="en-US" sz="1800" i="1">
                              <a:latin typeface="Cambria Math" panose="02040503050406030204" pitchFamily="18" charset="0"/>
                              <a:ea typeface="Cambria Math" panose="02040503050406030204" pitchFamily="18" charset="0"/>
                            </a:rPr>
                            <m:t>𝑥</m:t>
                          </m:r>
                          <m:r>
                            <a:rPr lang="en-US" sz="1800" i="1" baseline="-25000">
                              <a:latin typeface="Cambria Math" panose="02040503050406030204" pitchFamily="18" charset="0"/>
                              <a:ea typeface="Cambria Math" panose="02040503050406030204" pitchFamily="18" charset="0"/>
                            </a:rPr>
                            <m:t>𝑖𝑗</m:t>
                          </m:r>
                        </m:e>
                      </m:nary>
                    </m:oMath>
                  </m:oMathPara>
                </a14:m>
                <a:endParaRPr lang="en-DE" sz="1800" baseline="-25000" dirty="0"/>
              </a:p>
              <a:p>
                <a:pPr algn="l"/>
                <a:endParaRPr lang="en-DE" sz="1800" baseline="-25000" dirty="0"/>
              </a:p>
              <a:p>
                <a:pPr algn="ctr"/>
                <a14:m>
                  <m:oMath xmlns:m="http://schemas.openxmlformats.org/officeDocument/2006/math">
                    <m:r>
                      <a:rPr lang="en-US" sz="1800" b="0" i="1" smtClean="0">
                        <a:latin typeface="Cambria Math" panose="02040503050406030204" pitchFamily="18" charset="0"/>
                        <a:ea typeface="Cambria Math" panose="02040503050406030204" pitchFamily="18" charset="0"/>
                      </a:rPr>
                      <m:t>𝜎</m:t>
                    </m:r>
                    <m:r>
                      <a:rPr lang="en-US" sz="1800" b="0" i="1" baseline="-25000" smtClean="0">
                        <a:latin typeface="Cambria Math" panose="02040503050406030204" pitchFamily="18" charset="0"/>
                        <a:ea typeface="Cambria Math" panose="02040503050406030204" pitchFamily="18" charset="0"/>
                      </a:rPr>
                      <m:t>𝑖</m:t>
                    </m:r>
                    <m:r>
                      <a:rPr lang="en-US" sz="1800" b="0" i="1" baseline="30000" smtClean="0">
                        <a:latin typeface="Cambria Math" panose="02040503050406030204" pitchFamily="18" charset="0"/>
                        <a:ea typeface="Cambria Math" panose="02040503050406030204" pitchFamily="18" charset="0"/>
                      </a:rPr>
                      <m:t>2</m:t>
                    </m:r>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0" smtClean="0">
                            <a:latin typeface="Cambria Math" panose="02040503050406030204" pitchFamily="18" charset="0"/>
                            <a:ea typeface="Cambria Math" panose="02040503050406030204" pitchFamily="18" charset="0"/>
                          </a:rPr>
                          <m:t>1</m:t>
                        </m:r>
                      </m:num>
                      <m:den>
                        <m:r>
                          <m:rPr>
                            <m:sty m:val="p"/>
                          </m:rPr>
                          <a:rPr lang="en-US" sz="1800" b="0" i="0" smtClean="0">
                            <a:latin typeface="Cambria Math" panose="02040503050406030204" pitchFamily="18" charset="0"/>
                            <a:ea typeface="Cambria Math" panose="02040503050406030204" pitchFamily="18" charset="0"/>
                          </a:rPr>
                          <m:t>n</m:t>
                        </m:r>
                      </m:den>
                    </m:f>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𝑛</m:t>
                        </m:r>
                      </m:sup>
                      <m:e>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𝑥𝑖𝑗</m:t>
                        </m:r>
                      </m:e>
                    </m:nary>
                  </m:oMath>
                </a14:m>
                <a:r>
                  <a:rPr lang="en-DE" sz="1800" baseline="-25000" dirty="0"/>
                  <a:t>- </a:t>
                </a:r>
                <a14:m>
                  <m:oMath xmlns:m="http://schemas.openxmlformats.org/officeDocument/2006/math">
                    <m:r>
                      <a:rPr lang="en-DE" sz="1800" i="1" smtClean="0">
                        <a:latin typeface="Cambria Math" panose="02040503050406030204" pitchFamily="18" charset="0"/>
                        <a:ea typeface="Cambria Math" panose="02040503050406030204" pitchFamily="18" charset="0"/>
                      </a:rPr>
                      <m:t>𝜇</m:t>
                    </m:r>
                    <m:r>
                      <a:rPr lang="en-US" sz="1800" b="0" i="1" baseline="-25000"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m:t>
                    </m:r>
                    <m:r>
                      <a:rPr lang="en-US" sz="1800" b="0" i="1" baseline="30000" smtClean="0">
                        <a:latin typeface="Cambria Math" panose="02040503050406030204" pitchFamily="18" charset="0"/>
                        <a:ea typeface="Cambria Math" panose="02040503050406030204" pitchFamily="18" charset="0"/>
                      </a:rPr>
                      <m:t>2</m:t>
                    </m:r>
                  </m:oMath>
                </a14:m>
                <a:endParaRPr lang="en-DE" sz="1800" baseline="30000" dirty="0"/>
              </a:p>
              <a:p>
                <a:pPr algn="ctr"/>
                <a:endParaRPr lang="en-DE" sz="1800" baseline="30000" dirty="0"/>
              </a:p>
              <a:p>
                <a:pPr algn="ctr"/>
                <a:r>
                  <a:rPr lang="en-GB" sz="1600" dirty="0"/>
                  <a:t>X̂</a:t>
                </a:r>
                <a:r>
                  <a:rPr lang="en-GB" sz="1600" baseline="-25000" dirty="0" err="1"/>
                  <a:t>ij</a:t>
                </a:r>
                <a14:m>
                  <m:oMath xmlns:m="http://schemas.openxmlformats.org/officeDocument/2006/math">
                    <m:r>
                      <a:rPr lang="en-US" sz="1600" b="0" i="1" smtClean="0">
                        <a:latin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rPr>
                          <m:t>𝑥</m:t>
                        </m:r>
                        <m:r>
                          <a:rPr lang="en-US" sz="1600" b="0" i="1" baseline="-25000" smtClean="0">
                            <a:latin typeface="Cambria Math" panose="02040503050406030204" pitchFamily="18" charset="0"/>
                          </a:rPr>
                          <m:t>𝑖𝑗</m:t>
                        </m:r>
                        <m:r>
                          <a:rPr lang="en-US" sz="1600" b="0" i="1" baseline="-25000" smtClean="0">
                            <a:latin typeface="Cambria Math" panose="02040503050406030204" pitchFamily="18" charset="0"/>
                          </a:rPr>
                          <m:t> − </m:t>
                        </m:r>
                        <m:r>
                          <a:rPr lang="en-US" sz="1600" b="0" i="1" smtClean="0">
                            <a:latin typeface="Cambria Math" panose="02040503050406030204" pitchFamily="18" charset="0"/>
                            <a:ea typeface="Cambria Math" panose="02040503050406030204" pitchFamily="18" charset="0"/>
                          </a:rPr>
                          <m:t>𝜇</m:t>
                        </m:r>
                        <m:r>
                          <a:rPr lang="en-US" sz="1600" b="0" i="1" baseline="-25000" smtClean="0">
                            <a:latin typeface="Cambria Math" panose="02040503050406030204" pitchFamily="18" charset="0"/>
                            <a:ea typeface="Cambria Math" panose="02040503050406030204" pitchFamily="18" charset="0"/>
                          </a:rPr>
                          <m:t>𝑖</m:t>
                        </m:r>
                      </m:num>
                      <m:den>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𝜎</m:t>
                            </m:r>
                            <m:r>
                              <a:rPr lang="en-US" sz="1600" b="0" i="1" baseline="30000" smtClean="0">
                                <a:latin typeface="Cambria Math" panose="02040503050406030204" pitchFamily="18" charset="0"/>
                                <a:ea typeface="Cambria Math" panose="02040503050406030204" pitchFamily="18" charset="0"/>
                              </a:rPr>
                              <m:t>2</m:t>
                            </m:r>
                            <m:r>
                              <a:rPr lang="en-US" sz="1600" b="0" i="1" baseline="-25000" smtClean="0">
                                <a:latin typeface="Cambria Math" panose="02040503050406030204" pitchFamily="18" charset="0"/>
                                <a:ea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𝜀</m:t>
                            </m:r>
                          </m:e>
                        </m:rad>
                      </m:den>
                    </m:f>
                  </m:oMath>
                </a14:m>
                <a:endParaRPr lang="en-DE" sz="1800" baseline="-25000" dirty="0"/>
              </a:p>
              <a:p>
                <a:pPr algn="ctr"/>
                <a:endParaRPr lang="en-DE" sz="1800" baseline="-25000" dirty="0"/>
              </a:p>
              <a:p>
                <a:endParaRPr lang="en-DE" sz="1800" baseline="-25000" dirty="0"/>
              </a:p>
            </p:txBody>
          </p:sp>
        </mc:Choice>
        <mc:Fallback xmlns="">
          <p:sp>
            <p:nvSpPr>
              <p:cNvPr id="6" name="Text Placeholder 2">
                <a:extLst>
                  <a:ext uri="{FF2B5EF4-FFF2-40B4-BE49-F238E27FC236}">
                    <a16:creationId xmlns:a16="http://schemas.microsoft.com/office/drawing/2014/main" id="{19386888-79A0-3BFE-81B6-FB6B2AE95125}"/>
                  </a:ext>
                </a:extLst>
              </p:cNvPr>
              <p:cNvSpPr>
                <a:spLocks noGrp="1" noRot="1" noChangeAspect="1" noMove="1" noResize="1" noEditPoints="1" noAdjustHandles="1" noChangeArrowheads="1" noChangeShapeType="1" noTextEdit="1"/>
              </p:cNvSpPr>
              <p:nvPr>
                <p:ph type="body" idx="1"/>
              </p:nvPr>
            </p:nvSpPr>
            <p:spPr>
              <a:xfrm>
                <a:off x="181344" y="3854965"/>
                <a:ext cx="3464381" cy="2480038"/>
              </a:xfrm>
              <a:blipFill>
                <a:blip r:embed="rId2"/>
                <a:stretch>
                  <a:fillRect t="-26531"/>
                </a:stretch>
              </a:blipFill>
            </p:spPr>
            <p:txBody>
              <a:bodyPr/>
              <a:lstStyle/>
              <a:p>
                <a:r>
                  <a:rPr lang="en-DE">
                    <a:noFill/>
                  </a:rPr>
                  <a:t> </a:t>
                </a:r>
              </a:p>
            </p:txBody>
          </p:sp>
        </mc:Fallback>
      </mc:AlternateContent>
      <mc:AlternateContent xmlns:mc="http://schemas.openxmlformats.org/markup-compatibility/2006" xmlns:a14="http://schemas.microsoft.com/office/drawing/2010/main">
        <mc:Choice Requires="a14">
          <p:sp>
            <p:nvSpPr>
              <p:cNvPr id="8" name="Text Placeholder 2">
                <a:extLst>
                  <a:ext uri="{FF2B5EF4-FFF2-40B4-BE49-F238E27FC236}">
                    <a16:creationId xmlns:a16="http://schemas.microsoft.com/office/drawing/2014/main" id="{CC618C6E-5059-89FB-633B-C465C6163628}"/>
                  </a:ext>
                </a:extLst>
              </p:cNvPr>
              <p:cNvSpPr txBox="1">
                <a:spLocks/>
              </p:cNvSpPr>
              <p:nvPr/>
            </p:nvSpPr>
            <p:spPr>
              <a:xfrm>
                <a:off x="3442185" y="4127150"/>
                <a:ext cx="2653815" cy="1384995"/>
              </a:xfrm>
              <a:prstGeom prst="rect">
                <a:avLst/>
              </a:prstGeom>
            </p:spPr>
            <p:txBody>
              <a:bodyPr wrap="square" lIns="0" tIns="0" rIns="0" bIns="0">
                <a:spAutoFit/>
              </a:bodyPr>
              <a:lstStyle>
                <a:lvl1pPr marL="0" eaLnBrk="1" hangingPunct="1">
                  <a:defRPr sz="1900" b="0" i="0">
                    <a:solidFill>
                      <a:schemeClr val="tx1"/>
                    </a:solidFill>
                    <a:latin typeface="Arial"/>
                    <a:ea typeface="+mn-ea"/>
                    <a:cs typeface="Arial"/>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algn="ctr"/>
                <a:endParaRPr lang="en-US" sz="1800" kern="0" dirty="0">
                  <a:ea typeface="Cambria Math" panose="02040503050406030204" pitchFamily="18" charset="0"/>
                </a:endParaRPr>
              </a:p>
              <a:p>
                <a:pPr algn="ctr"/>
                <a:endParaRPr lang="en-US" sz="1800" kern="0" dirty="0">
                  <a:ea typeface="Cambria Math" panose="02040503050406030204" pitchFamily="18" charset="0"/>
                </a:endParaRPr>
              </a:p>
              <a:p>
                <a:pPr algn="ctr"/>
                <a:r>
                  <a:rPr lang="en-US" sz="1800" kern="0" dirty="0">
                    <a:ea typeface="Cambria Math" panose="02040503050406030204" pitchFamily="18" charset="0"/>
                  </a:rPr>
                  <a:t>Y</a:t>
                </a:r>
                <a:r>
                  <a:rPr lang="en-US" sz="1800" kern="0" baseline="-25000" dirty="0">
                    <a:ea typeface="Cambria Math" panose="02040503050406030204" pitchFamily="18" charset="0"/>
                  </a:rPr>
                  <a:t>i</a:t>
                </a:r>
                <a:r>
                  <a:rPr lang="en-US" sz="1800" kern="0" dirty="0">
                    <a:ea typeface="Cambria Math" panose="02040503050406030204" pitchFamily="18" charset="0"/>
                  </a:rPr>
                  <a:t> = </a:t>
                </a:r>
                <a:r>
                  <a:rPr lang="en-GB" sz="1800" kern="0" dirty="0" err="1"/>
                  <a:t>X̂</a:t>
                </a:r>
                <a:r>
                  <a:rPr lang="en-GB" sz="1800" kern="0" baseline="-25000" dirty="0" err="1"/>
                  <a:t>i</a:t>
                </a:r>
                <a:r>
                  <a:rPr lang="en-GB" sz="1800" kern="0" baseline="-25000" dirty="0"/>
                  <a:t> </a:t>
                </a:r>
                <a:r>
                  <a:rPr lang="en-GB" sz="1800" kern="0" dirty="0"/>
                  <a:t>+ </a:t>
                </a:r>
                <a14:m>
                  <m:oMath xmlns:m="http://schemas.openxmlformats.org/officeDocument/2006/math">
                    <m:r>
                      <a:rPr lang="en-GB" sz="1800" i="1" kern="0" smtClean="0">
                        <a:latin typeface="Cambria Math" panose="02040503050406030204" pitchFamily="18" charset="0"/>
                        <a:ea typeface="Cambria Math" panose="02040503050406030204" pitchFamily="18" charset="0"/>
                      </a:rPr>
                      <m:t>𝛽</m:t>
                    </m:r>
                    <m:r>
                      <a:rPr lang="en-US" sz="1800" i="1" kern="0" smtClean="0">
                        <a:latin typeface="Cambria Math" panose="02040503050406030204" pitchFamily="18" charset="0"/>
                        <a:ea typeface="Cambria Math" panose="02040503050406030204" pitchFamily="18" charset="0"/>
                      </a:rPr>
                      <m:t>  ≡</m:t>
                    </m:r>
                    <m:r>
                      <a:rPr lang="en-US" sz="1800" i="1" kern="0" smtClean="0">
                        <a:latin typeface="Cambria Math" panose="02040503050406030204" pitchFamily="18" charset="0"/>
                        <a:ea typeface="Cambria Math" panose="02040503050406030204" pitchFamily="18" charset="0"/>
                      </a:rPr>
                      <m:t>𝐿𝑁</m:t>
                    </m:r>
                    <m:r>
                      <a:rPr lang="en-US" sz="1800" i="1" kern="0" baseline="-25000" smtClean="0">
                        <a:latin typeface="Cambria Math" panose="02040503050406030204" pitchFamily="18" charset="0"/>
                        <a:ea typeface="Cambria Math" panose="02040503050406030204" pitchFamily="18" charset="0"/>
                      </a:rPr>
                      <m:t>𝛾</m:t>
                    </m:r>
                    <m:r>
                      <a:rPr lang="en-US" sz="1800" i="1" kern="0" baseline="-25000" smtClean="0">
                        <a:latin typeface="Cambria Math" panose="02040503050406030204" pitchFamily="18" charset="0"/>
                        <a:ea typeface="Cambria Math" panose="02040503050406030204" pitchFamily="18" charset="0"/>
                      </a:rPr>
                      <m:t>,</m:t>
                    </m:r>
                    <m:r>
                      <a:rPr lang="en-US" sz="1800" i="1" kern="0" baseline="-25000" smtClean="0">
                        <a:latin typeface="Cambria Math" panose="02040503050406030204" pitchFamily="18" charset="0"/>
                        <a:ea typeface="Cambria Math" panose="02040503050406030204" pitchFamily="18" charset="0"/>
                      </a:rPr>
                      <m:t>𝛽</m:t>
                    </m:r>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𝑥𝑖</m:t>
                    </m:r>
                    <m:r>
                      <a:rPr lang="en-US" sz="1800" i="1" kern="0" smtClean="0">
                        <a:latin typeface="Cambria Math" panose="02040503050406030204" pitchFamily="18" charset="0"/>
                        <a:ea typeface="Cambria Math" panose="02040503050406030204" pitchFamily="18" charset="0"/>
                      </a:rPr>
                      <m:t>)</m:t>
                    </m:r>
                  </m:oMath>
                </a14:m>
                <a:endParaRPr lang="en-US" sz="1800" kern="0" dirty="0">
                  <a:ea typeface="Cambria Math" panose="02040503050406030204" pitchFamily="18" charset="0"/>
                </a:endParaRPr>
              </a:p>
              <a:p>
                <a:pPr algn="ctr"/>
                <a:endParaRPr lang="en-DE" sz="1800" kern="0" baseline="-25000" dirty="0"/>
              </a:p>
              <a:p>
                <a:pPr algn="ctr"/>
                <a:endParaRPr lang="en-DE" sz="1800" kern="0" baseline="-25000" dirty="0"/>
              </a:p>
              <a:p>
                <a:endParaRPr lang="en-DE" sz="1800" kern="0" baseline="-25000" dirty="0"/>
              </a:p>
            </p:txBody>
          </p:sp>
        </mc:Choice>
        <mc:Fallback xmlns="">
          <p:sp>
            <p:nvSpPr>
              <p:cNvPr id="8" name="Text Placeholder 2">
                <a:extLst>
                  <a:ext uri="{FF2B5EF4-FFF2-40B4-BE49-F238E27FC236}">
                    <a16:creationId xmlns:a16="http://schemas.microsoft.com/office/drawing/2014/main" id="{CC618C6E-5059-89FB-633B-C465C6163628}"/>
                  </a:ext>
                </a:extLst>
              </p:cNvPr>
              <p:cNvSpPr txBox="1">
                <a:spLocks noRot="1" noChangeAspect="1" noMove="1" noResize="1" noEditPoints="1" noAdjustHandles="1" noChangeArrowheads="1" noChangeShapeType="1" noTextEdit="1"/>
              </p:cNvSpPr>
              <p:nvPr/>
            </p:nvSpPr>
            <p:spPr>
              <a:xfrm>
                <a:off x="3442185" y="4127150"/>
                <a:ext cx="2653815" cy="1384995"/>
              </a:xfrm>
              <a:prstGeom prst="rect">
                <a:avLst/>
              </a:prstGeom>
              <a:blipFill>
                <a:blip r:embed="rId3"/>
                <a:stretch>
                  <a:fillRect/>
                </a:stretch>
              </a:blipFill>
            </p:spPr>
            <p:txBody>
              <a:bodyPr/>
              <a:lstStyle/>
              <a:p>
                <a:r>
                  <a:rPr lang="en-DE">
                    <a:noFill/>
                  </a:rPr>
                  <a:t> </a:t>
                </a:r>
              </a:p>
            </p:txBody>
          </p:sp>
        </mc:Fallback>
      </mc:AlternateContent>
      <p:sp>
        <p:nvSpPr>
          <p:cNvPr id="15" name="TextBox 14">
            <a:extLst>
              <a:ext uri="{FF2B5EF4-FFF2-40B4-BE49-F238E27FC236}">
                <a16:creationId xmlns:a16="http://schemas.microsoft.com/office/drawing/2014/main" id="{9CB6A70C-69CF-B25F-DA0A-3328FFC2B471}"/>
              </a:ext>
            </a:extLst>
          </p:cNvPr>
          <p:cNvSpPr txBox="1"/>
          <p:nvPr/>
        </p:nvSpPr>
        <p:spPr>
          <a:xfrm>
            <a:off x="6632759" y="4138663"/>
            <a:ext cx="5102341" cy="2031325"/>
          </a:xfrm>
          <a:prstGeom prst="rect">
            <a:avLst/>
          </a:prstGeom>
          <a:noFill/>
        </p:spPr>
        <p:txBody>
          <a:bodyPr wrap="square" rtlCol="0">
            <a:spAutoFit/>
          </a:bodyPr>
          <a:lstStyle/>
          <a:p>
            <a:r>
              <a:rPr lang="en-DE" dirty="0"/>
              <a:t>Layer normalization helps to stabilize hidden state dynamics and to reduce the training time.</a:t>
            </a:r>
          </a:p>
          <a:p>
            <a:endParaRPr lang="en-DE" dirty="0"/>
          </a:p>
          <a:p>
            <a:r>
              <a:rPr lang="en-DE" dirty="0"/>
              <a:t>MSA = Multi sequence alignment</a:t>
            </a:r>
          </a:p>
          <a:p>
            <a:endParaRPr lang="en-DE" dirty="0"/>
          </a:p>
          <a:p>
            <a:r>
              <a:rPr lang="en-GB" b="0" i="0" u="none" strike="noStrike" dirty="0">
                <a:solidFill>
                  <a:srgbClr val="292929"/>
                </a:solidFill>
                <a:effectLst/>
                <a:latin typeface="source-serif-pro"/>
              </a:rPr>
              <a:t>Residual connections offer gradients alternative paths, to solve the vanishing gradients problem</a:t>
            </a:r>
            <a:endParaRPr lang="en-DE" dirty="0"/>
          </a:p>
        </p:txBody>
      </p:sp>
      <p:sp>
        <p:nvSpPr>
          <p:cNvPr id="35" name="Title 5">
            <a:extLst>
              <a:ext uri="{FF2B5EF4-FFF2-40B4-BE49-F238E27FC236}">
                <a16:creationId xmlns:a16="http://schemas.microsoft.com/office/drawing/2014/main" id="{5F8A9803-036D-4AD7-C12D-194E38EB20DD}"/>
              </a:ext>
            </a:extLst>
          </p:cNvPr>
          <p:cNvSpPr txBox="1">
            <a:spLocks/>
          </p:cNvSpPr>
          <p:nvPr/>
        </p:nvSpPr>
        <p:spPr>
          <a:xfrm>
            <a:off x="792242" y="234323"/>
            <a:ext cx="584051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2.1 Layer Normalization</a:t>
            </a:r>
          </a:p>
          <a:p>
            <a:r>
              <a:rPr lang="en-GB" sz="1800" kern="1200" dirty="0">
                <a:solidFill>
                  <a:schemeClr val="tx2"/>
                </a:solidFill>
                <a:latin typeface="FAUSans Office" panose="020B0504010101010104"/>
                <a:ea typeface="+mn-ea"/>
                <a:cs typeface="+mn-cs"/>
              </a:rPr>
              <a:t>2. Transformer Encoding</a:t>
            </a:r>
          </a:p>
        </p:txBody>
      </p:sp>
      <p:sp>
        <p:nvSpPr>
          <p:cNvPr id="36" name="TextBox 35">
            <a:extLst>
              <a:ext uri="{FF2B5EF4-FFF2-40B4-BE49-F238E27FC236}">
                <a16:creationId xmlns:a16="http://schemas.microsoft.com/office/drawing/2014/main" id="{051F6C9A-9B06-B631-38B2-E70FAF122CC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97C392A1-53E7-14E5-A0E6-3EA1F2ACCA4A}"/>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3DF1D1D8-E9B6-FC48-DF15-7593B13C87C5}"/>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30</a:t>
            </a:fld>
            <a:endParaRPr>
              <a:solidFill>
                <a:srgbClr val="000000"/>
              </a:solidFill>
            </a:endParaRPr>
          </a:p>
        </p:txBody>
      </p:sp>
    </p:spTree>
    <p:extLst>
      <p:ext uri="{BB962C8B-B14F-4D97-AF65-F5344CB8AC3E}">
        <p14:creationId xmlns:p14="http://schemas.microsoft.com/office/powerpoint/2010/main" val="3304851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CA6758C-8F46-055C-24F0-9C64B55753C3}"/>
              </a:ext>
            </a:extLst>
          </p:cNvPr>
          <p:cNvSpPr>
            <a:spLocks noGrp="1"/>
          </p:cNvSpPr>
          <p:nvPr>
            <p:ph type="dt" sz="half" idx="6"/>
          </p:nvPr>
        </p:nvSpPr>
        <p:spPr/>
        <p:txBody>
          <a:bodyPr/>
          <a:lstStyle/>
          <a:p>
            <a:fld id="{E4F9C00A-8AFB-47C9-A7D9-7909CE906E5E}" type="datetime4">
              <a:rPr lang="de-DE" smtClean="0"/>
              <a:pPr/>
              <a:t>9. Juli 2023</a:t>
            </a:fld>
            <a:endParaRPr lang="de-DE"/>
          </a:p>
        </p:txBody>
      </p:sp>
      <p:graphicFrame>
        <p:nvGraphicFramePr>
          <p:cNvPr id="8" name="Table 8">
            <a:extLst>
              <a:ext uri="{FF2B5EF4-FFF2-40B4-BE49-F238E27FC236}">
                <a16:creationId xmlns:a16="http://schemas.microsoft.com/office/drawing/2014/main" id="{41930A6C-0F26-6F5D-5122-877978E3B851}"/>
              </a:ext>
            </a:extLst>
          </p:cNvPr>
          <p:cNvGraphicFramePr>
            <a:graphicFrameLocks noGrp="1"/>
          </p:cNvGraphicFramePr>
          <p:nvPr>
            <p:extLst>
              <p:ext uri="{D42A27DB-BD31-4B8C-83A1-F6EECF244321}">
                <p14:modId xmlns:p14="http://schemas.microsoft.com/office/powerpoint/2010/main" val="2108247478"/>
              </p:ext>
            </p:extLst>
          </p:nvPr>
        </p:nvGraphicFramePr>
        <p:xfrm>
          <a:off x="760978" y="3042127"/>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0" name="Table 8">
            <a:extLst>
              <a:ext uri="{FF2B5EF4-FFF2-40B4-BE49-F238E27FC236}">
                <a16:creationId xmlns:a16="http://schemas.microsoft.com/office/drawing/2014/main" id="{EA452E9E-5700-47D8-9C84-54276ECD8676}"/>
              </a:ext>
            </a:extLst>
          </p:cNvPr>
          <p:cNvGraphicFramePr>
            <a:graphicFrameLocks noGrp="1"/>
          </p:cNvGraphicFramePr>
          <p:nvPr>
            <p:extLst>
              <p:ext uri="{D42A27DB-BD31-4B8C-83A1-F6EECF244321}">
                <p14:modId xmlns:p14="http://schemas.microsoft.com/office/powerpoint/2010/main" val="2285258488"/>
              </p:ext>
            </p:extLst>
          </p:nvPr>
        </p:nvGraphicFramePr>
        <p:xfrm>
          <a:off x="1289555" y="3035750"/>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1" name="Table 8">
            <a:extLst>
              <a:ext uri="{FF2B5EF4-FFF2-40B4-BE49-F238E27FC236}">
                <a16:creationId xmlns:a16="http://schemas.microsoft.com/office/drawing/2014/main" id="{2EF00F1F-A396-E802-4475-94C889D5E253}"/>
              </a:ext>
            </a:extLst>
          </p:cNvPr>
          <p:cNvGraphicFramePr>
            <a:graphicFrameLocks noGrp="1"/>
          </p:cNvGraphicFramePr>
          <p:nvPr>
            <p:extLst>
              <p:ext uri="{D42A27DB-BD31-4B8C-83A1-F6EECF244321}">
                <p14:modId xmlns:p14="http://schemas.microsoft.com/office/powerpoint/2010/main" val="2730105624"/>
              </p:ext>
            </p:extLst>
          </p:nvPr>
        </p:nvGraphicFramePr>
        <p:xfrm>
          <a:off x="1818132" y="3035750"/>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2" name="Table 8">
            <a:extLst>
              <a:ext uri="{FF2B5EF4-FFF2-40B4-BE49-F238E27FC236}">
                <a16:creationId xmlns:a16="http://schemas.microsoft.com/office/drawing/2014/main" id="{BE3CE63E-DA1B-782E-B030-6E992F47F97A}"/>
              </a:ext>
            </a:extLst>
          </p:cNvPr>
          <p:cNvGraphicFramePr>
            <a:graphicFrameLocks noGrp="1"/>
          </p:cNvGraphicFramePr>
          <p:nvPr>
            <p:extLst>
              <p:ext uri="{D42A27DB-BD31-4B8C-83A1-F6EECF244321}">
                <p14:modId xmlns:p14="http://schemas.microsoft.com/office/powerpoint/2010/main" val="2371333081"/>
              </p:ext>
            </p:extLst>
          </p:nvPr>
        </p:nvGraphicFramePr>
        <p:xfrm>
          <a:off x="6697592" y="2689488"/>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3" name="Table 8">
            <a:extLst>
              <a:ext uri="{FF2B5EF4-FFF2-40B4-BE49-F238E27FC236}">
                <a16:creationId xmlns:a16="http://schemas.microsoft.com/office/drawing/2014/main" id="{EE7337FE-57B6-6257-9D93-7E8168AD7A49}"/>
              </a:ext>
            </a:extLst>
          </p:cNvPr>
          <p:cNvGraphicFramePr>
            <a:graphicFrameLocks noGrp="1"/>
          </p:cNvGraphicFramePr>
          <p:nvPr>
            <p:extLst>
              <p:ext uri="{D42A27DB-BD31-4B8C-83A1-F6EECF244321}">
                <p14:modId xmlns:p14="http://schemas.microsoft.com/office/powerpoint/2010/main" val="1659279389"/>
              </p:ext>
            </p:extLst>
          </p:nvPr>
        </p:nvGraphicFramePr>
        <p:xfrm>
          <a:off x="7226169" y="2683111"/>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4" name="Table 8">
            <a:extLst>
              <a:ext uri="{FF2B5EF4-FFF2-40B4-BE49-F238E27FC236}">
                <a16:creationId xmlns:a16="http://schemas.microsoft.com/office/drawing/2014/main" id="{6E54A7C9-4084-9162-428E-E50B01CE54B7}"/>
              </a:ext>
            </a:extLst>
          </p:cNvPr>
          <p:cNvGraphicFramePr>
            <a:graphicFrameLocks noGrp="1"/>
          </p:cNvGraphicFramePr>
          <p:nvPr>
            <p:extLst>
              <p:ext uri="{D42A27DB-BD31-4B8C-83A1-F6EECF244321}">
                <p14:modId xmlns:p14="http://schemas.microsoft.com/office/powerpoint/2010/main" val="2857032252"/>
              </p:ext>
            </p:extLst>
          </p:nvPr>
        </p:nvGraphicFramePr>
        <p:xfrm>
          <a:off x="7754746" y="2683111"/>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5" name="Table 8">
            <a:extLst>
              <a:ext uri="{FF2B5EF4-FFF2-40B4-BE49-F238E27FC236}">
                <a16:creationId xmlns:a16="http://schemas.microsoft.com/office/drawing/2014/main" id="{74AA367B-D454-FE28-34B8-A87E8813ACFE}"/>
              </a:ext>
            </a:extLst>
          </p:cNvPr>
          <p:cNvGraphicFramePr>
            <a:graphicFrameLocks noGrp="1"/>
          </p:cNvGraphicFramePr>
          <p:nvPr>
            <p:extLst>
              <p:ext uri="{D42A27DB-BD31-4B8C-83A1-F6EECF244321}">
                <p14:modId xmlns:p14="http://schemas.microsoft.com/office/powerpoint/2010/main" val="4095678328"/>
              </p:ext>
            </p:extLst>
          </p:nvPr>
        </p:nvGraphicFramePr>
        <p:xfrm>
          <a:off x="2752788" y="3035750"/>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6" name="Table 8">
            <a:extLst>
              <a:ext uri="{FF2B5EF4-FFF2-40B4-BE49-F238E27FC236}">
                <a16:creationId xmlns:a16="http://schemas.microsoft.com/office/drawing/2014/main" id="{5379D21F-87C9-63C5-8195-65FFE6C3DC2B}"/>
              </a:ext>
            </a:extLst>
          </p:cNvPr>
          <p:cNvGraphicFramePr>
            <a:graphicFrameLocks noGrp="1"/>
          </p:cNvGraphicFramePr>
          <p:nvPr>
            <p:extLst>
              <p:ext uri="{D42A27DB-BD31-4B8C-83A1-F6EECF244321}">
                <p14:modId xmlns:p14="http://schemas.microsoft.com/office/powerpoint/2010/main" val="3845357105"/>
              </p:ext>
            </p:extLst>
          </p:nvPr>
        </p:nvGraphicFramePr>
        <p:xfrm>
          <a:off x="3536333" y="3035750"/>
          <a:ext cx="351155" cy="2194560"/>
        </p:xfrm>
        <a:graphic>
          <a:graphicData uri="http://schemas.openxmlformats.org/drawingml/2006/table">
            <a:tbl>
              <a:tblPr firstRow="1" bandRow="1">
                <a:tableStyleId>{2D5ABB26-0587-4C30-8999-92F81FD0307C}</a:tableStyleId>
              </a:tblPr>
              <a:tblGrid>
                <a:gridCol w="351155">
                  <a:extLst>
                    <a:ext uri="{9D8B030D-6E8A-4147-A177-3AD203B41FA5}">
                      <a16:colId xmlns:a16="http://schemas.microsoft.com/office/drawing/2014/main" val="2565394107"/>
                    </a:ext>
                  </a:extLst>
                </a:gridCol>
              </a:tblGrid>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2072440"/>
                  </a:ext>
                </a:extLst>
              </a:tr>
              <a:tr h="350551">
                <a:tc>
                  <a:txBody>
                    <a:bodyPr/>
                    <a:lstStyle/>
                    <a:p>
                      <a:r>
                        <a:rPr lang="en-DE"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6198"/>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8315284"/>
                  </a:ext>
                </a:extLst>
              </a:tr>
              <a:tr h="350551">
                <a:tc>
                  <a:txBody>
                    <a:bodyPr/>
                    <a:lstStyle/>
                    <a:p>
                      <a:r>
                        <a:rPr lang="en-DE"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6370021"/>
                  </a:ext>
                </a:extLst>
              </a:tr>
              <a:tr h="350551">
                <a:tc>
                  <a:txBody>
                    <a:bodyPr/>
                    <a:lstStyle/>
                    <a:p>
                      <a:r>
                        <a:rPr lang="en-DE"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979607"/>
                  </a:ext>
                </a:extLst>
              </a:tr>
              <a:tr h="350551">
                <a:tc>
                  <a:txBody>
                    <a:bodyPr/>
                    <a:lstStyle/>
                    <a:p>
                      <a:r>
                        <a:rPr lang="en-DE"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4305774"/>
                  </a:ext>
                </a:extLst>
              </a:tr>
            </a:tbl>
          </a:graphicData>
        </a:graphic>
      </p:graphicFrame>
      <p:graphicFrame>
        <p:nvGraphicFramePr>
          <p:cNvPr id="17" name="Table 17">
            <a:extLst>
              <a:ext uri="{FF2B5EF4-FFF2-40B4-BE49-F238E27FC236}">
                <a16:creationId xmlns:a16="http://schemas.microsoft.com/office/drawing/2014/main" id="{CB97BB5C-CA6B-7014-555D-3EDC656EF170}"/>
              </a:ext>
            </a:extLst>
          </p:cNvPr>
          <p:cNvGraphicFramePr>
            <a:graphicFrameLocks noGrp="1"/>
          </p:cNvGraphicFramePr>
          <p:nvPr>
            <p:extLst>
              <p:ext uri="{D42A27DB-BD31-4B8C-83A1-F6EECF244321}">
                <p14:modId xmlns:p14="http://schemas.microsoft.com/office/powerpoint/2010/main" val="2092955868"/>
              </p:ext>
            </p:extLst>
          </p:nvPr>
        </p:nvGraphicFramePr>
        <p:xfrm>
          <a:off x="6697591" y="5137512"/>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2</a:t>
                      </a:r>
                    </a:p>
                  </a:txBody>
                  <a:tcPr/>
                </a:tc>
                <a:extLst>
                  <a:ext uri="{0D108BD9-81ED-4DB2-BD59-A6C34878D82A}">
                    <a16:rowId xmlns:a16="http://schemas.microsoft.com/office/drawing/2014/main" val="2938449926"/>
                  </a:ext>
                </a:extLst>
              </a:tr>
            </a:tbl>
          </a:graphicData>
        </a:graphic>
      </p:graphicFrame>
      <p:graphicFrame>
        <p:nvGraphicFramePr>
          <p:cNvPr id="18" name="Table 17">
            <a:extLst>
              <a:ext uri="{FF2B5EF4-FFF2-40B4-BE49-F238E27FC236}">
                <a16:creationId xmlns:a16="http://schemas.microsoft.com/office/drawing/2014/main" id="{3E4C30A4-E30F-7EEC-FB3C-54D38911E244}"/>
              </a:ext>
            </a:extLst>
          </p:cNvPr>
          <p:cNvGraphicFramePr>
            <a:graphicFrameLocks noGrp="1"/>
          </p:cNvGraphicFramePr>
          <p:nvPr>
            <p:extLst>
              <p:ext uri="{D42A27DB-BD31-4B8C-83A1-F6EECF244321}">
                <p14:modId xmlns:p14="http://schemas.microsoft.com/office/powerpoint/2010/main" val="3885688508"/>
              </p:ext>
            </p:extLst>
          </p:nvPr>
        </p:nvGraphicFramePr>
        <p:xfrm>
          <a:off x="7226169" y="5137512"/>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3</a:t>
                      </a:r>
                    </a:p>
                  </a:txBody>
                  <a:tcPr/>
                </a:tc>
                <a:extLst>
                  <a:ext uri="{0D108BD9-81ED-4DB2-BD59-A6C34878D82A}">
                    <a16:rowId xmlns:a16="http://schemas.microsoft.com/office/drawing/2014/main" val="2938449926"/>
                  </a:ext>
                </a:extLst>
              </a:tr>
            </a:tbl>
          </a:graphicData>
        </a:graphic>
      </p:graphicFrame>
      <p:graphicFrame>
        <p:nvGraphicFramePr>
          <p:cNvPr id="24" name="Table 17">
            <a:extLst>
              <a:ext uri="{FF2B5EF4-FFF2-40B4-BE49-F238E27FC236}">
                <a16:creationId xmlns:a16="http://schemas.microsoft.com/office/drawing/2014/main" id="{F4CA7E2E-D9B9-2144-ED83-7C61F0903BD7}"/>
              </a:ext>
            </a:extLst>
          </p:cNvPr>
          <p:cNvGraphicFramePr>
            <a:graphicFrameLocks noGrp="1"/>
          </p:cNvGraphicFramePr>
          <p:nvPr>
            <p:extLst>
              <p:ext uri="{D42A27DB-BD31-4B8C-83A1-F6EECF244321}">
                <p14:modId xmlns:p14="http://schemas.microsoft.com/office/powerpoint/2010/main" val="1938628245"/>
              </p:ext>
            </p:extLst>
          </p:nvPr>
        </p:nvGraphicFramePr>
        <p:xfrm>
          <a:off x="7754745" y="5143889"/>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3</a:t>
                      </a:r>
                    </a:p>
                  </a:txBody>
                  <a:tcPr/>
                </a:tc>
                <a:extLst>
                  <a:ext uri="{0D108BD9-81ED-4DB2-BD59-A6C34878D82A}">
                    <a16:rowId xmlns:a16="http://schemas.microsoft.com/office/drawing/2014/main" val="2938449926"/>
                  </a:ext>
                </a:extLst>
              </a:tr>
            </a:tbl>
          </a:graphicData>
        </a:graphic>
      </p:graphicFrame>
      <p:graphicFrame>
        <p:nvGraphicFramePr>
          <p:cNvPr id="25" name="Table 17">
            <a:extLst>
              <a:ext uri="{FF2B5EF4-FFF2-40B4-BE49-F238E27FC236}">
                <a16:creationId xmlns:a16="http://schemas.microsoft.com/office/drawing/2014/main" id="{5EB0135B-7660-6944-BD6B-476F66A0597E}"/>
              </a:ext>
            </a:extLst>
          </p:cNvPr>
          <p:cNvGraphicFramePr>
            <a:graphicFrameLocks noGrp="1"/>
          </p:cNvGraphicFramePr>
          <p:nvPr>
            <p:extLst>
              <p:ext uri="{D42A27DB-BD31-4B8C-83A1-F6EECF244321}">
                <p14:modId xmlns:p14="http://schemas.microsoft.com/office/powerpoint/2010/main" val="286261809"/>
              </p:ext>
            </p:extLst>
          </p:nvPr>
        </p:nvGraphicFramePr>
        <p:xfrm>
          <a:off x="6697591" y="5686104"/>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2</a:t>
                      </a:r>
                    </a:p>
                  </a:txBody>
                  <a:tcPr/>
                </a:tc>
                <a:extLst>
                  <a:ext uri="{0D108BD9-81ED-4DB2-BD59-A6C34878D82A}">
                    <a16:rowId xmlns:a16="http://schemas.microsoft.com/office/drawing/2014/main" val="2938449926"/>
                  </a:ext>
                </a:extLst>
              </a:tr>
            </a:tbl>
          </a:graphicData>
        </a:graphic>
      </p:graphicFrame>
      <p:graphicFrame>
        <p:nvGraphicFramePr>
          <p:cNvPr id="26" name="Table 25">
            <a:extLst>
              <a:ext uri="{FF2B5EF4-FFF2-40B4-BE49-F238E27FC236}">
                <a16:creationId xmlns:a16="http://schemas.microsoft.com/office/drawing/2014/main" id="{9A958435-F9A7-E8B9-0691-E796E3D90E3D}"/>
              </a:ext>
            </a:extLst>
          </p:cNvPr>
          <p:cNvGraphicFramePr>
            <a:graphicFrameLocks noGrp="1"/>
          </p:cNvGraphicFramePr>
          <p:nvPr>
            <p:extLst>
              <p:ext uri="{D42A27DB-BD31-4B8C-83A1-F6EECF244321}">
                <p14:modId xmlns:p14="http://schemas.microsoft.com/office/powerpoint/2010/main" val="941054748"/>
              </p:ext>
            </p:extLst>
          </p:nvPr>
        </p:nvGraphicFramePr>
        <p:xfrm>
          <a:off x="7226169" y="5686104"/>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2</a:t>
                      </a:r>
                    </a:p>
                  </a:txBody>
                  <a:tcPr/>
                </a:tc>
                <a:extLst>
                  <a:ext uri="{0D108BD9-81ED-4DB2-BD59-A6C34878D82A}">
                    <a16:rowId xmlns:a16="http://schemas.microsoft.com/office/drawing/2014/main" val="2938449926"/>
                  </a:ext>
                </a:extLst>
              </a:tr>
            </a:tbl>
          </a:graphicData>
        </a:graphic>
      </p:graphicFrame>
      <p:graphicFrame>
        <p:nvGraphicFramePr>
          <p:cNvPr id="27" name="Table 17">
            <a:extLst>
              <a:ext uri="{FF2B5EF4-FFF2-40B4-BE49-F238E27FC236}">
                <a16:creationId xmlns:a16="http://schemas.microsoft.com/office/drawing/2014/main" id="{8B2C3241-41D4-2F2E-B051-2C50A79FFACC}"/>
              </a:ext>
            </a:extLst>
          </p:cNvPr>
          <p:cNvGraphicFramePr>
            <a:graphicFrameLocks noGrp="1"/>
          </p:cNvGraphicFramePr>
          <p:nvPr>
            <p:extLst>
              <p:ext uri="{D42A27DB-BD31-4B8C-83A1-F6EECF244321}">
                <p14:modId xmlns:p14="http://schemas.microsoft.com/office/powerpoint/2010/main" val="1116332949"/>
              </p:ext>
            </p:extLst>
          </p:nvPr>
        </p:nvGraphicFramePr>
        <p:xfrm>
          <a:off x="7754745" y="5692481"/>
          <a:ext cx="351155" cy="370840"/>
        </p:xfrm>
        <a:graphic>
          <a:graphicData uri="http://schemas.openxmlformats.org/drawingml/2006/table">
            <a:tbl>
              <a:tblPr firstRow="1" bandRow="1">
                <a:tableStyleId>{5940675A-B579-460E-94D1-54222C63F5DA}</a:tableStyleId>
              </a:tblPr>
              <a:tblGrid>
                <a:gridCol w="351155">
                  <a:extLst>
                    <a:ext uri="{9D8B030D-6E8A-4147-A177-3AD203B41FA5}">
                      <a16:colId xmlns:a16="http://schemas.microsoft.com/office/drawing/2014/main" val="2132276189"/>
                    </a:ext>
                  </a:extLst>
                </a:gridCol>
              </a:tblGrid>
              <a:tr h="370840">
                <a:tc>
                  <a:txBody>
                    <a:bodyPr/>
                    <a:lstStyle/>
                    <a:p>
                      <a:r>
                        <a:rPr lang="en-DE" dirty="0"/>
                        <a:t>2</a:t>
                      </a:r>
                    </a:p>
                  </a:txBody>
                  <a:tcPr/>
                </a:tc>
                <a:extLst>
                  <a:ext uri="{0D108BD9-81ED-4DB2-BD59-A6C34878D82A}">
                    <a16:rowId xmlns:a16="http://schemas.microsoft.com/office/drawing/2014/main" val="2938449926"/>
                  </a:ext>
                </a:extLst>
              </a:tr>
            </a:tbl>
          </a:graphicData>
        </a:graphic>
      </p:graphicFrame>
      <p:sp>
        <p:nvSpPr>
          <p:cNvPr id="29" name="Left Brace 28">
            <a:extLst>
              <a:ext uri="{FF2B5EF4-FFF2-40B4-BE49-F238E27FC236}">
                <a16:creationId xmlns:a16="http://schemas.microsoft.com/office/drawing/2014/main" id="{C90EF9F9-A79D-388D-BC79-F9468B937709}"/>
              </a:ext>
            </a:extLst>
          </p:cNvPr>
          <p:cNvSpPr/>
          <p:nvPr/>
        </p:nvSpPr>
        <p:spPr>
          <a:xfrm rot="5400000">
            <a:off x="1243927" y="2208749"/>
            <a:ext cx="442409" cy="1134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0" name="Left Brace 29">
            <a:extLst>
              <a:ext uri="{FF2B5EF4-FFF2-40B4-BE49-F238E27FC236}">
                <a16:creationId xmlns:a16="http://schemas.microsoft.com/office/drawing/2014/main" id="{B7877595-ADD3-59E4-A641-755FDDB66D49}"/>
              </a:ext>
            </a:extLst>
          </p:cNvPr>
          <p:cNvSpPr/>
          <p:nvPr/>
        </p:nvSpPr>
        <p:spPr>
          <a:xfrm rot="5400000">
            <a:off x="7141958" y="1849733"/>
            <a:ext cx="442409" cy="1134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31" name="TextBox 30">
            <a:extLst>
              <a:ext uri="{FF2B5EF4-FFF2-40B4-BE49-F238E27FC236}">
                <a16:creationId xmlns:a16="http://schemas.microsoft.com/office/drawing/2014/main" id="{23FEC5E5-937F-E0D0-0531-DF114A003AFB}"/>
              </a:ext>
            </a:extLst>
          </p:cNvPr>
          <p:cNvSpPr txBox="1"/>
          <p:nvPr/>
        </p:nvSpPr>
        <p:spPr>
          <a:xfrm>
            <a:off x="1109826" y="2185372"/>
            <a:ext cx="1134319" cy="369332"/>
          </a:xfrm>
          <a:prstGeom prst="rect">
            <a:avLst/>
          </a:prstGeom>
          <a:noFill/>
        </p:spPr>
        <p:txBody>
          <a:bodyPr wrap="square" rtlCol="0">
            <a:spAutoFit/>
          </a:bodyPr>
          <a:lstStyle/>
          <a:p>
            <a:r>
              <a:rPr lang="en-DE" dirty="0"/>
              <a:t>batch</a:t>
            </a:r>
          </a:p>
        </p:txBody>
      </p:sp>
      <p:sp>
        <p:nvSpPr>
          <p:cNvPr id="32" name="TextBox 31">
            <a:extLst>
              <a:ext uri="{FF2B5EF4-FFF2-40B4-BE49-F238E27FC236}">
                <a16:creationId xmlns:a16="http://schemas.microsoft.com/office/drawing/2014/main" id="{D1E454E7-E86E-CD93-D339-7E2D2B622A6F}"/>
              </a:ext>
            </a:extLst>
          </p:cNvPr>
          <p:cNvSpPr txBox="1"/>
          <p:nvPr/>
        </p:nvSpPr>
        <p:spPr>
          <a:xfrm>
            <a:off x="7032082" y="1828667"/>
            <a:ext cx="1134319" cy="369332"/>
          </a:xfrm>
          <a:prstGeom prst="rect">
            <a:avLst/>
          </a:prstGeom>
          <a:noFill/>
        </p:spPr>
        <p:txBody>
          <a:bodyPr wrap="square" rtlCol="0">
            <a:spAutoFit/>
          </a:bodyPr>
          <a:lstStyle/>
          <a:p>
            <a:r>
              <a:rPr lang="en-DE" dirty="0"/>
              <a:t>batch</a:t>
            </a:r>
          </a:p>
        </p:txBody>
      </p:sp>
      <p:sp>
        <p:nvSpPr>
          <p:cNvPr id="33" name="TextBox 32">
            <a:extLst>
              <a:ext uri="{FF2B5EF4-FFF2-40B4-BE49-F238E27FC236}">
                <a16:creationId xmlns:a16="http://schemas.microsoft.com/office/drawing/2014/main" id="{9CF2C599-2445-09B9-DDA9-657CFD4A09B8}"/>
              </a:ext>
            </a:extLst>
          </p:cNvPr>
          <p:cNvSpPr txBox="1"/>
          <p:nvPr/>
        </p:nvSpPr>
        <p:spPr>
          <a:xfrm>
            <a:off x="2594923" y="2730895"/>
            <a:ext cx="775243" cy="338554"/>
          </a:xfrm>
          <a:prstGeom prst="rect">
            <a:avLst/>
          </a:prstGeom>
          <a:noFill/>
        </p:spPr>
        <p:txBody>
          <a:bodyPr wrap="square" rtlCol="0">
            <a:spAutoFit/>
          </a:bodyPr>
          <a:lstStyle/>
          <a:p>
            <a:r>
              <a:rPr lang="en-DE" sz="1600" dirty="0"/>
              <a:t>mean</a:t>
            </a:r>
          </a:p>
        </p:txBody>
      </p:sp>
      <p:sp>
        <p:nvSpPr>
          <p:cNvPr id="34" name="TextBox 33">
            <a:extLst>
              <a:ext uri="{FF2B5EF4-FFF2-40B4-BE49-F238E27FC236}">
                <a16:creationId xmlns:a16="http://schemas.microsoft.com/office/drawing/2014/main" id="{B47AC987-DABB-5B1A-6F79-951EB697E6FD}"/>
              </a:ext>
            </a:extLst>
          </p:cNvPr>
          <p:cNvSpPr txBox="1"/>
          <p:nvPr/>
        </p:nvSpPr>
        <p:spPr>
          <a:xfrm>
            <a:off x="3513505" y="2730895"/>
            <a:ext cx="775243" cy="338554"/>
          </a:xfrm>
          <a:prstGeom prst="rect">
            <a:avLst/>
          </a:prstGeom>
          <a:noFill/>
        </p:spPr>
        <p:txBody>
          <a:bodyPr wrap="square" rtlCol="0">
            <a:spAutoFit/>
          </a:bodyPr>
          <a:lstStyle/>
          <a:p>
            <a:r>
              <a:rPr lang="en-DE" sz="1600" dirty="0"/>
              <a:t>std</a:t>
            </a:r>
          </a:p>
        </p:txBody>
      </p:sp>
      <p:sp>
        <p:nvSpPr>
          <p:cNvPr id="35" name="TextBox 34">
            <a:extLst>
              <a:ext uri="{FF2B5EF4-FFF2-40B4-BE49-F238E27FC236}">
                <a16:creationId xmlns:a16="http://schemas.microsoft.com/office/drawing/2014/main" id="{76635510-9C74-9311-35AC-3DA597C68D8B}"/>
              </a:ext>
            </a:extLst>
          </p:cNvPr>
          <p:cNvSpPr txBox="1"/>
          <p:nvPr/>
        </p:nvSpPr>
        <p:spPr>
          <a:xfrm>
            <a:off x="5922348" y="5153655"/>
            <a:ext cx="775243" cy="338554"/>
          </a:xfrm>
          <a:prstGeom prst="rect">
            <a:avLst/>
          </a:prstGeom>
          <a:noFill/>
        </p:spPr>
        <p:txBody>
          <a:bodyPr wrap="square" rtlCol="0">
            <a:spAutoFit/>
          </a:bodyPr>
          <a:lstStyle/>
          <a:p>
            <a:r>
              <a:rPr lang="en-DE" sz="1600" dirty="0"/>
              <a:t>mean</a:t>
            </a:r>
          </a:p>
        </p:txBody>
      </p:sp>
      <p:sp>
        <p:nvSpPr>
          <p:cNvPr id="36" name="TextBox 35">
            <a:extLst>
              <a:ext uri="{FF2B5EF4-FFF2-40B4-BE49-F238E27FC236}">
                <a16:creationId xmlns:a16="http://schemas.microsoft.com/office/drawing/2014/main" id="{86A8EFFA-05B2-074F-4D29-3521233DD694}"/>
              </a:ext>
            </a:extLst>
          </p:cNvPr>
          <p:cNvSpPr txBox="1"/>
          <p:nvPr/>
        </p:nvSpPr>
        <p:spPr>
          <a:xfrm>
            <a:off x="6020760" y="5669961"/>
            <a:ext cx="775243" cy="338554"/>
          </a:xfrm>
          <a:prstGeom prst="rect">
            <a:avLst/>
          </a:prstGeom>
          <a:noFill/>
        </p:spPr>
        <p:txBody>
          <a:bodyPr wrap="square" rtlCol="0">
            <a:spAutoFit/>
          </a:bodyPr>
          <a:lstStyle/>
          <a:p>
            <a:r>
              <a:rPr lang="en-DE" sz="1600" dirty="0"/>
              <a:t>std</a:t>
            </a:r>
          </a:p>
        </p:txBody>
      </p:sp>
      <p:cxnSp>
        <p:nvCxnSpPr>
          <p:cNvPr id="38" name="Straight Arrow Connector 37">
            <a:extLst>
              <a:ext uri="{FF2B5EF4-FFF2-40B4-BE49-F238E27FC236}">
                <a16:creationId xmlns:a16="http://schemas.microsoft.com/office/drawing/2014/main" id="{A1CDFF55-1D3A-32FE-F2EB-F383EBA478B2}"/>
              </a:ext>
            </a:extLst>
          </p:cNvPr>
          <p:cNvCxnSpPr/>
          <p:nvPr/>
        </p:nvCxnSpPr>
        <p:spPr>
          <a:xfrm>
            <a:off x="936555" y="3330155"/>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353D90E-0A27-17BC-9B00-3B2049187207}"/>
              </a:ext>
            </a:extLst>
          </p:cNvPr>
          <p:cNvCxnSpPr/>
          <p:nvPr/>
        </p:nvCxnSpPr>
        <p:spPr>
          <a:xfrm>
            <a:off x="936553" y="3680289"/>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814E6F8-521A-F5F2-F7B1-B0D6D9193F12}"/>
              </a:ext>
            </a:extLst>
          </p:cNvPr>
          <p:cNvCxnSpPr/>
          <p:nvPr/>
        </p:nvCxnSpPr>
        <p:spPr>
          <a:xfrm>
            <a:off x="936554" y="4051643"/>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A38FD7-EBBD-7189-B19B-66541590E802}"/>
              </a:ext>
            </a:extLst>
          </p:cNvPr>
          <p:cNvCxnSpPr/>
          <p:nvPr/>
        </p:nvCxnSpPr>
        <p:spPr>
          <a:xfrm>
            <a:off x="936554" y="4447112"/>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B4D66CB-35E5-2F56-657F-6B7EC6CCDAA6}"/>
              </a:ext>
            </a:extLst>
          </p:cNvPr>
          <p:cNvCxnSpPr/>
          <p:nvPr/>
        </p:nvCxnSpPr>
        <p:spPr>
          <a:xfrm>
            <a:off x="897972" y="4796281"/>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7287C59-EC86-05B4-8318-514339D6F323}"/>
              </a:ext>
            </a:extLst>
          </p:cNvPr>
          <p:cNvCxnSpPr/>
          <p:nvPr/>
        </p:nvCxnSpPr>
        <p:spPr>
          <a:xfrm>
            <a:off x="910015" y="5133877"/>
            <a:ext cx="181623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DB5314-940B-819A-6D53-F05D9BB7BE77}"/>
              </a:ext>
            </a:extLst>
          </p:cNvPr>
          <p:cNvCxnSpPr/>
          <p:nvPr/>
        </p:nvCxnSpPr>
        <p:spPr>
          <a:xfrm>
            <a:off x="7010461" y="2807374"/>
            <a:ext cx="0" cy="23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7670B9A-953D-FEAB-EF4F-30376A5D84DB}"/>
              </a:ext>
            </a:extLst>
          </p:cNvPr>
          <p:cNvCxnSpPr/>
          <p:nvPr/>
        </p:nvCxnSpPr>
        <p:spPr>
          <a:xfrm>
            <a:off x="7491183" y="2806845"/>
            <a:ext cx="0" cy="23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B31BCFF-C2A3-150B-426E-B9C497BE752A}"/>
              </a:ext>
            </a:extLst>
          </p:cNvPr>
          <p:cNvCxnSpPr/>
          <p:nvPr/>
        </p:nvCxnSpPr>
        <p:spPr>
          <a:xfrm>
            <a:off x="8070807" y="2849655"/>
            <a:ext cx="0" cy="23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8AABF51-90EE-9500-227E-1DAF27495C90}"/>
              </a:ext>
            </a:extLst>
          </p:cNvPr>
          <p:cNvSpPr txBox="1"/>
          <p:nvPr/>
        </p:nvSpPr>
        <p:spPr>
          <a:xfrm>
            <a:off x="6429962" y="1433640"/>
            <a:ext cx="2122441" cy="369332"/>
          </a:xfrm>
          <a:prstGeom prst="rect">
            <a:avLst/>
          </a:prstGeom>
          <a:noFill/>
          <a:ln w="12700">
            <a:solidFill>
              <a:schemeClr val="tx1"/>
            </a:solidFill>
          </a:ln>
        </p:spPr>
        <p:txBody>
          <a:bodyPr wrap="none" rtlCol="0">
            <a:spAutoFit/>
          </a:bodyPr>
          <a:lstStyle/>
          <a:p>
            <a:r>
              <a:rPr lang="en-DE" dirty="0"/>
              <a:t>Layer Normalization</a:t>
            </a:r>
          </a:p>
        </p:txBody>
      </p:sp>
      <p:sp>
        <p:nvSpPr>
          <p:cNvPr id="51" name="TextBox 50">
            <a:extLst>
              <a:ext uri="{FF2B5EF4-FFF2-40B4-BE49-F238E27FC236}">
                <a16:creationId xmlns:a16="http://schemas.microsoft.com/office/drawing/2014/main" id="{5D9B0D41-2EE8-B6BE-4DEE-AB75D78A0685}"/>
              </a:ext>
            </a:extLst>
          </p:cNvPr>
          <p:cNvSpPr txBox="1"/>
          <p:nvPr/>
        </p:nvSpPr>
        <p:spPr>
          <a:xfrm>
            <a:off x="1221501" y="1618306"/>
            <a:ext cx="2148665" cy="369332"/>
          </a:xfrm>
          <a:prstGeom prst="rect">
            <a:avLst/>
          </a:prstGeom>
          <a:noFill/>
          <a:ln w="12700">
            <a:solidFill>
              <a:schemeClr val="tx1"/>
            </a:solidFill>
          </a:ln>
        </p:spPr>
        <p:txBody>
          <a:bodyPr wrap="none" rtlCol="0">
            <a:spAutoFit/>
          </a:bodyPr>
          <a:lstStyle/>
          <a:p>
            <a:r>
              <a:rPr lang="en-DE" dirty="0"/>
              <a:t>Batch Normalization</a:t>
            </a:r>
          </a:p>
        </p:txBody>
      </p:sp>
      <p:sp>
        <p:nvSpPr>
          <p:cNvPr id="52" name="TextBox 51">
            <a:extLst>
              <a:ext uri="{FF2B5EF4-FFF2-40B4-BE49-F238E27FC236}">
                <a16:creationId xmlns:a16="http://schemas.microsoft.com/office/drawing/2014/main" id="{A1BCA204-E85B-100C-561C-539C15CAC5AD}"/>
              </a:ext>
            </a:extLst>
          </p:cNvPr>
          <p:cNvSpPr txBox="1"/>
          <p:nvPr/>
        </p:nvSpPr>
        <p:spPr>
          <a:xfrm>
            <a:off x="688853" y="5534026"/>
            <a:ext cx="3212273" cy="369332"/>
          </a:xfrm>
          <a:prstGeom prst="rect">
            <a:avLst/>
          </a:prstGeom>
          <a:noFill/>
          <a:ln w="12700">
            <a:solidFill>
              <a:schemeClr val="tx1"/>
            </a:solidFill>
          </a:ln>
        </p:spPr>
        <p:txBody>
          <a:bodyPr wrap="square" rtlCol="0">
            <a:spAutoFit/>
          </a:bodyPr>
          <a:lstStyle/>
          <a:p>
            <a:r>
              <a:rPr lang="en-DE" dirty="0"/>
              <a:t>Sample for all training examples</a:t>
            </a:r>
          </a:p>
        </p:txBody>
      </p:sp>
      <p:sp>
        <p:nvSpPr>
          <p:cNvPr id="53" name="TextBox 52">
            <a:extLst>
              <a:ext uri="{FF2B5EF4-FFF2-40B4-BE49-F238E27FC236}">
                <a16:creationId xmlns:a16="http://schemas.microsoft.com/office/drawing/2014/main" id="{78740D8D-36A8-CE60-0E9B-0D077571DAE4}"/>
              </a:ext>
            </a:extLst>
          </p:cNvPr>
          <p:cNvSpPr txBox="1"/>
          <p:nvPr/>
        </p:nvSpPr>
        <p:spPr>
          <a:xfrm>
            <a:off x="8599384" y="3816989"/>
            <a:ext cx="3331277" cy="369332"/>
          </a:xfrm>
          <a:prstGeom prst="rect">
            <a:avLst/>
          </a:prstGeom>
          <a:noFill/>
          <a:ln w="12700">
            <a:solidFill>
              <a:schemeClr val="tx1"/>
            </a:solidFill>
          </a:ln>
        </p:spPr>
        <p:txBody>
          <a:bodyPr wrap="square" rtlCol="0">
            <a:spAutoFit/>
          </a:bodyPr>
          <a:lstStyle/>
          <a:p>
            <a:r>
              <a:rPr lang="en-DE" dirty="0"/>
              <a:t>Same for all features dimensions</a:t>
            </a:r>
          </a:p>
        </p:txBody>
      </p:sp>
      <p:sp>
        <p:nvSpPr>
          <p:cNvPr id="21" name="TextBox 20">
            <a:extLst>
              <a:ext uri="{FF2B5EF4-FFF2-40B4-BE49-F238E27FC236}">
                <a16:creationId xmlns:a16="http://schemas.microsoft.com/office/drawing/2014/main" id="{7F5D8D33-7B49-DD20-7175-C5B9C8CD73BF}"/>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2" name="object 25">
            <a:extLst>
              <a:ext uri="{FF2B5EF4-FFF2-40B4-BE49-F238E27FC236}">
                <a16:creationId xmlns:a16="http://schemas.microsoft.com/office/drawing/2014/main" id="{D8E1BF1B-A6E7-2CE9-598E-62CC9A88692C}"/>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3" name="object 27">
            <a:extLst>
              <a:ext uri="{FF2B5EF4-FFF2-40B4-BE49-F238E27FC236}">
                <a16:creationId xmlns:a16="http://schemas.microsoft.com/office/drawing/2014/main" id="{33154229-8CCF-208C-4A99-A9E7601447EB}"/>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31</a:t>
            </a:fld>
            <a:endParaRPr>
              <a:solidFill>
                <a:srgbClr val="000000"/>
              </a:solidFill>
            </a:endParaRPr>
          </a:p>
        </p:txBody>
      </p:sp>
      <p:sp>
        <p:nvSpPr>
          <p:cNvPr id="4" name="Title 5">
            <a:extLst>
              <a:ext uri="{FF2B5EF4-FFF2-40B4-BE49-F238E27FC236}">
                <a16:creationId xmlns:a16="http://schemas.microsoft.com/office/drawing/2014/main" id="{F36E25E7-A6F5-6670-6FC9-0C1E452A5B57}"/>
              </a:ext>
            </a:extLst>
          </p:cNvPr>
          <p:cNvSpPr txBox="1">
            <a:spLocks/>
          </p:cNvSpPr>
          <p:nvPr/>
        </p:nvSpPr>
        <p:spPr>
          <a:xfrm>
            <a:off x="792242" y="234323"/>
            <a:ext cx="5637720"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2.1 Layer Normalization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1116400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AA235-E92D-9406-DE64-CC2ADF5AC4FB}"/>
              </a:ext>
            </a:extLst>
          </p:cNvPr>
          <p:cNvSpPr>
            <a:spLocks noGrp="1"/>
          </p:cNvSpPr>
          <p:nvPr>
            <p:ph type="dt" sz="half" idx="6"/>
          </p:nvPr>
        </p:nvSpPr>
        <p:spPr/>
        <p:txBody>
          <a:bodyPr/>
          <a:lstStyle/>
          <a:p>
            <a:fld id="{A4E4BF54-E288-44CA-9624-72B71A8A42AB}" type="datetime4">
              <a:rPr lang="de-DE" smtClean="0"/>
              <a:t>9. Juli 2023</a:t>
            </a:fld>
            <a:endParaRPr lang="de-DE"/>
          </a:p>
        </p:txBody>
      </p:sp>
      <p:sp>
        <p:nvSpPr>
          <p:cNvPr id="9" name="Rectangle 8">
            <a:extLst>
              <a:ext uri="{FF2B5EF4-FFF2-40B4-BE49-F238E27FC236}">
                <a16:creationId xmlns:a16="http://schemas.microsoft.com/office/drawing/2014/main" id="{D290A7FB-A8ED-5844-F975-4C37DC72080B}"/>
              </a:ext>
            </a:extLst>
          </p:cNvPr>
          <p:cNvSpPr/>
          <p:nvPr/>
        </p:nvSpPr>
        <p:spPr>
          <a:xfrm>
            <a:off x="1077585" y="1864565"/>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05C0228F-E73A-B2CE-A8AA-169793BA95EE}"/>
              </a:ext>
            </a:extLst>
          </p:cNvPr>
          <p:cNvSpPr txBox="1"/>
          <p:nvPr/>
        </p:nvSpPr>
        <p:spPr>
          <a:xfrm>
            <a:off x="1198656" y="2304846"/>
            <a:ext cx="806631" cy="369332"/>
          </a:xfrm>
          <a:prstGeom prst="rect">
            <a:avLst/>
          </a:prstGeom>
          <a:noFill/>
        </p:spPr>
        <p:txBody>
          <a:bodyPr wrap="none" rtlCol="0">
            <a:spAutoFit/>
          </a:bodyPr>
          <a:lstStyle/>
          <a:p>
            <a:r>
              <a:rPr lang="en-GB" dirty="0"/>
              <a:t>(b</a:t>
            </a:r>
            <a:r>
              <a:rPr lang="en-DE" dirty="0"/>
              <a:t>,n,d)</a:t>
            </a:r>
          </a:p>
        </p:txBody>
      </p:sp>
      <p:sp>
        <p:nvSpPr>
          <p:cNvPr id="12" name="TextBox 11">
            <a:extLst>
              <a:ext uri="{FF2B5EF4-FFF2-40B4-BE49-F238E27FC236}">
                <a16:creationId xmlns:a16="http://schemas.microsoft.com/office/drawing/2014/main" id="{472E3A52-DA86-2D7C-6AE9-1E8DCA7E4936}"/>
              </a:ext>
            </a:extLst>
          </p:cNvPr>
          <p:cNvSpPr txBox="1"/>
          <p:nvPr/>
        </p:nvSpPr>
        <p:spPr>
          <a:xfrm>
            <a:off x="3250936" y="2292496"/>
            <a:ext cx="806631" cy="369332"/>
          </a:xfrm>
          <a:prstGeom prst="rect">
            <a:avLst/>
          </a:prstGeom>
          <a:noFill/>
        </p:spPr>
        <p:txBody>
          <a:bodyPr wrap="none" rtlCol="0">
            <a:spAutoFit/>
          </a:bodyPr>
          <a:lstStyle/>
          <a:p>
            <a:r>
              <a:rPr lang="en-GB" dirty="0"/>
              <a:t>(b</a:t>
            </a:r>
            <a:r>
              <a:rPr lang="en-DE" dirty="0"/>
              <a:t>,n,d)</a:t>
            </a:r>
          </a:p>
        </p:txBody>
      </p:sp>
      <p:sp>
        <p:nvSpPr>
          <p:cNvPr id="13" name="TextBox 12">
            <a:extLst>
              <a:ext uri="{FF2B5EF4-FFF2-40B4-BE49-F238E27FC236}">
                <a16:creationId xmlns:a16="http://schemas.microsoft.com/office/drawing/2014/main" id="{30AD2403-6198-153C-AC9B-300BC02B30B6}"/>
              </a:ext>
            </a:extLst>
          </p:cNvPr>
          <p:cNvSpPr txBox="1"/>
          <p:nvPr/>
        </p:nvSpPr>
        <p:spPr>
          <a:xfrm>
            <a:off x="1077585" y="3117796"/>
            <a:ext cx="490584" cy="369332"/>
          </a:xfrm>
          <a:prstGeom prst="rect">
            <a:avLst/>
          </a:prstGeom>
          <a:noFill/>
        </p:spPr>
        <p:txBody>
          <a:bodyPr wrap="none" rtlCol="0">
            <a:spAutoFit/>
          </a:bodyPr>
          <a:lstStyle/>
          <a:p>
            <a:r>
              <a:rPr lang="en-DE" dirty="0"/>
              <a:t>Z</a:t>
            </a:r>
            <a:r>
              <a:rPr lang="en-DE" baseline="-25000" dirty="0"/>
              <a:t>e-1</a:t>
            </a:r>
          </a:p>
        </p:txBody>
      </p:sp>
      <p:sp>
        <p:nvSpPr>
          <p:cNvPr id="16" name="TextBox 15">
            <a:extLst>
              <a:ext uri="{FF2B5EF4-FFF2-40B4-BE49-F238E27FC236}">
                <a16:creationId xmlns:a16="http://schemas.microsoft.com/office/drawing/2014/main" id="{3C463ECD-A929-40A6-F2E2-D0F398FEDB01}"/>
              </a:ext>
            </a:extLst>
          </p:cNvPr>
          <p:cNvSpPr txBox="1"/>
          <p:nvPr/>
        </p:nvSpPr>
        <p:spPr>
          <a:xfrm>
            <a:off x="3214996" y="3148574"/>
            <a:ext cx="878510" cy="369332"/>
          </a:xfrm>
          <a:prstGeom prst="rect">
            <a:avLst/>
          </a:prstGeom>
          <a:noFill/>
        </p:spPr>
        <p:txBody>
          <a:bodyPr wrap="none" rtlCol="0">
            <a:spAutoFit/>
          </a:bodyPr>
          <a:lstStyle/>
          <a:p>
            <a:r>
              <a:rPr lang="en-DE" dirty="0"/>
              <a:t>LN(Z</a:t>
            </a:r>
            <a:r>
              <a:rPr lang="en-DE" baseline="-25000" dirty="0"/>
              <a:t>e-1</a:t>
            </a:r>
            <a:r>
              <a:rPr lang="en-DE" dirty="0"/>
              <a:t>)</a:t>
            </a:r>
          </a:p>
        </p:txBody>
      </p:sp>
      <p:sp>
        <p:nvSpPr>
          <p:cNvPr id="17" name="Right Arrow 16">
            <a:extLst>
              <a:ext uri="{FF2B5EF4-FFF2-40B4-BE49-F238E27FC236}">
                <a16:creationId xmlns:a16="http://schemas.microsoft.com/office/drawing/2014/main" id="{0D36AED3-665D-3826-702B-6EF75D8C57EA}"/>
              </a:ext>
            </a:extLst>
          </p:cNvPr>
          <p:cNvSpPr/>
          <p:nvPr/>
        </p:nvSpPr>
        <p:spPr>
          <a:xfrm>
            <a:off x="2299706" y="2387174"/>
            <a:ext cx="614087" cy="183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TextBox 17">
            <a:extLst>
              <a:ext uri="{FF2B5EF4-FFF2-40B4-BE49-F238E27FC236}">
                <a16:creationId xmlns:a16="http://schemas.microsoft.com/office/drawing/2014/main" id="{D5D45F2B-15A2-870C-7C3E-F0DE38160270}"/>
              </a:ext>
            </a:extLst>
          </p:cNvPr>
          <p:cNvSpPr txBox="1"/>
          <p:nvPr/>
        </p:nvSpPr>
        <p:spPr>
          <a:xfrm>
            <a:off x="2237807" y="2583980"/>
            <a:ext cx="812474" cy="646331"/>
          </a:xfrm>
          <a:prstGeom prst="rect">
            <a:avLst/>
          </a:prstGeom>
          <a:noFill/>
        </p:spPr>
        <p:txBody>
          <a:bodyPr wrap="square" rtlCol="0">
            <a:spAutoFit/>
          </a:bodyPr>
          <a:lstStyle/>
          <a:p>
            <a:r>
              <a:rPr lang="en-DE" dirty="0"/>
              <a:t>Layer Norm</a:t>
            </a:r>
          </a:p>
        </p:txBody>
      </p:sp>
      <p:sp>
        <p:nvSpPr>
          <p:cNvPr id="20" name="TextBox 19">
            <a:extLst>
              <a:ext uri="{FF2B5EF4-FFF2-40B4-BE49-F238E27FC236}">
                <a16:creationId xmlns:a16="http://schemas.microsoft.com/office/drawing/2014/main" id="{E036E38B-E8DA-16C5-9CBF-6933D36D7FD8}"/>
              </a:ext>
            </a:extLst>
          </p:cNvPr>
          <p:cNvSpPr txBox="1"/>
          <p:nvPr/>
        </p:nvSpPr>
        <p:spPr>
          <a:xfrm>
            <a:off x="5305206" y="2292496"/>
            <a:ext cx="806631" cy="369332"/>
          </a:xfrm>
          <a:prstGeom prst="rect">
            <a:avLst/>
          </a:prstGeom>
          <a:noFill/>
        </p:spPr>
        <p:txBody>
          <a:bodyPr wrap="none" rtlCol="0">
            <a:spAutoFit/>
          </a:bodyPr>
          <a:lstStyle/>
          <a:p>
            <a:r>
              <a:rPr lang="en-GB" dirty="0"/>
              <a:t>(b</a:t>
            </a:r>
            <a:r>
              <a:rPr lang="en-DE" dirty="0"/>
              <a:t>,n,d)</a:t>
            </a:r>
          </a:p>
        </p:txBody>
      </p:sp>
      <p:sp>
        <p:nvSpPr>
          <p:cNvPr id="21" name="TextBox 20">
            <a:extLst>
              <a:ext uri="{FF2B5EF4-FFF2-40B4-BE49-F238E27FC236}">
                <a16:creationId xmlns:a16="http://schemas.microsoft.com/office/drawing/2014/main" id="{73EF91F2-0441-A8BE-2CA1-00C8C9B05CE1}"/>
              </a:ext>
            </a:extLst>
          </p:cNvPr>
          <p:cNvSpPr txBox="1"/>
          <p:nvPr/>
        </p:nvSpPr>
        <p:spPr>
          <a:xfrm>
            <a:off x="4959729" y="3148574"/>
            <a:ext cx="1453924" cy="369332"/>
          </a:xfrm>
          <a:prstGeom prst="rect">
            <a:avLst/>
          </a:prstGeom>
          <a:noFill/>
        </p:spPr>
        <p:txBody>
          <a:bodyPr wrap="none" rtlCol="0">
            <a:spAutoFit/>
          </a:bodyPr>
          <a:lstStyle/>
          <a:p>
            <a:r>
              <a:rPr lang="en-DE" dirty="0"/>
              <a:t>MSA(LN(Z</a:t>
            </a:r>
            <a:r>
              <a:rPr lang="en-DE" baseline="-25000" dirty="0"/>
              <a:t>e-1</a:t>
            </a:r>
            <a:r>
              <a:rPr lang="en-DE" dirty="0"/>
              <a:t>))</a:t>
            </a:r>
          </a:p>
        </p:txBody>
      </p:sp>
      <p:sp>
        <p:nvSpPr>
          <p:cNvPr id="23" name="TextBox 22">
            <a:extLst>
              <a:ext uri="{FF2B5EF4-FFF2-40B4-BE49-F238E27FC236}">
                <a16:creationId xmlns:a16="http://schemas.microsoft.com/office/drawing/2014/main" id="{96CE1ABF-4638-AD01-CE8C-0B92F39ECB91}"/>
              </a:ext>
            </a:extLst>
          </p:cNvPr>
          <p:cNvSpPr txBox="1"/>
          <p:nvPr/>
        </p:nvSpPr>
        <p:spPr>
          <a:xfrm>
            <a:off x="4303679" y="2557578"/>
            <a:ext cx="812474" cy="369332"/>
          </a:xfrm>
          <a:prstGeom prst="rect">
            <a:avLst/>
          </a:prstGeom>
          <a:noFill/>
        </p:spPr>
        <p:txBody>
          <a:bodyPr wrap="square" rtlCol="0">
            <a:spAutoFit/>
          </a:bodyPr>
          <a:lstStyle/>
          <a:p>
            <a:r>
              <a:rPr lang="en-DE" dirty="0"/>
              <a:t>MSA</a:t>
            </a:r>
          </a:p>
        </p:txBody>
      </p:sp>
      <p:sp>
        <p:nvSpPr>
          <p:cNvPr id="25" name="TextBox 24">
            <a:extLst>
              <a:ext uri="{FF2B5EF4-FFF2-40B4-BE49-F238E27FC236}">
                <a16:creationId xmlns:a16="http://schemas.microsoft.com/office/drawing/2014/main" id="{381A18FD-30A3-421D-62D7-A68090A4E35E}"/>
              </a:ext>
            </a:extLst>
          </p:cNvPr>
          <p:cNvSpPr txBox="1"/>
          <p:nvPr/>
        </p:nvSpPr>
        <p:spPr>
          <a:xfrm>
            <a:off x="8312737" y="2292496"/>
            <a:ext cx="806631" cy="369332"/>
          </a:xfrm>
          <a:prstGeom prst="rect">
            <a:avLst/>
          </a:prstGeom>
          <a:noFill/>
        </p:spPr>
        <p:txBody>
          <a:bodyPr wrap="none" rtlCol="0">
            <a:spAutoFit/>
          </a:bodyPr>
          <a:lstStyle/>
          <a:p>
            <a:r>
              <a:rPr lang="en-GB" dirty="0"/>
              <a:t>(b</a:t>
            </a:r>
            <a:r>
              <a:rPr lang="en-DE" dirty="0"/>
              <a:t>,n,d)</a:t>
            </a:r>
          </a:p>
        </p:txBody>
      </p:sp>
      <p:sp>
        <p:nvSpPr>
          <p:cNvPr id="26" name="TextBox 25">
            <a:extLst>
              <a:ext uri="{FF2B5EF4-FFF2-40B4-BE49-F238E27FC236}">
                <a16:creationId xmlns:a16="http://schemas.microsoft.com/office/drawing/2014/main" id="{F4C9EAC6-8FAB-7F44-114C-B5721B04355D}"/>
              </a:ext>
            </a:extLst>
          </p:cNvPr>
          <p:cNvSpPr txBox="1"/>
          <p:nvPr/>
        </p:nvSpPr>
        <p:spPr>
          <a:xfrm>
            <a:off x="8505897" y="3197823"/>
            <a:ext cx="420308" cy="369332"/>
          </a:xfrm>
          <a:prstGeom prst="rect">
            <a:avLst/>
          </a:prstGeom>
          <a:noFill/>
        </p:spPr>
        <p:txBody>
          <a:bodyPr wrap="none" rtlCol="0">
            <a:spAutoFit/>
          </a:bodyPr>
          <a:lstStyle/>
          <a:p>
            <a:r>
              <a:rPr lang="en-DE" dirty="0"/>
              <a:t>Z’</a:t>
            </a:r>
            <a:r>
              <a:rPr lang="en-DE" baseline="-25000" dirty="0"/>
              <a:t>e</a:t>
            </a:r>
            <a:endParaRPr lang="en-DE" dirty="0"/>
          </a:p>
        </p:txBody>
      </p:sp>
      <p:sp>
        <p:nvSpPr>
          <p:cNvPr id="29" name="Rectangle 28">
            <a:extLst>
              <a:ext uri="{FF2B5EF4-FFF2-40B4-BE49-F238E27FC236}">
                <a16:creationId xmlns:a16="http://schemas.microsoft.com/office/drawing/2014/main" id="{3386BCF1-5873-1FFF-5792-07EFBAC5B388}"/>
              </a:ext>
            </a:extLst>
          </p:cNvPr>
          <p:cNvSpPr/>
          <p:nvPr/>
        </p:nvSpPr>
        <p:spPr>
          <a:xfrm>
            <a:off x="3133645" y="1864161"/>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ight Arrow 29">
            <a:extLst>
              <a:ext uri="{FF2B5EF4-FFF2-40B4-BE49-F238E27FC236}">
                <a16:creationId xmlns:a16="http://schemas.microsoft.com/office/drawing/2014/main" id="{A8953AEE-C4CD-CBD2-C51A-4D36FBA1E46C}"/>
              </a:ext>
            </a:extLst>
          </p:cNvPr>
          <p:cNvSpPr/>
          <p:nvPr/>
        </p:nvSpPr>
        <p:spPr>
          <a:xfrm>
            <a:off x="4356595" y="2387174"/>
            <a:ext cx="614087" cy="1838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Rectangle 30">
            <a:extLst>
              <a:ext uri="{FF2B5EF4-FFF2-40B4-BE49-F238E27FC236}">
                <a16:creationId xmlns:a16="http://schemas.microsoft.com/office/drawing/2014/main" id="{6B5C6A6E-5B4D-A77C-049F-1A70F0BE4C7B}"/>
              </a:ext>
            </a:extLst>
          </p:cNvPr>
          <p:cNvSpPr/>
          <p:nvPr/>
        </p:nvSpPr>
        <p:spPr>
          <a:xfrm>
            <a:off x="5184135" y="1864161"/>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Rectangle 31">
            <a:extLst>
              <a:ext uri="{FF2B5EF4-FFF2-40B4-BE49-F238E27FC236}">
                <a16:creationId xmlns:a16="http://schemas.microsoft.com/office/drawing/2014/main" id="{504CDCFF-F619-574D-9ECC-C5D1752A2C7E}"/>
              </a:ext>
            </a:extLst>
          </p:cNvPr>
          <p:cNvSpPr/>
          <p:nvPr/>
        </p:nvSpPr>
        <p:spPr>
          <a:xfrm>
            <a:off x="8191666" y="1864161"/>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r 32">
            <a:extLst>
              <a:ext uri="{FF2B5EF4-FFF2-40B4-BE49-F238E27FC236}">
                <a16:creationId xmlns:a16="http://schemas.microsoft.com/office/drawing/2014/main" id="{A384F8FF-6116-49A7-0F24-9BEE1ACBE4BF}"/>
              </a:ext>
            </a:extLst>
          </p:cNvPr>
          <p:cNvSpPr/>
          <p:nvPr/>
        </p:nvSpPr>
        <p:spPr>
          <a:xfrm>
            <a:off x="7108204" y="2306758"/>
            <a:ext cx="324091" cy="355070"/>
          </a:xfrm>
          <a:prstGeom prst="flowChar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Right Arrow 33">
            <a:extLst>
              <a:ext uri="{FF2B5EF4-FFF2-40B4-BE49-F238E27FC236}">
                <a16:creationId xmlns:a16="http://schemas.microsoft.com/office/drawing/2014/main" id="{6223942E-96C9-A310-49A3-76568CDDCB9E}"/>
              </a:ext>
            </a:extLst>
          </p:cNvPr>
          <p:cNvSpPr/>
          <p:nvPr/>
        </p:nvSpPr>
        <p:spPr>
          <a:xfrm>
            <a:off x="6355691" y="2398709"/>
            <a:ext cx="636589" cy="1846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TextBox 42">
            <a:extLst>
              <a:ext uri="{FF2B5EF4-FFF2-40B4-BE49-F238E27FC236}">
                <a16:creationId xmlns:a16="http://schemas.microsoft.com/office/drawing/2014/main" id="{C3382138-9EAD-08F4-6044-B820A65EABF4}"/>
              </a:ext>
            </a:extLst>
          </p:cNvPr>
          <p:cNvSpPr txBox="1"/>
          <p:nvPr/>
        </p:nvSpPr>
        <p:spPr>
          <a:xfrm>
            <a:off x="9112997" y="4687891"/>
            <a:ext cx="806631" cy="369332"/>
          </a:xfrm>
          <a:prstGeom prst="rect">
            <a:avLst/>
          </a:prstGeom>
          <a:noFill/>
        </p:spPr>
        <p:txBody>
          <a:bodyPr wrap="none" rtlCol="0">
            <a:spAutoFit/>
          </a:bodyPr>
          <a:lstStyle/>
          <a:p>
            <a:r>
              <a:rPr lang="en-GB" dirty="0"/>
              <a:t>(b</a:t>
            </a:r>
            <a:r>
              <a:rPr lang="en-DE" dirty="0"/>
              <a:t>,n,d)</a:t>
            </a:r>
          </a:p>
        </p:txBody>
      </p:sp>
      <p:sp>
        <p:nvSpPr>
          <p:cNvPr id="44" name="TextBox 43">
            <a:extLst>
              <a:ext uri="{FF2B5EF4-FFF2-40B4-BE49-F238E27FC236}">
                <a16:creationId xmlns:a16="http://schemas.microsoft.com/office/drawing/2014/main" id="{71F51303-728E-3DF6-6B9B-A709AC31150D}"/>
              </a:ext>
            </a:extLst>
          </p:cNvPr>
          <p:cNvSpPr txBox="1"/>
          <p:nvPr/>
        </p:nvSpPr>
        <p:spPr>
          <a:xfrm>
            <a:off x="8789350" y="5564935"/>
            <a:ext cx="1404615" cy="369332"/>
          </a:xfrm>
          <a:prstGeom prst="rect">
            <a:avLst/>
          </a:prstGeom>
          <a:noFill/>
        </p:spPr>
        <p:txBody>
          <a:bodyPr wrap="none" rtlCol="0">
            <a:spAutoFit/>
          </a:bodyPr>
          <a:lstStyle/>
          <a:p>
            <a:r>
              <a:rPr lang="en-DE" dirty="0"/>
              <a:t>MLP(LN(Z’</a:t>
            </a:r>
            <a:r>
              <a:rPr lang="en-DE" baseline="-25000" dirty="0"/>
              <a:t>e</a:t>
            </a:r>
            <a:r>
              <a:rPr lang="en-DE" dirty="0"/>
              <a:t>))</a:t>
            </a:r>
          </a:p>
        </p:txBody>
      </p:sp>
      <p:sp>
        <p:nvSpPr>
          <p:cNvPr id="45" name="Rectangle 44">
            <a:extLst>
              <a:ext uri="{FF2B5EF4-FFF2-40B4-BE49-F238E27FC236}">
                <a16:creationId xmlns:a16="http://schemas.microsoft.com/office/drawing/2014/main" id="{B5518673-9F27-29C6-3518-CA55337F835B}"/>
              </a:ext>
            </a:extLst>
          </p:cNvPr>
          <p:cNvSpPr/>
          <p:nvPr/>
        </p:nvSpPr>
        <p:spPr>
          <a:xfrm>
            <a:off x="8991926" y="4259556"/>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Or 45">
            <a:extLst>
              <a:ext uri="{FF2B5EF4-FFF2-40B4-BE49-F238E27FC236}">
                <a16:creationId xmlns:a16="http://schemas.microsoft.com/office/drawing/2014/main" id="{29AB2331-C6C8-92E5-ADE1-353107ADA330}"/>
              </a:ext>
            </a:extLst>
          </p:cNvPr>
          <p:cNvSpPr/>
          <p:nvPr/>
        </p:nvSpPr>
        <p:spPr>
          <a:xfrm>
            <a:off x="7532767" y="4787355"/>
            <a:ext cx="324091" cy="355070"/>
          </a:xfrm>
          <a:prstGeom prst="flowChar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TextBox 46">
            <a:extLst>
              <a:ext uri="{FF2B5EF4-FFF2-40B4-BE49-F238E27FC236}">
                <a16:creationId xmlns:a16="http://schemas.microsoft.com/office/drawing/2014/main" id="{F02C0D84-309D-336E-5242-645B524CD105}"/>
              </a:ext>
            </a:extLst>
          </p:cNvPr>
          <p:cNvSpPr txBox="1"/>
          <p:nvPr/>
        </p:nvSpPr>
        <p:spPr>
          <a:xfrm>
            <a:off x="5632258" y="4687891"/>
            <a:ext cx="806631" cy="369332"/>
          </a:xfrm>
          <a:prstGeom prst="rect">
            <a:avLst/>
          </a:prstGeom>
          <a:noFill/>
        </p:spPr>
        <p:txBody>
          <a:bodyPr wrap="none" rtlCol="0">
            <a:spAutoFit/>
          </a:bodyPr>
          <a:lstStyle/>
          <a:p>
            <a:r>
              <a:rPr lang="en-GB" dirty="0"/>
              <a:t>(b</a:t>
            </a:r>
            <a:r>
              <a:rPr lang="en-DE" dirty="0"/>
              <a:t>,n,d)</a:t>
            </a:r>
          </a:p>
        </p:txBody>
      </p:sp>
      <p:sp>
        <p:nvSpPr>
          <p:cNvPr id="48" name="TextBox 47">
            <a:extLst>
              <a:ext uri="{FF2B5EF4-FFF2-40B4-BE49-F238E27FC236}">
                <a16:creationId xmlns:a16="http://schemas.microsoft.com/office/drawing/2014/main" id="{F4D1A41E-B1A8-8FC0-0F76-1D60B0251FB5}"/>
              </a:ext>
            </a:extLst>
          </p:cNvPr>
          <p:cNvSpPr txBox="1"/>
          <p:nvPr/>
        </p:nvSpPr>
        <p:spPr>
          <a:xfrm>
            <a:off x="5854050" y="5564935"/>
            <a:ext cx="365549" cy="369332"/>
          </a:xfrm>
          <a:prstGeom prst="rect">
            <a:avLst/>
          </a:prstGeom>
          <a:noFill/>
        </p:spPr>
        <p:txBody>
          <a:bodyPr wrap="none" rtlCol="0">
            <a:spAutoFit/>
          </a:bodyPr>
          <a:lstStyle/>
          <a:p>
            <a:r>
              <a:rPr lang="en-DE" dirty="0"/>
              <a:t>Z</a:t>
            </a:r>
            <a:r>
              <a:rPr lang="en-DE" baseline="-25000" dirty="0"/>
              <a:t>e</a:t>
            </a:r>
            <a:endParaRPr lang="en-DE" dirty="0"/>
          </a:p>
        </p:txBody>
      </p:sp>
      <p:sp>
        <p:nvSpPr>
          <p:cNvPr id="49" name="Rectangle 48">
            <a:extLst>
              <a:ext uri="{FF2B5EF4-FFF2-40B4-BE49-F238E27FC236}">
                <a16:creationId xmlns:a16="http://schemas.microsoft.com/office/drawing/2014/main" id="{F0E9B2B8-C011-EAB9-5E46-A7A242E24047}"/>
              </a:ext>
            </a:extLst>
          </p:cNvPr>
          <p:cNvSpPr/>
          <p:nvPr/>
        </p:nvSpPr>
        <p:spPr>
          <a:xfrm>
            <a:off x="5511187" y="4259556"/>
            <a:ext cx="1048774" cy="129676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Left Arrow 49">
            <a:extLst>
              <a:ext uri="{FF2B5EF4-FFF2-40B4-BE49-F238E27FC236}">
                <a16:creationId xmlns:a16="http://schemas.microsoft.com/office/drawing/2014/main" id="{8C4AB90F-AFDE-15E8-5199-A1FA0F731803}"/>
              </a:ext>
            </a:extLst>
          </p:cNvPr>
          <p:cNvSpPr/>
          <p:nvPr/>
        </p:nvSpPr>
        <p:spPr>
          <a:xfrm>
            <a:off x="7917394" y="4872557"/>
            <a:ext cx="1074532" cy="1846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Left Arrow 50">
            <a:extLst>
              <a:ext uri="{FF2B5EF4-FFF2-40B4-BE49-F238E27FC236}">
                <a16:creationId xmlns:a16="http://schemas.microsoft.com/office/drawing/2014/main" id="{29F530BA-BC9E-8613-23B1-A2990DC64C51}"/>
              </a:ext>
            </a:extLst>
          </p:cNvPr>
          <p:cNvSpPr/>
          <p:nvPr/>
        </p:nvSpPr>
        <p:spPr>
          <a:xfrm>
            <a:off x="6614629" y="4856538"/>
            <a:ext cx="783588" cy="17402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TextBox 53">
            <a:extLst>
              <a:ext uri="{FF2B5EF4-FFF2-40B4-BE49-F238E27FC236}">
                <a16:creationId xmlns:a16="http://schemas.microsoft.com/office/drawing/2014/main" id="{8BD9532B-A303-1794-960D-0B4765B74BE9}"/>
              </a:ext>
            </a:extLst>
          </p:cNvPr>
          <p:cNvSpPr txBox="1"/>
          <p:nvPr/>
        </p:nvSpPr>
        <p:spPr>
          <a:xfrm>
            <a:off x="6889291" y="1879148"/>
            <a:ext cx="1396609" cy="461665"/>
          </a:xfrm>
          <a:prstGeom prst="rect">
            <a:avLst/>
          </a:prstGeom>
          <a:noFill/>
        </p:spPr>
        <p:txBody>
          <a:bodyPr wrap="square" rtlCol="0">
            <a:spAutoFit/>
          </a:bodyPr>
          <a:lstStyle/>
          <a:p>
            <a:r>
              <a:rPr lang="en-DE" sz="1200" dirty="0"/>
              <a:t>Residual connection</a:t>
            </a:r>
          </a:p>
        </p:txBody>
      </p:sp>
      <p:sp>
        <p:nvSpPr>
          <p:cNvPr id="55" name="TextBox 54">
            <a:extLst>
              <a:ext uri="{FF2B5EF4-FFF2-40B4-BE49-F238E27FC236}">
                <a16:creationId xmlns:a16="http://schemas.microsoft.com/office/drawing/2014/main" id="{F13BB2CD-CE0F-C646-9F30-2DEA11C69E62}"/>
              </a:ext>
            </a:extLst>
          </p:cNvPr>
          <p:cNvSpPr txBox="1"/>
          <p:nvPr/>
        </p:nvSpPr>
        <p:spPr>
          <a:xfrm>
            <a:off x="7381293" y="5169523"/>
            <a:ext cx="1396609" cy="461665"/>
          </a:xfrm>
          <a:prstGeom prst="rect">
            <a:avLst/>
          </a:prstGeom>
          <a:noFill/>
        </p:spPr>
        <p:txBody>
          <a:bodyPr wrap="square" rtlCol="0">
            <a:spAutoFit/>
          </a:bodyPr>
          <a:lstStyle/>
          <a:p>
            <a:r>
              <a:rPr lang="en-DE" sz="1200" dirty="0"/>
              <a:t>Residual connection</a:t>
            </a:r>
          </a:p>
        </p:txBody>
      </p:sp>
      <p:sp>
        <p:nvSpPr>
          <p:cNvPr id="56" name="Left Arrow 55">
            <a:extLst>
              <a:ext uri="{FF2B5EF4-FFF2-40B4-BE49-F238E27FC236}">
                <a16:creationId xmlns:a16="http://schemas.microsoft.com/office/drawing/2014/main" id="{968D0B33-DB43-19F3-5D09-FFF1A0820184}"/>
              </a:ext>
            </a:extLst>
          </p:cNvPr>
          <p:cNvSpPr/>
          <p:nvPr/>
        </p:nvSpPr>
        <p:spPr>
          <a:xfrm>
            <a:off x="4408372" y="4856538"/>
            <a:ext cx="1001527" cy="120585"/>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TextBox 56">
            <a:extLst>
              <a:ext uri="{FF2B5EF4-FFF2-40B4-BE49-F238E27FC236}">
                <a16:creationId xmlns:a16="http://schemas.microsoft.com/office/drawing/2014/main" id="{3143998D-C4C8-8612-5782-98DB3CDAE0BC}"/>
              </a:ext>
            </a:extLst>
          </p:cNvPr>
          <p:cNvSpPr txBox="1"/>
          <p:nvPr/>
        </p:nvSpPr>
        <p:spPr>
          <a:xfrm>
            <a:off x="2947783" y="4774272"/>
            <a:ext cx="1335900" cy="338554"/>
          </a:xfrm>
          <a:prstGeom prst="rect">
            <a:avLst/>
          </a:prstGeom>
          <a:noFill/>
          <a:ln w="12700">
            <a:solidFill>
              <a:schemeClr val="tx1"/>
            </a:solidFill>
          </a:ln>
        </p:spPr>
        <p:txBody>
          <a:bodyPr wrap="square" rtlCol="0">
            <a:spAutoFit/>
          </a:bodyPr>
          <a:lstStyle/>
          <a:p>
            <a:r>
              <a:rPr lang="en-DE" sz="1600" dirty="0"/>
              <a:t>Next encoder</a:t>
            </a:r>
          </a:p>
        </p:txBody>
      </p:sp>
      <p:sp>
        <p:nvSpPr>
          <p:cNvPr id="59" name="Oval 58">
            <a:extLst>
              <a:ext uri="{FF2B5EF4-FFF2-40B4-BE49-F238E27FC236}">
                <a16:creationId xmlns:a16="http://schemas.microsoft.com/office/drawing/2014/main" id="{C464B97B-177F-FFC9-D38C-88BBEBA534E7}"/>
              </a:ext>
            </a:extLst>
          </p:cNvPr>
          <p:cNvSpPr/>
          <p:nvPr/>
        </p:nvSpPr>
        <p:spPr>
          <a:xfrm>
            <a:off x="10321338" y="2040459"/>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Oval 59">
            <a:extLst>
              <a:ext uri="{FF2B5EF4-FFF2-40B4-BE49-F238E27FC236}">
                <a16:creationId xmlns:a16="http://schemas.microsoft.com/office/drawing/2014/main" id="{550AF113-5F3B-CD5E-0F07-48654B46111D}"/>
              </a:ext>
            </a:extLst>
          </p:cNvPr>
          <p:cNvSpPr/>
          <p:nvPr/>
        </p:nvSpPr>
        <p:spPr>
          <a:xfrm>
            <a:off x="10321338" y="2518282"/>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56D49ECB-8EBC-65C3-2D5B-0546960D404C}"/>
              </a:ext>
            </a:extLst>
          </p:cNvPr>
          <p:cNvSpPr/>
          <p:nvPr/>
        </p:nvSpPr>
        <p:spPr>
          <a:xfrm>
            <a:off x="10826765" y="1788422"/>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Oval 61">
            <a:extLst>
              <a:ext uri="{FF2B5EF4-FFF2-40B4-BE49-F238E27FC236}">
                <a16:creationId xmlns:a16="http://schemas.microsoft.com/office/drawing/2014/main" id="{B2364963-299A-14AB-1FD6-3D3FF563D81F}"/>
              </a:ext>
            </a:extLst>
          </p:cNvPr>
          <p:cNvSpPr/>
          <p:nvPr/>
        </p:nvSpPr>
        <p:spPr>
          <a:xfrm>
            <a:off x="10826764" y="2292496"/>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F68FE2C8-97B0-1D11-352D-D06DB453798B}"/>
              </a:ext>
            </a:extLst>
          </p:cNvPr>
          <p:cNvSpPr/>
          <p:nvPr/>
        </p:nvSpPr>
        <p:spPr>
          <a:xfrm>
            <a:off x="10826763" y="2796570"/>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936AE7C3-FA26-2932-E3F9-34699CB3A291}"/>
              </a:ext>
            </a:extLst>
          </p:cNvPr>
          <p:cNvSpPr/>
          <p:nvPr/>
        </p:nvSpPr>
        <p:spPr>
          <a:xfrm>
            <a:off x="11369689" y="2040458"/>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CF9B58CB-612B-CEC7-317D-48CAA94782A7}"/>
              </a:ext>
            </a:extLst>
          </p:cNvPr>
          <p:cNvSpPr/>
          <p:nvPr/>
        </p:nvSpPr>
        <p:spPr>
          <a:xfrm>
            <a:off x="11369689" y="2518455"/>
            <a:ext cx="208345" cy="252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7" name="Straight Connector 66">
            <a:extLst>
              <a:ext uri="{FF2B5EF4-FFF2-40B4-BE49-F238E27FC236}">
                <a16:creationId xmlns:a16="http://schemas.microsoft.com/office/drawing/2014/main" id="{9DC09F12-D6CB-CB8E-0F37-BA9AEF927879}"/>
              </a:ext>
            </a:extLst>
          </p:cNvPr>
          <p:cNvCxnSpPr>
            <a:stCxn id="59" idx="6"/>
            <a:endCxn id="61" idx="3"/>
          </p:cNvCxnSpPr>
          <p:nvPr/>
        </p:nvCxnSpPr>
        <p:spPr>
          <a:xfrm flipV="1">
            <a:off x="10529683" y="2003549"/>
            <a:ext cx="327593" cy="1629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7DF814-792A-A706-6274-2DDCB39B3DC3}"/>
              </a:ext>
            </a:extLst>
          </p:cNvPr>
          <p:cNvCxnSpPr>
            <a:stCxn id="59" idx="6"/>
            <a:endCxn id="62" idx="2"/>
          </p:cNvCxnSpPr>
          <p:nvPr/>
        </p:nvCxnSpPr>
        <p:spPr>
          <a:xfrm>
            <a:off x="10529683" y="2166478"/>
            <a:ext cx="297081" cy="252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CB34DCB-14AC-D501-E2F6-B850A8D716FE}"/>
              </a:ext>
            </a:extLst>
          </p:cNvPr>
          <p:cNvCxnSpPr>
            <a:stCxn id="59" idx="6"/>
            <a:endCxn id="63" idx="1"/>
          </p:cNvCxnSpPr>
          <p:nvPr/>
        </p:nvCxnSpPr>
        <p:spPr>
          <a:xfrm>
            <a:off x="10529683" y="2166478"/>
            <a:ext cx="327591" cy="667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4FE58C-BA4D-4190-F29D-9AB838E37403}"/>
              </a:ext>
            </a:extLst>
          </p:cNvPr>
          <p:cNvCxnSpPr>
            <a:stCxn id="60" idx="7"/>
            <a:endCxn id="61" idx="3"/>
          </p:cNvCxnSpPr>
          <p:nvPr/>
        </p:nvCxnSpPr>
        <p:spPr>
          <a:xfrm flipV="1">
            <a:off x="10499172" y="2003549"/>
            <a:ext cx="358104" cy="5516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FB55D57-E6FA-4993-F2B0-861898D1C8C4}"/>
              </a:ext>
            </a:extLst>
          </p:cNvPr>
          <p:cNvCxnSpPr>
            <a:stCxn id="60" idx="7"/>
            <a:endCxn id="62" idx="2"/>
          </p:cNvCxnSpPr>
          <p:nvPr/>
        </p:nvCxnSpPr>
        <p:spPr>
          <a:xfrm flipV="1">
            <a:off x="10499172" y="2418515"/>
            <a:ext cx="327592" cy="13667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ECED56A-8D76-91D7-A809-CA15FD084A1F}"/>
              </a:ext>
            </a:extLst>
          </p:cNvPr>
          <p:cNvCxnSpPr>
            <a:stCxn id="60" idx="7"/>
            <a:endCxn id="63" idx="1"/>
          </p:cNvCxnSpPr>
          <p:nvPr/>
        </p:nvCxnSpPr>
        <p:spPr>
          <a:xfrm>
            <a:off x="10499172" y="2555192"/>
            <a:ext cx="358102" cy="278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CE0DBC5-2BB7-AADD-7408-AD98E04397FA}"/>
              </a:ext>
            </a:extLst>
          </p:cNvPr>
          <p:cNvCxnSpPr>
            <a:stCxn id="61" idx="6"/>
            <a:endCxn id="64" idx="2"/>
          </p:cNvCxnSpPr>
          <p:nvPr/>
        </p:nvCxnSpPr>
        <p:spPr>
          <a:xfrm>
            <a:off x="11035110" y="1914441"/>
            <a:ext cx="334579" cy="252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FBD641C-A00D-D36E-78FB-2B1D8D25E07D}"/>
              </a:ext>
            </a:extLst>
          </p:cNvPr>
          <p:cNvCxnSpPr>
            <a:stCxn id="61" idx="7"/>
            <a:endCxn id="65" idx="2"/>
          </p:cNvCxnSpPr>
          <p:nvPr/>
        </p:nvCxnSpPr>
        <p:spPr>
          <a:xfrm>
            <a:off x="11004599" y="1825332"/>
            <a:ext cx="365090" cy="81914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88C6364-4D55-51D1-A6DC-A0D38BBDDDD4}"/>
              </a:ext>
            </a:extLst>
          </p:cNvPr>
          <p:cNvCxnSpPr>
            <a:stCxn id="62" idx="6"/>
            <a:endCxn id="64" idx="2"/>
          </p:cNvCxnSpPr>
          <p:nvPr/>
        </p:nvCxnSpPr>
        <p:spPr>
          <a:xfrm flipV="1">
            <a:off x="11035109" y="2166477"/>
            <a:ext cx="334580" cy="252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379801A-EA11-5EAE-C143-56F89205A112}"/>
              </a:ext>
            </a:extLst>
          </p:cNvPr>
          <p:cNvCxnSpPr>
            <a:stCxn id="62" idx="6"/>
            <a:endCxn id="65" idx="2"/>
          </p:cNvCxnSpPr>
          <p:nvPr/>
        </p:nvCxnSpPr>
        <p:spPr>
          <a:xfrm>
            <a:off x="11035109" y="2418515"/>
            <a:ext cx="334580" cy="2259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8475DC4-46E9-C54A-4DA0-EE4CA0537C3B}"/>
              </a:ext>
            </a:extLst>
          </p:cNvPr>
          <p:cNvCxnSpPr>
            <a:stCxn id="63" idx="6"/>
            <a:endCxn id="64" idx="2"/>
          </p:cNvCxnSpPr>
          <p:nvPr/>
        </p:nvCxnSpPr>
        <p:spPr>
          <a:xfrm flipV="1">
            <a:off x="11035108" y="2166477"/>
            <a:ext cx="334581" cy="756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A76961F8-9337-6845-5A2C-31F57B361BA8}"/>
              </a:ext>
            </a:extLst>
          </p:cNvPr>
          <p:cNvCxnSpPr>
            <a:stCxn id="63" idx="6"/>
            <a:endCxn id="65" idx="2"/>
          </p:cNvCxnSpPr>
          <p:nvPr/>
        </p:nvCxnSpPr>
        <p:spPr>
          <a:xfrm flipV="1">
            <a:off x="11035108" y="2644474"/>
            <a:ext cx="334581" cy="278115"/>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2A08948-B47A-71D3-FCE1-D04D33763DD0}"/>
              </a:ext>
            </a:extLst>
          </p:cNvPr>
          <p:cNvSpPr txBox="1"/>
          <p:nvPr/>
        </p:nvSpPr>
        <p:spPr>
          <a:xfrm>
            <a:off x="10273476" y="1748072"/>
            <a:ext cx="218706" cy="338554"/>
          </a:xfrm>
          <a:prstGeom prst="rect">
            <a:avLst/>
          </a:prstGeom>
          <a:noFill/>
        </p:spPr>
        <p:txBody>
          <a:bodyPr wrap="square" rtlCol="0">
            <a:spAutoFit/>
          </a:bodyPr>
          <a:lstStyle/>
          <a:p>
            <a:r>
              <a:rPr lang="en-DE" sz="1600" dirty="0"/>
              <a:t>d</a:t>
            </a:r>
          </a:p>
        </p:txBody>
      </p:sp>
      <p:sp>
        <p:nvSpPr>
          <p:cNvPr id="93" name="TextBox 92">
            <a:extLst>
              <a:ext uri="{FF2B5EF4-FFF2-40B4-BE49-F238E27FC236}">
                <a16:creationId xmlns:a16="http://schemas.microsoft.com/office/drawing/2014/main" id="{310187CE-08B0-C70D-FF08-D8A0FFBEE250}"/>
              </a:ext>
            </a:extLst>
          </p:cNvPr>
          <p:cNvSpPr txBox="1"/>
          <p:nvPr/>
        </p:nvSpPr>
        <p:spPr>
          <a:xfrm>
            <a:off x="10693714" y="1412702"/>
            <a:ext cx="682788" cy="338554"/>
          </a:xfrm>
          <a:prstGeom prst="rect">
            <a:avLst/>
          </a:prstGeom>
          <a:noFill/>
        </p:spPr>
        <p:txBody>
          <a:bodyPr wrap="square" rtlCol="0">
            <a:spAutoFit/>
          </a:bodyPr>
          <a:lstStyle/>
          <a:p>
            <a:r>
              <a:rPr lang="en-DE" sz="1600" dirty="0"/>
              <a:t>d</a:t>
            </a:r>
            <a:r>
              <a:rPr lang="en-DE" sz="1600" baseline="-25000" dirty="0"/>
              <a:t>MLP</a:t>
            </a:r>
          </a:p>
        </p:txBody>
      </p:sp>
      <p:sp>
        <p:nvSpPr>
          <p:cNvPr id="94" name="TextBox 93">
            <a:extLst>
              <a:ext uri="{FF2B5EF4-FFF2-40B4-BE49-F238E27FC236}">
                <a16:creationId xmlns:a16="http://schemas.microsoft.com/office/drawing/2014/main" id="{3BFA33EB-50E8-FACE-93BB-337C4BB06961}"/>
              </a:ext>
            </a:extLst>
          </p:cNvPr>
          <p:cNvSpPr txBox="1"/>
          <p:nvPr/>
        </p:nvSpPr>
        <p:spPr>
          <a:xfrm>
            <a:off x="11333969" y="1739858"/>
            <a:ext cx="218706" cy="338554"/>
          </a:xfrm>
          <a:prstGeom prst="rect">
            <a:avLst/>
          </a:prstGeom>
          <a:noFill/>
        </p:spPr>
        <p:txBody>
          <a:bodyPr wrap="square" rtlCol="0">
            <a:spAutoFit/>
          </a:bodyPr>
          <a:lstStyle/>
          <a:p>
            <a:r>
              <a:rPr lang="en-DE" sz="1600" dirty="0"/>
              <a:t>d</a:t>
            </a:r>
          </a:p>
        </p:txBody>
      </p:sp>
      <p:sp>
        <p:nvSpPr>
          <p:cNvPr id="95" name="Right Arrow 94">
            <a:extLst>
              <a:ext uri="{FF2B5EF4-FFF2-40B4-BE49-F238E27FC236}">
                <a16:creationId xmlns:a16="http://schemas.microsoft.com/office/drawing/2014/main" id="{F06A82DB-09BA-ACBA-5074-3716D0C17C95}"/>
              </a:ext>
            </a:extLst>
          </p:cNvPr>
          <p:cNvSpPr/>
          <p:nvPr/>
        </p:nvSpPr>
        <p:spPr>
          <a:xfrm>
            <a:off x="9462594" y="2391960"/>
            <a:ext cx="636589" cy="1846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TextBox 95">
            <a:extLst>
              <a:ext uri="{FF2B5EF4-FFF2-40B4-BE49-F238E27FC236}">
                <a16:creationId xmlns:a16="http://schemas.microsoft.com/office/drawing/2014/main" id="{526BC500-81D3-B938-D011-AE2D4B5E2A7A}"/>
              </a:ext>
            </a:extLst>
          </p:cNvPr>
          <p:cNvSpPr txBox="1"/>
          <p:nvPr/>
        </p:nvSpPr>
        <p:spPr>
          <a:xfrm>
            <a:off x="9415145" y="2514598"/>
            <a:ext cx="812474" cy="646331"/>
          </a:xfrm>
          <a:prstGeom prst="rect">
            <a:avLst/>
          </a:prstGeom>
          <a:noFill/>
        </p:spPr>
        <p:txBody>
          <a:bodyPr wrap="square" rtlCol="0">
            <a:spAutoFit/>
          </a:bodyPr>
          <a:lstStyle/>
          <a:p>
            <a:r>
              <a:rPr lang="en-DE" dirty="0"/>
              <a:t>Layer Norm</a:t>
            </a:r>
          </a:p>
        </p:txBody>
      </p:sp>
      <p:sp>
        <p:nvSpPr>
          <p:cNvPr id="99" name="TextBox 98">
            <a:extLst>
              <a:ext uri="{FF2B5EF4-FFF2-40B4-BE49-F238E27FC236}">
                <a16:creationId xmlns:a16="http://schemas.microsoft.com/office/drawing/2014/main" id="{3C0C7276-4983-815E-8584-DCABD34A468F}"/>
              </a:ext>
            </a:extLst>
          </p:cNvPr>
          <p:cNvSpPr txBox="1"/>
          <p:nvPr/>
        </p:nvSpPr>
        <p:spPr>
          <a:xfrm>
            <a:off x="10529682" y="3148574"/>
            <a:ext cx="1169423" cy="338554"/>
          </a:xfrm>
          <a:prstGeom prst="rect">
            <a:avLst/>
          </a:prstGeom>
          <a:noFill/>
        </p:spPr>
        <p:txBody>
          <a:bodyPr wrap="square" rtlCol="0">
            <a:spAutoFit/>
          </a:bodyPr>
          <a:lstStyle/>
          <a:p>
            <a:r>
              <a:rPr lang="en-DE" sz="1600" dirty="0"/>
              <a:t>Trainable</a:t>
            </a:r>
          </a:p>
        </p:txBody>
      </p:sp>
      <p:cxnSp>
        <p:nvCxnSpPr>
          <p:cNvPr id="107" name="Elbow Connector 106">
            <a:extLst>
              <a:ext uri="{FF2B5EF4-FFF2-40B4-BE49-F238E27FC236}">
                <a16:creationId xmlns:a16="http://schemas.microsoft.com/office/drawing/2014/main" id="{E61CCE11-C2A4-50B0-6928-74D89B898C37}"/>
              </a:ext>
            </a:extLst>
          </p:cNvPr>
          <p:cNvCxnSpPr>
            <a:cxnSpLocks/>
            <a:stCxn id="9" idx="2"/>
            <a:endCxn id="33" idx="4"/>
          </p:cNvCxnSpPr>
          <p:nvPr/>
        </p:nvCxnSpPr>
        <p:spPr>
          <a:xfrm rot="5400000" flipH="1" flipV="1">
            <a:off x="4186358" y="77442"/>
            <a:ext cx="499505" cy="5668278"/>
          </a:xfrm>
          <a:prstGeom prst="bentConnector3">
            <a:avLst>
              <a:gd name="adj1" fmla="val -103696"/>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Right Arrow 113">
            <a:extLst>
              <a:ext uri="{FF2B5EF4-FFF2-40B4-BE49-F238E27FC236}">
                <a16:creationId xmlns:a16="http://schemas.microsoft.com/office/drawing/2014/main" id="{7CFF9AED-9015-9D4C-A62A-A3BCEECCCAF9}"/>
              </a:ext>
            </a:extLst>
          </p:cNvPr>
          <p:cNvSpPr/>
          <p:nvPr/>
        </p:nvSpPr>
        <p:spPr>
          <a:xfrm>
            <a:off x="7536388" y="2386357"/>
            <a:ext cx="636589" cy="1846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 name="TextBox 4">
            <a:extLst>
              <a:ext uri="{FF2B5EF4-FFF2-40B4-BE49-F238E27FC236}">
                <a16:creationId xmlns:a16="http://schemas.microsoft.com/office/drawing/2014/main" id="{F195CC91-7686-F73A-7D44-DDF900524076}"/>
              </a:ext>
            </a:extLst>
          </p:cNvPr>
          <p:cNvSpPr txBox="1"/>
          <p:nvPr/>
        </p:nvSpPr>
        <p:spPr>
          <a:xfrm>
            <a:off x="3980670" y="6048896"/>
            <a:ext cx="4735382" cy="369332"/>
          </a:xfrm>
          <a:prstGeom prst="rect">
            <a:avLst/>
          </a:prstGeom>
          <a:solidFill>
            <a:srgbClr val="FFFF00"/>
          </a:solidFill>
          <a:ln w="28575">
            <a:solidFill>
              <a:srgbClr val="C00000"/>
            </a:solidFill>
          </a:ln>
        </p:spPr>
        <p:txBody>
          <a:bodyPr wrap="square" rtlCol="0">
            <a:spAutoFit/>
          </a:bodyPr>
          <a:lstStyle/>
          <a:p>
            <a:r>
              <a:rPr lang="en-DE" dirty="0"/>
              <a:t>Z</a:t>
            </a:r>
            <a:r>
              <a:rPr lang="en-DE" baseline="-25000" dirty="0"/>
              <a:t>e </a:t>
            </a:r>
            <a:r>
              <a:rPr lang="en-DE" dirty="0"/>
              <a:t>= MLP(LN(Z’</a:t>
            </a:r>
            <a:r>
              <a:rPr lang="en-DE" baseline="-25000" dirty="0"/>
              <a:t>e</a:t>
            </a:r>
            <a:r>
              <a:rPr lang="en-DE" dirty="0"/>
              <a:t>)) +  Z’</a:t>
            </a:r>
            <a:r>
              <a:rPr lang="en-DE" baseline="-25000" dirty="0"/>
              <a:t>e.  </a:t>
            </a:r>
            <a:r>
              <a:rPr lang="en-DE" dirty="0"/>
              <a:t>        e = 1 … L.            (3)</a:t>
            </a:r>
            <a:endParaRPr lang="en-DE" baseline="-25000" dirty="0"/>
          </a:p>
        </p:txBody>
      </p:sp>
      <p:sp>
        <p:nvSpPr>
          <p:cNvPr id="6" name="TextBox 5">
            <a:extLst>
              <a:ext uri="{FF2B5EF4-FFF2-40B4-BE49-F238E27FC236}">
                <a16:creationId xmlns:a16="http://schemas.microsoft.com/office/drawing/2014/main" id="{577987F2-EB89-2106-ADC1-AD52A8087366}"/>
              </a:ext>
            </a:extLst>
          </p:cNvPr>
          <p:cNvSpPr txBox="1"/>
          <p:nvPr/>
        </p:nvSpPr>
        <p:spPr>
          <a:xfrm>
            <a:off x="404221" y="5287936"/>
            <a:ext cx="2765981" cy="923330"/>
          </a:xfrm>
          <a:prstGeom prst="rect">
            <a:avLst/>
          </a:prstGeom>
          <a:noFill/>
        </p:spPr>
        <p:txBody>
          <a:bodyPr wrap="square" rtlCol="0">
            <a:spAutoFit/>
          </a:bodyPr>
          <a:lstStyle/>
          <a:p>
            <a:r>
              <a:rPr lang="en-DE" dirty="0"/>
              <a:t>Since the input through output the dimension is same, hence it is stackable</a:t>
            </a:r>
          </a:p>
        </p:txBody>
      </p:sp>
      <p:sp>
        <p:nvSpPr>
          <p:cNvPr id="8" name="TextBox 7">
            <a:extLst>
              <a:ext uri="{FF2B5EF4-FFF2-40B4-BE49-F238E27FC236}">
                <a16:creationId xmlns:a16="http://schemas.microsoft.com/office/drawing/2014/main" id="{632ABAD1-0FFF-0ED0-4460-AE2C041256FA}"/>
              </a:ext>
            </a:extLst>
          </p:cNvPr>
          <p:cNvSpPr txBox="1"/>
          <p:nvPr/>
        </p:nvSpPr>
        <p:spPr>
          <a:xfrm>
            <a:off x="5686691" y="1301676"/>
            <a:ext cx="5715812" cy="461665"/>
          </a:xfrm>
          <a:prstGeom prst="rect">
            <a:avLst/>
          </a:prstGeom>
          <a:noFill/>
        </p:spPr>
        <p:txBody>
          <a:bodyPr wrap="square" rtlCol="0">
            <a:spAutoFit/>
          </a:bodyPr>
          <a:lstStyle/>
          <a:p>
            <a:r>
              <a:rPr lang="en-GB" sz="1200" dirty="0"/>
              <a:t>F</a:t>
            </a:r>
            <a:r>
              <a:rPr lang="en-DE" sz="1200" dirty="0"/>
              <a:t>eatures multiplied with </a:t>
            </a:r>
          </a:p>
          <a:p>
            <a:r>
              <a:rPr lang="en-DE" sz="1200" dirty="0"/>
              <a:t>scaling factor and added to shifting factor both learnable during training</a:t>
            </a:r>
          </a:p>
        </p:txBody>
      </p:sp>
      <p:cxnSp>
        <p:nvCxnSpPr>
          <p:cNvPr id="14" name="Elbow Connector 13">
            <a:extLst>
              <a:ext uri="{FF2B5EF4-FFF2-40B4-BE49-F238E27FC236}">
                <a16:creationId xmlns:a16="http://schemas.microsoft.com/office/drawing/2014/main" id="{889532C5-8EAA-A629-E9B0-FF082E59310E}"/>
              </a:ext>
            </a:extLst>
          </p:cNvPr>
          <p:cNvCxnSpPr>
            <a:stCxn id="99" idx="2"/>
            <a:endCxn id="45" idx="3"/>
          </p:cNvCxnSpPr>
          <p:nvPr/>
        </p:nvCxnSpPr>
        <p:spPr>
          <a:xfrm rot="5400000">
            <a:off x="9867141" y="3660687"/>
            <a:ext cx="1420812" cy="10736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53A0CAC9-60EE-39A3-A571-B0119B6735DD}"/>
              </a:ext>
            </a:extLst>
          </p:cNvPr>
          <p:cNvCxnSpPr>
            <a:stCxn id="26" idx="0"/>
            <a:endCxn id="46" idx="0"/>
          </p:cNvCxnSpPr>
          <p:nvPr/>
        </p:nvCxnSpPr>
        <p:spPr>
          <a:xfrm rot="16200000" flipH="1" flipV="1">
            <a:off x="7410666" y="3481970"/>
            <a:ext cx="1589532" cy="1021238"/>
          </a:xfrm>
          <a:prstGeom prst="bentConnector3">
            <a:avLst>
              <a:gd name="adj1" fmla="val 280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D7B0A89-7AE8-DD2E-7A0F-C5BB54AC051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F5F9FDFD-99DD-F656-CF58-010F6A573C58}"/>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58BA9EE7-725B-930B-B77C-2A305C584D63}"/>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32</a:t>
            </a:fld>
            <a:endParaRPr>
              <a:solidFill>
                <a:srgbClr val="000000"/>
              </a:solidFill>
            </a:endParaRPr>
          </a:p>
        </p:txBody>
      </p:sp>
      <p:sp>
        <p:nvSpPr>
          <p:cNvPr id="7" name="Title 5">
            <a:extLst>
              <a:ext uri="{FF2B5EF4-FFF2-40B4-BE49-F238E27FC236}">
                <a16:creationId xmlns:a16="http://schemas.microsoft.com/office/drawing/2014/main" id="{438E98B5-7F5C-E7CF-8EF2-C772614DBE91}"/>
              </a:ext>
            </a:extLst>
          </p:cNvPr>
          <p:cNvSpPr txBox="1">
            <a:spLocks/>
          </p:cNvSpPr>
          <p:nvPr/>
        </p:nvSpPr>
        <p:spPr>
          <a:xfrm>
            <a:off x="792242" y="234323"/>
            <a:ext cx="5637720"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2.1 Layer Normalization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1833568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D00F57E-05D3-09C4-A223-DE38F776D3A4}"/>
              </a:ext>
            </a:extLst>
          </p:cNvPr>
          <p:cNvSpPr>
            <a:spLocks noGrp="1"/>
          </p:cNvSpPr>
          <p:nvPr>
            <p:ph type="dt" sz="half" idx="6"/>
          </p:nvPr>
        </p:nvSpPr>
        <p:spPr/>
        <p:txBody>
          <a:bodyPr/>
          <a:lstStyle/>
          <a:p>
            <a:fld id="{E4F9C00A-8AFB-47C9-A7D9-7909CE906E5E}" type="datetime4">
              <a:rPr lang="de-DE" smtClean="0"/>
              <a:pPr/>
              <a:t>9. Juli 2023</a:t>
            </a:fld>
            <a:endParaRPr lang="de-DE"/>
          </a:p>
        </p:txBody>
      </p:sp>
      <p:pic>
        <p:nvPicPr>
          <p:cNvPr id="66" name="Picture 6" descr="A diagram of a process&#10;&#10;Description automatically generated">
            <a:extLst>
              <a:ext uri="{FF2B5EF4-FFF2-40B4-BE49-F238E27FC236}">
                <a16:creationId xmlns:a16="http://schemas.microsoft.com/office/drawing/2014/main" id="{4586DA64-93C0-D40F-0BEC-22F5EB035EF5}"/>
              </a:ext>
            </a:extLst>
          </p:cNvPr>
          <p:cNvPicPr>
            <a:picLocks noChangeAspect="1"/>
          </p:cNvPicPr>
          <p:nvPr/>
        </p:nvPicPr>
        <p:blipFill rotWithShape="1">
          <a:blip r:embed="rId2"/>
          <a:srcRect l="1" t="11311" r="1393" b="4664"/>
          <a:stretch/>
        </p:blipFill>
        <p:spPr>
          <a:xfrm>
            <a:off x="548893" y="1301564"/>
            <a:ext cx="1900742" cy="4169317"/>
          </a:xfrm>
          <a:prstGeom prst="rect">
            <a:avLst/>
          </a:prstGeom>
        </p:spPr>
      </p:pic>
      <p:sp>
        <p:nvSpPr>
          <p:cNvPr id="67" name="Title 5">
            <a:extLst>
              <a:ext uri="{FF2B5EF4-FFF2-40B4-BE49-F238E27FC236}">
                <a16:creationId xmlns:a16="http://schemas.microsoft.com/office/drawing/2014/main" id="{34E7DE9C-576B-E8D3-B767-825126AA3E40}"/>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
        <p:nvSpPr>
          <p:cNvPr id="68" name="Rectangle 67">
            <a:extLst>
              <a:ext uri="{FF2B5EF4-FFF2-40B4-BE49-F238E27FC236}">
                <a16:creationId xmlns:a16="http://schemas.microsoft.com/office/drawing/2014/main" id="{E87DB803-E4C9-02C8-12E1-76564034A355}"/>
              </a:ext>
            </a:extLst>
          </p:cNvPr>
          <p:cNvSpPr/>
          <p:nvPr/>
        </p:nvSpPr>
        <p:spPr>
          <a:xfrm>
            <a:off x="871947" y="3429000"/>
            <a:ext cx="1256891" cy="6410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6ED0F64-864F-8435-9CA2-5D1DB381C1A4}"/>
                  </a:ext>
                </a:extLst>
              </p:cNvPr>
              <p:cNvSpPr txBox="1"/>
              <p:nvPr/>
            </p:nvSpPr>
            <p:spPr>
              <a:xfrm>
                <a:off x="2449635" y="4307074"/>
                <a:ext cx="7217601" cy="1351780"/>
              </a:xfrm>
              <a:prstGeom prst="rect">
                <a:avLst/>
              </a:prstGeom>
              <a:noFill/>
            </p:spPr>
            <p:txBody>
              <a:bodyPr wrap="square" rtlCol="0">
                <a:spAutoFit/>
              </a:bodyPr>
              <a:lstStyle/>
              <a:p>
                <a:r>
                  <a:rPr lang="en-DE" sz="2000" b="1" dirty="0">
                    <a:solidFill>
                      <a:schemeClr val="tx1"/>
                    </a:solidFill>
                  </a:rPr>
                  <a:t>[q,k,v] </a:t>
                </a:r>
                <a:r>
                  <a:rPr lang="en-DE" sz="2000" dirty="0">
                    <a:solidFill>
                      <a:schemeClr val="tx1"/>
                    </a:solidFill>
                  </a:rPr>
                  <a:t>= </a:t>
                </a:r>
                <a:r>
                  <a:rPr lang="en-DE" sz="2000" b="1" dirty="0">
                    <a:solidFill>
                      <a:schemeClr val="tx1"/>
                    </a:solidFill>
                  </a:rPr>
                  <a:t>zU</a:t>
                </a:r>
                <a:r>
                  <a:rPr lang="en-DE" sz="2000" baseline="-25000" dirty="0">
                    <a:solidFill>
                      <a:schemeClr val="tx1"/>
                    </a:solidFill>
                  </a:rPr>
                  <a:t>qkv				</a:t>
                </a:r>
                <a:r>
                  <a:rPr lang="en-DE" sz="2000" b="1" dirty="0">
                    <a:solidFill>
                      <a:schemeClr val="tx1"/>
                    </a:solidFill>
                  </a:rPr>
                  <a:t>U</a:t>
                </a:r>
                <a:r>
                  <a:rPr lang="en-DE" sz="2000" baseline="-25000" dirty="0">
                    <a:solidFill>
                      <a:schemeClr val="tx1"/>
                    </a:solidFill>
                  </a:rPr>
                  <a:t>qkv</a:t>
                </a:r>
                <a:r>
                  <a:rPr lang="en-DE" sz="2000" dirty="0">
                    <a:solidFill>
                      <a:schemeClr val="tx1"/>
                    </a:solidFill>
                  </a:rPr>
                  <a:t> </a:t>
                </a:r>
                <a14:m>
                  <m:oMath xmlns:m="http://schemas.openxmlformats.org/officeDocument/2006/math">
                    <m:r>
                      <a:rPr lang="en-DE"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ℝ</m:t>
                    </m:r>
                    <m:r>
                      <a:rPr lang="en-US" sz="2000" b="0" i="1" baseline="30000" smtClean="0">
                        <a:solidFill>
                          <a:schemeClr val="tx1"/>
                        </a:solidFill>
                        <a:latin typeface="Cambria Math" panose="02040503050406030204" pitchFamily="18" charset="0"/>
                        <a:ea typeface="Cambria Math" panose="02040503050406030204" pitchFamily="18" charset="0"/>
                      </a:rPr>
                      <m:t>𝐷</m:t>
                    </m:r>
                    <m:r>
                      <a:rPr lang="en-US" sz="2000" b="0" i="1" baseline="30000" smtClean="0">
                        <a:solidFill>
                          <a:schemeClr val="tx1"/>
                        </a:solidFill>
                        <a:latin typeface="Cambria Math" panose="02040503050406030204" pitchFamily="18" charset="0"/>
                        <a:ea typeface="Cambria Math" panose="02040503050406030204" pitchFamily="18" charset="0"/>
                      </a:rPr>
                      <m:t> </m:t>
                    </m:r>
                    <m:r>
                      <a:rPr lang="en-US" sz="2000" b="0" i="1" baseline="30000" smtClean="0">
                        <a:solidFill>
                          <a:schemeClr val="tx1"/>
                        </a:solidFill>
                        <a:latin typeface="Cambria Math" panose="02040503050406030204" pitchFamily="18" charset="0"/>
                        <a:ea typeface="Cambria Math" panose="02040503050406030204" pitchFamily="18" charset="0"/>
                      </a:rPr>
                      <m:t>𝑋</m:t>
                    </m:r>
                    <m:r>
                      <a:rPr lang="en-US" sz="2000" b="0" i="1" baseline="30000" smtClean="0">
                        <a:solidFill>
                          <a:schemeClr val="tx1"/>
                        </a:solidFill>
                        <a:latin typeface="Cambria Math" panose="02040503050406030204" pitchFamily="18" charset="0"/>
                        <a:ea typeface="Cambria Math" panose="02040503050406030204" pitchFamily="18" charset="0"/>
                      </a:rPr>
                      <m:t> 3</m:t>
                    </m:r>
                    <m:r>
                      <a:rPr lang="en-US" sz="2000" b="0" i="1" baseline="30000" smtClean="0">
                        <a:solidFill>
                          <a:schemeClr val="tx1"/>
                        </a:solidFill>
                        <a:latin typeface="Cambria Math" panose="02040503050406030204" pitchFamily="18" charset="0"/>
                        <a:ea typeface="Cambria Math" panose="02040503050406030204" pitchFamily="18" charset="0"/>
                      </a:rPr>
                      <m:t>𝐷h</m:t>
                    </m:r>
                  </m:oMath>
                </a14:m>
                <a:r>
                  <a:rPr lang="en-DE" sz="2000" b="1" dirty="0">
                    <a:solidFill>
                      <a:schemeClr val="tx1"/>
                    </a:solidFill>
                  </a:rPr>
                  <a:t>	</a:t>
                </a:r>
                <a:r>
                  <a:rPr lang="en-DE" sz="2000" dirty="0">
                    <a:solidFill>
                      <a:schemeClr val="tx1"/>
                    </a:solidFill>
                  </a:rPr>
                  <a:t>(4)</a:t>
                </a:r>
                <a:endParaRPr lang="en-DE" sz="2000" baseline="30000" dirty="0">
                  <a:solidFill>
                    <a:schemeClr val="tx1"/>
                  </a:solidFill>
                </a:endParaRPr>
              </a:p>
              <a:p>
                <a:r>
                  <a:rPr lang="en-DE" sz="2000" dirty="0">
                    <a:solidFill>
                      <a:schemeClr val="tx1"/>
                    </a:solidFill>
                  </a:rPr>
                  <a:t>A = softmax(</a:t>
                </a:r>
                <a:r>
                  <a:rPr lang="en-DE" sz="2000" b="1" dirty="0">
                    <a:solidFill>
                      <a:schemeClr val="tx1"/>
                    </a:solidFill>
                  </a:rPr>
                  <a:t>qk</a:t>
                </a:r>
                <a:r>
                  <a:rPr lang="en-DE" sz="2000" baseline="30000" dirty="0">
                    <a:solidFill>
                      <a:schemeClr val="tx1"/>
                    </a:solidFill>
                  </a:rPr>
                  <a:t>T</a:t>
                </a:r>
                <a:r>
                  <a:rPr lang="en-DE" sz="2000" dirty="0">
                    <a:solidFill>
                      <a:schemeClr val="tx1"/>
                    </a:solidFill>
                  </a:rPr>
                  <a:t>/</a:t>
                </a:r>
                <a14:m>
                  <m:oMath xmlns:m="http://schemas.openxmlformats.org/officeDocument/2006/math">
                    <m:rad>
                      <m:radPr>
                        <m:degHide m:val="on"/>
                        <m:ctrlPr>
                          <a:rPr lang="en-DE" sz="2000" i="1" smtClean="0">
                            <a:solidFill>
                              <a:schemeClr val="tx1"/>
                            </a:solidFill>
                            <a:latin typeface="Cambria Math" panose="02040503050406030204" pitchFamily="18" charset="0"/>
                          </a:rPr>
                        </m:ctrlPr>
                      </m:radPr>
                      <m:deg/>
                      <m:e>
                        <m:r>
                          <a:rPr lang="en-US" sz="2000" b="0" i="1" smtClean="0">
                            <a:solidFill>
                              <a:schemeClr val="tx1"/>
                            </a:solidFill>
                            <a:latin typeface="Cambria Math" panose="02040503050406030204" pitchFamily="18" charset="0"/>
                          </a:rPr>
                          <m:t>𝐷</m:t>
                        </m:r>
                        <m:r>
                          <a:rPr lang="en-US" sz="2000" b="0" i="1" baseline="-25000" smtClean="0">
                            <a:solidFill>
                              <a:schemeClr val="tx1"/>
                            </a:solidFill>
                            <a:latin typeface="Cambria Math" panose="02040503050406030204" pitchFamily="18" charset="0"/>
                          </a:rPr>
                          <m:t>h</m:t>
                        </m:r>
                      </m:e>
                    </m:rad>
                  </m:oMath>
                </a14:m>
                <a:r>
                  <a:rPr lang="en-DE" sz="2000" dirty="0">
                    <a:solidFill>
                      <a:schemeClr val="tx1"/>
                    </a:solidFill>
                  </a:rPr>
                  <a:t>)			A </a:t>
                </a:r>
                <a14:m>
                  <m:oMath xmlns:m="http://schemas.openxmlformats.org/officeDocument/2006/math">
                    <m:r>
                      <a:rPr lang="en-DE" sz="2000" i="1">
                        <a:solidFill>
                          <a:schemeClr val="tx1"/>
                        </a:solidFill>
                        <a:latin typeface="Cambria Math" panose="02040503050406030204" pitchFamily="18" charset="0"/>
                        <a:ea typeface="Cambria Math" panose="02040503050406030204" pitchFamily="18" charset="0"/>
                      </a:rPr>
                      <m:t>∈</m:t>
                    </m:r>
                    <m:r>
                      <a:rPr lang="en-US" sz="2000" i="1">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ℝ</m:t>
                    </m:r>
                    <m:r>
                      <a:rPr lang="en-US" sz="2000" b="0" i="1" baseline="30000" smtClean="0">
                        <a:solidFill>
                          <a:schemeClr val="tx1"/>
                        </a:solidFill>
                        <a:latin typeface="Cambria Math" panose="02040503050406030204" pitchFamily="18" charset="0"/>
                        <a:ea typeface="Cambria Math" panose="02040503050406030204" pitchFamily="18" charset="0"/>
                      </a:rPr>
                      <m:t>𝑁</m:t>
                    </m:r>
                    <m:r>
                      <a:rPr lang="en-US" sz="2000" b="0" i="1" baseline="30000" smtClean="0">
                        <a:solidFill>
                          <a:schemeClr val="tx1"/>
                        </a:solidFill>
                        <a:latin typeface="Cambria Math" panose="02040503050406030204" pitchFamily="18" charset="0"/>
                        <a:ea typeface="Cambria Math" panose="02040503050406030204" pitchFamily="18" charset="0"/>
                      </a:rPr>
                      <m:t> </m:t>
                    </m:r>
                    <m:r>
                      <m:rPr>
                        <m:sty m:val="p"/>
                      </m:rPr>
                      <a:rPr lang="el-GR" sz="2000" b="0" i="1" baseline="30000" smtClean="0">
                        <a:solidFill>
                          <a:schemeClr val="tx1"/>
                        </a:solidFill>
                        <a:latin typeface="Cambria Math" panose="02040503050406030204" pitchFamily="18" charset="0"/>
                        <a:ea typeface="Cambria Math" panose="02040503050406030204" pitchFamily="18" charset="0"/>
                      </a:rPr>
                      <m:t>Χ</m:t>
                    </m:r>
                    <m:r>
                      <a:rPr lang="en-US" sz="2000" b="0" i="1" baseline="30000" smtClean="0">
                        <a:solidFill>
                          <a:schemeClr val="tx1"/>
                        </a:solidFill>
                        <a:latin typeface="Cambria Math" panose="02040503050406030204" pitchFamily="18" charset="0"/>
                        <a:ea typeface="Cambria Math" panose="02040503050406030204" pitchFamily="18" charset="0"/>
                      </a:rPr>
                      <m:t> </m:t>
                    </m:r>
                    <m:r>
                      <a:rPr lang="en-US" sz="2000" b="0" i="1" baseline="30000" smtClean="0">
                        <a:solidFill>
                          <a:schemeClr val="tx1"/>
                        </a:solidFill>
                        <a:latin typeface="Cambria Math" panose="02040503050406030204" pitchFamily="18" charset="0"/>
                        <a:ea typeface="Cambria Math" panose="02040503050406030204" pitchFamily="18" charset="0"/>
                      </a:rPr>
                      <m:t>𝑁</m:t>
                    </m:r>
                  </m:oMath>
                </a14:m>
                <a:r>
                  <a:rPr lang="en-US" sz="2000" baseline="30000" dirty="0">
                    <a:solidFill>
                      <a:schemeClr val="tx1"/>
                    </a:solidFill>
                    <a:ea typeface="Cambria Math" panose="02040503050406030204" pitchFamily="18" charset="0"/>
                  </a:rPr>
                  <a:t>	</a:t>
                </a:r>
                <a:r>
                  <a:rPr lang="en-US" sz="2000" dirty="0">
                    <a:solidFill>
                      <a:schemeClr val="tx1"/>
                    </a:solidFill>
                    <a:ea typeface="Cambria Math" panose="02040503050406030204" pitchFamily="18" charset="0"/>
                  </a:rPr>
                  <a:t>(5)</a:t>
                </a:r>
              </a:p>
              <a:p>
                <a:r>
                  <a:rPr lang="en-US" sz="2000" dirty="0">
                    <a:solidFill>
                      <a:schemeClr val="tx1"/>
                    </a:solidFill>
                    <a:ea typeface="Cambria Math" panose="02040503050406030204" pitchFamily="18" charset="0"/>
                  </a:rPr>
                  <a:t>SA(</a:t>
                </a:r>
                <a:r>
                  <a:rPr lang="en-US" sz="2000" b="1" dirty="0">
                    <a:solidFill>
                      <a:schemeClr val="tx1"/>
                    </a:solidFill>
                    <a:ea typeface="Cambria Math" panose="02040503050406030204" pitchFamily="18" charset="0"/>
                  </a:rPr>
                  <a:t>z</a:t>
                </a:r>
                <a:r>
                  <a:rPr lang="en-US" sz="2000" dirty="0">
                    <a:solidFill>
                      <a:schemeClr val="tx1"/>
                    </a:solidFill>
                    <a:ea typeface="Cambria Math" panose="02040503050406030204" pitchFamily="18" charset="0"/>
                  </a:rPr>
                  <a:t>) = A</a:t>
                </a:r>
                <a:r>
                  <a:rPr lang="en-US" sz="2000" b="1" dirty="0">
                    <a:solidFill>
                      <a:schemeClr val="tx1"/>
                    </a:solidFill>
                    <a:ea typeface="Cambria Math" panose="02040503050406030204" pitchFamily="18" charset="0"/>
                  </a:rPr>
                  <a:t>v						</a:t>
                </a:r>
                <a:r>
                  <a:rPr lang="en-US" sz="2000" dirty="0">
                    <a:solidFill>
                      <a:schemeClr val="tx1"/>
                    </a:solidFill>
                    <a:ea typeface="Cambria Math" panose="02040503050406030204" pitchFamily="18" charset="0"/>
                  </a:rPr>
                  <a:t>(6)</a:t>
                </a:r>
              </a:p>
              <a:p>
                <a:r>
                  <a:rPr lang="en-US" sz="2000" dirty="0" err="1">
                    <a:solidFill>
                      <a:schemeClr val="tx1"/>
                    </a:solidFill>
                    <a:ea typeface="Cambria Math" panose="02040503050406030204" pitchFamily="18" charset="0"/>
                  </a:rPr>
                  <a:t>Z</a:t>
                </a:r>
                <a:r>
                  <a:rPr lang="en-US" sz="2000" baseline="-25000" dirty="0" err="1">
                    <a:solidFill>
                      <a:schemeClr val="tx1"/>
                    </a:solidFill>
                    <a:ea typeface="Cambria Math" panose="02040503050406030204" pitchFamily="18" charset="0"/>
                  </a:rPr>
                  <a:t>msa</a:t>
                </a:r>
                <a:r>
                  <a:rPr lang="en-US" sz="2000" dirty="0">
                    <a:solidFill>
                      <a:schemeClr val="tx1"/>
                    </a:solidFill>
                    <a:ea typeface="Cambria Math" panose="02040503050406030204" pitchFamily="18" charset="0"/>
                  </a:rPr>
                  <a:t>= [SA</a:t>
                </a:r>
                <a:r>
                  <a:rPr lang="en-US" sz="2000" baseline="-25000" dirty="0">
                    <a:solidFill>
                      <a:schemeClr val="tx1"/>
                    </a:solidFill>
                    <a:ea typeface="Cambria Math" panose="02040503050406030204" pitchFamily="18" charset="0"/>
                  </a:rPr>
                  <a:t>1</a:t>
                </a:r>
                <a:r>
                  <a:rPr lang="en-US" sz="2000" dirty="0">
                    <a:solidFill>
                      <a:schemeClr val="tx1"/>
                    </a:solidFill>
                    <a:ea typeface="Cambria Math" panose="02040503050406030204" pitchFamily="18" charset="0"/>
                  </a:rPr>
                  <a:t>(z); SA</a:t>
                </a:r>
                <a:r>
                  <a:rPr lang="en-US" sz="2000" baseline="-25000" dirty="0">
                    <a:solidFill>
                      <a:schemeClr val="tx1"/>
                    </a:solidFill>
                    <a:ea typeface="Cambria Math" panose="02040503050406030204" pitchFamily="18" charset="0"/>
                  </a:rPr>
                  <a:t>2</a:t>
                </a:r>
                <a:r>
                  <a:rPr lang="en-US" sz="2000" dirty="0">
                    <a:solidFill>
                      <a:schemeClr val="tx1"/>
                    </a:solidFill>
                    <a:ea typeface="Cambria Math" panose="02040503050406030204" pitchFamily="18" charset="0"/>
                  </a:rPr>
                  <a:t>(z);….. ; </a:t>
                </a:r>
                <a:r>
                  <a:rPr lang="en-US" sz="2000" dirty="0" err="1">
                    <a:solidFill>
                      <a:schemeClr val="tx1"/>
                    </a:solidFill>
                    <a:ea typeface="Cambria Math" panose="02040503050406030204" pitchFamily="18" charset="0"/>
                  </a:rPr>
                  <a:t>SA</a:t>
                </a:r>
                <a:r>
                  <a:rPr lang="en-US" sz="2000" baseline="-25000" dirty="0" err="1">
                    <a:solidFill>
                      <a:schemeClr val="tx1"/>
                    </a:solidFill>
                    <a:ea typeface="Cambria Math" panose="02040503050406030204" pitchFamily="18" charset="0"/>
                  </a:rPr>
                  <a:t>k</a:t>
                </a:r>
                <a:r>
                  <a:rPr lang="en-US" sz="2000" dirty="0">
                    <a:solidFill>
                      <a:schemeClr val="tx1"/>
                    </a:solidFill>
                    <a:ea typeface="Cambria Math" panose="02040503050406030204" pitchFamily="18" charset="0"/>
                  </a:rPr>
                  <a:t>(z)]</a:t>
                </a:r>
                <a:r>
                  <a:rPr lang="en-US" sz="2000" b="1" dirty="0" err="1">
                    <a:solidFill>
                      <a:schemeClr val="tx1"/>
                    </a:solidFill>
                    <a:ea typeface="Cambria Math" panose="02040503050406030204" pitchFamily="18" charset="0"/>
                  </a:rPr>
                  <a:t>U</a:t>
                </a:r>
                <a:r>
                  <a:rPr lang="en-US" sz="2000" baseline="-25000" dirty="0" err="1">
                    <a:solidFill>
                      <a:schemeClr val="tx1"/>
                    </a:solidFill>
                    <a:ea typeface="Cambria Math" panose="02040503050406030204" pitchFamily="18" charset="0"/>
                  </a:rPr>
                  <a:t>msa</a:t>
                </a:r>
                <a:r>
                  <a:rPr lang="en-US" sz="2000" baseline="-25000" dirty="0">
                    <a:solidFill>
                      <a:schemeClr val="tx1"/>
                    </a:solidFill>
                    <a:ea typeface="Cambria Math" panose="02040503050406030204" pitchFamily="18" charset="0"/>
                  </a:rPr>
                  <a:t>	</a:t>
                </a:r>
                <a:r>
                  <a:rPr lang="en-US" sz="2000" b="1" dirty="0" err="1">
                    <a:solidFill>
                      <a:schemeClr val="tx1"/>
                    </a:solidFill>
                    <a:ea typeface="Cambria Math" panose="02040503050406030204" pitchFamily="18" charset="0"/>
                  </a:rPr>
                  <a:t>U</a:t>
                </a:r>
                <a:r>
                  <a:rPr lang="en-US" sz="2000" baseline="-25000" dirty="0" err="1">
                    <a:solidFill>
                      <a:schemeClr val="tx1"/>
                    </a:solidFill>
                    <a:ea typeface="Cambria Math" panose="02040503050406030204" pitchFamily="18" charset="0"/>
                  </a:rPr>
                  <a:t>msa</a:t>
                </a:r>
                <a:r>
                  <a:rPr lang="en-US" sz="2000" baseline="-25000" dirty="0">
                    <a:solidFill>
                      <a:schemeClr val="tx1"/>
                    </a:solidFill>
                    <a:ea typeface="Cambria Math" panose="02040503050406030204" pitchFamily="18" charset="0"/>
                  </a:rPr>
                  <a:t>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 </m:t>
                    </m:r>
                    <m:r>
                      <a:rPr lang="en-US" sz="2000" b="0" i="1" smtClean="0">
                        <a:solidFill>
                          <a:schemeClr val="tx1"/>
                        </a:solidFill>
                        <a:latin typeface="Cambria Math" panose="02040503050406030204" pitchFamily="18" charset="0"/>
                        <a:ea typeface="Cambria Math" panose="02040503050406030204" pitchFamily="18" charset="0"/>
                      </a:rPr>
                      <m:t>ℝ</m:t>
                    </m:r>
                    <m:r>
                      <a:rPr lang="en-US" sz="2000" b="0" i="1" baseline="30000" smtClean="0">
                        <a:solidFill>
                          <a:schemeClr val="tx1"/>
                        </a:solidFill>
                        <a:latin typeface="Cambria Math" panose="02040503050406030204" pitchFamily="18" charset="0"/>
                        <a:ea typeface="Cambria Math" panose="02040503050406030204" pitchFamily="18" charset="0"/>
                      </a:rPr>
                      <m:t>𝑘</m:t>
                    </m:r>
                    <m:r>
                      <a:rPr lang="en-US" sz="2000" b="0" i="1" baseline="30000" smtClean="0">
                        <a:solidFill>
                          <a:schemeClr val="tx1"/>
                        </a:solidFill>
                        <a:latin typeface="Cambria Math" panose="02040503050406030204" pitchFamily="18" charset="0"/>
                        <a:ea typeface="Cambria Math" panose="02040503050406030204" pitchFamily="18" charset="0"/>
                      </a:rPr>
                      <m:t> . </m:t>
                    </m:r>
                    <m:r>
                      <a:rPr lang="en-US" sz="2000" b="0" i="1" baseline="30000" smtClean="0">
                        <a:solidFill>
                          <a:schemeClr val="tx1"/>
                        </a:solidFill>
                        <a:latin typeface="Cambria Math" panose="02040503050406030204" pitchFamily="18" charset="0"/>
                        <a:ea typeface="Cambria Math" panose="02040503050406030204" pitchFamily="18" charset="0"/>
                      </a:rPr>
                      <m:t>𝐷h</m:t>
                    </m:r>
                    <m:r>
                      <a:rPr lang="en-US" sz="2000" b="0" i="1" baseline="30000" smtClean="0">
                        <a:solidFill>
                          <a:schemeClr val="tx1"/>
                        </a:solidFill>
                        <a:latin typeface="Cambria Math" panose="02040503050406030204" pitchFamily="18" charset="0"/>
                        <a:ea typeface="Cambria Math" panose="02040503050406030204" pitchFamily="18" charset="0"/>
                      </a:rPr>
                      <m:t> </m:t>
                    </m:r>
                    <m:r>
                      <a:rPr lang="en-US" sz="2000" b="0" i="1" baseline="30000" smtClean="0">
                        <a:solidFill>
                          <a:schemeClr val="tx1"/>
                        </a:solidFill>
                        <a:latin typeface="Cambria Math" panose="02040503050406030204" pitchFamily="18" charset="0"/>
                        <a:ea typeface="Cambria Math" panose="02040503050406030204" pitchFamily="18" charset="0"/>
                      </a:rPr>
                      <m:t>𝑋</m:t>
                    </m:r>
                    <m:r>
                      <a:rPr lang="en-US" sz="2000" b="0" i="1" baseline="30000" smtClean="0">
                        <a:solidFill>
                          <a:schemeClr val="tx1"/>
                        </a:solidFill>
                        <a:latin typeface="Cambria Math" panose="02040503050406030204" pitchFamily="18" charset="0"/>
                        <a:ea typeface="Cambria Math" panose="02040503050406030204" pitchFamily="18" charset="0"/>
                      </a:rPr>
                      <m:t> </m:t>
                    </m:r>
                    <m:r>
                      <a:rPr lang="en-US" sz="2000" b="0" i="1" baseline="30000" smtClean="0">
                        <a:solidFill>
                          <a:schemeClr val="tx1"/>
                        </a:solidFill>
                        <a:latin typeface="Cambria Math" panose="02040503050406030204" pitchFamily="18" charset="0"/>
                        <a:ea typeface="Cambria Math" panose="02040503050406030204" pitchFamily="18" charset="0"/>
                      </a:rPr>
                      <m:t>𝐷</m:t>
                    </m:r>
                  </m:oMath>
                </a14:m>
                <a:r>
                  <a:rPr lang="en-US" sz="2000" baseline="30000" dirty="0">
                    <a:solidFill>
                      <a:schemeClr val="tx1"/>
                    </a:solidFill>
                    <a:ea typeface="Cambria Math" panose="02040503050406030204" pitchFamily="18" charset="0"/>
                  </a:rPr>
                  <a:t>	</a:t>
                </a:r>
                <a:r>
                  <a:rPr lang="en-US" sz="2000" dirty="0">
                    <a:solidFill>
                      <a:schemeClr val="tx1"/>
                    </a:solidFill>
                    <a:ea typeface="Cambria Math" panose="02040503050406030204" pitchFamily="18" charset="0"/>
                  </a:rPr>
                  <a:t>(7)</a:t>
                </a:r>
              </a:p>
            </p:txBody>
          </p:sp>
        </mc:Choice>
        <mc:Fallback xmlns="">
          <p:sp>
            <p:nvSpPr>
              <p:cNvPr id="69" name="TextBox 68">
                <a:extLst>
                  <a:ext uri="{FF2B5EF4-FFF2-40B4-BE49-F238E27FC236}">
                    <a16:creationId xmlns:a16="http://schemas.microsoft.com/office/drawing/2014/main" id="{C6ED0F64-864F-8435-9CA2-5D1DB381C1A4}"/>
                  </a:ext>
                </a:extLst>
              </p:cNvPr>
              <p:cNvSpPr txBox="1">
                <a:spLocks noRot="1" noChangeAspect="1" noMove="1" noResize="1" noEditPoints="1" noAdjustHandles="1" noChangeArrowheads="1" noChangeShapeType="1" noTextEdit="1"/>
              </p:cNvSpPr>
              <p:nvPr/>
            </p:nvSpPr>
            <p:spPr>
              <a:xfrm>
                <a:off x="2449635" y="4307074"/>
                <a:ext cx="7217601" cy="1351780"/>
              </a:xfrm>
              <a:prstGeom prst="rect">
                <a:avLst/>
              </a:prstGeom>
              <a:blipFill>
                <a:blip r:embed="rId3"/>
                <a:stretch>
                  <a:fillRect l="-877" t="-2804" b="-7477"/>
                </a:stretch>
              </a:blipFill>
            </p:spPr>
            <p:txBody>
              <a:bodyPr/>
              <a:lstStyle/>
              <a:p>
                <a:r>
                  <a:rPr lang="en-DE">
                    <a:noFill/>
                  </a:rPr>
                  <a:t> </a:t>
                </a:r>
              </a:p>
            </p:txBody>
          </p:sp>
        </mc:Fallback>
      </mc:AlternateContent>
      <p:pic>
        <p:nvPicPr>
          <p:cNvPr id="71" name="Picture 70" descr="A diagram of a diagram&#10;&#10;Description automatically generated">
            <a:extLst>
              <a:ext uri="{FF2B5EF4-FFF2-40B4-BE49-F238E27FC236}">
                <a16:creationId xmlns:a16="http://schemas.microsoft.com/office/drawing/2014/main" id="{E7F9B2E8-8E54-315B-B1D4-9FA16C83A8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7248" y="1763680"/>
            <a:ext cx="5674571" cy="2107267"/>
          </a:xfrm>
          <a:prstGeom prst="rect">
            <a:avLst/>
          </a:prstGeom>
          <a:ln w="12700">
            <a:solidFill>
              <a:schemeClr val="tx1"/>
            </a:solidFill>
          </a:ln>
        </p:spPr>
      </p:pic>
      <p:sp>
        <p:nvSpPr>
          <p:cNvPr id="72" name="TextBox 71">
            <a:extLst>
              <a:ext uri="{FF2B5EF4-FFF2-40B4-BE49-F238E27FC236}">
                <a16:creationId xmlns:a16="http://schemas.microsoft.com/office/drawing/2014/main" id="{FB59EFE6-54A6-255D-2934-09EB151DC358}"/>
              </a:ext>
            </a:extLst>
          </p:cNvPr>
          <p:cNvSpPr txBox="1"/>
          <p:nvPr/>
        </p:nvSpPr>
        <p:spPr>
          <a:xfrm>
            <a:off x="2449635" y="1649859"/>
            <a:ext cx="3757613" cy="1200329"/>
          </a:xfrm>
          <a:prstGeom prst="rect">
            <a:avLst/>
          </a:prstGeom>
          <a:noFill/>
        </p:spPr>
        <p:txBody>
          <a:bodyPr wrap="square" rtlCol="0">
            <a:spAutoFit/>
          </a:bodyPr>
          <a:lstStyle/>
          <a:p>
            <a:r>
              <a:rPr lang="en-GB" dirty="0"/>
              <a:t>T</a:t>
            </a:r>
            <a:r>
              <a:rPr lang="en-DE" dirty="0"/>
              <a:t>he multi-head attention(MHA) step, included in each L stacked transformers, corresponds to equations (4), (5), (6) and (7)</a:t>
            </a:r>
          </a:p>
        </p:txBody>
      </p:sp>
      <p:sp>
        <p:nvSpPr>
          <p:cNvPr id="73" name="Rectangle 72">
            <a:extLst>
              <a:ext uri="{FF2B5EF4-FFF2-40B4-BE49-F238E27FC236}">
                <a16:creationId xmlns:a16="http://schemas.microsoft.com/office/drawing/2014/main" id="{20F702FB-2043-EB85-0063-0E68406264B3}"/>
              </a:ext>
            </a:extLst>
          </p:cNvPr>
          <p:cNvSpPr/>
          <p:nvPr/>
        </p:nvSpPr>
        <p:spPr>
          <a:xfrm>
            <a:off x="6207248" y="1820343"/>
            <a:ext cx="3459988" cy="192281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ight Arrow 73">
            <a:extLst>
              <a:ext uri="{FF2B5EF4-FFF2-40B4-BE49-F238E27FC236}">
                <a16:creationId xmlns:a16="http://schemas.microsoft.com/office/drawing/2014/main" id="{DA604661-DAB5-AE6A-BC26-17EABB337053}"/>
              </a:ext>
            </a:extLst>
          </p:cNvPr>
          <p:cNvSpPr/>
          <p:nvPr/>
        </p:nvSpPr>
        <p:spPr>
          <a:xfrm>
            <a:off x="2449635" y="3366636"/>
            <a:ext cx="3646365" cy="3765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TextBox 74">
            <a:extLst>
              <a:ext uri="{FF2B5EF4-FFF2-40B4-BE49-F238E27FC236}">
                <a16:creationId xmlns:a16="http://schemas.microsoft.com/office/drawing/2014/main" id="{3BA8987B-D98A-EA7B-0877-C23EBE7F562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2" name="object 25">
            <a:extLst>
              <a:ext uri="{FF2B5EF4-FFF2-40B4-BE49-F238E27FC236}">
                <a16:creationId xmlns:a16="http://schemas.microsoft.com/office/drawing/2014/main" id="{4D20AE0B-D4E1-1535-39A8-349DEF6BD3F5}"/>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3" name="object 27">
            <a:extLst>
              <a:ext uri="{FF2B5EF4-FFF2-40B4-BE49-F238E27FC236}">
                <a16:creationId xmlns:a16="http://schemas.microsoft.com/office/drawing/2014/main" id="{B9381656-1D2B-DC18-20A2-01F441D2E3D0}"/>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33</a:t>
            </a:fld>
            <a:endParaRPr>
              <a:solidFill>
                <a:srgbClr val="000000"/>
              </a:solidFill>
            </a:endParaRPr>
          </a:p>
        </p:txBody>
      </p:sp>
    </p:spTree>
    <p:extLst>
      <p:ext uri="{BB962C8B-B14F-4D97-AF65-F5344CB8AC3E}">
        <p14:creationId xmlns:p14="http://schemas.microsoft.com/office/powerpoint/2010/main" val="323367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D00F57E-05D3-09C4-A223-DE38F776D3A4}"/>
              </a:ext>
            </a:extLst>
          </p:cNvPr>
          <p:cNvSpPr>
            <a:spLocks noGrp="1"/>
          </p:cNvSpPr>
          <p:nvPr>
            <p:ph type="dt" sz="half" idx="6"/>
          </p:nvPr>
        </p:nvSpPr>
        <p:spPr/>
        <p:txBody>
          <a:bodyPr/>
          <a:lstStyle/>
          <a:p>
            <a:fld id="{E4F9C00A-8AFB-47C9-A7D9-7909CE906E5E}" type="datetime4">
              <a:rPr lang="de-DE" smtClean="0"/>
              <a:pPr/>
              <a:t>9. Juli 2023</a:t>
            </a:fld>
            <a:endParaRPr lang="de-DE"/>
          </a:p>
        </p:txBody>
      </p:sp>
      <p:sp>
        <p:nvSpPr>
          <p:cNvPr id="16" name="Rectangle 15">
            <a:extLst>
              <a:ext uri="{FF2B5EF4-FFF2-40B4-BE49-F238E27FC236}">
                <a16:creationId xmlns:a16="http://schemas.microsoft.com/office/drawing/2014/main" id="{B07F70D4-74AD-A8C5-E231-9CD4FA1B572C}"/>
              </a:ext>
            </a:extLst>
          </p:cNvPr>
          <p:cNvSpPr/>
          <p:nvPr/>
        </p:nvSpPr>
        <p:spPr>
          <a:xfrm>
            <a:off x="1031135" y="3176371"/>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TextBox 16">
            <a:extLst>
              <a:ext uri="{FF2B5EF4-FFF2-40B4-BE49-F238E27FC236}">
                <a16:creationId xmlns:a16="http://schemas.microsoft.com/office/drawing/2014/main" id="{4F8FC394-E288-980E-D31A-DEB95AC1EEC8}"/>
              </a:ext>
            </a:extLst>
          </p:cNvPr>
          <p:cNvSpPr txBox="1"/>
          <p:nvPr/>
        </p:nvSpPr>
        <p:spPr>
          <a:xfrm>
            <a:off x="1055682" y="3432233"/>
            <a:ext cx="813459" cy="307777"/>
          </a:xfrm>
          <a:prstGeom prst="rect">
            <a:avLst/>
          </a:prstGeom>
          <a:noFill/>
        </p:spPr>
        <p:txBody>
          <a:bodyPr wrap="square">
            <a:spAutoFit/>
          </a:bodyPr>
          <a:lstStyle/>
          <a:p>
            <a:r>
              <a:rPr lang="en-GB" sz="1400" dirty="0"/>
              <a:t>(b</a:t>
            </a:r>
            <a:r>
              <a:rPr lang="en-DE" sz="1400" dirty="0"/>
              <a:t>,n,d)</a:t>
            </a:r>
          </a:p>
        </p:txBody>
      </p:sp>
      <p:sp>
        <p:nvSpPr>
          <p:cNvPr id="18" name="TextBox 17">
            <a:extLst>
              <a:ext uri="{FF2B5EF4-FFF2-40B4-BE49-F238E27FC236}">
                <a16:creationId xmlns:a16="http://schemas.microsoft.com/office/drawing/2014/main" id="{7B854F50-69AC-4663-580D-0602EE5C8CC0}"/>
              </a:ext>
            </a:extLst>
          </p:cNvPr>
          <p:cNvSpPr txBox="1"/>
          <p:nvPr/>
        </p:nvSpPr>
        <p:spPr>
          <a:xfrm>
            <a:off x="400050" y="4706412"/>
            <a:ext cx="1586516" cy="1200329"/>
          </a:xfrm>
          <a:prstGeom prst="rect">
            <a:avLst/>
          </a:prstGeom>
          <a:noFill/>
        </p:spPr>
        <p:txBody>
          <a:bodyPr wrap="square" rtlCol="0">
            <a:spAutoFit/>
          </a:bodyPr>
          <a:lstStyle/>
          <a:p>
            <a:r>
              <a:rPr lang="en-GB" dirty="0"/>
              <a:t>Hidden state from previous encoder split into k</a:t>
            </a:r>
            <a:r>
              <a:rPr lang="en-DE" dirty="0"/>
              <a:t>-heads</a:t>
            </a:r>
          </a:p>
        </p:txBody>
      </p:sp>
      <p:sp>
        <p:nvSpPr>
          <p:cNvPr id="25" name="Rectangle 24">
            <a:extLst>
              <a:ext uri="{FF2B5EF4-FFF2-40B4-BE49-F238E27FC236}">
                <a16:creationId xmlns:a16="http://schemas.microsoft.com/office/drawing/2014/main" id="{8635F72B-C1CA-5DF4-1673-0783C062D0E4}"/>
              </a:ext>
            </a:extLst>
          </p:cNvPr>
          <p:cNvSpPr/>
          <p:nvPr/>
        </p:nvSpPr>
        <p:spPr>
          <a:xfrm>
            <a:off x="4435862" y="3991945"/>
            <a:ext cx="658907" cy="65030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Rectangle 25">
            <a:extLst>
              <a:ext uri="{FF2B5EF4-FFF2-40B4-BE49-F238E27FC236}">
                <a16:creationId xmlns:a16="http://schemas.microsoft.com/office/drawing/2014/main" id="{8B3F967C-BE81-1AFA-10BD-BC557B1C277B}"/>
              </a:ext>
            </a:extLst>
          </p:cNvPr>
          <p:cNvSpPr/>
          <p:nvPr/>
        </p:nvSpPr>
        <p:spPr>
          <a:xfrm>
            <a:off x="4435862" y="3089710"/>
            <a:ext cx="658907" cy="6503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TextBox 26">
            <a:extLst>
              <a:ext uri="{FF2B5EF4-FFF2-40B4-BE49-F238E27FC236}">
                <a16:creationId xmlns:a16="http://schemas.microsoft.com/office/drawing/2014/main" id="{FBE7EFE3-F637-E93C-B85E-5118680A2B9F}"/>
              </a:ext>
            </a:extLst>
          </p:cNvPr>
          <p:cNvSpPr txBox="1"/>
          <p:nvPr/>
        </p:nvSpPr>
        <p:spPr>
          <a:xfrm>
            <a:off x="4446836" y="2394223"/>
            <a:ext cx="583814" cy="307777"/>
          </a:xfrm>
          <a:prstGeom prst="rect">
            <a:avLst/>
          </a:prstGeom>
          <a:noFill/>
        </p:spPr>
        <p:txBody>
          <a:bodyPr wrap="none" rtlCol="0">
            <a:spAutoFit/>
          </a:bodyPr>
          <a:lstStyle/>
          <a:p>
            <a:r>
              <a:rPr lang="en-GB" sz="1400" dirty="0">
                <a:solidFill>
                  <a:schemeClr val="accent5">
                    <a:lumMod val="75000"/>
                  </a:schemeClr>
                </a:solidFill>
              </a:rPr>
              <a:t>d</a:t>
            </a:r>
            <a:r>
              <a:rPr lang="en-DE" sz="1400" baseline="-25000" dirty="0">
                <a:solidFill>
                  <a:schemeClr val="accent5">
                    <a:lumMod val="75000"/>
                  </a:schemeClr>
                </a:solidFill>
              </a:rPr>
              <a:t>h</a:t>
            </a:r>
            <a:r>
              <a:rPr lang="en-DE" sz="1400" dirty="0">
                <a:solidFill>
                  <a:schemeClr val="accent5">
                    <a:lumMod val="75000"/>
                  </a:schemeClr>
                </a:solidFill>
              </a:rPr>
              <a:t>, d</a:t>
            </a:r>
            <a:r>
              <a:rPr lang="en-DE" sz="1400" baseline="-25000" dirty="0">
                <a:solidFill>
                  <a:schemeClr val="accent5">
                    <a:lumMod val="75000"/>
                  </a:schemeClr>
                </a:solidFill>
              </a:rPr>
              <a:t>h</a:t>
            </a:r>
          </a:p>
        </p:txBody>
      </p:sp>
      <p:sp>
        <p:nvSpPr>
          <p:cNvPr id="28" name="TextBox 27">
            <a:extLst>
              <a:ext uri="{FF2B5EF4-FFF2-40B4-BE49-F238E27FC236}">
                <a16:creationId xmlns:a16="http://schemas.microsoft.com/office/drawing/2014/main" id="{44EC0F2F-E185-7042-C665-A48648570ED3}"/>
              </a:ext>
            </a:extLst>
          </p:cNvPr>
          <p:cNvSpPr txBox="1"/>
          <p:nvPr/>
        </p:nvSpPr>
        <p:spPr>
          <a:xfrm>
            <a:off x="4446835" y="3290227"/>
            <a:ext cx="583814" cy="307777"/>
          </a:xfrm>
          <a:prstGeom prst="rect">
            <a:avLst/>
          </a:prstGeom>
          <a:noFill/>
        </p:spPr>
        <p:txBody>
          <a:bodyPr wrap="none" rtlCol="0">
            <a:spAutoFit/>
          </a:bodyPr>
          <a:lstStyle/>
          <a:p>
            <a:r>
              <a:rPr lang="en-GB" sz="1400" dirty="0">
                <a:solidFill>
                  <a:srgbClr val="FF0000"/>
                </a:solidFill>
              </a:rPr>
              <a:t>d</a:t>
            </a:r>
            <a:r>
              <a:rPr lang="en-DE" sz="1400" baseline="-25000" dirty="0">
                <a:solidFill>
                  <a:srgbClr val="FF0000"/>
                </a:solidFill>
              </a:rPr>
              <a:t>h</a:t>
            </a:r>
            <a:r>
              <a:rPr lang="en-DE" sz="1400" dirty="0">
                <a:solidFill>
                  <a:srgbClr val="FF0000"/>
                </a:solidFill>
              </a:rPr>
              <a:t>, d</a:t>
            </a:r>
            <a:r>
              <a:rPr lang="en-DE" sz="1400" baseline="-25000" dirty="0">
                <a:solidFill>
                  <a:srgbClr val="FF0000"/>
                </a:solidFill>
              </a:rPr>
              <a:t>h</a:t>
            </a:r>
          </a:p>
        </p:txBody>
      </p:sp>
      <p:sp>
        <p:nvSpPr>
          <p:cNvPr id="29" name="TextBox 28">
            <a:extLst>
              <a:ext uri="{FF2B5EF4-FFF2-40B4-BE49-F238E27FC236}">
                <a16:creationId xmlns:a16="http://schemas.microsoft.com/office/drawing/2014/main" id="{AE6B680D-46EC-3D56-DBB5-841F6D8ACAAE}"/>
              </a:ext>
            </a:extLst>
          </p:cNvPr>
          <p:cNvSpPr txBox="1"/>
          <p:nvPr/>
        </p:nvSpPr>
        <p:spPr>
          <a:xfrm>
            <a:off x="4435862" y="4198693"/>
            <a:ext cx="583814" cy="307777"/>
          </a:xfrm>
          <a:prstGeom prst="rect">
            <a:avLst/>
          </a:prstGeom>
          <a:noFill/>
        </p:spPr>
        <p:txBody>
          <a:bodyPr wrap="none" rtlCol="0">
            <a:spAutoFit/>
          </a:bodyPr>
          <a:lstStyle/>
          <a:p>
            <a:r>
              <a:rPr lang="en-GB" sz="1400" dirty="0">
                <a:solidFill>
                  <a:srgbClr val="00B050"/>
                </a:solidFill>
              </a:rPr>
              <a:t>d</a:t>
            </a:r>
            <a:r>
              <a:rPr lang="en-DE" sz="1400" baseline="-25000" dirty="0">
                <a:solidFill>
                  <a:srgbClr val="00B050"/>
                </a:solidFill>
              </a:rPr>
              <a:t>h</a:t>
            </a:r>
            <a:r>
              <a:rPr lang="en-DE" sz="1400" dirty="0">
                <a:solidFill>
                  <a:srgbClr val="00B050"/>
                </a:solidFill>
              </a:rPr>
              <a:t>, d</a:t>
            </a:r>
            <a:r>
              <a:rPr lang="en-DE" sz="1400" baseline="-25000" dirty="0">
                <a:solidFill>
                  <a:srgbClr val="00B050"/>
                </a:solidFill>
              </a:rPr>
              <a:t>h</a:t>
            </a:r>
          </a:p>
        </p:txBody>
      </p:sp>
      <p:sp>
        <p:nvSpPr>
          <p:cNvPr id="30" name="Rectangle 29">
            <a:extLst>
              <a:ext uri="{FF2B5EF4-FFF2-40B4-BE49-F238E27FC236}">
                <a16:creationId xmlns:a16="http://schemas.microsoft.com/office/drawing/2014/main" id="{6A1F0933-73E2-9340-2B75-1ED032A2B1CD}"/>
              </a:ext>
            </a:extLst>
          </p:cNvPr>
          <p:cNvSpPr/>
          <p:nvPr/>
        </p:nvSpPr>
        <p:spPr>
          <a:xfrm>
            <a:off x="5623025" y="2187475"/>
            <a:ext cx="449905" cy="650300"/>
          </a:xfrm>
          <a:prstGeom prst="rect">
            <a:avLst/>
          </a:prstGeom>
          <a:pattFill prst="wdUpDiag">
            <a:fgClr>
              <a:schemeClr val="accent1"/>
            </a:fgClr>
            <a:bgClr>
              <a:schemeClr val="bg1"/>
            </a:bgClr>
          </a:patt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TextBox 32">
            <a:extLst>
              <a:ext uri="{FF2B5EF4-FFF2-40B4-BE49-F238E27FC236}">
                <a16:creationId xmlns:a16="http://schemas.microsoft.com/office/drawing/2014/main" id="{61BC3E07-8177-82F3-D237-D3F74B855D92}"/>
              </a:ext>
            </a:extLst>
          </p:cNvPr>
          <p:cNvSpPr txBox="1"/>
          <p:nvPr/>
        </p:nvSpPr>
        <p:spPr>
          <a:xfrm>
            <a:off x="6279526" y="2255377"/>
            <a:ext cx="375424" cy="307777"/>
          </a:xfrm>
          <a:prstGeom prst="rect">
            <a:avLst/>
          </a:prstGeom>
          <a:noFill/>
        </p:spPr>
        <p:txBody>
          <a:bodyPr wrap="square" rtlCol="0">
            <a:spAutoFit/>
          </a:bodyPr>
          <a:lstStyle/>
          <a:p>
            <a:r>
              <a:rPr lang="en-DE" sz="1400" dirty="0"/>
              <a:t>Q</a:t>
            </a:r>
            <a:r>
              <a:rPr lang="en-DE" sz="1400" baseline="-25000" dirty="0"/>
              <a:t>i</a:t>
            </a:r>
          </a:p>
        </p:txBody>
      </p:sp>
      <p:sp>
        <p:nvSpPr>
          <p:cNvPr id="34" name="TextBox 33">
            <a:extLst>
              <a:ext uri="{FF2B5EF4-FFF2-40B4-BE49-F238E27FC236}">
                <a16:creationId xmlns:a16="http://schemas.microsoft.com/office/drawing/2014/main" id="{96D396D6-3800-DF12-8762-44F36DB53A60}"/>
              </a:ext>
            </a:extLst>
          </p:cNvPr>
          <p:cNvSpPr txBox="1"/>
          <p:nvPr/>
        </p:nvSpPr>
        <p:spPr>
          <a:xfrm>
            <a:off x="6303803" y="4093536"/>
            <a:ext cx="375424" cy="307777"/>
          </a:xfrm>
          <a:prstGeom prst="rect">
            <a:avLst/>
          </a:prstGeom>
          <a:noFill/>
        </p:spPr>
        <p:txBody>
          <a:bodyPr wrap="square" rtlCol="0">
            <a:spAutoFit/>
          </a:bodyPr>
          <a:lstStyle/>
          <a:p>
            <a:r>
              <a:rPr lang="en-DE" sz="1400" dirty="0"/>
              <a:t>V</a:t>
            </a:r>
            <a:r>
              <a:rPr lang="en-DE" sz="1400" baseline="-25000" dirty="0"/>
              <a:t>i</a:t>
            </a:r>
          </a:p>
        </p:txBody>
      </p:sp>
      <p:sp>
        <p:nvSpPr>
          <p:cNvPr id="35" name="TextBox 34">
            <a:extLst>
              <a:ext uri="{FF2B5EF4-FFF2-40B4-BE49-F238E27FC236}">
                <a16:creationId xmlns:a16="http://schemas.microsoft.com/office/drawing/2014/main" id="{FE563BDF-AE51-DC02-B4D8-E02F36DAFBF1}"/>
              </a:ext>
            </a:extLst>
          </p:cNvPr>
          <p:cNvSpPr txBox="1"/>
          <p:nvPr/>
        </p:nvSpPr>
        <p:spPr>
          <a:xfrm>
            <a:off x="6302837" y="3181464"/>
            <a:ext cx="375424" cy="307777"/>
          </a:xfrm>
          <a:prstGeom prst="rect">
            <a:avLst/>
          </a:prstGeom>
          <a:noFill/>
        </p:spPr>
        <p:txBody>
          <a:bodyPr wrap="square" rtlCol="0">
            <a:spAutoFit/>
          </a:bodyPr>
          <a:lstStyle/>
          <a:p>
            <a:r>
              <a:rPr lang="en-DE" sz="1400" dirty="0"/>
              <a:t>K</a:t>
            </a:r>
            <a:r>
              <a:rPr lang="en-DE" sz="1400" baseline="-25000" dirty="0"/>
              <a:t>i</a:t>
            </a:r>
          </a:p>
        </p:txBody>
      </p:sp>
      <p:sp>
        <p:nvSpPr>
          <p:cNvPr id="36" name="TextBox 35">
            <a:extLst>
              <a:ext uri="{FF2B5EF4-FFF2-40B4-BE49-F238E27FC236}">
                <a16:creationId xmlns:a16="http://schemas.microsoft.com/office/drawing/2014/main" id="{723962F2-0209-73DD-B79C-85F3AA590673}"/>
              </a:ext>
            </a:extLst>
          </p:cNvPr>
          <p:cNvSpPr txBox="1"/>
          <p:nvPr/>
        </p:nvSpPr>
        <p:spPr>
          <a:xfrm>
            <a:off x="6133687" y="2478327"/>
            <a:ext cx="806631" cy="338554"/>
          </a:xfrm>
          <a:prstGeom prst="rect">
            <a:avLst/>
          </a:prstGeom>
          <a:noFill/>
        </p:spPr>
        <p:txBody>
          <a:bodyPr wrap="none" rtlCol="0">
            <a:spAutoFit/>
          </a:bodyPr>
          <a:lstStyle/>
          <a:p>
            <a:r>
              <a:rPr lang="en-DE" sz="1600" dirty="0"/>
              <a:t>(b,n,d</a:t>
            </a:r>
            <a:r>
              <a:rPr lang="en-DE" sz="1600" baseline="-25000" dirty="0"/>
              <a:t>h</a:t>
            </a:r>
            <a:r>
              <a:rPr lang="en-DE" sz="1600" dirty="0"/>
              <a:t>)</a:t>
            </a:r>
          </a:p>
        </p:txBody>
      </p:sp>
      <p:sp>
        <p:nvSpPr>
          <p:cNvPr id="37" name="TextBox 36">
            <a:extLst>
              <a:ext uri="{FF2B5EF4-FFF2-40B4-BE49-F238E27FC236}">
                <a16:creationId xmlns:a16="http://schemas.microsoft.com/office/drawing/2014/main" id="{0D0265CD-1145-F6B3-D929-12A9FE95F479}"/>
              </a:ext>
            </a:extLst>
          </p:cNvPr>
          <p:cNvSpPr txBox="1"/>
          <p:nvPr/>
        </p:nvSpPr>
        <p:spPr>
          <a:xfrm>
            <a:off x="6132403" y="4298122"/>
            <a:ext cx="806631" cy="338554"/>
          </a:xfrm>
          <a:prstGeom prst="rect">
            <a:avLst/>
          </a:prstGeom>
          <a:noFill/>
        </p:spPr>
        <p:txBody>
          <a:bodyPr wrap="none" rtlCol="0">
            <a:spAutoFit/>
          </a:bodyPr>
          <a:lstStyle/>
          <a:p>
            <a:r>
              <a:rPr lang="en-DE" sz="1600" dirty="0"/>
              <a:t>(b,n,d</a:t>
            </a:r>
            <a:r>
              <a:rPr lang="en-DE" sz="1600" baseline="-25000" dirty="0"/>
              <a:t>h</a:t>
            </a:r>
            <a:r>
              <a:rPr lang="en-DE" sz="1600" dirty="0"/>
              <a:t>)</a:t>
            </a:r>
          </a:p>
        </p:txBody>
      </p:sp>
      <p:sp>
        <p:nvSpPr>
          <p:cNvPr id="38" name="TextBox 37">
            <a:extLst>
              <a:ext uri="{FF2B5EF4-FFF2-40B4-BE49-F238E27FC236}">
                <a16:creationId xmlns:a16="http://schemas.microsoft.com/office/drawing/2014/main" id="{1779CF92-E739-5215-0EF1-904C98F4D854}"/>
              </a:ext>
            </a:extLst>
          </p:cNvPr>
          <p:cNvSpPr txBox="1"/>
          <p:nvPr/>
        </p:nvSpPr>
        <p:spPr>
          <a:xfrm>
            <a:off x="6115566" y="3404414"/>
            <a:ext cx="806631" cy="338554"/>
          </a:xfrm>
          <a:prstGeom prst="rect">
            <a:avLst/>
          </a:prstGeom>
          <a:noFill/>
        </p:spPr>
        <p:txBody>
          <a:bodyPr wrap="none" rtlCol="0">
            <a:spAutoFit/>
          </a:bodyPr>
          <a:lstStyle/>
          <a:p>
            <a:r>
              <a:rPr lang="en-DE" sz="1600" dirty="0"/>
              <a:t>(b,n,d</a:t>
            </a:r>
            <a:r>
              <a:rPr lang="en-DE" sz="1600" baseline="-25000" dirty="0"/>
              <a:t>h</a:t>
            </a:r>
            <a:r>
              <a:rPr lang="en-DE" sz="1600" dirty="0"/>
              <a:t>)</a:t>
            </a:r>
          </a:p>
        </p:txBody>
      </p:sp>
      <p:sp>
        <p:nvSpPr>
          <p:cNvPr id="39" name="Rectangle 38">
            <a:extLst>
              <a:ext uri="{FF2B5EF4-FFF2-40B4-BE49-F238E27FC236}">
                <a16:creationId xmlns:a16="http://schemas.microsoft.com/office/drawing/2014/main" id="{F4D94981-6FF3-8CC6-5D40-8C160B8ECE22}"/>
              </a:ext>
            </a:extLst>
          </p:cNvPr>
          <p:cNvSpPr/>
          <p:nvPr/>
        </p:nvSpPr>
        <p:spPr>
          <a:xfrm>
            <a:off x="2259806" y="3176373"/>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Rectangle 39">
            <a:extLst>
              <a:ext uri="{FF2B5EF4-FFF2-40B4-BE49-F238E27FC236}">
                <a16:creationId xmlns:a16="http://schemas.microsoft.com/office/drawing/2014/main" id="{92AE7AF4-03DB-15D8-ABAD-C8B9796F17B4}"/>
              </a:ext>
            </a:extLst>
          </p:cNvPr>
          <p:cNvSpPr/>
          <p:nvPr/>
        </p:nvSpPr>
        <p:spPr>
          <a:xfrm>
            <a:off x="2412206" y="3328773"/>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Rectangle 40">
            <a:extLst>
              <a:ext uri="{FF2B5EF4-FFF2-40B4-BE49-F238E27FC236}">
                <a16:creationId xmlns:a16="http://schemas.microsoft.com/office/drawing/2014/main" id="{1EA80513-C6C1-4B1B-85A0-5CE184ABBD1D}"/>
              </a:ext>
            </a:extLst>
          </p:cNvPr>
          <p:cNvSpPr/>
          <p:nvPr/>
        </p:nvSpPr>
        <p:spPr>
          <a:xfrm>
            <a:off x="2564606" y="3481173"/>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Rectangle 52">
            <a:extLst>
              <a:ext uri="{FF2B5EF4-FFF2-40B4-BE49-F238E27FC236}">
                <a16:creationId xmlns:a16="http://schemas.microsoft.com/office/drawing/2014/main" id="{43672D38-AB25-9F70-A722-B839C8764297}"/>
              </a:ext>
            </a:extLst>
          </p:cNvPr>
          <p:cNvSpPr/>
          <p:nvPr/>
        </p:nvSpPr>
        <p:spPr>
          <a:xfrm>
            <a:off x="4092488" y="1944582"/>
            <a:ext cx="3016175" cy="29732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Rectangle 53">
            <a:extLst>
              <a:ext uri="{FF2B5EF4-FFF2-40B4-BE49-F238E27FC236}">
                <a16:creationId xmlns:a16="http://schemas.microsoft.com/office/drawing/2014/main" id="{7CA6EB2B-EA04-A8A1-2CF3-1DD3FAF3A190}"/>
              </a:ext>
            </a:extLst>
          </p:cNvPr>
          <p:cNvSpPr/>
          <p:nvPr/>
        </p:nvSpPr>
        <p:spPr>
          <a:xfrm>
            <a:off x="4244888" y="2096982"/>
            <a:ext cx="3016175" cy="29732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Rectangle 45">
            <a:extLst>
              <a:ext uri="{FF2B5EF4-FFF2-40B4-BE49-F238E27FC236}">
                <a16:creationId xmlns:a16="http://schemas.microsoft.com/office/drawing/2014/main" id="{BBA1426B-2A96-52D6-E612-2A750B1A2DBC}"/>
              </a:ext>
            </a:extLst>
          </p:cNvPr>
          <p:cNvSpPr/>
          <p:nvPr/>
        </p:nvSpPr>
        <p:spPr>
          <a:xfrm>
            <a:off x="8688026" y="2982404"/>
            <a:ext cx="711230" cy="893191"/>
          </a:xfrm>
          <a:prstGeom prst="rect">
            <a:avLst/>
          </a:prstGeom>
          <a:pattFill prst="wdUpDiag">
            <a:fgClr>
              <a:srgbClr val="FFC000"/>
            </a:fgClr>
            <a:bgClr>
              <a:schemeClr val="bg1"/>
            </a:bgClr>
          </a:patt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BF6EE3F0-86C9-C06A-40C6-33E13BC07ACD}"/>
              </a:ext>
            </a:extLst>
          </p:cNvPr>
          <p:cNvSpPr/>
          <p:nvPr/>
        </p:nvSpPr>
        <p:spPr>
          <a:xfrm>
            <a:off x="11271103" y="2988320"/>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Rectangle 47">
            <a:extLst>
              <a:ext uri="{FF2B5EF4-FFF2-40B4-BE49-F238E27FC236}">
                <a16:creationId xmlns:a16="http://schemas.microsoft.com/office/drawing/2014/main" id="{5896FC88-38F0-C526-17E0-9894DCF28A8F}"/>
              </a:ext>
            </a:extLst>
          </p:cNvPr>
          <p:cNvSpPr/>
          <p:nvPr/>
        </p:nvSpPr>
        <p:spPr>
          <a:xfrm>
            <a:off x="9980158" y="2982404"/>
            <a:ext cx="711230" cy="89319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Rectangle 48">
            <a:extLst>
              <a:ext uri="{FF2B5EF4-FFF2-40B4-BE49-F238E27FC236}">
                <a16:creationId xmlns:a16="http://schemas.microsoft.com/office/drawing/2014/main" id="{CAE9EFD2-A566-3EAF-A457-8B2129CF84B9}"/>
              </a:ext>
            </a:extLst>
          </p:cNvPr>
          <p:cNvSpPr/>
          <p:nvPr/>
        </p:nvSpPr>
        <p:spPr>
          <a:xfrm>
            <a:off x="5623821" y="3075998"/>
            <a:ext cx="449905" cy="650300"/>
          </a:xfrm>
          <a:prstGeom prst="rect">
            <a:avLst/>
          </a:prstGeom>
          <a:pattFill prst="wdUpDiag">
            <a:fgClr>
              <a:srgbClr val="FF0000"/>
            </a:fgClr>
            <a:bgClr>
              <a:schemeClr val="bg1"/>
            </a:bgClr>
          </a:patt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Rectangle 49">
            <a:extLst>
              <a:ext uri="{FF2B5EF4-FFF2-40B4-BE49-F238E27FC236}">
                <a16:creationId xmlns:a16="http://schemas.microsoft.com/office/drawing/2014/main" id="{620E5594-2E08-D241-C6A4-95B7ABA5F1FD}"/>
              </a:ext>
            </a:extLst>
          </p:cNvPr>
          <p:cNvSpPr/>
          <p:nvPr/>
        </p:nvSpPr>
        <p:spPr>
          <a:xfrm>
            <a:off x="5621705" y="3979583"/>
            <a:ext cx="449905" cy="650300"/>
          </a:xfrm>
          <a:prstGeom prst="rect">
            <a:avLst/>
          </a:prstGeom>
          <a:pattFill prst="wdUpDiag">
            <a:fgClr>
              <a:srgbClr val="00B050"/>
            </a:fgClr>
            <a:bgClr>
              <a:schemeClr val="bg1"/>
            </a:bgClr>
          </a:patt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1534FD92-2245-F416-6BCF-A78995228958}"/>
              </a:ext>
            </a:extLst>
          </p:cNvPr>
          <p:cNvSpPr/>
          <p:nvPr/>
        </p:nvSpPr>
        <p:spPr>
          <a:xfrm>
            <a:off x="4435863" y="2187475"/>
            <a:ext cx="647053" cy="65030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Rectangle 18">
            <a:extLst>
              <a:ext uri="{FF2B5EF4-FFF2-40B4-BE49-F238E27FC236}">
                <a16:creationId xmlns:a16="http://schemas.microsoft.com/office/drawing/2014/main" id="{7A005330-D13A-00BA-F100-D54A4C7B1C8A}"/>
              </a:ext>
            </a:extLst>
          </p:cNvPr>
          <p:cNvSpPr/>
          <p:nvPr/>
        </p:nvSpPr>
        <p:spPr>
          <a:xfrm>
            <a:off x="3940088" y="1792182"/>
            <a:ext cx="3016175" cy="2973284"/>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TextBox 54">
            <a:extLst>
              <a:ext uri="{FF2B5EF4-FFF2-40B4-BE49-F238E27FC236}">
                <a16:creationId xmlns:a16="http://schemas.microsoft.com/office/drawing/2014/main" id="{F4473FE7-374B-B1D9-6EAC-C40CFEEE4E44}"/>
              </a:ext>
            </a:extLst>
          </p:cNvPr>
          <p:cNvSpPr txBox="1"/>
          <p:nvPr/>
        </p:nvSpPr>
        <p:spPr>
          <a:xfrm>
            <a:off x="2253631" y="2905954"/>
            <a:ext cx="666590" cy="276999"/>
          </a:xfrm>
          <a:prstGeom prst="rect">
            <a:avLst/>
          </a:prstGeom>
          <a:noFill/>
        </p:spPr>
        <p:txBody>
          <a:bodyPr wrap="square">
            <a:spAutoFit/>
          </a:bodyPr>
          <a:lstStyle/>
          <a:p>
            <a:r>
              <a:rPr lang="en-GB" sz="1200" dirty="0"/>
              <a:t>(b</a:t>
            </a:r>
            <a:r>
              <a:rPr lang="en-DE" sz="1200" dirty="0"/>
              <a:t>,n,d</a:t>
            </a:r>
            <a:r>
              <a:rPr lang="en-DE" sz="1200" baseline="-25000" dirty="0"/>
              <a:t>h</a:t>
            </a:r>
            <a:r>
              <a:rPr lang="en-DE" sz="1200" dirty="0"/>
              <a:t>)</a:t>
            </a:r>
          </a:p>
        </p:txBody>
      </p:sp>
      <p:sp>
        <p:nvSpPr>
          <p:cNvPr id="56" name="Right Arrow 55">
            <a:extLst>
              <a:ext uri="{FF2B5EF4-FFF2-40B4-BE49-F238E27FC236}">
                <a16:creationId xmlns:a16="http://schemas.microsoft.com/office/drawing/2014/main" id="{36DAB839-4765-88DA-1409-F013D788C9F7}"/>
              </a:ext>
            </a:extLst>
          </p:cNvPr>
          <p:cNvSpPr/>
          <p:nvPr/>
        </p:nvSpPr>
        <p:spPr>
          <a:xfrm>
            <a:off x="1869141" y="3481171"/>
            <a:ext cx="374786" cy="25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Right Arrow 56">
            <a:extLst>
              <a:ext uri="{FF2B5EF4-FFF2-40B4-BE49-F238E27FC236}">
                <a16:creationId xmlns:a16="http://schemas.microsoft.com/office/drawing/2014/main" id="{4AB82759-5277-77DD-C54C-8519D5EA5FCD}"/>
              </a:ext>
            </a:extLst>
          </p:cNvPr>
          <p:cNvSpPr/>
          <p:nvPr/>
        </p:nvSpPr>
        <p:spPr>
          <a:xfrm>
            <a:off x="3481310" y="3481170"/>
            <a:ext cx="374786" cy="25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ight Arrow 57">
            <a:extLst>
              <a:ext uri="{FF2B5EF4-FFF2-40B4-BE49-F238E27FC236}">
                <a16:creationId xmlns:a16="http://schemas.microsoft.com/office/drawing/2014/main" id="{66416E1A-5142-7EC9-ACA6-673F4B6AE600}"/>
              </a:ext>
            </a:extLst>
          </p:cNvPr>
          <p:cNvSpPr/>
          <p:nvPr/>
        </p:nvSpPr>
        <p:spPr>
          <a:xfrm>
            <a:off x="10818106" y="3286649"/>
            <a:ext cx="374786" cy="25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Right Arrow 58">
            <a:extLst>
              <a:ext uri="{FF2B5EF4-FFF2-40B4-BE49-F238E27FC236}">
                <a16:creationId xmlns:a16="http://schemas.microsoft.com/office/drawing/2014/main" id="{FDB8EB9A-E818-F639-806D-991D7FAEFB71}"/>
              </a:ext>
            </a:extLst>
          </p:cNvPr>
          <p:cNvSpPr/>
          <p:nvPr/>
        </p:nvSpPr>
        <p:spPr>
          <a:xfrm>
            <a:off x="9525974" y="3286648"/>
            <a:ext cx="374786" cy="2588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Right Arrow 59">
            <a:extLst>
              <a:ext uri="{FF2B5EF4-FFF2-40B4-BE49-F238E27FC236}">
                <a16:creationId xmlns:a16="http://schemas.microsoft.com/office/drawing/2014/main" id="{99475E14-2C25-A6BD-E94B-17D8C5A71659}"/>
              </a:ext>
            </a:extLst>
          </p:cNvPr>
          <p:cNvSpPr/>
          <p:nvPr/>
        </p:nvSpPr>
        <p:spPr>
          <a:xfrm>
            <a:off x="7396134" y="3287203"/>
            <a:ext cx="1102267" cy="1939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TextBox 60">
            <a:extLst>
              <a:ext uri="{FF2B5EF4-FFF2-40B4-BE49-F238E27FC236}">
                <a16:creationId xmlns:a16="http://schemas.microsoft.com/office/drawing/2014/main" id="{49FECE48-0362-F4B4-1F8D-17ED8CBE6EE7}"/>
              </a:ext>
            </a:extLst>
          </p:cNvPr>
          <p:cNvSpPr txBox="1"/>
          <p:nvPr/>
        </p:nvSpPr>
        <p:spPr>
          <a:xfrm>
            <a:off x="8699636" y="3928368"/>
            <a:ext cx="797013" cy="276999"/>
          </a:xfrm>
          <a:prstGeom prst="rect">
            <a:avLst/>
          </a:prstGeom>
          <a:noFill/>
        </p:spPr>
        <p:txBody>
          <a:bodyPr wrap="none" rtlCol="0">
            <a:spAutoFit/>
          </a:bodyPr>
          <a:lstStyle/>
          <a:p>
            <a:r>
              <a:rPr lang="en-GB" sz="1200" dirty="0"/>
              <a:t>(b</a:t>
            </a:r>
            <a:r>
              <a:rPr lang="en-DE" sz="1200" dirty="0"/>
              <a:t>,n,k*d</a:t>
            </a:r>
            <a:r>
              <a:rPr lang="en-DE" sz="1200" baseline="-25000" dirty="0"/>
              <a:t>h</a:t>
            </a:r>
            <a:r>
              <a:rPr lang="en-DE" sz="1200" dirty="0"/>
              <a:t>)</a:t>
            </a:r>
          </a:p>
        </p:txBody>
      </p:sp>
      <p:sp>
        <p:nvSpPr>
          <p:cNvPr id="62" name="TextBox 61">
            <a:extLst>
              <a:ext uri="{FF2B5EF4-FFF2-40B4-BE49-F238E27FC236}">
                <a16:creationId xmlns:a16="http://schemas.microsoft.com/office/drawing/2014/main" id="{9CB15AE9-411D-D5A4-56CC-CF7C0190BD78}"/>
              </a:ext>
            </a:extLst>
          </p:cNvPr>
          <p:cNvSpPr txBox="1"/>
          <p:nvPr/>
        </p:nvSpPr>
        <p:spPr>
          <a:xfrm>
            <a:off x="11282713" y="3935793"/>
            <a:ext cx="750526" cy="276999"/>
          </a:xfrm>
          <a:prstGeom prst="rect">
            <a:avLst/>
          </a:prstGeom>
          <a:noFill/>
        </p:spPr>
        <p:txBody>
          <a:bodyPr wrap="none" rtlCol="0">
            <a:spAutoFit/>
          </a:bodyPr>
          <a:lstStyle/>
          <a:p>
            <a:r>
              <a:rPr lang="en-GB" sz="1200" dirty="0"/>
              <a:t>(b</a:t>
            </a:r>
            <a:r>
              <a:rPr lang="en-DE" sz="1200" dirty="0"/>
              <a:t>,n+1,d)</a:t>
            </a:r>
          </a:p>
        </p:txBody>
      </p:sp>
      <p:sp>
        <p:nvSpPr>
          <p:cNvPr id="63" name="TextBox 62">
            <a:extLst>
              <a:ext uri="{FF2B5EF4-FFF2-40B4-BE49-F238E27FC236}">
                <a16:creationId xmlns:a16="http://schemas.microsoft.com/office/drawing/2014/main" id="{A5AFAE50-A4B5-ECDF-73F1-379657A6E854}"/>
              </a:ext>
            </a:extLst>
          </p:cNvPr>
          <p:cNvSpPr txBox="1"/>
          <p:nvPr/>
        </p:nvSpPr>
        <p:spPr>
          <a:xfrm>
            <a:off x="7544032" y="3051774"/>
            <a:ext cx="684638" cy="276999"/>
          </a:xfrm>
          <a:prstGeom prst="rect">
            <a:avLst/>
          </a:prstGeom>
          <a:noFill/>
        </p:spPr>
        <p:txBody>
          <a:bodyPr wrap="square" rtlCol="0">
            <a:spAutoFit/>
          </a:bodyPr>
          <a:lstStyle/>
          <a:p>
            <a:r>
              <a:rPr lang="en-DE" sz="1200" dirty="0"/>
              <a:t>concat</a:t>
            </a:r>
          </a:p>
        </p:txBody>
      </p:sp>
      <p:sp>
        <p:nvSpPr>
          <p:cNvPr id="64" name="TextBox 63">
            <a:extLst>
              <a:ext uri="{FF2B5EF4-FFF2-40B4-BE49-F238E27FC236}">
                <a16:creationId xmlns:a16="http://schemas.microsoft.com/office/drawing/2014/main" id="{4957835E-CFD6-B1B6-BE46-EADCC45FE000}"/>
              </a:ext>
            </a:extLst>
          </p:cNvPr>
          <p:cNvSpPr txBox="1"/>
          <p:nvPr/>
        </p:nvSpPr>
        <p:spPr>
          <a:xfrm>
            <a:off x="9961711" y="4197398"/>
            <a:ext cx="1044068" cy="369332"/>
          </a:xfrm>
          <a:prstGeom prst="rect">
            <a:avLst/>
          </a:prstGeom>
          <a:noFill/>
        </p:spPr>
        <p:txBody>
          <a:bodyPr wrap="none" rtlCol="0">
            <a:spAutoFit/>
          </a:bodyPr>
          <a:lstStyle/>
          <a:p>
            <a:r>
              <a:rPr lang="en-US" dirty="0"/>
              <a:t>Trainable</a:t>
            </a:r>
            <a:endParaRPr lang="en-DE" dirty="0"/>
          </a:p>
        </p:txBody>
      </p:sp>
      <p:sp>
        <p:nvSpPr>
          <p:cNvPr id="65" name="TextBox 64">
            <a:extLst>
              <a:ext uri="{FF2B5EF4-FFF2-40B4-BE49-F238E27FC236}">
                <a16:creationId xmlns:a16="http://schemas.microsoft.com/office/drawing/2014/main" id="{9B1857D7-1081-E310-3D14-A4BE24993AD0}"/>
              </a:ext>
            </a:extLst>
          </p:cNvPr>
          <p:cNvSpPr txBox="1"/>
          <p:nvPr/>
        </p:nvSpPr>
        <p:spPr>
          <a:xfrm>
            <a:off x="882869" y="4170293"/>
            <a:ext cx="878510" cy="369332"/>
          </a:xfrm>
          <a:prstGeom prst="rect">
            <a:avLst/>
          </a:prstGeom>
          <a:noFill/>
        </p:spPr>
        <p:txBody>
          <a:bodyPr wrap="none" rtlCol="0">
            <a:spAutoFit/>
          </a:bodyPr>
          <a:lstStyle/>
          <a:p>
            <a:r>
              <a:rPr lang="en-DE" dirty="0"/>
              <a:t>LN(Z</a:t>
            </a:r>
            <a:r>
              <a:rPr lang="en-DE" baseline="-25000" dirty="0"/>
              <a:t>e-1</a:t>
            </a:r>
            <a:r>
              <a:rPr lang="en-DE" dirty="0"/>
              <a:t>)</a:t>
            </a:r>
          </a:p>
        </p:txBody>
      </p:sp>
      <p:sp>
        <p:nvSpPr>
          <p:cNvPr id="2" name="TextBox 1">
            <a:extLst>
              <a:ext uri="{FF2B5EF4-FFF2-40B4-BE49-F238E27FC236}">
                <a16:creationId xmlns:a16="http://schemas.microsoft.com/office/drawing/2014/main" id="{DAD4FC84-8FAF-BC82-0F2D-C11EBA248BB1}"/>
              </a:ext>
            </a:extLst>
          </p:cNvPr>
          <p:cNvSpPr txBox="1"/>
          <p:nvPr/>
        </p:nvSpPr>
        <p:spPr>
          <a:xfrm>
            <a:off x="2316182" y="4605899"/>
            <a:ext cx="1069104" cy="646331"/>
          </a:xfrm>
          <a:prstGeom prst="rect">
            <a:avLst/>
          </a:prstGeom>
          <a:noFill/>
        </p:spPr>
        <p:txBody>
          <a:bodyPr wrap="square" rtlCol="0">
            <a:spAutoFit/>
          </a:bodyPr>
          <a:lstStyle/>
          <a:p>
            <a:r>
              <a:rPr lang="en-GB" dirty="0"/>
              <a:t>F</a:t>
            </a:r>
            <a:r>
              <a:rPr lang="en-DE" dirty="0"/>
              <a:t>eature tensor(Z)</a:t>
            </a:r>
          </a:p>
        </p:txBody>
      </p:sp>
      <p:sp>
        <p:nvSpPr>
          <p:cNvPr id="3" name="TextBox 2">
            <a:extLst>
              <a:ext uri="{FF2B5EF4-FFF2-40B4-BE49-F238E27FC236}">
                <a16:creationId xmlns:a16="http://schemas.microsoft.com/office/drawing/2014/main" id="{0C2D4812-4F5C-CDF2-867E-1D5D0B8F21A9}"/>
              </a:ext>
            </a:extLst>
          </p:cNvPr>
          <p:cNvSpPr txBox="1"/>
          <p:nvPr/>
        </p:nvSpPr>
        <p:spPr>
          <a:xfrm>
            <a:off x="3856096" y="5285733"/>
            <a:ext cx="3654346" cy="646331"/>
          </a:xfrm>
          <a:prstGeom prst="rect">
            <a:avLst/>
          </a:prstGeom>
          <a:noFill/>
        </p:spPr>
        <p:txBody>
          <a:bodyPr wrap="square" rtlCol="0">
            <a:spAutoFit/>
          </a:bodyPr>
          <a:lstStyle/>
          <a:p>
            <a:r>
              <a:rPr lang="en-GB" dirty="0"/>
              <a:t>E</a:t>
            </a:r>
            <a:r>
              <a:rPr lang="en-DE" dirty="0"/>
              <a:t>ach feature tensor is multiplied with Q</a:t>
            </a:r>
            <a:r>
              <a:rPr lang="en-DE" baseline="-25000" dirty="0"/>
              <a:t>i</a:t>
            </a:r>
            <a:r>
              <a:rPr lang="en-DE" dirty="0"/>
              <a:t>, K</a:t>
            </a:r>
            <a:r>
              <a:rPr lang="en-DE" baseline="-25000" dirty="0"/>
              <a:t>i</a:t>
            </a:r>
            <a:r>
              <a:rPr lang="en-DE" dirty="0"/>
              <a:t>, V</a:t>
            </a:r>
            <a:r>
              <a:rPr lang="en-DE" baseline="-25000" dirty="0"/>
              <a:t>i</a:t>
            </a:r>
            <a:r>
              <a:rPr lang="en-DE" dirty="0"/>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F0E45A-1BDF-750D-D0FC-FBA8899F123F}"/>
                  </a:ext>
                </a:extLst>
              </p:cNvPr>
              <p:cNvSpPr txBox="1"/>
              <p:nvPr/>
            </p:nvSpPr>
            <p:spPr>
              <a:xfrm>
                <a:off x="3668703" y="6007668"/>
                <a:ext cx="4106238" cy="369332"/>
              </a:xfrm>
              <a:prstGeom prst="rect">
                <a:avLst/>
              </a:prstGeom>
              <a:solidFill>
                <a:srgbClr val="FFFF00"/>
              </a:solidFill>
              <a:ln w="28575">
                <a:solidFill>
                  <a:schemeClr val="tx1"/>
                </a:solidFill>
              </a:ln>
            </p:spPr>
            <p:txBody>
              <a:bodyPr wrap="square" rtlCol="0">
                <a:spAutoFit/>
              </a:bodyPr>
              <a:lstStyle/>
              <a:p>
                <a:r>
                  <a:rPr lang="en-DE" sz="1800" b="1" dirty="0">
                    <a:solidFill>
                      <a:schemeClr val="tx1"/>
                    </a:solidFill>
                  </a:rPr>
                  <a:t>[q,k,v] </a:t>
                </a:r>
                <a:r>
                  <a:rPr lang="en-DE" sz="1800" dirty="0">
                    <a:solidFill>
                      <a:schemeClr val="tx1"/>
                    </a:solidFill>
                  </a:rPr>
                  <a:t>= </a:t>
                </a:r>
                <a:r>
                  <a:rPr lang="en-DE" b="1" dirty="0"/>
                  <a:t>Z</a:t>
                </a:r>
                <a:r>
                  <a:rPr lang="en-DE" sz="1800" b="1" dirty="0">
                    <a:solidFill>
                      <a:schemeClr val="tx1"/>
                    </a:solidFill>
                  </a:rPr>
                  <a:t>U</a:t>
                </a:r>
                <a:r>
                  <a:rPr lang="en-DE" sz="1800" baseline="-25000" dirty="0">
                    <a:solidFill>
                      <a:schemeClr val="tx1"/>
                    </a:solidFill>
                  </a:rPr>
                  <a:t>qkv	</a:t>
                </a:r>
                <a:r>
                  <a:rPr lang="en-DE" sz="1800" b="1" dirty="0">
                    <a:solidFill>
                      <a:schemeClr val="tx1"/>
                    </a:solidFill>
                  </a:rPr>
                  <a:t>U</a:t>
                </a:r>
                <a:r>
                  <a:rPr lang="en-DE" sz="1800" baseline="-25000" dirty="0">
                    <a:solidFill>
                      <a:schemeClr val="tx1"/>
                    </a:solidFill>
                  </a:rPr>
                  <a:t>qkv</a:t>
                </a:r>
                <a:r>
                  <a:rPr lang="en-DE" sz="1800" dirty="0">
                    <a:solidFill>
                      <a:schemeClr val="tx1"/>
                    </a:solidFill>
                  </a:rPr>
                  <a:t> </a:t>
                </a:r>
                <a14:m>
                  <m:oMath xmlns:m="http://schemas.openxmlformats.org/officeDocument/2006/math">
                    <m:r>
                      <a:rPr lang="en-DE" sz="180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ℝ</m:t>
                    </m:r>
                    <m:r>
                      <a:rPr lang="en-US" sz="1800" b="0" i="1" baseline="30000" smtClean="0">
                        <a:solidFill>
                          <a:schemeClr val="tx1"/>
                        </a:solidFill>
                        <a:latin typeface="Cambria Math" panose="02040503050406030204" pitchFamily="18" charset="0"/>
                        <a:ea typeface="Cambria Math" panose="02040503050406030204" pitchFamily="18" charset="0"/>
                      </a:rPr>
                      <m:t>𝐷</m:t>
                    </m:r>
                    <m:r>
                      <a:rPr lang="en-US" sz="1800" b="0" i="1" baseline="30000" smtClean="0">
                        <a:solidFill>
                          <a:schemeClr val="tx1"/>
                        </a:solidFill>
                        <a:latin typeface="Cambria Math" panose="02040503050406030204" pitchFamily="18" charset="0"/>
                        <a:ea typeface="Cambria Math" panose="02040503050406030204" pitchFamily="18" charset="0"/>
                      </a:rPr>
                      <m:t> </m:t>
                    </m:r>
                    <m:r>
                      <a:rPr lang="en-US" sz="1800" b="0" i="1" baseline="30000" smtClean="0">
                        <a:solidFill>
                          <a:schemeClr val="tx1"/>
                        </a:solidFill>
                        <a:latin typeface="Cambria Math" panose="02040503050406030204" pitchFamily="18" charset="0"/>
                        <a:ea typeface="Cambria Math" panose="02040503050406030204" pitchFamily="18" charset="0"/>
                      </a:rPr>
                      <m:t>𝑋</m:t>
                    </m:r>
                    <m:r>
                      <a:rPr lang="en-US" sz="1800" b="0" i="1" baseline="30000" smtClean="0">
                        <a:solidFill>
                          <a:schemeClr val="tx1"/>
                        </a:solidFill>
                        <a:latin typeface="Cambria Math" panose="02040503050406030204" pitchFamily="18" charset="0"/>
                        <a:ea typeface="Cambria Math" panose="02040503050406030204" pitchFamily="18" charset="0"/>
                      </a:rPr>
                      <m:t> 3</m:t>
                    </m:r>
                    <m:r>
                      <a:rPr lang="en-US" sz="1800" b="0" i="1" baseline="30000" smtClean="0">
                        <a:solidFill>
                          <a:schemeClr val="tx1"/>
                        </a:solidFill>
                        <a:latin typeface="Cambria Math" panose="02040503050406030204" pitchFamily="18" charset="0"/>
                        <a:ea typeface="Cambria Math" panose="02040503050406030204" pitchFamily="18" charset="0"/>
                      </a:rPr>
                      <m:t>𝐷h</m:t>
                    </m:r>
                    <m:r>
                      <a:rPr lang="en-US" sz="1800" b="1" i="0" baseline="30000" smtClean="0">
                        <a:solidFill>
                          <a:schemeClr val="tx1"/>
                        </a:solidFill>
                        <a:latin typeface="Cambria Math" panose="02040503050406030204" pitchFamily="18" charset="0"/>
                        <a:ea typeface="Cambria Math" panose="02040503050406030204" pitchFamily="18" charset="0"/>
                      </a:rPr>
                      <m:t> </m:t>
                    </m:r>
                  </m:oMath>
                </a14:m>
                <a:r>
                  <a:rPr lang="en-DE" sz="1800" dirty="0">
                    <a:solidFill>
                      <a:schemeClr val="tx1"/>
                    </a:solidFill>
                  </a:rPr>
                  <a:t>     (</a:t>
                </a:r>
                <a:r>
                  <a:rPr lang="en-DE" dirty="0"/>
                  <a:t>4</a:t>
                </a:r>
                <a:r>
                  <a:rPr lang="en-DE" sz="1800" dirty="0">
                    <a:solidFill>
                      <a:schemeClr val="tx1"/>
                    </a:solidFill>
                  </a:rPr>
                  <a:t>)</a:t>
                </a:r>
                <a:endParaRPr lang="en-DE" sz="1800" baseline="30000" dirty="0">
                  <a:solidFill>
                    <a:schemeClr val="tx1"/>
                  </a:solidFill>
                </a:endParaRPr>
              </a:p>
            </p:txBody>
          </p:sp>
        </mc:Choice>
        <mc:Fallback xmlns="">
          <p:sp>
            <p:nvSpPr>
              <p:cNvPr id="7" name="TextBox 6">
                <a:extLst>
                  <a:ext uri="{FF2B5EF4-FFF2-40B4-BE49-F238E27FC236}">
                    <a16:creationId xmlns:a16="http://schemas.microsoft.com/office/drawing/2014/main" id="{5FF0E45A-1BDF-750D-D0FC-FBA8899F123F}"/>
                  </a:ext>
                </a:extLst>
              </p:cNvPr>
              <p:cNvSpPr txBox="1">
                <a:spLocks noRot="1" noChangeAspect="1" noMove="1" noResize="1" noEditPoints="1" noAdjustHandles="1" noChangeArrowheads="1" noChangeShapeType="1" noTextEdit="1"/>
              </p:cNvSpPr>
              <p:nvPr/>
            </p:nvSpPr>
            <p:spPr>
              <a:xfrm>
                <a:off x="3668703" y="6007668"/>
                <a:ext cx="4106238" cy="369332"/>
              </a:xfrm>
              <a:prstGeom prst="rect">
                <a:avLst/>
              </a:prstGeom>
              <a:blipFill>
                <a:blip r:embed="rId2"/>
                <a:stretch>
                  <a:fillRect l="-1227" t="-6250" b="-18750"/>
                </a:stretch>
              </a:blipFill>
              <a:ln w="28575">
                <a:solidFill>
                  <a:schemeClr val="tx1"/>
                </a:solidFill>
              </a:ln>
            </p:spPr>
            <p:txBody>
              <a:bodyPr/>
              <a:lstStyle/>
              <a:p>
                <a:r>
                  <a:rPr lang="en-DE">
                    <a:noFill/>
                  </a:rPr>
                  <a:t> </a:t>
                </a:r>
              </a:p>
            </p:txBody>
          </p:sp>
        </mc:Fallback>
      </mc:AlternateContent>
      <p:sp>
        <p:nvSpPr>
          <p:cNvPr id="8" name="TextBox 7">
            <a:extLst>
              <a:ext uri="{FF2B5EF4-FFF2-40B4-BE49-F238E27FC236}">
                <a16:creationId xmlns:a16="http://schemas.microsoft.com/office/drawing/2014/main" id="{0F44F9ED-1733-0692-67A3-0D767B0919A7}"/>
              </a:ext>
            </a:extLst>
          </p:cNvPr>
          <p:cNvSpPr txBox="1"/>
          <p:nvPr/>
        </p:nvSpPr>
        <p:spPr>
          <a:xfrm>
            <a:off x="8228670" y="1454129"/>
            <a:ext cx="3294307" cy="646331"/>
          </a:xfrm>
          <a:prstGeom prst="rect">
            <a:avLst/>
          </a:prstGeom>
          <a:noFill/>
          <a:ln w="28575">
            <a:solidFill>
              <a:schemeClr val="tx1"/>
            </a:solidFill>
          </a:ln>
        </p:spPr>
        <p:txBody>
          <a:bodyPr wrap="square" rtlCol="0">
            <a:spAutoFit/>
          </a:bodyPr>
          <a:lstStyle/>
          <a:p>
            <a:r>
              <a:rPr lang="en-DE" dirty="0"/>
              <a:t>Ki, Qi , Vi = projection of input in 3 sub-spaces(matrix)</a:t>
            </a:r>
          </a:p>
        </p:txBody>
      </p:sp>
      <p:cxnSp>
        <p:nvCxnSpPr>
          <p:cNvPr id="10" name="Straight Arrow Connector 9">
            <a:extLst>
              <a:ext uri="{FF2B5EF4-FFF2-40B4-BE49-F238E27FC236}">
                <a16:creationId xmlns:a16="http://schemas.microsoft.com/office/drawing/2014/main" id="{F6B40CB6-B970-7B81-2754-37665DB64205}"/>
              </a:ext>
            </a:extLst>
          </p:cNvPr>
          <p:cNvCxnSpPr>
            <a:cxnSpLocks/>
            <a:stCxn id="36" idx="0"/>
            <a:endCxn id="8" idx="1"/>
          </p:cNvCxnSpPr>
          <p:nvPr/>
        </p:nvCxnSpPr>
        <p:spPr>
          <a:xfrm flipV="1">
            <a:off x="6537003" y="1777295"/>
            <a:ext cx="1691667" cy="701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8682F25-306C-45AC-D45C-7B4C25217966}"/>
              </a:ext>
            </a:extLst>
          </p:cNvPr>
          <p:cNvCxnSpPr>
            <a:cxnSpLocks/>
            <a:endCxn id="8" idx="1"/>
          </p:cNvCxnSpPr>
          <p:nvPr/>
        </p:nvCxnSpPr>
        <p:spPr>
          <a:xfrm flipV="1">
            <a:off x="6872542" y="1777295"/>
            <a:ext cx="1356128" cy="1439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40357FD-A673-4C27-2275-89D96FABAC78}"/>
              </a:ext>
            </a:extLst>
          </p:cNvPr>
          <p:cNvCxnSpPr>
            <a:cxnSpLocks/>
            <a:endCxn id="8" idx="1"/>
          </p:cNvCxnSpPr>
          <p:nvPr/>
        </p:nvCxnSpPr>
        <p:spPr>
          <a:xfrm flipV="1">
            <a:off x="6884395" y="1777295"/>
            <a:ext cx="1344275" cy="2357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0EB937B-4C29-C1B9-1DC8-62EF0492B7F6}"/>
              </a:ext>
            </a:extLst>
          </p:cNvPr>
          <p:cNvSpPr txBox="1"/>
          <p:nvPr/>
        </p:nvSpPr>
        <p:spPr>
          <a:xfrm>
            <a:off x="8759434" y="4188271"/>
            <a:ext cx="797013" cy="369332"/>
          </a:xfrm>
          <a:prstGeom prst="rect">
            <a:avLst/>
          </a:prstGeom>
          <a:noFill/>
        </p:spPr>
        <p:txBody>
          <a:bodyPr wrap="square" rtlCol="0">
            <a:spAutoFit/>
          </a:bodyPr>
          <a:lstStyle/>
          <a:p>
            <a:r>
              <a:rPr lang="en-DE" dirty="0"/>
              <a:t>SA(Z)</a:t>
            </a:r>
          </a:p>
        </p:txBody>
      </p:sp>
      <p:sp>
        <p:nvSpPr>
          <p:cNvPr id="23" name="TextBox 22">
            <a:extLst>
              <a:ext uri="{FF2B5EF4-FFF2-40B4-BE49-F238E27FC236}">
                <a16:creationId xmlns:a16="http://schemas.microsoft.com/office/drawing/2014/main" id="{D410F6D1-89E2-86A5-2E35-FE21B8A8BFE3}"/>
              </a:ext>
            </a:extLst>
          </p:cNvPr>
          <p:cNvSpPr txBox="1"/>
          <p:nvPr/>
        </p:nvSpPr>
        <p:spPr>
          <a:xfrm>
            <a:off x="11257065" y="4169466"/>
            <a:ext cx="1148058" cy="383670"/>
          </a:xfrm>
          <a:prstGeom prst="rect">
            <a:avLst/>
          </a:prstGeom>
          <a:noFill/>
        </p:spPr>
        <p:txBody>
          <a:bodyPr wrap="square" rtlCol="0">
            <a:spAutoFit/>
          </a:bodyPr>
          <a:lstStyle/>
          <a:p>
            <a:r>
              <a:rPr lang="en-DE" dirty="0"/>
              <a:t>MSA(Z)</a:t>
            </a:r>
          </a:p>
        </p:txBody>
      </p:sp>
      <p:sp>
        <p:nvSpPr>
          <p:cNvPr id="31" name="Rectangle 30">
            <a:extLst>
              <a:ext uri="{FF2B5EF4-FFF2-40B4-BE49-F238E27FC236}">
                <a16:creationId xmlns:a16="http://schemas.microsoft.com/office/drawing/2014/main" id="{085E0D40-B9B1-8868-A8F4-DDC4BC360118}"/>
              </a:ext>
            </a:extLst>
          </p:cNvPr>
          <p:cNvSpPr/>
          <p:nvPr/>
        </p:nvSpPr>
        <p:spPr>
          <a:xfrm>
            <a:off x="400050" y="1541144"/>
            <a:ext cx="7686413" cy="49453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TextBox 41">
            <a:extLst>
              <a:ext uri="{FF2B5EF4-FFF2-40B4-BE49-F238E27FC236}">
                <a16:creationId xmlns:a16="http://schemas.microsoft.com/office/drawing/2014/main" id="{A4382633-26AC-BCD5-29A2-50A2A883DEFB}"/>
              </a:ext>
            </a:extLst>
          </p:cNvPr>
          <p:cNvSpPr txBox="1"/>
          <p:nvPr/>
        </p:nvSpPr>
        <p:spPr>
          <a:xfrm>
            <a:off x="10109822" y="3889594"/>
            <a:ext cx="527709" cy="307777"/>
          </a:xfrm>
          <a:prstGeom prst="rect">
            <a:avLst/>
          </a:prstGeom>
          <a:noFill/>
        </p:spPr>
        <p:txBody>
          <a:bodyPr wrap="none" rtlCol="0">
            <a:spAutoFit/>
          </a:bodyPr>
          <a:lstStyle/>
          <a:p>
            <a:r>
              <a:rPr lang="en-GB" sz="1400" dirty="0"/>
              <a:t>(d</a:t>
            </a:r>
            <a:r>
              <a:rPr lang="en-DE" sz="1400" dirty="0"/>
              <a:t>,d)</a:t>
            </a:r>
          </a:p>
        </p:txBody>
      </p:sp>
      <p:sp>
        <p:nvSpPr>
          <p:cNvPr id="43" name="TextBox 42">
            <a:extLst>
              <a:ext uri="{FF2B5EF4-FFF2-40B4-BE49-F238E27FC236}">
                <a16:creationId xmlns:a16="http://schemas.microsoft.com/office/drawing/2014/main" id="{77339286-A8CD-119A-EB6E-FB63171E9306}"/>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4" name="object 25">
            <a:extLst>
              <a:ext uri="{FF2B5EF4-FFF2-40B4-BE49-F238E27FC236}">
                <a16:creationId xmlns:a16="http://schemas.microsoft.com/office/drawing/2014/main" id="{B7858051-B97D-1FD2-F9EA-CBF3C451275C}"/>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6" name="object 27">
            <a:extLst>
              <a:ext uri="{FF2B5EF4-FFF2-40B4-BE49-F238E27FC236}">
                <a16:creationId xmlns:a16="http://schemas.microsoft.com/office/drawing/2014/main" id="{1A24BBBA-1ED1-F7C2-00DE-FC5695B57885}"/>
              </a:ext>
            </a:extLst>
          </p:cNvPr>
          <p:cNvSpPr txBox="1">
            <a:spLocks noGrp="1"/>
          </p:cNvSpPr>
          <p:nvPr>
            <p:ph type="sldNum" sz="quarter" idx="7"/>
          </p:nvPr>
        </p:nvSpPr>
        <p:spPr>
          <a:xfrm>
            <a:off x="11525199" y="6627526"/>
            <a:ext cx="324931" cy="126317"/>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34</a:t>
            </a:fld>
            <a:endParaRPr>
              <a:solidFill>
                <a:srgbClr val="000000"/>
              </a:solidFill>
            </a:endParaRPr>
          </a:p>
        </p:txBody>
      </p:sp>
      <p:sp>
        <p:nvSpPr>
          <p:cNvPr id="9" name="Title 5">
            <a:extLst>
              <a:ext uri="{FF2B5EF4-FFF2-40B4-BE49-F238E27FC236}">
                <a16:creationId xmlns:a16="http://schemas.microsoft.com/office/drawing/2014/main" id="{200EA1E3-69A9-23BE-C217-775322A6F54D}"/>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411026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84" t="105" r="157" b="-451"/>
          <a:stretch/>
        </p:blipFill>
        <p:spPr>
          <a:xfrm>
            <a:off x="2181384" y="1368190"/>
            <a:ext cx="7085585" cy="4978893"/>
          </a:xfrm>
        </p:spPr>
      </p:pic>
      <p:sp>
        <p:nvSpPr>
          <p:cNvPr id="15" name="Rectangle 14">
            <a:extLst>
              <a:ext uri="{FF2B5EF4-FFF2-40B4-BE49-F238E27FC236}">
                <a16:creationId xmlns:a16="http://schemas.microsoft.com/office/drawing/2014/main" id="{48EAF504-BB28-0525-8B07-413596BD3D8A}"/>
              </a:ext>
            </a:extLst>
          </p:cNvPr>
          <p:cNvSpPr/>
          <p:nvPr/>
        </p:nvSpPr>
        <p:spPr>
          <a:xfrm>
            <a:off x="7696845" y="1369944"/>
            <a:ext cx="1698711" cy="24876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C413E91-6B8C-7A94-C807-A3D2157850CB}"/>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33F00C18-704D-1A33-F3F9-4477246D90C9}"/>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1BFC5D5D-5B6D-E054-A2D0-C6D34C0591E8}"/>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35</a:t>
            </a:fld>
            <a:endParaRPr lang="en-DE" sz="800" dirty="0">
              <a:solidFill>
                <a:srgbClr val="000000"/>
              </a:solidFill>
            </a:endParaRPr>
          </a:p>
        </p:txBody>
      </p:sp>
      <p:sp>
        <p:nvSpPr>
          <p:cNvPr id="6" name="Title 5">
            <a:extLst>
              <a:ext uri="{FF2B5EF4-FFF2-40B4-BE49-F238E27FC236}">
                <a16:creationId xmlns:a16="http://schemas.microsoft.com/office/drawing/2014/main" id="{BDE7C9D2-D43A-649F-3E92-408B0C29BE0B}"/>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3470100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77063" t="105" r="157" b="50323"/>
          <a:stretch/>
        </p:blipFill>
        <p:spPr>
          <a:xfrm>
            <a:off x="392646" y="1600200"/>
            <a:ext cx="2307692" cy="3514006"/>
          </a:xfrm>
          <a:ln>
            <a:solidFill>
              <a:schemeClr val="tx1"/>
            </a:solidFill>
            <a:prstDash val="dash"/>
          </a:ln>
        </p:spPr>
      </p:pic>
      <p:sp>
        <p:nvSpPr>
          <p:cNvPr id="5" name="TextBox 4">
            <a:extLst>
              <a:ext uri="{FF2B5EF4-FFF2-40B4-BE49-F238E27FC236}">
                <a16:creationId xmlns:a16="http://schemas.microsoft.com/office/drawing/2014/main" id="{3C413E91-6B8C-7A94-C807-A3D2157850CB}"/>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14" name="TextBox 13">
            <a:extLst>
              <a:ext uri="{FF2B5EF4-FFF2-40B4-BE49-F238E27FC236}">
                <a16:creationId xmlns:a16="http://schemas.microsoft.com/office/drawing/2014/main" id="{B0DFE324-F4FD-1CAD-8969-2C6978F3CBFD}"/>
              </a:ext>
            </a:extLst>
          </p:cNvPr>
          <p:cNvSpPr txBox="1"/>
          <p:nvPr/>
        </p:nvSpPr>
        <p:spPr>
          <a:xfrm>
            <a:off x="2996902" y="1799665"/>
            <a:ext cx="6831546" cy="646331"/>
          </a:xfrm>
          <a:prstGeom prst="rect">
            <a:avLst/>
          </a:prstGeom>
          <a:noFill/>
        </p:spPr>
        <p:txBody>
          <a:bodyPr wrap="square" rtlCol="0">
            <a:spAutoFit/>
          </a:bodyPr>
          <a:lstStyle/>
          <a:p>
            <a:r>
              <a:rPr lang="en-DE" dirty="0"/>
              <a:t>Following on each head, the scaled dot-product attention tensor (A) is computed as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215EE81-DD35-9677-B2CB-D307448F2D1C}"/>
                  </a:ext>
                </a:extLst>
              </p:cNvPr>
              <p:cNvSpPr txBox="1"/>
              <p:nvPr/>
            </p:nvSpPr>
            <p:spPr>
              <a:xfrm>
                <a:off x="3780203" y="2648844"/>
                <a:ext cx="5262240" cy="394788"/>
              </a:xfrm>
              <a:prstGeom prst="rect">
                <a:avLst/>
              </a:prstGeom>
              <a:solidFill>
                <a:srgbClr val="FFFF00"/>
              </a:solidFill>
              <a:ln w="28575">
                <a:solidFill>
                  <a:schemeClr val="tx1"/>
                </a:solidFill>
              </a:ln>
            </p:spPr>
            <p:txBody>
              <a:bodyPr wrap="square">
                <a:spAutoFit/>
              </a:bodyPr>
              <a:lstStyle/>
              <a:p>
                <a:r>
                  <a:rPr lang="en-DE" sz="1800" dirty="0">
                    <a:solidFill>
                      <a:schemeClr val="tx1"/>
                    </a:solidFill>
                  </a:rPr>
                  <a:t>A = softmax(</a:t>
                </a:r>
                <a:r>
                  <a:rPr lang="en-DE" sz="1800" b="1" dirty="0">
                    <a:solidFill>
                      <a:schemeClr val="tx1"/>
                    </a:solidFill>
                  </a:rPr>
                  <a:t>qk</a:t>
                </a:r>
                <a:r>
                  <a:rPr lang="en-DE" sz="1800" baseline="30000" dirty="0">
                    <a:solidFill>
                      <a:schemeClr val="tx1"/>
                    </a:solidFill>
                  </a:rPr>
                  <a:t>T</a:t>
                </a:r>
                <a:r>
                  <a:rPr lang="en-DE" sz="1800" dirty="0">
                    <a:solidFill>
                      <a:schemeClr val="tx1"/>
                    </a:solidFill>
                  </a:rPr>
                  <a:t>/</a:t>
                </a:r>
                <a14:m>
                  <m:oMath xmlns:m="http://schemas.openxmlformats.org/officeDocument/2006/math">
                    <m:rad>
                      <m:radPr>
                        <m:degHide m:val="on"/>
                        <m:ctrlPr>
                          <a:rPr lang="en-DE" sz="1800" i="1" smtClean="0">
                            <a:solidFill>
                              <a:schemeClr val="tx1"/>
                            </a:solidFill>
                            <a:latin typeface="Cambria Math" panose="02040503050406030204" pitchFamily="18" charset="0"/>
                          </a:rPr>
                        </m:ctrlPr>
                      </m:radPr>
                      <m:deg/>
                      <m:e>
                        <m:r>
                          <a:rPr lang="en-US" sz="1800" b="0" i="1" smtClean="0">
                            <a:solidFill>
                              <a:schemeClr val="tx1"/>
                            </a:solidFill>
                            <a:latin typeface="Cambria Math" panose="02040503050406030204" pitchFamily="18" charset="0"/>
                          </a:rPr>
                          <m:t>𝐷</m:t>
                        </m:r>
                        <m:r>
                          <a:rPr lang="en-US" sz="1800" b="0" i="1" baseline="-25000" smtClean="0">
                            <a:solidFill>
                              <a:schemeClr val="tx1"/>
                            </a:solidFill>
                            <a:latin typeface="Cambria Math" panose="02040503050406030204" pitchFamily="18" charset="0"/>
                          </a:rPr>
                          <m:t>h</m:t>
                        </m:r>
                      </m:e>
                    </m:rad>
                  </m:oMath>
                </a14:m>
                <a:r>
                  <a:rPr lang="en-DE" sz="1800" dirty="0">
                    <a:solidFill>
                      <a:schemeClr val="tx1"/>
                    </a:solidFill>
                  </a:rPr>
                  <a:t>)	A </a:t>
                </a:r>
                <a14:m>
                  <m:oMath xmlns:m="http://schemas.openxmlformats.org/officeDocument/2006/math">
                    <m:r>
                      <a:rPr lang="en-DE" sz="1800" i="1">
                        <a:solidFill>
                          <a:schemeClr val="tx1"/>
                        </a:solidFill>
                        <a:latin typeface="Cambria Math" panose="02040503050406030204" pitchFamily="18" charset="0"/>
                        <a:ea typeface="Cambria Math" panose="02040503050406030204" pitchFamily="18" charset="0"/>
                      </a:rPr>
                      <m:t>∈</m:t>
                    </m:r>
                    <m:r>
                      <a:rPr lang="en-US" sz="1800" i="1">
                        <a:solidFill>
                          <a:schemeClr val="tx1"/>
                        </a:solidFill>
                        <a:latin typeface="Cambria Math" panose="02040503050406030204" pitchFamily="18" charset="0"/>
                        <a:ea typeface="Cambria Math" panose="02040503050406030204" pitchFamily="18" charset="0"/>
                      </a:rPr>
                      <m:t> </m:t>
                    </m:r>
                    <m:r>
                      <a:rPr lang="en-US" sz="1800" i="1">
                        <a:solidFill>
                          <a:schemeClr val="tx1"/>
                        </a:solidFill>
                        <a:latin typeface="Cambria Math" panose="02040503050406030204" pitchFamily="18" charset="0"/>
                        <a:ea typeface="Cambria Math" panose="02040503050406030204" pitchFamily="18" charset="0"/>
                      </a:rPr>
                      <m:t>ℝ</m:t>
                    </m:r>
                    <m:r>
                      <a:rPr lang="en-US" sz="1800" b="0" i="1" baseline="30000" smtClean="0">
                        <a:solidFill>
                          <a:schemeClr val="tx1"/>
                        </a:solidFill>
                        <a:latin typeface="Cambria Math" panose="02040503050406030204" pitchFamily="18" charset="0"/>
                        <a:ea typeface="Cambria Math" panose="02040503050406030204" pitchFamily="18" charset="0"/>
                      </a:rPr>
                      <m:t>𝑁</m:t>
                    </m:r>
                    <m:r>
                      <a:rPr lang="en-US" sz="1800" b="0" i="1" baseline="30000" smtClean="0">
                        <a:solidFill>
                          <a:schemeClr val="tx1"/>
                        </a:solidFill>
                        <a:latin typeface="Cambria Math" panose="02040503050406030204" pitchFamily="18" charset="0"/>
                        <a:ea typeface="Cambria Math" panose="02040503050406030204" pitchFamily="18" charset="0"/>
                      </a:rPr>
                      <m:t> </m:t>
                    </m:r>
                    <m:r>
                      <m:rPr>
                        <m:sty m:val="p"/>
                      </m:rPr>
                      <a:rPr lang="el-GR" sz="1800" b="0" i="1" baseline="30000" smtClean="0">
                        <a:solidFill>
                          <a:schemeClr val="tx1"/>
                        </a:solidFill>
                        <a:latin typeface="Cambria Math" panose="02040503050406030204" pitchFamily="18" charset="0"/>
                        <a:ea typeface="Cambria Math" panose="02040503050406030204" pitchFamily="18" charset="0"/>
                      </a:rPr>
                      <m:t>Χ</m:t>
                    </m:r>
                    <m:r>
                      <a:rPr lang="en-US" sz="1800" b="0" i="1" baseline="30000" smtClean="0">
                        <a:solidFill>
                          <a:schemeClr val="tx1"/>
                        </a:solidFill>
                        <a:latin typeface="Cambria Math" panose="02040503050406030204" pitchFamily="18" charset="0"/>
                        <a:ea typeface="Cambria Math" panose="02040503050406030204" pitchFamily="18" charset="0"/>
                      </a:rPr>
                      <m:t> </m:t>
                    </m:r>
                    <m:r>
                      <a:rPr lang="en-US" sz="1800" b="0" i="1" baseline="30000" smtClean="0">
                        <a:solidFill>
                          <a:schemeClr val="tx1"/>
                        </a:solidFill>
                        <a:latin typeface="Cambria Math" panose="02040503050406030204" pitchFamily="18" charset="0"/>
                        <a:ea typeface="Cambria Math" panose="02040503050406030204" pitchFamily="18" charset="0"/>
                      </a:rPr>
                      <m:t>𝑁</m:t>
                    </m:r>
                  </m:oMath>
                </a14:m>
                <a:r>
                  <a:rPr lang="en-US" sz="1800" baseline="30000" dirty="0">
                    <a:solidFill>
                      <a:schemeClr val="tx1"/>
                    </a:solidFill>
                    <a:ea typeface="Cambria Math" panose="02040503050406030204" pitchFamily="18" charset="0"/>
                  </a:rPr>
                  <a:t>	</a:t>
                </a:r>
                <a:r>
                  <a:rPr lang="en-US" sz="1800" dirty="0">
                    <a:solidFill>
                      <a:schemeClr val="tx1"/>
                    </a:solidFill>
                    <a:ea typeface="Cambria Math" panose="02040503050406030204" pitchFamily="18" charset="0"/>
                  </a:rPr>
                  <a:t>(5)</a:t>
                </a:r>
              </a:p>
            </p:txBody>
          </p:sp>
        </mc:Choice>
        <mc:Fallback xmlns="">
          <p:sp>
            <p:nvSpPr>
              <p:cNvPr id="17" name="TextBox 16">
                <a:extLst>
                  <a:ext uri="{FF2B5EF4-FFF2-40B4-BE49-F238E27FC236}">
                    <a16:creationId xmlns:a16="http://schemas.microsoft.com/office/drawing/2014/main" id="{D215EE81-DD35-9677-B2CB-D307448F2D1C}"/>
                  </a:ext>
                </a:extLst>
              </p:cNvPr>
              <p:cNvSpPr txBox="1">
                <a:spLocks noRot="1" noChangeAspect="1" noMove="1" noResize="1" noEditPoints="1" noAdjustHandles="1" noChangeArrowheads="1" noChangeShapeType="1" noTextEdit="1"/>
              </p:cNvSpPr>
              <p:nvPr/>
            </p:nvSpPr>
            <p:spPr>
              <a:xfrm>
                <a:off x="3780203" y="2648844"/>
                <a:ext cx="5262240" cy="394788"/>
              </a:xfrm>
              <a:prstGeom prst="rect">
                <a:avLst/>
              </a:prstGeom>
              <a:blipFill>
                <a:blip r:embed="rId3"/>
                <a:stretch>
                  <a:fillRect l="-718" b="-20588"/>
                </a:stretch>
              </a:blipFill>
              <a:ln w="28575">
                <a:solidFill>
                  <a:schemeClr val="tx1"/>
                </a:solidFill>
              </a:ln>
            </p:spPr>
            <p:txBody>
              <a:bodyPr/>
              <a:lstStyle/>
              <a:p>
                <a:r>
                  <a:rPr lang="en-DE">
                    <a:noFill/>
                  </a:rPr>
                  <a:t> </a:t>
                </a:r>
              </a:p>
            </p:txBody>
          </p:sp>
        </mc:Fallback>
      </mc:AlternateContent>
      <p:sp>
        <p:nvSpPr>
          <p:cNvPr id="19" name="TextBox 18">
            <a:extLst>
              <a:ext uri="{FF2B5EF4-FFF2-40B4-BE49-F238E27FC236}">
                <a16:creationId xmlns:a16="http://schemas.microsoft.com/office/drawing/2014/main" id="{94510FCB-FED2-E74E-AF22-9CA100CAC626}"/>
              </a:ext>
            </a:extLst>
          </p:cNvPr>
          <p:cNvSpPr txBox="1"/>
          <p:nvPr/>
        </p:nvSpPr>
        <p:spPr>
          <a:xfrm>
            <a:off x="4564275" y="3364192"/>
            <a:ext cx="3288661" cy="369332"/>
          </a:xfrm>
          <a:prstGeom prst="rect">
            <a:avLst/>
          </a:prstGeom>
          <a:solidFill>
            <a:srgbClr val="FFFF00"/>
          </a:solidFill>
          <a:ln w="28575">
            <a:solidFill>
              <a:schemeClr val="tx1"/>
            </a:solidFill>
          </a:ln>
        </p:spPr>
        <p:txBody>
          <a:bodyPr wrap="square">
            <a:spAutoFit/>
          </a:bodyPr>
          <a:lstStyle/>
          <a:p>
            <a:r>
              <a:rPr lang="en-US" sz="1800" dirty="0">
                <a:solidFill>
                  <a:schemeClr val="tx1"/>
                </a:solidFill>
                <a:ea typeface="Cambria Math" panose="02040503050406030204" pitchFamily="18" charset="0"/>
              </a:rPr>
              <a:t>Self Attention: SA(</a:t>
            </a:r>
            <a:r>
              <a:rPr lang="en-US" sz="1800" b="1" dirty="0">
                <a:solidFill>
                  <a:schemeClr val="tx1"/>
                </a:solidFill>
                <a:ea typeface="Cambria Math" panose="02040503050406030204" pitchFamily="18" charset="0"/>
              </a:rPr>
              <a:t>z</a:t>
            </a:r>
            <a:r>
              <a:rPr lang="en-US" sz="1800" dirty="0">
                <a:solidFill>
                  <a:schemeClr val="tx1"/>
                </a:solidFill>
                <a:ea typeface="Cambria Math" panose="02040503050406030204" pitchFamily="18" charset="0"/>
              </a:rPr>
              <a:t>) = A</a:t>
            </a:r>
            <a:r>
              <a:rPr lang="en-US" sz="1800" b="1" dirty="0">
                <a:solidFill>
                  <a:schemeClr val="tx1"/>
                </a:solidFill>
                <a:ea typeface="Cambria Math" panose="02040503050406030204" pitchFamily="18" charset="0"/>
              </a:rPr>
              <a:t>v	</a:t>
            </a:r>
            <a:r>
              <a:rPr lang="en-US" sz="1800" dirty="0">
                <a:solidFill>
                  <a:schemeClr val="tx1"/>
                </a:solidFill>
                <a:ea typeface="Cambria Math" panose="02040503050406030204" pitchFamily="18" charset="0"/>
              </a:rPr>
              <a:t>(6)</a:t>
            </a:r>
          </a:p>
        </p:txBody>
      </p:sp>
      <p:sp>
        <p:nvSpPr>
          <p:cNvPr id="20" name="TextBox 19">
            <a:extLst>
              <a:ext uri="{FF2B5EF4-FFF2-40B4-BE49-F238E27FC236}">
                <a16:creationId xmlns:a16="http://schemas.microsoft.com/office/drawing/2014/main" id="{FA48B8FA-7B70-0AE7-6A78-95C89E367E05}"/>
              </a:ext>
            </a:extLst>
          </p:cNvPr>
          <p:cNvSpPr txBox="1"/>
          <p:nvPr/>
        </p:nvSpPr>
        <p:spPr>
          <a:xfrm>
            <a:off x="2996902" y="3968813"/>
            <a:ext cx="6831546" cy="646331"/>
          </a:xfrm>
          <a:prstGeom prst="rect">
            <a:avLst/>
          </a:prstGeom>
          <a:noFill/>
        </p:spPr>
        <p:txBody>
          <a:bodyPr wrap="square" rtlCol="0">
            <a:spAutoFit/>
          </a:bodyPr>
          <a:lstStyle/>
          <a:p>
            <a:r>
              <a:rPr lang="en-GB" dirty="0"/>
              <a:t>S</a:t>
            </a:r>
            <a:r>
              <a:rPr lang="en-DE" dirty="0"/>
              <a:t>elf at</a:t>
            </a:r>
            <a:r>
              <a:rPr lang="en-GB" dirty="0"/>
              <a:t>t</a:t>
            </a:r>
            <a:r>
              <a:rPr lang="en-DE" dirty="0"/>
              <a:t>ention matrices are concatenated on the second dimension, resulting in (n+1 , d) tensor</a:t>
            </a:r>
          </a:p>
        </p:txBody>
      </p:sp>
      <p:sp>
        <p:nvSpPr>
          <p:cNvPr id="3" name="object 25">
            <a:extLst>
              <a:ext uri="{FF2B5EF4-FFF2-40B4-BE49-F238E27FC236}">
                <a16:creationId xmlns:a16="http://schemas.microsoft.com/office/drawing/2014/main" id="{04DB3232-B6BB-D438-EF8A-7A1D6FB4CE3D}"/>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492CBFE2-1FDF-0916-62E0-711CF4A61224}"/>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36</a:t>
            </a:fld>
            <a:endParaRPr lang="en-DE" sz="800" dirty="0">
              <a:solidFill>
                <a:srgbClr val="000000"/>
              </a:solidFill>
            </a:endParaRPr>
          </a:p>
        </p:txBody>
      </p:sp>
      <p:sp>
        <p:nvSpPr>
          <p:cNvPr id="6" name="Title 5">
            <a:extLst>
              <a:ext uri="{FF2B5EF4-FFF2-40B4-BE49-F238E27FC236}">
                <a16:creationId xmlns:a16="http://schemas.microsoft.com/office/drawing/2014/main" id="{79C493AB-B8E5-AA05-BC4C-AC7AE94CECC6}"/>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3173158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a:xfrm>
            <a:off x="1836878" y="6580101"/>
            <a:ext cx="922655" cy="139065"/>
          </a:xfrm>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84" t="105" r="157" b="-451"/>
          <a:stretch/>
        </p:blipFill>
        <p:spPr>
          <a:xfrm>
            <a:off x="2005238" y="1368190"/>
            <a:ext cx="7085585" cy="4978893"/>
          </a:xfrm>
        </p:spPr>
      </p:pic>
      <p:sp>
        <p:nvSpPr>
          <p:cNvPr id="15" name="Rectangle 14">
            <a:extLst>
              <a:ext uri="{FF2B5EF4-FFF2-40B4-BE49-F238E27FC236}">
                <a16:creationId xmlns:a16="http://schemas.microsoft.com/office/drawing/2014/main" id="{48EAF504-BB28-0525-8B07-413596BD3D8A}"/>
              </a:ext>
            </a:extLst>
          </p:cNvPr>
          <p:cNvSpPr/>
          <p:nvPr/>
        </p:nvSpPr>
        <p:spPr>
          <a:xfrm>
            <a:off x="7427259" y="3859391"/>
            <a:ext cx="1698711" cy="248769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728620-DDC7-6ACB-0E65-0EDDE398BCAF}"/>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EEEC3F72-4629-BD7F-4FEF-6CD8375F5D14}"/>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CD430FBB-AD69-1ECD-C783-763EFF5D1B29}"/>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37</a:t>
            </a:fld>
            <a:endParaRPr lang="en-DE" sz="800" dirty="0">
              <a:solidFill>
                <a:srgbClr val="000000"/>
              </a:solidFill>
            </a:endParaRPr>
          </a:p>
        </p:txBody>
      </p:sp>
      <p:sp>
        <p:nvSpPr>
          <p:cNvPr id="6" name="Title 5">
            <a:extLst>
              <a:ext uri="{FF2B5EF4-FFF2-40B4-BE49-F238E27FC236}">
                <a16:creationId xmlns:a16="http://schemas.microsoft.com/office/drawing/2014/main" id="{31235CB4-840A-2983-1ADB-0D60A958ACF9}"/>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21139221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a:xfrm>
            <a:off x="1836878" y="6580101"/>
            <a:ext cx="922655" cy="139065"/>
          </a:xfrm>
        </p:spPr>
        <p:txBody>
          <a:bodyPr/>
          <a:lstStyle/>
          <a:p>
            <a:fld id="{A4E4BF54-E288-44CA-9624-72B71A8A42AB}" type="datetime4">
              <a:rPr lang="de-DE" smtClean="0"/>
              <a:t>9. Juli 2023</a:t>
            </a:fld>
            <a:endParaRPr lang="de-DE"/>
          </a:p>
        </p:txBody>
      </p:sp>
      <p:pic>
        <p:nvPicPr>
          <p:cNvPr id="13" name="Picture 13" descr="A diagram of a process&#10;&#10;Description automatically generated">
            <a:extLst>
              <a:ext uri="{FF2B5EF4-FFF2-40B4-BE49-F238E27FC236}">
                <a16:creationId xmlns:a16="http://schemas.microsoft.com/office/drawing/2014/main" id="{90E959EE-77C1-1219-F0AE-6E0DC30E13EF}"/>
              </a:ext>
            </a:extLst>
          </p:cNvPr>
          <p:cNvPicPr>
            <a:picLocks noGrp="1" noChangeAspect="1"/>
          </p:cNvPicPr>
          <p:nvPr>
            <p:ph type="pic" sz="quarter" idx="38"/>
          </p:nvPr>
        </p:nvPicPr>
        <p:blipFill rotWithShape="1">
          <a:blip r:embed="rId2"/>
          <a:srcRect l="78215" t="50854" r="1304" b="1448"/>
          <a:stretch/>
        </p:blipFill>
        <p:spPr>
          <a:xfrm>
            <a:off x="1148747" y="1399553"/>
            <a:ext cx="2490685" cy="4058893"/>
          </a:xfrm>
        </p:spPr>
      </p:pic>
      <p:sp>
        <p:nvSpPr>
          <p:cNvPr id="3" name="TextBox 2">
            <a:extLst>
              <a:ext uri="{FF2B5EF4-FFF2-40B4-BE49-F238E27FC236}">
                <a16:creationId xmlns:a16="http://schemas.microsoft.com/office/drawing/2014/main" id="{F02BC5D8-902F-FB30-E336-D5B89EC82ACA}"/>
              </a:ext>
            </a:extLst>
          </p:cNvPr>
          <p:cNvSpPr txBox="1"/>
          <p:nvPr/>
        </p:nvSpPr>
        <p:spPr>
          <a:xfrm>
            <a:off x="4531658" y="1951672"/>
            <a:ext cx="6279777" cy="1477328"/>
          </a:xfrm>
          <a:prstGeom prst="rect">
            <a:avLst/>
          </a:prstGeom>
          <a:noFill/>
        </p:spPr>
        <p:txBody>
          <a:bodyPr wrap="square" rtlCol="0">
            <a:spAutoFit/>
          </a:bodyPr>
          <a:lstStyle/>
          <a:p>
            <a:r>
              <a:rPr lang="en-DE" dirty="0"/>
              <a:t>The tensor in the above step is then run through a single linear layer, by effectively multiplying it with a (d,d) trainable tensor.</a:t>
            </a:r>
          </a:p>
          <a:p>
            <a:endParaRPr lang="en-DE" dirty="0"/>
          </a:p>
          <a:p>
            <a:r>
              <a:rPr lang="en-DE" dirty="0"/>
              <a:t>This linear layer is very important, as it allows features to be learned as aggregates from all the heads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CF2BF14-0A58-08F0-AC43-BC825916AEDA}"/>
                  </a:ext>
                </a:extLst>
              </p:cNvPr>
              <p:cNvSpPr txBox="1"/>
              <p:nvPr/>
            </p:nvSpPr>
            <p:spPr>
              <a:xfrm>
                <a:off x="4337921" y="3823315"/>
                <a:ext cx="6851277" cy="369332"/>
              </a:xfrm>
              <a:prstGeom prst="rect">
                <a:avLst/>
              </a:prstGeom>
              <a:solidFill>
                <a:srgbClr val="FFFF00"/>
              </a:solidFill>
              <a:ln w="28575">
                <a:solidFill>
                  <a:schemeClr val="tx1"/>
                </a:solidFill>
              </a:ln>
            </p:spPr>
            <p:txBody>
              <a:bodyPr wrap="square">
                <a:spAutoFit/>
              </a:bodyPr>
              <a:lstStyle/>
              <a:p>
                <a:r>
                  <a:rPr lang="en-US" sz="1800" dirty="0" err="1">
                    <a:solidFill>
                      <a:schemeClr val="tx1"/>
                    </a:solidFill>
                    <a:ea typeface="Cambria Math" panose="02040503050406030204" pitchFamily="18" charset="0"/>
                  </a:rPr>
                  <a:t>Z</a:t>
                </a:r>
                <a:r>
                  <a:rPr lang="en-US" sz="1800" baseline="-25000" dirty="0" err="1">
                    <a:solidFill>
                      <a:schemeClr val="tx1"/>
                    </a:solidFill>
                    <a:ea typeface="Cambria Math" panose="02040503050406030204" pitchFamily="18" charset="0"/>
                  </a:rPr>
                  <a:t>msa</a:t>
                </a:r>
                <a:r>
                  <a:rPr lang="en-US" sz="1800" dirty="0">
                    <a:solidFill>
                      <a:schemeClr val="tx1"/>
                    </a:solidFill>
                    <a:ea typeface="Cambria Math" panose="02040503050406030204" pitchFamily="18" charset="0"/>
                  </a:rPr>
                  <a:t>= [SA</a:t>
                </a:r>
                <a:r>
                  <a:rPr lang="en-US" sz="1800" baseline="-25000" dirty="0">
                    <a:solidFill>
                      <a:schemeClr val="tx1"/>
                    </a:solidFill>
                    <a:ea typeface="Cambria Math" panose="02040503050406030204" pitchFamily="18" charset="0"/>
                  </a:rPr>
                  <a:t>1</a:t>
                </a:r>
                <a:r>
                  <a:rPr lang="en-US" sz="1800" dirty="0">
                    <a:solidFill>
                      <a:schemeClr val="tx1"/>
                    </a:solidFill>
                    <a:ea typeface="Cambria Math" panose="02040503050406030204" pitchFamily="18" charset="0"/>
                  </a:rPr>
                  <a:t>(z); SA</a:t>
                </a:r>
                <a:r>
                  <a:rPr lang="en-US" sz="1800" baseline="-25000" dirty="0">
                    <a:solidFill>
                      <a:schemeClr val="tx1"/>
                    </a:solidFill>
                    <a:ea typeface="Cambria Math" panose="02040503050406030204" pitchFamily="18" charset="0"/>
                  </a:rPr>
                  <a:t>2</a:t>
                </a:r>
                <a:r>
                  <a:rPr lang="en-US" sz="1800" dirty="0">
                    <a:solidFill>
                      <a:schemeClr val="tx1"/>
                    </a:solidFill>
                    <a:ea typeface="Cambria Math" panose="02040503050406030204" pitchFamily="18" charset="0"/>
                  </a:rPr>
                  <a:t>(z);….. ; </a:t>
                </a:r>
                <a:r>
                  <a:rPr lang="en-US" sz="1800" dirty="0" err="1">
                    <a:solidFill>
                      <a:schemeClr val="tx1"/>
                    </a:solidFill>
                    <a:ea typeface="Cambria Math" panose="02040503050406030204" pitchFamily="18" charset="0"/>
                  </a:rPr>
                  <a:t>SA</a:t>
                </a:r>
                <a:r>
                  <a:rPr lang="en-US" sz="1800" baseline="-25000" dirty="0" err="1">
                    <a:solidFill>
                      <a:schemeClr val="tx1"/>
                    </a:solidFill>
                    <a:ea typeface="Cambria Math" panose="02040503050406030204" pitchFamily="18" charset="0"/>
                  </a:rPr>
                  <a:t>k</a:t>
                </a:r>
                <a:r>
                  <a:rPr lang="en-US" sz="1800" dirty="0">
                    <a:solidFill>
                      <a:schemeClr val="tx1"/>
                    </a:solidFill>
                    <a:ea typeface="Cambria Math" panose="02040503050406030204" pitchFamily="18" charset="0"/>
                  </a:rPr>
                  <a:t>(z)]</a:t>
                </a:r>
                <a:r>
                  <a:rPr lang="en-US" sz="1800" b="1" dirty="0" err="1">
                    <a:solidFill>
                      <a:schemeClr val="tx1"/>
                    </a:solidFill>
                    <a:ea typeface="Cambria Math" panose="02040503050406030204" pitchFamily="18" charset="0"/>
                  </a:rPr>
                  <a:t>U</a:t>
                </a:r>
                <a:r>
                  <a:rPr lang="en-US" sz="1800" baseline="-25000" dirty="0" err="1">
                    <a:solidFill>
                      <a:schemeClr val="tx1"/>
                    </a:solidFill>
                    <a:ea typeface="Cambria Math" panose="02040503050406030204" pitchFamily="18" charset="0"/>
                  </a:rPr>
                  <a:t>msa</a:t>
                </a:r>
                <a:r>
                  <a:rPr lang="en-US" baseline="-25000" dirty="0">
                    <a:ea typeface="Cambria Math" panose="02040503050406030204" pitchFamily="18" charset="0"/>
                  </a:rPr>
                  <a:t>	</a:t>
                </a:r>
                <a:r>
                  <a:rPr lang="en-US" sz="1800" b="1" dirty="0" err="1">
                    <a:solidFill>
                      <a:schemeClr val="tx1"/>
                    </a:solidFill>
                    <a:ea typeface="Cambria Math" panose="02040503050406030204" pitchFamily="18" charset="0"/>
                  </a:rPr>
                  <a:t>U</a:t>
                </a:r>
                <a:r>
                  <a:rPr lang="en-US" sz="1800" baseline="-25000" dirty="0" err="1">
                    <a:solidFill>
                      <a:schemeClr val="tx1"/>
                    </a:solidFill>
                    <a:ea typeface="Cambria Math" panose="02040503050406030204" pitchFamily="18" charset="0"/>
                  </a:rPr>
                  <a:t>msa</a:t>
                </a:r>
                <a:r>
                  <a:rPr lang="en-US" sz="1800" baseline="-25000" dirty="0">
                    <a:solidFill>
                      <a:schemeClr val="tx1"/>
                    </a:solidFill>
                    <a:ea typeface="Cambria Math" panose="02040503050406030204" pitchFamily="18" charset="0"/>
                  </a:rPr>
                  <a:t>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rPr>
                      <m:t>∈</m:t>
                    </m:r>
                    <m:r>
                      <a:rPr lang="en-US" sz="1800" b="0" i="1" smtClean="0">
                        <a:solidFill>
                          <a:schemeClr val="tx1"/>
                        </a:solidFill>
                        <a:latin typeface="Cambria Math" panose="02040503050406030204" pitchFamily="18" charset="0"/>
                        <a:ea typeface="Cambria Math" panose="02040503050406030204" pitchFamily="18" charset="0"/>
                      </a:rPr>
                      <m:t> </m:t>
                    </m:r>
                    <m:r>
                      <a:rPr lang="en-US" sz="1800" b="0" i="1" smtClean="0">
                        <a:solidFill>
                          <a:schemeClr val="tx1"/>
                        </a:solidFill>
                        <a:latin typeface="Cambria Math" panose="02040503050406030204" pitchFamily="18" charset="0"/>
                        <a:ea typeface="Cambria Math" panose="02040503050406030204" pitchFamily="18" charset="0"/>
                      </a:rPr>
                      <m:t>ℝ</m:t>
                    </m:r>
                    <m:r>
                      <a:rPr lang="en-US" sz="1800" b="0" i="1" baseline="30000" smtClean="0">
                        <a:solidFill>
                          <a:schemeClr val="tx1"/>
                        </a:solidFill>
                        <a:latin typeface="Cambria Math" panose="02040503050406030204" pitchFamily="18" charset="0"/>
                        <a:ea typeface="Cambria Math" panose="02040503050406030204" pitchFamily="18" charset="0"/>
                      </a:rPr>
                      <m:t>𝑘</m:t>
                    </m:r>
                    <m:r>
                      <a:rPr lang="en-US" sz="1800" b="0" i="1" baseline="30000" smtClean="0">
                        <a:solidFill>
                          <a:schemeClr val="tx1"/>
                        </a:solidFill>
                        <a:latin typeface="Cambria Math" panose="02040503050406030204" pitchFamily="18" charset="0"/>
                        <a:ea typeface="Cambria Math" panose="02040503050406030204" pitchFamily="18" charset="0"/>
                      </a:rPr>
                      <m:t> . </m:t>
                    </m:r>
                    <m:r>
                      <a:rPr lang="en-US" sz="1800" b="0" i="1" baseline="30000" smtClean="0">
                        <a:solidFill>
                          <a:schemeClr val="tx1"/>
                        </a:solidFill>
                        <a:latin typeface="Cambria Math" panose="02040503050406030204" pitchFamily="18" charset="0"/>
                        <a:ea typeface="Cambria Math" panose="02040503050406030204" pitchFamily="18" charset="0"/>
                      </a:rPr>
                      <m:t>𝐷h</m:t>
                    </m:r>
                    <m:r>
                      <a:rPr lang="en-US" sz="1800" b="0" i="1" baseline="30000" smtClean="0">
                        <a:solidFill>
                          <a:schemeClr val="tx1"/>
                        </a:solidFill>
                        <a:latin typeface="Cambria Math" panose="02040503050406030204" pitchFamily="18" charset="0"/>
                        <a:ea typeface="Cambria Math" panose="02040503050406030204" pitchFamily="18" charset="0"/>
                      </a:rPr>
                      <m:t> </m:t>
                    </m:r>
                    <m:r>
                      <a:rPr lang="en-US" sz="1800" b="0" i="1" baseline="30000" smtClean="0">
                        <a:solidFill>
                          <a:schemeClr val="tx1"/>
                        </a:solidFill>
                        <a:latin typeface="Cambria Math" panose="02040503050406030204" pitchFamily="18" charset="0"/>
                        <a:ea typeface="Cambria Math" panose="02040503050406030204" pitchFamily="18" charset="0"/>
                      </a:rPr>
                      <m:t>𝑋</m:t>
                    </m:r>
                    <m:r>
                      <a:rPr lang="en-US" sz="1800" b="0" i="1" baseline="30000" smtClean="0">
                        <a:solidFill>
                          <a:schemeClr val="tx1"/>
                        </a:solidFill>
                        <a:latin typeface="Cambria Math" panose="02040503050406030204" pitchFamily="18" charset="0"/>
                        <a:ea typeface="Cambria Math" panose="02040503050406030204" pitchFamily="18" charset="0"/>
                      </a:rPr>
                      <m:t> </m:t>
                    </m:r>
                    <m:r>
                      <a:rPr lang="en-US" sz="1800" b="0" i="1" baseline="30000" smtClean="0">
                        <a:solidFill>
                          <a:schemeClr val="tx1"/>
                        </a:solidFill>
                        <a:latin typeface="Cambria Math" panose="02040503050406030204" pitchFamily="18" charset="0"/>
                        <a:ea typeface="Cambria Math" panose="02040503050406030204" pitchFamily="18" charset="0"/>
                      </a:rPr>
                      <m:t>𝐷</m:t>
                    </m:r>
                  </m:oMath>
                </a14:m>
                <a:r>
                  <a:rPr lang="en-US" sz="1800" baseline="30000" dirty="0">
                    <a:solidFill>
                      <a:schemeClr val="tx1"/>
                    </a:solidFill>
                    <a:ea typeface="Cambria Math" panose="02040503050406030204" pitchFamily="18" charset="0"/>
                  </a:rPr>
                  <a:t>	</a:t>
                </a:r>
                <a:r>
                  <a:rPr lang="en-US" sz="1800" dirty="0">
                    <a:solidFill>
                      <a:schemeClr val="tx1"/>
                    </a:solidFill>
                    <a:ea typeface="Cambria Math" panose="02040503050406030204" pitchFamily="18" charset="0"/>
                  </a:rPr>
                  <a:t>(7)</a:t>
                </a:r>
                <a:endParaRPr lang="en-DE" dirty="0"/>
              </a:p>
            </p:txBody>
          </p:sp>
        </mc:Choice>
        <mc:Fallback xmlns="">
          <p:sp>
            <p:nvSpPr>
              <p:cNvPr id="6" name="TextBox 5">
                <a:extLst>
                  <a:ext uri="{FF2B5EF4-FFF2-40B4-BE49-F238E27FC236}">
                    <a16:creationId xmlns:a16="http://schemas.microsoft.com/office/drawing/2014/main" id="{5CF2BF14-0A58-08F0-AC43-BC825916AEDA}"/>
                  </a:ext>
                </a:extLst>
              </p:cNvPr>
              <p:cNvSpPr txBox="1">
                <a:spLocks noRot="1" noChangeAspect="1" noMove="1" noResize="1" noEditPoints="1" noAdjustHandles="1" noChangeArrowheads="1" noChangeShapeType="1" noTextEdit="1"/>
              </p:cNvSpPr>
              <p:nvPr/>
            </p:nvSpPr>
            <p:spPr>
              <a:xfrm>
                <a:off x="4337921" y="3823315"/>
                <a:ext cx="6851277" cy="369332"/>
              </a:xfrm>
              <a:prstGeom prst="rect">
                <a:avLst/>
              </a:prstGeom>
              <a:blipFill>
                <a:blip r:embed="rId3"/>
                <a:stretch>
                  <a:fillRect l="-552" t="-3125" b="-18750"/>
                </a:stretch>
              </a:blipFill>
              <a:ln w="28575">
                <a:solidFill>
                  <a:schemeClr val="tx1"/>
                </a:solidFill>
              </a:ln>
            </p:spPr>
            <p:txBody>
              <a:bodyPr/>
              <a:lstStyle/>
              <a:p>
                <a:r>
                  <a:rPr lang="en-DE">
                    <a:noFill/>
                  </a:rPr>
                  <a:t> </a:t>
                </a:r>
              </a:p>
            </p:txBody>
          </p:sp>
        </mc:Fallback>
      </mc:AlternateContent>
      <p:sp>
        <p:nvSpPr>
          <p:cNvPr id="7" name="TextBox 6">
            <a:extLst>
              <a:ext uri="{FF2B5EF4-FFF2-40B4-BE49-F238E27FC236}">
                <a16:creationId xmlns:a16="http://schemas.microsoft.com/office/drawing/2014/main" id="{BD87BB0F-5C5C-E380-8281-2217BFEEB8AD}"/>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4" name="object 25">
            <a:extLst>
              <a:ext uri="{FF2B5EF4-FFF2-40B4-BE49-F238E27FC236}">
                <a16:creationId xmlns:a16="http://schemas.microsoft.com/office/drawing/2014/main" id="{2A62D950-1FF5-29A2-6451-0172BB48AB36}"/>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8" name="object 27">
            <a:extLst>
              <a:ext uri="{FF2B5EF4-FFF2-40B4-BE49-F238E27FC236}">
                <a16:creationId xmlns:a16="http://schemas.microsoft.com/office/drawing/2014/main" id="{7CB6D7F6-D3FC-AD74-38ED-40AFEFF4C5C4}"/>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38</a:t>
            </a:fld>
            <a:endParaRPr lang="en-DE" sz="800" dirty="0">
              <a:solidFill>
                <a:srgbClr val="000000"/>
              </a:solidFill>
            </a:endParaRPr>
          </a:p>
        </p:txBody>
      </p:sp>
      <p:sp>
        <p:nvSpPr>
          <p:cNvPr id="9" name="Title 5">
            <a:extLst>
              <a:ext uri="{FF2B5EF4-FFF2-40B4-BE49-F238E27FC236}">
                <a16:creationId xmlns:a16="http://schemas.microsoft.com/office/drawing/2014/main" id="{B67791E2-ADD7-8A67-1E53-57A3FC77EA61}"/>
              </a:ext>
            </a:extLst>
          </p:cNvPr>
          <p:cNvSpPr txBox="1">
            <a:spLocks/>
          </p:cNvSpPr>
          <p:nvPr/>
        </p:nvSpPr>
        <p:spPr>
          <a:xfrm>
            <a:off x="871946" y="275609"/>
            <a:ext cx="6084907" cy="954107"/>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2.2 Multi-head Attention</a:t>
            </a:r>
          </a:p>
          <a:p>
            <a:r>
              <a:rPr lang="en-GB" sz="1800" kern="1200" dirty="0">
                <a:solidFill>
                  <a:schemeClr val="tx2"/>
                </a:solidFill>
                <a:latin typeface="FAUSans Office" panose="020B0504010101010104"/>
                <a:ea typeface="+mn-ea"/>
                <a:cs typeface="+mn-cs"/>
              </a:rPr>
              <a:t>2. Transformer Encoding</a:t>
            </a:r>
          </a:p>
        </p:txBody>
      </p:sp>
    </p:spTree>
    <p:extLst>
      <p:ext uri="{BB962C8B-B14F-4D97-AF65-F5344CB8AC3E}">
        <p14:creationId xmlns:p14="http://schemas.microsoft.com/office/powerpoint/2010/main" val="16099813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a:xfrm>
            <a:off x="1836878" y="6580101"/>
            <a:ext cx="922655" cy="139065"/>
          </a:xfrm>
        </p:spPr>
        <p:txBody>
          <a:bodyPr/>
          <a:lstStyle/>
          <a:p>
            <a:fld id="{A4E4BF54-E288-44CA-9624-72B71A8A42AB}" type="datetime4">
              <a:rPr lang="de-DE" smtClean="0"/>
              <a:t>9. Juli 2023</a:t>
            </a:fld>
            <a:endParaRPr lang="de-DE"/>
          </a:p>
        </p:txBody>
      </p:sp>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6328152"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3. Classification Head</a:t>
            </a:r>
          </a:p>
        </p:txBody>
      </p:sp>
      <p:pic>
        <p:nvPicPr>
          <p:cNvPr id="8" name="Picture 13" descr="A diagram of a process&#10;&#10;Description automatically generated">
            <a:extLst>
              <a:ext uri="{FF2B5EF4-FFF2-40B4-BE49-F238E27FC236}">
                <a16:creationId xmlns:a16="http://schemas.microsoft.com/office/drawing/2014/main" id="{A6F1E2F8-95C3-8C2F-0FA8-9B96678DDFC3}"/>
              </a:ext>
            </a:extLst>
          </p:cNvPr>
          <p:cNvPicPr>
            <a:picLocks noChangeAspect="1"/>
          </p:cNvPicPr>
          <p:nvPr/>
        </p:nvPicPr>
        <p:blipFill rotWithShape="1">
          <a:blip r:embed="rId2"/>
          <a:srcRect l="-84" t="105" r="157" b="-451"/>
          <a:stretch/>
        </p:blipFill>
        <p:spPr>
          <a:xfrm>
            <a:off x="2551144" y="1523192"/>
            <a:ext cx="7085585" cy="4978893"/>
          </a:xfrm>
          <a:prstGeom prst="rect">
            <a:avLst/>
          </a:prstGeom>
        </p:spPr>
      </p:pic>
      <p:sp>
        <p:nvSpPr>
          <p:cNvPr id="9" name="Rectangle 8">
            <a:extLst>
              <a:ext uri="{FF2B5EF4-FFF2-40B4-BE49-F238E27FC236}">
                <a16:creationId xmlns:a16="http://schemas.microsoft.com/office/drawing/2014/main" id="{CB6895EC-46D0-78A1-C70B-2AFD4BCAFFD1}"/>
              </a:ext>
            </a:extLst>
          </p:cNvPr>
          <p:cNvSpPr/>
          <p:nvPr/>
        </p:nvSpPr>
        <p:spPr>
          <a:xfrm>
            <a:off x="3536576" y="1680882"/>
            <a:ext cx="1748118" cy="110265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TextBox 9">
            <a:extLst>
              <a:ext uri="{FF2B5EF4-FFF2-40B4-BE49-F238E27FC236}">
                <a16:creationId xmlns:a16="http://schemas.microsoft.com/office/drawing/2014/main" id="{C57E0897-5A26-42F2-EB86-775C5972BBED}"/>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3" name="object 25">
            <a:extLst>
              <a:ext uri="{FF2B5EF4-FFF2-40B4-BE49-F238E27FC236}">
                <a16:creationId xmlns:a16="http://schemas.microsoft.com/office/drawing/2014/main" id="{DDA39F77-765A-B9A8-9C66-E9D17A7AB941}"/>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4" name="object 27">
            <a:extLst>
              <a:ext uri="{FF2B5EF4-FFF2-40B4-BE49-F238E27FC236}">
                <a16:creationId xmlns:a16="http://schemas.microsoft.com/office/drawing/2014/main" id="{03B9EFE7-AD90-A5B5-95B3-521C610647FC}"/>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39</a:t>
            </a:fld>
            <a:endParaRPr lang="en-DE" sz="800" dirty="0">
              <a:solidFill>
                <a:srgbClr val="000000"/>
              </a:solidFill>
            </a:endParaRPr>
          </a:p>
        </p:txBody>
      </p:sp>
    </p:spTree>
    <p:extLst>
      <p:ext uri="{BB962C8B-B14F-4D97-AF65-F5344CB8AC3E}">
        <p14:creationId xmlns:p14="http://schemas.microsoft.com/office/powerpoint/2010/main" val="13925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5842" y="1651724"/>
            <a:ext cx="4420315" cy="628377"/>
          </a:xfrm>
          <a:prstGeom prst="rect">
            <a:avLst/>
          </a:prstGeom>
        </p:spPr>
        <p:txBody>
          <a:bodyPr vert="horz" wrap="square" lIns="0" tIns="12700" rIns="0" bIns="0" rtlCol="0">
            <a:spAutoFit/>
          </a:bodyPr>
          <a:lstStyle/>
          <a:p>
            <a:pPr marL="12700">
              <a:lnSpc>
                <a:spcPct val="100000"/>
              </a:lnSpc>
              <a:spcBef>
                <a:spcPts val="100"/>
              </a:spcBef>
            </a:pPr>
            <a:r>
              <a:rPr sz="4000" spc="90" dirty="0">
                <a:latin typeface="Palatino Linotype"/>
                <a:cs typeface="Palatino Linotype"/>
              </a:rPr>
              <a:t>Course</a:t>
            </a:r>
            <a:r>
              <a:rPr lang="en-US" sz="4000" spc="70" dirty="0">
                <a:latin typeface="Palatino Linotype"/>
                <a:cs typeface="Palatino Linotype"/>
              </a:rPr>
              <a:t> </a:t>
            </a:r>
            <a:r>
              <a:rPr sz="4000" spc="-10" dirty="0">
                <a:latin typeface="Palatino Linotype"/>
                <a:cs typeface="Palatino Linotype"/>
              </a:rPr>
              <a:t>Advisors</a:t>
            </a:r>
            <a:endParaRPr sz="4000" dirty="0">
              <a:latin typeface="Palatino Linotype"/>
              <a:cs typeface="Palatino Linotype"/>
            </a:endParaRPr>
          </a:p>
        </p:txBody>
      </p:sp>
      <p:sp>
        <p:nvSpPr>
          <p:cNvPr id="3" name="object 3"/>
          <p:cNvSpPr txBox="1"/>
          <p:nvPr/>
        </p:nvSpPr>
        <p:spPr>
          <a:xfrm>
            <a:off x="726175" y="446659"/>
            <a:ext cx="2559050" cy="467359"/>
          </a:xfrm>
          <a:prstGeom prst="rect">
            <a:avLst/>
          </a:prstGeom>
        </p:spPr>
        <p:txBody>
          <a:bodyPr vert="horz" wrap="square" lIns="0" tIns="12700" rIns="0" bIns="0" rtlCol="0">
            <a:spAutoFit/>
          </a:bodyPr>
          <a:lstStyle/>
          <a:p>
            <a:pPr marL="12700" marR="5080">
              <a:lnSpc>
                <a:spcPct val="100000"/>
              </a:lnSpc>
              <a:spcBef>
                <a:spcPts val="100"/>
              </a:spcBef>
            </a:pPr>
            <a:r>
              <a:rPr sz="1450" spc="-10">
                <a:solidFill>
                  <a:srgbClr val="04316A"/>
                </a:solidFill>
                <a:latin typeface="Arial"/>
                <a:cs typeface="Arial"/>
              </a:rPr>
              <a:t>Friedrich-Alexander-Universität </a:t>
            </a:r>
            <a:r>
              <a:rPr sz="1450" spc="-20">
                <a:solidFill>
                  <a:srgbClr val="04316A"/>
                </a:solidFill>
                <a:latin typeface="Arial"/>
                <a:cs typeface="Arial"/>
              </a:rPr>
              <a:t>Technische</a:t>
            </a:r>
            <a:r>
              <a:rPr sz="1450" spc="-10">
                <a:solidFill>
                  <a:srgbClr val="04316A"/>
                </a:solidFill>
                <a:latin typeface="Arial"/>
                <a:cs typeface="Arial"/>
              </a:rPr>
              <a:t> Fakultät</a:t>
            </a:r>
            <a:endParaRPr sz="1450">
              <a:latin typeface="Arial"/>
              <a:cs typeface="Arial"/>
            </a:endParaRPr>
          </a:p>
        </p:txBody>
      </p:sp>
      <p:pic>
        <p:nvPicPr>
          <p:cNvPr id="4" name="object 4"/>
          <p:cNvPicPr/>
          <p:nvPr/>
        </p:nvPicPr>
        <p:blipFill>
          <a:blip r:embed="rId2" cstate="print"/>
          <a:stretch>
            <a:fillRect/>
          </a:stretch>
        </p:blipFill>
        <p:spPr>
          <a:xfrm>
            <a:off x="3134275" y="2870925"/>
            <a:ext cx="1904999" cy="1904999"/>
          </a:xfrm>
          <a:prstGeom prst="rect">
            <a:avLst/>
          </a:prstGeom>
        </p:spPr>
      </p:pic>
      <p:sp>
        <p:nvSpPr>
          <p:cNvPr id="6" name="object 6"/>
          <p:cNvSpPr txBox="1"/>
          <p:nvPr/>
        </p:nvSpPr>
        <p:spPr>
          <a:xfrm>
            <a:off x="2544524" y="2545075"/>
            <a:ext cx="3337560" cy="3124200"/>
          </a:xfrm>
          <a:prstGeom prst="rect">
            <a:avLst/>
          </a:prstGeom>
          <a:ln w="38099">
            <a:solidFill>
              <a:srgbClr val="8C9FB1"/>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pPr>
            <a:endParaRPr sz="2000" dirty="0">
              <a:latin typeface="Times New Roman"/>
              <a:cs typeface="Times New Roman"/>
            </a:endParaRPr>
          </a:p>
          <a:p>
            <a:pPr>
              <a:lnSpc>
                <a:spcPct val="100000"/>
              </a:lnSpc>
              <a:spcBef>
                <a:spcPts val="50"/>
              </a:spcBef>
            </a:pPr>
            <a:endParaRPr sz="1900" dirty="0">
              <a:latin typeface="Times New Roman"/>
              <a:cs typeface="Times New Roman"/>
            </a:endParaRPr>
          </a:p>
          <a:p>
            <a:pPr marL="142240">
              <a:lnSpc>
                <a:spcPct val="100000"/>
              </a:lnSpc>
            </a:pPr>
            <a:r>
              <a:rPr sz="1800" dirty="0">
                <a:latin typeface="Times New Roman"/>
                <a:cs typeface="Times New Roman"/>
              </a:rPr>
              <a:t>Prof.</a:t>
            </a:r>
            <a:r>
              <a:rPr sz="1800" spc="-40" dirty="0">
                <a:latin typeface="Times New Roman"/>
                <a:cs typeface="Times New Roman"/>
              </a:rPr>
              <a:t> </a:t>
            </a:r>
            <a:r>
              <a:rPr sz="1800" dirty="0">
                <a:latin typeface="Times New Roman"/>
                <a:cs typeface="Times New Roman"/>
              </a:rPr>
              <a:t>Dr.</a:t>
            </a:r>
            <a:r>
              <a:rPr sz="1800" spc="-40" dirty="0">
                <a:latin typeface="Times New Roman"/>
                <a:cs typeface="Times New Roman"/>
              </a:rPr>
              <a:t> </a:t>
            </a:r>
            <a:r>
              <a:rPr sz="1800" dirty="0">
                <a:latin typeface="Times New Roman"/>
                <a:cs typeface="Times New Roman"/>
              </a:rPr>
              <a:t>Enrique</a:t>
            </a:r>
            <a:r>
              <a:rPr sz="1800" spc="-45" dirty="0">
                <a:latin typeface="Times New Roman"/>
                <a:cs typeface="Times New Roman"/>
              </a:rPr>
              <a:t> </a:t>
            </a:r>
            <a:r>
              <a:rPr sz="1800" dirty="0" err="1">
                <a:latin typeface="Times New Roman"/>
                <a:cs typeface="Times New Roman"/>
              </a:rPr>
              <a:t>Zuazua</a:t>
            </a:r>
            <a:r>
              <a:rPr sz="1800" spc="-40" dirty="0">
                <a:latin typeface="Times New Roman"/>
                <a:cs typeface="Times New Roman"/>
              </a:rPr>
              <a:t> </a:t>
            </a:r>
            <a:r>
              <a:rPr sz="1800" spc="-10" dirty="0" err="1">
                <a:latin typeface="Times New Roman"/>
                <a:cs typeface="Times New Roman"/>
              </a:rPr>
              <a:t>Iriondo</a:t>
            </a:r>
            <a:endParaRPr sz="1800" dirty="0">
              <a:latin typeface="Times New Roman"/>
              <a:cs typeface="Times New Roman"/>
            </a:endParaRPr>
          </a:p>
        </p:txBody>
      </p:sp>
      <p:sp>
        <p:nvSpPr>
          <p:cNvPr id="7" name="object 7"/>
          <p:cNvSpPr txBox="1"/>
          <p:nvPr/>
        </p:nvSpPr>
        <p:spPr>
          <a:xfrm>
            <a:off x="6309916" y="2545075"/>
            <a:ext cx="3337560" cy="3124200"/>
          </a:xfrm>
          <a:prstGeom prst="rect">
            <a:avLst/>
          </a:prstGeom>
          <a:ln w="38099">
            <a:solidFill>
              <a:srgbClr val="8C9FB1"/>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pPr>
            <a:endParaRPr lang="en-DE" sz="2000" dirty="0">
              <a:latin typeface="Times New Roman"/>
              <a:cs typeface="Times New Roman"/>
            </a:endParaRPr>
          </a:p>
          <a:p>
            <a:pPr>
              <a:lnSpc>
                <a:spcPct val="100000"/>
              </a:lnSpc>
              <a:spcBef>
                <a:spcPts val="50"/>
              </a:spcBef>
            </a:pPr>
            <a:endParaRPr sz="1900" dirty="0">
              <a:latin typeface="Times New Roman"/>
              <a:cs typeface="Times New Roman"/>
            </a:endParaRPr>
          </a:p>
          <a:p>
            <a:pPr marL="852805">
              <a:lnSpc>
                <a:spcPct val="100000"/>
              </a:lnSpc>
            </a:pPr>
            <a:r>
              <a:rPr sz="1800" spc="-35" dirty="0">
                <a:latin typeface="Times New Roman"/>
                <a:cs typeface="Times New Roman"/>
              </a:rPr>
              <a:t>Dr.</a:t>
            </a:r>
            <a:r>
              <a:rPr sz="1800" spc="-80" dirty="0">
                <a:latin typeface="Times New Roman"/>
                <a:cs typeface="Times New Roman"/>
              </a:rPr>
              <a:t> </a:t>
            </a:r>
            <a:r>
              <a:rPr sz="1800" spc="-20" dirty="0" err="1">
                <a:latin typeface="Times New Roman"/>
                <a:cs typeface="Times New Roman"/>
              </a:rPr>
              <a:t>Yongcun</a:t>
            </a:r>
            <a:r>
              <a:rPr sz="1800" spc="-30" dirty="0">
                <a:latin typeface="Times New Roman"/>
                <a:cs typeface="Times New Roman"/>
              </a:rPr>
              <a:t> </a:t>
            </a:r>
            <a:r>
              <a:rPr sz="1800" spc="-20" dirty="0">
                <a:latin typeface="Times New Roman"/>
                <a:cs typeface="Times New Roman"/>
              </a:rPr>
              <a:t>Song</a:t>
            </a:r>
            <a:endParaRPr sz="1800" dirty="0">
              <a:latin typeface="Times New Roman"/>
              <a:cs typeface="Times New Roman"/>
            </a:endParaRPr>
          </a:p>
        </p:txBody>
      </p:sp>
      <p:sp>
        <p:nvSpPr>
          <p:cNvPr id="11" name="object 25">
            <a:extLst>
              <a:ext uri="{FF2B5EF4-FFF2-40B4-BE49-F238E27FC236}">
                <a16:creationId xmlns:a16="http://schemas.microsoft.com/office/drawing/2014/main" id="{D87DB7BB-53CB-F47C-C99E-B9FFFD224B3E}"/>
              </a:ext>
            </a:extLst>
          </p:cNvPr>
          <p:cNvSpPr txBox="1">
            <a:spLocks noGrp="1"/>
          </p:cNvSpPr>
          <p:nvPr>
            <p:ph type="dt" sz="half" idx="6"/>
          </p:nvPr>
        </p:nvSpPr>
        <p:spPr>
          <a:xfrm>
            <a:off x="10252009" y="6634796"/>
            <a:ext cx="922655" cy="139065"/>
          </a:xfrm>
          <a:prstGeom prst="rect">
            <a:avLst/>
          </a:prstGeom>
        </p:spPr>
        <p:txBody>
          <a:bodyPr vert="horz" wrap="square" lIns="0" tIns="3175" rIns="0" bIns="0" rtlCol="0">
            <a:spAutoFit/>
          </a:bodyPr>
          <a:lstStyle/>
          <a:p>
            <a:pPr marL="12700">
              <a:lnSpc>
                <a:spcPct val="100000"/>
              </a:lnSpc>
              <a:spcBef>
                <a:spcPts val="25"/>
              </a:spcBef>
            </a:pPr>
            <a:r>
              <a:rPr spc="-10" dirty="0" err="1">
                <a:solidFill>
                  <a:srgbClr val="000000"/>
                </a:solidFill>
              </a:rPr>
              <a:t>Technische</a:t>
            </a:r>
            <a:r>
              <a:rPr spc="-35" dirty="0">
                <a:solidFill>
                  <a:srgbClr val="000000"/>
                </a:solidFill>
              </a:rPr>
              <a:t> </a:t>
            </a:r>
            <a:r>
              <a:rPr spc="-10" dirty="0" err="1">
                <a:solidFill>
                  <a:srgbClr val="000000"/>
                </a:solidFill>
              </a:rPr>
              <a:t>Fakultät</a:t>
            </a:r>
            <a:endParaRPr spc="-10" dirty="0">
              <a:solidFill>
                <a:srgbClr val="000000"/>
              </a:solidFill>
            </a:endParaRPr>
          </a:p>
        </p:txBody>
      </p:sp>
      <p:sp>
        <p:nvSpPr>
          <p:cNvPr id="12" name="object 27">
            <a:extLst>
              <a:ext uri="{FF2B5EF4-FFF2-40B4-BE49-F238E27FC236}">
                <a16:creationId xmlns:a16="http://schemas.microsoft.com/office/drawing/2014/main" id="{5860594B-8326-2DEC-6210-05892C1DC17F}"/>
              </a:ext>
            </a:extLst>
          </p:cNvPr>
          <p:cNvSpPr txBox="1">
            <a:spLocks noGrp="1"/>
          </p:cNvSpPr>
          <p:nvPr>
            <p:ph type="sldNum" sz="quarter" idx="7"/>
          </p:nvPr>
        </p:nvSpPr>
        <p:spPr>
          <a:xfrm>
            <a:off x="11525199" y="6627526"/>
            <a:ext cx="201929" cy="139065"/>
          </a:xfrm>
          <a:prstGeom prst="rect">
            <a:avLst/>
          </a:prstGeom>
        </p:spPr>
        <p:txBody>
          <a:bodyPr vert="horz" wrap="square" lIns="0" tIns="3175" rIns="0" bIns="0" rtlCol="0">
            <a:spAutoFit/>
          </a:bodyPr>
          <a:lstStyle/>
          <a:p>
            <a:pPr marL="93980">
              <a:lnSpc>
                <a:spcPct val="100000"/>
              </a:lnSpc>
              <a:spcBef>
                <a:spcPts val="25"/>
              </a:spcBef>
            </a:pPr>
            <a:fld id="{81D60167-4931-47E6-BA6A-407CBD079E47}" type="slidenum">
              <a:rPr dirty="0">
                <a:solidFill>
                  <a:srgbClr val="000000"/>
                </a:solidFill>
              </a:rPr>
              <a:t>4</a:t>
            </a:fld>
            <a:endParaRPr>
              <a:solidFill>
                <a:srgbClr val="000000"/>
              </a:solidFill>
            </a:endParaRPr>
          </a:p>
        </p:txBody>
      </p:sp>
      <p:sp>
        <p:nvSpPr>
          <p:cNvPr id="13" name="TextBox 12">
            <a:extLst>
              <a:ext uri="{FF2B5EF4-FFF2-40B4-BE49-F238E27FC236}">
                <a16:creationId xmlns:a16="http://schemas.microsoft.com/office/drawing/2014/main" id="{2AF24E38-6E76-1FE1-91EC-D9BCBA439321}"/>
              </a:ext>
            </a:extLst>
          </p:cNvPr>
          <p:cNvSpPr txBox="1"/>
          <p:nvPr/>
        </p:nvSpPr>
        <p:spPr>
          <a:xfrm>
            <a:off x="505619" y="6519446"/>
            <a:ext cx="8341937" cy="344601"/>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pic>
        <p:nvPicPr>
          <p:cNvPr id="9" name="Picture 8" descr="A person with glasses looking at the camera&#10;&#10;Description automatically generated">
            <a:extLst>
              <a:ext uri="{FF2B5EF4-FFF2-40B4-BE49-F238E27FC236}">
                <a16:creationId xmlns:a16="http://schemas.microsoft.com/office/drawing/2014/main" id="{6E3272DD-7E58-7F95-878C-F1CDB8183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281" y="2870925"/>
            <a:ext cx="2096491" cy="209649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17E1-E09D-E5EA-DE43-B57703654EFE}"/>
              </a:ext>
            </a:extLst>
          </p:cNvPr>
          <p:cNvSpPr>
            <a:spLocks noGrp="1"/>
          </p:cNvSpPr>
          <p:nvPr>
            <p:ph type="dt" sz="half" idx="10"/>
          </p:nvPr>
        </p:nvSpPr>
        <p:spPr>
          <a:xfrm>
            <a:off x="1836878" y="6580101"/>
            <a:ext cx="922655" cy="139065"/>
          </a:xfrm>
        </p:spPr>
        <p:txBody>
          <a:bodyPr/>
          <a:lstStyle/>
          <a:p>
            <a:fld id="{A4E4BF54-E288-44CA-9624-72B71A8A42AB}" type="datetime4">
              <a:rPr lang="de-DE" smtClean="0"/>
              <a:t>9. Juli 2023</a:t>
            </a:fld>
            <a:endParaRPr lang="de-DE"/>
          </a:p>
        </p:txBody>
      </p:sp>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6328152"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3. Classification Head</a:t>
            </a:r>
          </a:p>
        </p:txBody>
      </p:sp>
      <p:pic>
        <p:nvPicPr>
          <p:cNvPr id="8" name="Picture 13" descr="A diagram of a process&#10;&#10;Description automatically generated">
            <a:extLst>
              <a:ext uri="{FF2B5EF4-FFF2-40B4-BE49-F238E27FC236}">
                <a16:creationId xmlns:a16="http://schemas.microsoft.com/office/drawing/2014/main" id="{A6F1E2F8-95C3-8C2F-0FA8-9B96678DDFC3}"/>
              </a:ext>
            </a:extLst>
          </p:cNvPr>
          <p:cNvPicPr>
            <a:picLocks noChangeAspect="1"/>
          </p:cNvPicPr>
          <p:nvPr/>
        </p:nvPicPr>
        <p:blipFill rotWithShape="1">
          <a:blip r:embed="rId3"/>
          <a:srcRect l="12296" t="3283" r="63051" b="72597"/>
          <a:stretch/>
        </p:blipFill>
        <p:spPr>
          <a:xfrm>
            <a:off x="2916687" y="1431383"/>
            <a:ext cx="1748118" cy="1196789"/>
          </a:xfrm>
          <a:prstGeom prst="rect">
            <a:avLst/>
          </a:prstGeom>
        </p:spPr>
      </p:pic>
      <p:sp>
        <p:nvSpPr>
          <p:cNvPr id="3" name="TextBox 2">
            <a:extLst>
              <a:ext uri="{FF2B5EF4-FFF2-40B4-BE49-F238E27FC236}">
                <a16:creationId xmlns:a16="http://schemas.microsoft.com/office/drawing/2014/main" id="{8C85E204-094A-309D-9938-7D819A669450}"/>
              </a:ext>
            </a:extLst>
          </p:cNvPr>
          <p:cNvSpPr txBox="1"/>
          <p:nvPr/>
        </p:nvSpPr>
        <p:spPr>
          <a:xfrm>
            <a:off x="7657166" y="1395639"/>
            <a:ext cx="3840464" cy="5078313"/>
          </a:xfrm>
          <a:prstGeom prst="rect">
            <a:avLst/>
          </a:prstGeom>
          <a:noFill/>
        </p:spPr>
        <p:txBody>
          <a:bodyPr wrap="square" rtlCol="0">
            <a:spAutoFit/>
          </a:bodyPr>
          <a:lstStyle/>
          <a:p>
            <a:pPr marL="285750" indent="-285750">
              <a:buFont typeface="Arial" panose="020B0604020202020204" pitchFamily="34" charset="0"/>
              <a:buChar char="•"/>
            </a:pPr>
            <a:r>
              <a:rPr lang="en-DE" dirty="0"/>
              <a:t>[cls] token is used in the classification head.</a:t>
            </a:r>
          </a:p>
          <a:p>
            <a:endParaRPr lang="en-DE" dirty="0"/>
          </a:p>
          <a:p>
            <a:pPr marL="285750" indent="-285750">
              <a:buFont typeface="Arial" panose="020B0604020202020204" pitchFamily="34" charset="0"/>
              <a:buChar char="•"/>
            </a:pPr>
            <a:r>
              <a:rPr lang="en-DE" dirty="0"/>
              <a:t>The trainable weights lie inside MHA &amp; MLP weights</a:t>
            </a:r>
          </a:p>
          <a:p>
            <a:pPr marL="285750"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Pre-training - 2 layer of MLP used, hence 2 weight matrices</a:t>
            </a:r>
          </a:p>
          <a:p>
            <a:pPr marL="742950" lvl="1" indent="-285750">
              <a:buFont typeface="Arial" panose="020B0604020202020204" pitchFamily="34" charset="0"/>
              <a:buChar char="•"/>
            </a:pPr>
            <a:r>
              <a:rPr lang="en-DE" dirty="0"/>
              <a:t>	W</a:t>
            </a:r>
            <a:r>
              <a:rPr lang="en-DE" baseline="-25000" dirty="0"/>
              <a:t>h</a:t>
            </a:r>
            <a:r>
              <a:rPr lang="en-DE" dirty="0"/>
              <a:t> [d, d</a:t>
            </a:r>
            <a:r>
              <a:rPr lang="en-DE" baseline="-25000" dirty="0"/>
              <a:t>mlp</a:t>
            </a:r>
            <a:r>
              <a:rPr lang="en-DE" dirty="0"/>
              <a:t>]</a:t>
            </a:r>
          </a:p>
          <a:p>
            <a:pPr marL="742950" lvl="1" indent="-285750">
              <a:buFont typeface="Arial" panose="020B0604020202020204" pitchFamily="34" charset="0"/>
              <a:buChar char="•"/>
            </a:pPr>
            <a:r>
              <a:rPr lang="en-DE" dirty="0"/>
              <a:t>	W</a:t>
            </a:r>
            <a:r>
              <a:rPr lang="en-DE" baseline="-25000" dirty="0"/>
              <a:t>o</a:t>
            </a:r>
            <a:r>
              <a:rPr lang="en-DE" dirty="0"/>
              <a:t> [d</a:t>
            </a:r>
            <a:r>
              <a:rPr lang="en-DE" baseline="-25000" dirty="0"/>
              <a:t>mlp</a:t>
            </a:r>
            <a:r>
              <a:rPr lang="en-DE" dirty="0"/>
              <a:t>, d]</a:t>
            </a:r>
          </a:p>
          <a:p>
            <a:pPr marL="742950" lvl="1" indent="-285750">
              <a:buFont typeface="Arial" panose="020B0604020202020204" pitchFamily="34" charset="0"/>
              <a:buChar char="•"/>
            </a:pPr>
            <a:r>
              <a:rPr lang="en-GB" dirty="0"/>
              <a:t>O</a:t>
            </a:r>
            <a:r>
              <a:rPr lang="en-DE" dirty="0"/>
              <a:t>utput [1, n_cls]</a:t>
            </a:r>
          </a:p>
          <a:p>
            <a:endParaRPr lang="en-DE" dirty="0"/>
          </a:p>
          <a:p>
            <a:pPr marL="285750" indent="-285750">
              <a:buFont typeface="Arial" panose="020B0604020202020204" pitchFamily="34" charset="0"/>
              <a:buChar char="•"/>
            </a:pPr>
            <a:r>
              <a:rPr lang="en-DE" dirty="0"/>
              <a:t>Fine-tuning – single layer used, hence only 1 tensor [d, n_cls]</a:t>
            </a:r>
          </a:p>
          <a:p>
            <a:pPr marL="742950" lvl="1" indent="-285750">
              <a:buFont typeface="Arial" panose="020B0604020202020204" pitchFamily="34" charset="0"/>
              <a:buChar char="•"/>
            </a:pPr>
            <a:r>
              <a:rPr lang="en-GB" dirty="0"/>
              <a:t>O</a:t>
            </a:r>
            <a:r>
              <a:rPr lang="en-DE" dirty="0"/>
              <a:t>utput [1, n_cls]</a:t>
            </a:r>
          </a:p>
          <a:p>
            <a:pPr marL="742950" lvl="1" indent="-285750">
              <a:buFont typeface="Arial" panose="020B0604020202020204" pitchFamily="34" charset="0"/>
              <a:buChar char="•"/>
            </a:pPr>
            <a:endParaRPr lang="en-DE" dirty="0"/>
          </a:p>
          <a:p>
            <a:pPr marL="285750" indent="-285750">
              <a:buFont typeface="Arial" panose="020B0604020202020204" pitchFamily="34" charset="0"/>
              <a:buChar char="•"/>
            </a:pPr>
            <a:r>
              <a:rPr lang="en-DE" dirty="0"/>
              <a:t>Output: Probability associated with each of n</a:t>
            </a:r>
            <a:r>
              <a:rPr lang="en-DE" baseline="-25000" dirty="0"/>
              <a:t>cls</a:t>
            </a:r>
            <a:r>
              <a:rPr lang="en-DE" dirty="0"/>
              <a:t> classes [1, n</a:t>
            </a:r>
            <a:r>
              <a:rPr lang="en-DE" baseline="-25000" dirty="0"/>
              <a:t>cls</a:t>
            </a:r>
            <a:r>
              <a:rPr lang="en-DE" dirty="0"/>
              <a:t>]</a:t>
            </a:r>
          </a:p>
        </p:txBody>
      </p:sp>
      <p:sp>
        <p:nvSpPr>
          <p:cNvPr id="4" name="Rectangle 3">
            <a:extLst>
              <a:ext uri="{FF2B5EF4-FFF2-40B4-BE49-F238E27FC236}">
                <a16:creationId xmlns:a16="http://schemas.microsoft.com/office/drawing/2014/main" id="{0755170A-0192-FD92-CAF6-A6A70CDE5A84}"/>
              </a:ext>
            </a:extLst>
          </p:cNvPr>
          <p:cNvSpPr/>
          <p:nvPr/>
        </p:nvSpPr>
        <p:spPr>
          <a:xfrm>
            <a:off x="771895" y="3213847"/>
            <a:ext cx="1325846" cy="215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t>
            </a:r>
            <a:r>
              <a:rPr lang="en-DE" dirty="0"/>
              <a:t>re-training</a:t>
            </a:r>
          </a:p>
        </p:txBody>
      </p:sp>
      <p:sp>
        <p:nvSpPr>
          <p:cNvPr id="6" name="Rectangle 5">
            <a:extLst>
              <a:ext uri="{FF2B5EF4-FFF2-40B4-BE49-F238E27FC236}">
                <a16:creationId xmlns:a16="http://schemas.microsoft.com/office/drawing/2014/main" id="{7D5A5994-F983-0FC6-A435-8894C92EC811}"/>
              </a:ext>
            </a:extLst>
          </p:cNvPr>
          <p:cNvSpPr/>
          <p:nvPr/>
        </p:nvSpPr>
        <p:spPr>
          <a:xfrm>
            <a:off x="5051045" y="3209734"/>
            <a:ext cx="1588350" cy="215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Fine-tuning</a:t>
            </a:r>
            <a:endParaRPr lang="en-DE" dirty="0"/>
          </a:p>
        </p:txBody>
      </p:sp>
      <p:sp>
        <p:nvSpPr>
          <p:cNvPr id="10" name="TextBox 9">
            <a:extLst>
              <a:ext uri="{FF2B5EF4-FFF2-40B4-BE49-F238E27FC236}">
                <a16:creationId xmlns:a16="http://schemas.microsoft.com/office/drawing/2014/main" id="{ACB5E445-F515-D170-3449-71A8BAB33AE4}"/>
              </a:ext>
            </a:extLst>
          </p:cNvPr>
          <p:cNvSpPr txBox="1"/>
          <p:nvPr/>
        </p:nvSpPr>
        <p:spPr>
          <a:xfrm>
            <a:off x="771895" y="2752671"/>
            <a:ext cx="1479176" cy="338554"/>
          </a:xfrm>
          <a:prstGeom prst="rect">
            <a:avLst/>
          </a:prstGeom>
          <a:noFill/>
        </p:spPr>
        <p:txBody>
          <a:bodyPr wrap="square" rtlCol="0">
            <a:spAutoFit/>
          </a:bodyPr>
          <a:lstStyle/>
          <a:p>
            <a:r>
              <a:rPr lang="en-GB" sz="1600" dirty="0"/>
              <a:t>y = MLP(LN(Z</a:t>
            </a:r>
            <a:r>
              <a:rPr lang="en-GB" sz="1600" baseline="-25000" dirty="0"/>
              <a:t>i</a:t>
            </a:r>
            <a:r>
              <a:rPr lang="en-GB" sz="1600" dirty="0"/>
              <a:t>))</a:t>
            </a:r>
            <a:endParaRPr lang="en-DE" sz="1600" dirty="0"/>
          </a:p>
        </p:txBody>
      </p:sp>
      <p:sp>
        <p:nvSpPr>
          <p:cNvPr id="11" name="TextBox 10">
            <a:extLst>
              <a:ext uri="{FF2B5EF4-FFF2-40B4-BE49-F238E27FC236}">
                <a16:creationId xmlns:a16="http://schemas.microsoft.com/office/drawing/2014/main" id="{086F31AB-2EF4-7784-C65E-8138E453C33D}"/>
              </a:ext>
            </a:extLst>
          </p:cNvPr>
          <p:cNvSpPr txBox="1"/>
          <p:nvPr/>
        </p:nvSpPr>
        <p:spPr>
          <a:xfrm>
            <a:off x="4919039" y="2737212"/>
            <a:ext cx="1588351" cy="338554"/>
          </a:xfrm>
          <a:prstGeom prst="rect">
            <a:avLst/>
          </a:prstGeom>
          <a:noFill/>
        </p:spPr>
        <p:txBody>
          <a:bodyPr wrap="square" rtlCol="0">
            <a:spAutoFit/>
          </a:bodyPr>
          <a:lstStyle/>
          <a:p>
            <a:r>
              <a:rPr lang="en-GB" sz="1600" dirty="0"/>
              <a:t>y = Linear(LN(Z</a:t>
            </a:r>
            <a:r>
              <a:rPr lang="en-GB" sz="1600" baseline="-25000" dirty="0"/>
              <a:t>i</a:t>
            </a:r>
            <a:r>
              <a:rPr lang="en-GB" sz="1600" dirty="0"/>
              <a:t>))</a:t>
            </a:r>
            <a:endParaRPr lang="en-DE" sz="1600" dirty="0"/>
          </a:p>
        </p:txBody>
      </p:sp>
      <p:sp>
        <p:nvSpPr>
          <p:cNvPr id="12" name="Oval 11">
            <a:extLst>
              <a:ext uri="{FF2B5EF4-FFF2-40B4-BE49-F238E27FC236}">
                <a16:creationId xmlns:a16="http://schemas.microsoft.com/office/drawing/2014/main" id="{E02A84EE-A299-53F1-B274-D411EAA0D915}"/>
              </a:ext>
            </a:extLst>
          </p:cNvPr>
          <p:cNvSpPr/>
          <p:nvPr/>
        </p:nvSpPr>
        <p:spPr>
          <a:xfrm>
            <a:off x="677765" y="3750408"/>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7C551F73-111D-1691-D620-E0C60629927E}"/>
              </a:ext>
            </a:extLst>
          </p:cNvPr>
          <p:cNvSpPr/>
          <p:nvPr/>
        </p:nvSpPr>
        <p:spPr>
          <a:xfrm>
            <a:off x="677765" y="4226712"/>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94D1E9B5-47A2-3BE6-B829-FC3BF60F8A89}"/>
              </a:ext>
            </a:extLst>
          </p:cNvPr>
          <p:cNvSpPr/>
          <p:nvPr/>
        </p:nvSpPr>
        <p:spPr>
          <a:xfrm>
            <a:off x="677764" y="5208226"/>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Connector 15">
            <a:extLst>
              <a:ext uri="{FF2B5EF4-FFF2-40B4-BE49-F238E27FC236}">
                <a16:creationId xmlns:a16="http://schemas.microsoft.com/office/drawing/2014/main" id="{981402A2-26A0-0501-04AD-AA2954884E03}"/>
              </a:ext>
            </a:extLst>
          </p:cNvPr>
          <p:cNvSpPr/>
          <p:nvPr/>
        </p:nvSpPr>
        <p:spPr>
          <a:xfrm flipH="1" flipV="1">
            <a:off x="731551" y="4680156"/>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Connector 16">
            <a:extLst>
              <a:ext uri="{FF2B5EF4-FFF2-40B4-BE49-F238E27FC236}">
                <a16:creationId xmlns:a16="http://schemas.microsoft.com/office/drawing/2014/main" id="{7F7476DB-2C5B-1F65-6AE0-DD75751F1C9B}"/>
              </a:ext>
            </a:extLst>
          </p:cNvPr>
          <p:cNvSpPr/>
          <p:nvPr/>
        </p:nvSpPr>
        <p:spPr>
          <a:xfrm flipH="1" flipV="1">
            <a:off x="731549" y="4802186"/>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8" name="Connector 17">
            <a:extLst>
              <a:ext uri="{FF2B5EF4-FFF2-40B4-BE49-F238E27FC236}">
                <a16:creationId xmlns:a16="http://schemas.microsoft.com/office/drawing/2014/main" id="{FB69DA51-6CEF-CB16-06C6-3DFCF5C7B0DB}"/>
              </a:ext>
            </a:extLst>
          </p:cNvPr>
          <p:cNvSpPr/>
          <p:nvPr/>
        </p:nvSpPr>
        <p:spPr>
          <a:xfrm flipH="1" flipV="1">
            <a:off x="731549" y="4918447"/>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66D4C8AB-CECB-AA96-ADF3-B25D0092B107}"/>
              </a:ext>
            </a:extLst>
          </p:cNvPr>
          <p:cNvSpPr/>
          <p:nvPr/>
        </p:nvSpPr>
        <p:spPr>
          <a:xfrm>
            <a:off x="1479219" y="3975698"/>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Oval 19">
            <a:extLst>
              <a:ext uri="{FF2B5EF4-FFF2-40B4-BE49-F238E27FC236}">
                <a16:creationId xmlns:a16="http://schemas.microsoft.com/office/drawing/2014/main" id="{315FF6D0-E7B9-6AA7-9603-3642993C8254}"/>
              </a:ext>
            </a:extLst>
          </p:cNvPr>
          <p:cNvSpPr/>
          <p:nvPr/>
        </p:nvSpPr>
        <p:spPr>
          <a:xfrm>
            <a:off x="1479218" y="4957212"/>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Connector 20">
            <a:extLst>
              <a:ext uri="{FF2B5EF4-FFF2-40B4-BE49-F238E27FC236}">
                <a16:creationId xmlns:a16="http://schemas.microsoft.com/office/drawing/2014/main" id="{4E1E1406-CB6B-3F75-E3E5-1B45800A5994}"/>
              </a:ext>
            </a:extLst>
          </p:cNvPr>
          <p:cNvSpPr/>
          <p:nvPr/>
        </p:nvSpPr>
        <p:spPr>
          <a:xfrm flipH="1" flipV="1">
            <a:off x="1533005" y="4429142"/>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Connector 21">
            <a:extLst>
              <a:ext uri="{FF2B5EF4-FFF2-40B4-BE49-F238E27FC236}">
                <a16:creationId xmlns:a16="http://schemas.microsoft.com/office/drawing/2014/main" id="{AD54175D-8D0D-09F7-8AEC-8C8DDABE1840}"/>
              </a:ext>
            </a:extLst>
          </p:cNvPr>
          <p:cNvSpPr/>
          <p:nvPr/>
        </p:nvSpPr>
        <p:spPr>
          <a:xfrm flipH="1" flipV="1">
            <a:off x="1533003" y="4551172"/>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3" name="Connector 22">
            <a:extLst>
              <a:ext uri="{FF2B5EF4-FFF2-40B4-BE49-F238E27FC236}">
                <a16:creationId xmlns:a16="http://schemas.microsoft.com/office/drawing/2014/main" id="{3C20CF89-006F-54FD-CC01-6892A73A060B}"/>
              </a:ext>
            </a:extLst>
          </p:cNvPr>
          <p:cNvSpPr/>
          <p:nvPr/>
        </p:nvSpPr>
        <p:spPr>
          <a:xfrm flipH="1" flipV="1">
            <a:off x="1533003" y="4667433"/>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Oval 23">
            <a:extLst>
              <a:ext uri="{FF2B5EF4-FFF2-40B4-BE49-F238E27FC236}">
                <a16:creationId xmlns:a16="http://schemas.microsoft.com/office/drawing/2014/main" id="{ECD219BE-F297-CDFC-55BC-CB73C4ED47D7}"/>
              </a:ext>
            </a:extLst>
          </p:cNvPr>
          <p:cNvSpPr/>
          <p:nvPr/>
        </p:nvSpPr>
        <p:spPr>
          <a:xfrm>
            <a:off x="2240324" y="4114065"/>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72CE8C1D-52DA-BB5D-2AD0-F941E6AAB631}"/>
              </a:ext>
            </a:extLst>
          </p:cNvPr>
          <p:cNvSpPr/>
          <p:nvPr/>
        </p:nvSpPr>
        <p:spPr>
          <a:xfrm>
            <a:off x="2240324" y="4810870"/>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Connector 25">
            <a:extLst>
              <a:ext uri="{FF2B5EF4-FFF2-40B4-BE49-F238E27FC236}">
                <a16:creationId xmlns:a16="http://schemas.microsoft.com/office/drawing/2014/main" id="{5ABF9B23-1058-5B72-A898-D392038C519B}"/>
              </a:ext>
            </a:extLst>
          </p:cNvPr>
          <p:cNvSpPr/>
          <p:nvPr/>
        </p:nvSpPr>
        <p:spPr>
          <a:xfrm flipH="1" flipV="1">
            <a:off x="2294111" y="4419005"/>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Connector 26">
            <a:extLst>
              <a:ext uri="{FF2B5EF4-FFF2-40B4-BE49-F238E27FC236}">
                <a16:creationId xmlns:a16="http://schemas.microsoft.com/office/drawing/2014/main" id="{1D045F05-CE8B-9BF6-8B9B-0CE7D3FBE3EA}"/>
              </a:ext>
            </a:extLst>
          </p:cNvPr>
          <p:cNvSpPr/>
          <p:nvPr/>
        </p:nvSpPr>
        <p:spPr>
          <a:xfrm flipH="1" flipV="1">
            <a:off x="2294109" y="4541035"/>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8" name="Connector 27">
            <a:extLst>
              <a:ext uri="{FF2B5EF4-FFF2-40B4-BE49-F238E27FC236}">
                <a16:creationId xmlns:a16="http://schemas.microsoft.com/office/drawing/2014/main" id="{BA96342C-BC6F-49B2-74D8-8C90189A3710}"/>
              </a:ext>
            </a:extLst>
          </p:cNvPr>
          <p:cNvSpPr/>
          <p:nvPr/>
        </p:nvSpPr>
        <p:spPr>
          <a:xfrm flipH="1" flipV="1">
            <a:off x="2294109" y="4657296"/>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0" name="Straight Arrow Connector 29">
            <a:extLst>
              <a:ext uri="{FF2B5EF4-FFF2-40B4-BE49-F238E27FC236}">
                <a16:creationId xmlns:a16="http://schemas.microsoft.com/office/drawing/2014/main" id="{DD56DC8B-E734-9955-2FF9-FD2815A52DE1}"/>
              </a:ext>
            </a:extLst>
          </p:cNvPr>
          <p:cNvCxnSpPr>
            <a:stCxn id="12" idx="6"/>
            <a:endCxn id="19" idx="2"/>
          </p:cNvCxnSpPr>
          <p:nvPr/>
        </p:nvCxnSpPr>
        <p:spPr>
          <a:xfrm>
            <a:off x="866024" y="3857985"/>
            <a:ext cx="613195" cy="225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A7E3778-D96F-00DD-DA36-14B2141EA88B}"/>
              </a:ext>
            </a:extLst>
          </p:cNvPr>
          <p:cNvCxnSpPr>
            <a:cxnSpLocks/>
            <a:stCxn id="13" idx="5"/>
            <a:endCxn id="20" idx="2"/>
          </p:cNvCxnSpPr>
          <p:nvPr/>
        </p:nvCxnSpPr>
        <p:spPr>
          <a:xfrm>
            <a:off x="838454" y="4410357"/>
            <a:ext cx="640764" cy="65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C2EF2B-DADD-9EB4-35DE-0802EF3B5AAC}"/>
              </a:ext>
            </a:extLst>
          </p:cNvPr>
          <p:cNvCxnSpPr>
            <a:cxnSpLocks/>
            <a:stCxn id="14" idx="6"/>
            <a:endCxn id="19" idx="2"/>
          </p:cNvCxnSpPr>
          <p:nvPr/>
        </p:nvCxnSpPr>
        <p:spPr>
          <a:xfrm flipV="1">
            <a:off x="866023" y="4083275"/>
            <a:ext cx="613196" cy="123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3DB507A-2DB5-9479-EF0F-E8781E3DACB9}"/>
              </a:ext>
            </a:extLst>
          </p:cNvPr>
          <p:cNvCxnSpPr>
            <a:cxnSpLocks/>
            <a:stCxn id="14" idx="6"/>
            <a:endCxn id="20" idx="2"/>
          </p:cNvCxnSpPr>
          <p:nvPr/>
        </p:nvCxnSpPr>
        <p:spPr>
          <a:xfrm flipV="1">
            <a:off x="866023" y="5064789"/>
            <a:ext cx="613195" cy="25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9430EE-17CE-BA10-CBE8-E36806C51EBC}"/>
              </a:ext>
            </a:extLst>
          </p:cNvPr>
          <p:cNvCxnSpPr>
            <a:cxnSpLocks/>
            <a:stCxn id="13" idx="5"/>
            <a:endCxn id="19" idx="2"/>
          </p:cNvCxnSpPr>
          <p:nvPr/>
        </p:nvCxnSpPr>
        <p:spPr>
          <a:xfrm flipV="1">
            <a:off x="838454" y="4083275"/>
            <a:ext cx="640765" cy="32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FCBD48D-0B7D-204C-9798-F771780A1BA1}"/>
              </a:ext>
            </a:extLst>
          </p:cNvPr>
          <p:cNvCxnSpPr>
            <a:cxnSpLocks/>
            <a:stCxn id="12" idx="6"/>
            <a:endCxn id="20" idx="2"/>
          </p:cNvCxnSpPr>
          <p:nvPr/>
        </p:nvCxnSpPr>
        <p:spPr>
          <a:xfrm>
            <a:off x="866024" y="3857985"/>
            <a:ext cx="613194" cy="120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E6BE933-2431-B835-E77B-EDDCAE6F1885}"/>
              </a:ext>
            </a:extLst>
          </p:cNvPr>
          <p:cNvSpPr/>
          <p:nvPr/>
        </p:nvSpPr>
        <p:spPr>
          <a:xfrm>
            <a:off x="4809366" y="3750408"/>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Oval 46">
            <a:extLst>
              <a:ext uri="{FF2B5EF4-FFF2-40B4-BE49-F238E27FC236}">
                <a16:creationId xmlns:a16="http://schemas.microsoft.com/office/drawing/2014/main" id="{48155E29-ABD4-B437-CAFA-237900D41099}"/>
              </a:ext>
            </a:extLst>
          </p:cNvPr>
          <p:cNvSpPr/>
          <p:nvPr/>
        </p:nvSpPr>
        <p:spPr>
          <a:xfrm>
            <a:off x="4809366" y="4226712"/>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Oval 47">
            <a:extLst>
              <a:ext uri="{FF2B5EF4-FFF2-40B4-BE49-F238E27FC236}">
                <a16:creationId xmlns:a16="http://schemas.microsoft.com/office/drawing/2014/main" id="{9BEFEB23-D2FB-D5FF-EE72-CFDF25BFA83D}"/>
              </a:ext>
            </a:extLst>
          </p:cNvPr>
          <p:cNvSpPr/>
          <p:nvPr/>
        </p:nvSpPr>
        <p:spPr>
          <a:xfrm>
            <a:off x="4809365" y="5208226"/>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Connector 48">
            <a:extLst>
              <a:ext uri="{FF2B5EF4-FFF2-40B4-BE49-F238E27FC236}">
                <a16:creationId xmlns:a16="http://schemas.microsoft.com/office/drawing/2014/main" id="{5A8DA055-7B15-209F-FC25-78F4AD4BC5FD}"/>
              </a:ext>
            </a:extLst>
          </p:cNvPr>
          <p:cNvSpPr/>
          <p:nvPr/>
        </p:nvSpPr>
        <p:spPr>
          <a:xfrm flipH="1" flipV="1">
            <a:off x="4863152" y="4680156"/>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Connector 49">
            <a:extLst>
              <a:ext uri="{FF2B5EF4-FFF2-40B4-BE49-F238E27FC236}">
                <a16:creationId xmlns:a16="http://schemas.microsoft.com/office/drawing/2014/main" id="{B3CFD171-28D3-0BAB-966B-996B908ACB18}"/>
              </a:ext>
            </a:extLst>
          </p:cNvPr>
          <p:cNvSpPr/>
          <p:nvPr/>
        </p:nvSpPr>
        <p:spPr>
          <a:xfrm flipH="1" flipV="1">
            <a:off x="4863150" y="4802186"/>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1" name="Connector 50">
            <a:extLst>
              <a:ext uri="{FF2B5EF4-FFF2-40B4-BE49-F238E27FC236}">
                <a16:creationId xmlns:a16="http://schemas.microsoft.com/office/drawing/2014/main" id="{AE3C2F10-A794-713C-F47B-E3E63C955EC1}"/>
              </a:ext>
            </a:extLst>
          </p:cNvPr>
          <p:cNvSpPr/>
          <p:nvPr/>
        </p:nvSpPr>
        <p:spPr>
          <a:xfrm flipH="1" flipV="1">
            <a:off x="4863150" y="4918447"/>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Oval 51">
            <a:extLst>
              <a:ext uri="{FF2B5EF4-FFF2-40B4-BE49-F238E27FC236}">
                <a16:creationId xmlns:a16="http://schemas.microsoft.com/office/drawing/2014/main" id="{0FD87B10-D8E5-ADF8-FBF8-AC01A94A9593}"/>
              </a:ext>
            </a:extLst>
          </p:cNvPr>
          <p:cNvSpPr/>
          <p:nvPr/>
        </p:nvSpPr>
        <p:spPr>
          <a:xfrm>
            <a:off x="5610820" y="3975698"/>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Oval 52">
            <a:extLst>
              <a:ext uri="{FF2B5EF4-FFF2-40B4-BE49-F238E27FC236}">
                <a16:creationId xmlns:a16="http://schemas.microsoft.com/office/drawing/2014/main" id="{833F2F3F-295E-E2EA-B0BB-663B807FEAD2}"/>
              </a:ext>
            </a:extLst>
          </p:cNvPr>
          <p:cNvSpPr/>
          <p:nvPr/>
        </p:nvSpPr>
        <p:spPr>
          <a:xfrm>
            <a:off x="5610819" y="4957212"/>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Connector 53">
            <a:extLst>
              <a:ext uri="{FF2B5EF4-FFF2-40B4-BE49-F238E27FC236}">
                <a16:creationId xmlns:a16="http://schemas.microsoft.com/office/drawing/2014/main" id="{195E876F-EBA2-8005-69DA-1B77DD82762F}"/>
              </a:ext>
            </a:extLst>
          </p:cNvPr>
          <p:cNvSpPr/>
          <p:nvPr/>
        </p:nvSpPr>
        <p:spPr>
          <a:xfrm flipH="1" flipV="1">
            <a:off x="5664606" y="4429142"/>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Connector 54">
            <a:extLst>
              <a:ext uri="{FF2B5EF4-FFF2-40B4-BE49-F238E27FC236}">
                <a16:creationId xmlns:a16="http://schemas.microsoft.com/office/drawing/2014/main" id="{A3B124FD-D7D1-7A91-FD6E-BACAF75D2F4F}"/>
              </a:ext>
            </a:extLst>
          </p:cNvPr>
          <p:cNvSpPr/>
          <p:nvPr/>
        </p:nvSpPr>
        <p:spPr>
          <a:xfrm flipH="1" flipV="1">
            <a:off x="5664604" y="4551172"/>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6" name="Connector 55">
            <a:extLst>
              <a:ext uri="{FF2B5EF4-FFF2-40B4-BE49-F238E27FC236}">
                <a16:creationId xmlns:a16="http://schemas.microsoft.com/office/drawing/2014/main" id="{D6151503-D899-1546-0A7A-C95E2900A920}"/>
              </a:ext>
            </a:extLst>
          </p:cNvPr>
          <p:cNvSpPr/>
          <p:nvPr/>
        </p:nvSpPr>
        <p:spPr>
          <a:xfrm flipH="1" flipV="1">
            <a:off x="5664604" y="4667433"/>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7" name="Straight Arrow Connector 56">
            <a:extLst>
              <a:ext uri="{FF2B5EF4-FFF2-40B4-BE49-F238E27FC236}">
                <a16:creationId xmlns:a16="http://schemas.microsoft.com/office/drawing/2014/main" id="{4D46D87D-2DC3-80B4-595B-661EF2723C16}"/>
              </a:ext>
            </a:extLst>
          </p:cNvPr>
          <p:cNvCxnSpPr>
            <a:stCxn id="46" idx="6"/>
            <a:endCxn id="52" idx="2"/>
          </p:cNvCxnSpPr>
          <p:nvPr/>
        </p:nvCxnSpPr>
        <p:spPr>
          <a:xfrm>
            <a:off x="4997625" y="3857985"/>
            <a:ext cx="613195" cy="225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00FEEA1-E015-44D8-4B09-2EFD8CA40917}"/>
              </a:ext>
            </a:extLst>
          </p:cNvPr>
          <p:cNvCxnSpPr>
            <a:cxnSpLocks/>
            <a:stCxn id="47" idx="5"/>
            <a:endCxn id="53" idx="2"/>
          </p:cNvCxnSpPr>
          <p:nvPr/>
        </p:nvCxnSpPr>
        <p:spPr>
          <a:xfrm>
            <a:off x="4970055" y="4410357"/>
            <a:ext cx="640764" cy="65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B59B52C-959D-9C29-1267-43947CECBDD5}"/>
              </a:ext>
            </a:extLst>
          </p:cNvPr>
          <p:cNvCxnSpPr>
            <a:cxnSpLocks/>
            <a:stCxn id="48" idx="6"/>
            <a:endCxn id="52" idx="2"/>
          </p:cNvCxnSpPr>
          <p:nvPr/>
        </p:nvCxnSpPr>
        <p:spPr>
          <a:xfrm flipV="1">
            <a:off x="4997624" y="4083275"/>
            <a:ext cx="613196" cy="123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F22CD4-C3B3-C742-A39D-789D7A33C932}"/>
              </a:ext>
            </a:extLst>
          </p:cNvPr>
          <p:cNvCxnSpPr>
            <a:cxnSpLocks/>
            <a:stCxn id="48" idx="6"/>
            <a:endCxn id="53" idx="2"/>
          </p:cNvCxnSpPr>
          <p:nvPr/>
        </p:nvCxnSpPr>
        <p:spPr>
          <a:xfrm flipV="1">
            <a:off x="4997624" y="5064789"/>
            <a:ext cx="613195" cy="25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292B52B-C8FD-E4FF-FDCF-C50FEDA18071}"/>
              </a:ext>
            </a:extLst>
          </p:cNvPr>
          <p:cNvCxnSpPr>
            <a:cxnSpLocks/>
            <a:stCxn id="47" idx="5"/>
            <a:endCxn id="52" idx="2"/>
          </p:cNvCxnSpPr>
          <p:nvPr/>
        </p:nvCxnSpPr>
        <p:spPr>
          <a:xfrm flipV="1">
            <a:off x="4970055" y="4083275"/>
            <a:ext cx="640765" cy="32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B41D33F-0B57-A7DB-2832-F185AD1A12E5}"/>
              </a:ext>
            </a:extLst>
          </p:cNvPr>
          <p:cNvCxnSpPr>
            <a:cxnSpLocks/>
            <a:stCxn id="46" idx="6"/>
            <a:endCxn id="53" idx="2"/>
          </p:cNvCxnSpPr>
          <p:nvPr/>
        </p:nvCxnSpPr>
        <p:spPr>
          <a:xfrm>
            <a:off x="4997625" y="3857985"/>
            <a:ext cx="613194" cy="120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65C2328-E364-C787-CB0C-8106774FD89D}"/>
              </a:ext>
            </a:extLst>
          </p:cNvPr>
          <p:cNvCxnSpPr>
            <a:cxnSpLocks/>
            <a:stCxn id="19" idx="6"/>
            <a:endCxn id="24" idx="2"/>
          </p:cNvCxnSpPr>
          <p:nvPr/>
        </p:nvCxnSpPr>
        <p:spPr>
          <a:xfrm>
            <a:off x="1667478" y="4083275"/>
            <a:ext cx="572846" cy="13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B886143-5B46-C661-70B4-1F670424696E}"/>
              </a:ext>
            </a:extLst>
          </p:cNvPr>
          <p:cNvCxnSpPr>
            <a:cxnSpLocks/>
            <a:stCxn id="19" idx="6"/>
            <a:endCxn id="25" idx="2"/>
          </p:cNvCxnSpPr>
          <p:nvPr/>
        </p:nvCxnSpPr>
        <p:spPr>
          <a:xfrm>
            <a:off x="1667478" y="4083275"/>
            <a:ext cx="572846" cy="835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F8A7672-7E6E-B1EF-D6EE-8F01DEE4799C}"/>
              </a:ext>
            </a:extLst>
          </p:cNvPr>
          <p:cNvCxnSpPr>
            <a:cxnSpLocks/>
            <a:stCxn id="20" idx="6"/>
            <a:endCxn id="24" idx="2"/>
          </p:cNvCxnSpPr>
          <p:nvPr/>
        </p:nvCxnSpPr>
        <p:spPr>
          <a:xfrm flipV="1">
            <a:off x="1667477" y="4221642"/>
            <a:ext cx="572847" cy="843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079F318-875B-2E61-F5C3-51A653205C55}"/>
              </a:ext>
            </a:extLst>
          </p:cNvPr>
          <p:cNvCxnSpPr>
            <a:cxnSpLocks/>
            <a:stCxn id="20" idx="6"/>
            <a:endCxn id="25" idx="2"/>
          </p:cNvCxnSpPr>
          <p:nvPr/>
        </p:nvCxnSpPr>
        <p:spPr>
          <a:xfrm flipV="1">
            <a:off x="1667477" y="4918447"/>
            <a:ext cx="572847" cy="14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DE36AA4-B729-F02F-763B-88F59E200005}"/>
              </a:ext>
            </a:extLst>
          </p:cNvPr>
          <p:cNvSpPr txBox="1"/>
          <p:nvPr/>
        </p:nvSpPr>
        <p:spPr>
          <a:xfrm>
            <a:off x="349806" y="3565464"/>
            <a:ext cx="396689" cy="369332"/>
          </a:xfrm>
          <a:prstGeom prst="rect">
            <a:avLst/>
          </a:prstGeom>
          <a:noFill/>
        </p:spPr>
        <p:txBody>
          <a:bodyPr wrap="square">
            <a:spAutoFit/>
          </a:bodyPr>
          <a:lstStyle/>
          <a:p>
            <a:r>
              <a:rPr lang="en-GB" sz="1800" dirty="0"/>
              <a:t>Z</a:t>
            </a:r>
            <a:r>
              <a:rPr lang="en-GB" sz="1800" baseline="-25000" dirty="0"/>
              <a:t>i</a:t>
            </a:r>
            <a:endParaRPr lang="en-DE" dirty="0"/>
          </a:p>
        </p:txBody>
      </p:sp>
      <p:sp>
        <p:nvSpPr>
          <p:cNvPr id="77" name="TextBox 76">
            <a:extLst>
              <a:ext uri="{FF2B5EF4-FFF2-40B4-BE49-F238E27FC236}">
                <a16:creationId xmlns:a16="http://schemas.microsoft.com/office/drawing/2014/main" id="{58494853-0141-9AC6-931D-D5CF8A44FDA6}"/>
              </a:ext>
            </a:extLst>
          </p:cNvPr>
          <p:cNvSpPr txBox="1"/>
          <p:nvPr/>
        </p:nvSpPr>
        <p:spPr>
          <a:xfrm>
            <a:off x="4466461" y="3586286"/>
            <a:ext cx="396689" cy="369332"/>
          </a:xfrm>
          <a:prstGeom prst="rect">
            <a:avLst/>
          </a:prstGeom>
          <a:noFill/>
        </p:spPr>
        <p:txBody>
          <a:bodyPr wrap="square">
            <a:spAutoFit/>
          </a:bodyPr>
          <a:lstStyle/>
          <a:p>
            <a:r>
              <a:rPr lang="en-GB" sz="1800" dirty="0"/>
              <a:t>Z</a:t>
            </a:r>
            <a:r>
              <a:rPr lang="en-GB" sz="1800" baseline="-25000" dirty="0"/>
              <a:t>i</a:t>
            </a:r>
            <a:endParaRPr lang="en-DE" dirty="0"/>
          </a:p>
        </p:txBody>
      </p:sp>
      <p:sp>
        <p:nvSpPr>
          <p:cNvPr id="78" name="TextBox 77">
            <a:extLst>
              <a:ext uri="{FF2B5EF4-FFF2-40B4-BE49-F238E27FC236}">
                <a16:creationId xmlns:a16="http://schemas.microsoft.com/office/drawing/2014/main" id="{3258CB5D-42D8-A268-5725-167314FEE3D0}"/>
              </a:ext>
            </a:extLst>
          </p:cNvPr>
          <p:cNvSpPr txBox="1"/>
          <p:nvPr/>
        </p:nvSpPr>
        <p:spPr>
          <a:xfrm>
            <a:off x="399391" y="5507879"/>
            <a:ext cx="664316" cy="307777"/>
          </a:xfrm>
          <a:prstGeom prst="rect">
            <a:avLst/>
          </a:prstGeom>
          <a:noFill/>
        </p:spPr>
        <p:txBody>
          <a:bodyPr wrap="square" rtlCol="0">
            <a:spAutoFit/>
          </a:bodyPr>
          <a:lstStyle/>
          <a:p>
            <a:r>
              <a:rPr lang="en-GB" sz="1400" dirty="0"/>
              <a:t>(b</a:t>
            </a:r>
            <a:r>
              <a:rPr lang="en-DE" sz="1400" dirty="0"/>
              <a:t>,1,d)</a:t>
            </a:r>
          </a:p>
        </p:txBody>
      </p:sp>
      <p:sp>
        <p:nvSpPr>
          <p:cNvPr id="79" name="TextBox 78">
            <a:extLst>
              <a:ext uri="{FF2B5EF4-FFF2-40B4-BE49-F238E27FC236}">
                <a16:creationId xmlns:a16="http://schemas.microsoft.com/office/drawing/2014/main" id="{7A5FB5C0-B902-EFB5-38C2-3321058EEA9E}"/>
              </a:ext>
            </a:extLst>
          </p:cNvPr>
          <p:cNvSpPr txBox="1"/>
          <p:nvPr/>
        </p:nvSpPr>
        <p:spPr>
          <a:xfrm>
            <a:off x="4568691" y="5507879"/>
            <a:ext cx="664316" cy="307777"/>
          </a:xfrm>
          <a:prstGeom prst="rect">
            <a:avLst/>
          </a:prstGeom>
          <a:noFill/>
        </p:spPr>
        <p:txBody>
          <a:bodyPr wrap="square" rtlCol="0">
            <a:spAutoFit/>
          </a:bodyPr>
          <a:lstStyle/>
          <a:p>
            <a:r>
              <a:rPr lang="en-GB" sz="1400" dirty="0"/>
              <a:t>(b</a:t>
            </a:r>
            <a:r>
              <a:rPr lang="en-DE" sz="1400" dirty="0"/>
              <a:t>,1,d)</a:t>
            </a:r>
          </a:p>
        </p:txBody>
      </p:sp>
      <p:sp>
        <p:nvSpPr>
          <p:cNvPr id="80" name="TextBox 79">
            <a:extLst>
              <a:ext uri="{FF2B5EF4-FFF2-40B4-BE49-F238E27FC236}">
                <a16:creationId xmlns:a16="http://schemas.microsoft.com/office/drawing/2014/main" id="{FA2A33A9-FF1E-4177-DE66-E24444C818D2}"/>
              </a:ext>
            </a:extLst>
          </p:cNvPr>
          <p:cNvSpPr txBox="1"/>
          <p:nvPr/>
        </p:nvSpPr>
        <p:spPr>
          <a:xfrm>
            <a:off x="1290972" y="5228985"/>
            <a:ext cx="804343" cy="307777"/>
          </a:xfrm>
          <a:prstGeom prst="rect">
            <a:avLst/>
          </a:prstGeom>
          <a:noFill/>
        </p:spPr>
        <p:txBody>
          <a:bodyPr wrap="square" rtlCol="0">
            <a:spAutoFit/>
          </a:bodyPr>
          <a:lstStyle/>
          <a:p>
            <a:r>
              <a:rPr lang="en-GB" sz="1400" dirty="0"/>
              <a:t>(</a:t>
            </a:r>
            <a:r>
              <a:rPr lang="en-US" sz="1400" dirty="0"/>
              <a:t>d, </a:t>
            </a:r>
            <a:r>
              <a:rPr lang="en-US" sz="1400" dirty="0" err="1"/>
              <a:t>d</a:t>
            </a:r>
            <a:r>
              <a:rPr lang="en-US" sz="1400" baseline="-25000" dirty="0" err="1"/>
              <a:t>mlp</a:t>
            </a:r>
            <a:r>
              <a:rPr lang="en-DE" sz="1400" dirty="0"/>
              <a:t>)</a:t>
            </a:r>
          </a:p>
        </p:txBody>
      </p:sp>
      <p:sp>
        <p:nvSpPr>
          <p:cNvPr id="82" name="TextBox 81">
            <a:extLst>
              <a:ext uri="{FF2B5EF4-FFF2-40B4-BE49-F238E27FC236}">
                <a16:creationId xmlns:a16="http://schemas.microsoft.com/office/drawing/2014/main" id="{CE918BB7-F1F7-FAC2-CE4F-A915663FA50B}"/>
              </a:ext>
            </a:extLst>
          </p:cNvPr>
          <p:cNvSpPr txBox="1"/>
          <p:nvPr/>
        </p:nvSpPr>
        <p:spPr>
          <a:xfrm>
            <a:off x="2059210" y="5039940"/>
            <a:ext cx="992602" cy="307777"/>
          </a:xfrm>
          <a:prstGeom prst="rect">
            <a:avLst/>
          </a:prstGeom>
          <a:noFill/>
        </p:spPr>
        <p:txBody>
          <a:bodyPr wrap="square" rtlCol="0">
            <a:spAutoFit/>
          </a:bodyPr>
          <a:lstStyle/>
          <a:p>
            <a:r>
              <a:rPr lang="en-GB" sz="1400" dirty="0"/>
              <a:t>(</a:t>
            </a:r>
            <a:r>
              <a:rPr lang="en-US" sz="1400" dirty="0"/>
              <a:t>b,1, </a:t>
            </a:r>
            <a:r>
              <a:rPr lang="en-US" sz="1400" dirty="0" err="1"/>
              <a:t>n</a:t>
            </a:r>
            <a:r>
              <a:rPr lang="en-US" sz="1400" baseline="-25000" dirty="0" err="1"/>
              <a:t>cls</a:t>
            </a:r>
            <a:r>
              <a:rPr lang="en-US" sz="1400" dirty="0"/>
              <a:t>)</a:t>
            </a:r>
            <a:endParaRPr lang="en-DE" sz="1400" dirty="0"/>
          </a:p>
        </p:txBody>
      </p:sp>
      <p:sp>
        <p:nvSpPr>
          <p:cNvPr id="83" name="TextBox 82">
            <a:extLst>
              <a:ext uri="{FF2B5EF4-FFF2-40B4-BE49-F238E27FC236}">
                <a16:creationId xmlns:a16="http://schemas.microsoft.com/office/drawing/2014/main" id="{BA18FB69-51FE-D8A9-FA4A-854F5E4E8E84}"/>
              </a:ext>
            </a:extLst>
          </p:cNvPr>
          <p:cNvSpPr txBox="1"/>
          <p:nvPr/>
        </p:nvSpPr>
        <p:spPr>
          <a:xfrm>
            <a:off x="1290973" y="5536762"/>
            <a:ext cx="768238" cy="523220"/>
          </a:xfrm>
          <a:prstGeom prst="rect">
            <a:avLst/>
          </a:prstGeom>
          <a:noFill/>
        </p:spPr>
        <p:txBody>
          <a:bodyPr wrap="square" rtlCol="0">
            <a:spAutoFit/>
          </a:bodyPr>
          <a:lstStyle/>
          <a:p>
            <a:r>
              <a:rPr lang="en-GB" sz="1400" dirty="0"/>
              <a:t>H</a:t>
            </a:r>
            <a:r>
              <a:rPr lang="en-DE" sz="1400" dirty="0"/>
              <a:t>idden layer</a:t>
            </a:r>
          </a:p>
        </p:txBody>
      </p:sp>
      <p:sp>
        <p:nvSpPr>
          <p:cNvPr id="84" name="TextBox 83">
            <a:extLst>
              <a:ext uri="{FF2B5EF4-FFF2-40B4-BE49-F238E27FC236}">
                <a16:creationId xmlns:a16="http://schemas.microsoft.com/office/drawing/2014/main" id="{19E52AB0-D66A-7C85-075C-3927375DD0D3}"/>
              </a:ext>
            </a:extLst>
          </p:cNvPr>
          <p:cNvSpPr txBox="1"/>
          <p:nvPr/>
        </p:nvSpPr>
        <p:spPr>
          <a:xfrm>
            <a:off x="2070860" y="3577979"/>
            <a:ext cx="1884637" cy="523220"/>
          </a:xfrm>
          <a:prstGeom prst="rect">
            <a:avLst/>
          </a:prstGeom>
          <a:noFill/>
        </p:spPr>
        <p:txBody>
          <a:bodyPr wrap="square" rtlCol="0">
            <a:spAutoFit/>
          </a:bodyPr>
          <a:lstStyle/>
          <a:p>
            <a:r>
              <a:rPr lang="en-US" sz="1400" dirty="0"/>
              <a:t>Output </a:t>
            </a:r>
            <a:r>
              <a:rPr lang="en-DE" sz="1400" dirty="0"/>
              <a:t>layer </a:t>
            </a:r>
            <a:r>
              <a:rPr lang="en-GB" sz="1400" dirty="0"/>
              <a:t>(</a:t>
            </a:r>
            <a:r>
              <a:rPr lang="en-US" sz="1400" dirty="0" err="1"/>
              <a:t>d</a:t>
            </a:r>
            <a:r>
              <a:rPr lang="en-US" sz="1400" baseline="-25000" dirty="0" err="1"/>
              <a:t>mlp</a:t>
            </a:r>
            <a:r>
              <a:rPr lang="en-US" sz="1400" dirty="0"/>
              <a:t>, </a:t>
            </a:r>
            <a:r>
              <a:rPr lang="en-US" sz="1400" dirty="0" err="1"/>
              <a:t>n</a:t>
            </a:r>
            <a:r>
              <a:rPr lang="en-US" sz="1400" baseline="-25000" dirty="0" err="1"/>
              <a:t>cls</a:t>
            </a:r>
            <a:r>
              <a:rPr lang="en-US" sz="1400" dirty="0"/>
              <a:t>)</a:t>
            </a:r>
            <a:endParaRPr lang="en-DE" sz="1400" dirty="0"/>
          </a:p>
          <a:p>
            <a:r>
              <a:rPr lang="en-DE" sz="1400" dirty="0"/>
              <a:t> + softmax</a:t>
            </a:r>
          </a:p>
        </p:txBody>
      </p:sp>
      <p:sp>
        <p:nvSpPr>
          <p:cNvPr id="86" name="TextBox 85">
            <a:extLst>
              <a:ext uri="{FF2B5EF4-FFF2-40B4-BE49-F238E27FC236}">
                <a16:creationId xmlns:a16="http://schemas.microsoft.com/office/drawing/2014/main" id="{59F5D126-C0CC-E935-67A3-1415FF2DE9EA}"/>
              </a:ext>
            </a:extLst>
          </p:cNvPr>
          <p:cNvSpPr txBox="1"/>
          <p:nvPr/>
        </p:nvSpPr>
        <p:spPr>
          <a:xfrm>
            <a:off x="5502958" y="5232456"/>
            <a:ext cx="992602" cy="307777"/>
          </a:xfrm>
          <a:prstGeom prst="rect">
            <a:avLst/>
          </a:prstGeom>
          <a:noFill/>
        </p:spPr>
        <p:txBody>
          <a:bodyPr wrap="square" rtlCol="0">
            <a:spAutoFit/>
          </a:bodyPr>
          <a:lstStyle/>
          <a:p>
            <a:r>
              <a:rPr lang="en-GB" sz="1400" dirty="0"/>
              <a:t>(</a:t>
            </a:r>
            <a:r>
              <a:rPr lang="en-US" sz="1400" dirty="0"/>
              <a:t>b,1, </a:t>
            </a:r>
            <a:r>
              <a:rPr lang="en-US" sz="1400" dirty="0" err="1"/>
              <a:t>n</a:t>
            </a:r>
            <a:r>
              <a:rPr lang="en-US" sz="1400" baseline="-25000" dirty="0" err="1"/>
              <a:t>cls</a:t>
            </a:r>
            <a:r>
              <a:rPr lang="en-US" sz="1400" dirty="0"/>
              <a:t>)</a:t>
            </a:r>
            <a:endParaRPr lang="en-DE" sz="1400" dirty="0"/>
          </a:p>
        </p:txBody>
      </p:sp>
      <p:sp>
        <p:nvSpPr>
          <p:cNvPr id="87" name="TextBox 86">
            <a:extLst>
              <a:ext uri="{FF2B5EF4-FFF2-40B4-BE49-F238E27FC236}">
                <a16:creationId xmlns:a16="http://schemas.microsoft.com/office/drawing/2014/main" id="{0891D23C-2759-7CCD-FD27-5C90AEDAAB46}"/>
              </a:ext>
            </a:extLst>
          </p:cNvPr>
          <p:cNvSpPr txBox="1"/>
          <p:nvPr/>
        </p:nvSpPr>
        <p:spPr>
          <a:xfrm>
            <a:off x="5553241" y="3501198"/>
            <a:ext cx="1884637" cy="523220"/>
          </a:xfrm>
          <a:prstGeom prst="rect">
            <a:avLst/>
          </a:prstGeom>
          <a:noFill/>
        </p:spPr>
        <p:txBody>
          <a:bodyPr wrap="square" rtlCol="0">
            <a:spAutoFit/>
          </a:bodyPr>
          <a:lstStyle/>
          <a:p>
            <a:r>
              <a:rPr lang="en-US" sz="1400" dirty="0"/>
              <a:t>Output </a:t>
            </a:r>
            <a:r>
              <a:rPr lang="en-DE" sz="1400" dirty="0"/>
              <a:t>layer </a:t>
            </a:r>
            <a:r>
              <a:rPr lang="en-GB" sz="1400" dirty="0"/>
              <a:t>(</a:t>
            </a:r>
            <a:r>
              <a:rPr lang="en-US" sz="1400" dirty="0"/>
              <a:t>d, </a:t>
            </a:r>
            <a:r>
              <a:rPr lang="en-US" sz="1400" dirty="0" err="1"/>
              <a:t>n</a:t>
            </a:r>
            <a:r>
              <a:rPr lang="en-US" sz="1400" baseline="-25000" dirty="0" err="1"/>
              <a:t>cls</a:t>
            </a:r>
            <a:r>
              <a:rPr lang="en-US" sz="1400" dirty="0"/>
              <a:t>)</a:t>
            </a:r>
            <a:endParaRPr lang="en-DE" sz="1400" dirty="0"/>
          </a:p>
          <a:p>
            <a:r>
              <a:rPr lang="en-DE" sz="1400" dirty="0"/>
              <a:t> + softmax</a:t>
            </a:r>
          </a:p>
        </p:txBody>
      </p:sp>
      <p:sp>
        <p:nvSpPr>
          <p:cNvPr id="88" name="Rectangle 87">
            <a:extLst>
              <a:ext uri="{FF2B5EF4-FFF2-40B4-BE49-F238E27FC236}">
                <a16:creationId xmlns:a16="http://schemas.microsoft.com/office/drawing/2014/main" id="{D3286E51-C5B1-82DA-E77F-4B119F39F7C3}"/>
              </a:ext>
            </a:extLst>
          </p:cNvPr>
          <p:cNvSpPr/>
          <p:nvPr/>
        </p:nvSpPr>
        <p:spPr>
          <a:xfrm>
            <a:off x="215153" y="2752465"/>
            <a:ext cx="3845859" cy="330751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Rectangle 88">
            <a:extLst>
              <a:ext uri="{FF2B5EF4-FFF2-40B4-BE49-F238E27FC236}">
                <a16:creationId xmlns:a16="http://schemas.microsoft.com/office/drawing/2014/main" id="{CC5DBFED-18DF-06BD-2D31-59F6E2CD126F}"/>
              </a:ext>
            </a:extLst>
          </p:cNvPr>
          <p:cNvSpPr/>
          <p:nvPr/>
        </p:nvSpPr>
        <p:spPr>
          <a:xfrm>
            <a:off x="4402135" y="2752464"/>
            <a:ext cx="2886171" cy="3307517"/>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TextBox 89">
            <a:extLst>
              <a:ext uri="{FF2B5EF4-FFF2-40B4-BE49-F238E27FC236}">
                <a16:creationId xmlns:a16="http://schemas.microsoft.com/office/drawing/2014/main" id="{923B3C0A-90DF-E751-13B5-9CFEDCAD75A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
        <p:nvSpPr>
          <p:cNvPr id="7" name="object 25">
            <a:extLst>
              <a:ext uri="{FF2B5EF4-FFF2-40B4-BE49-F238E27FC236}">
                <a16:creationId xmlns:a16="http://schemas.microsoft.com/office/drawing/2014/main" id="{5C3619BE-1AC5-35BD-808F-C381BF7EFD40}"/>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9" name="object 27">
            <a:extLst>
              <a:ext uri="{FF2B5EF4-FFF2-40B4-BE49-F238E27FC236}">
                <a16:creationId xmlns:a16="http://schemas.microsoft.com/office/drawing/2014/main" id="{E525AE71-89B5-0E54-696A-E2BAC8A771FE}"/>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40</a:t>
            </a:fld>
            <a:endParaRPr lang="en-DE" sz="800" dirty="0">
              <a:solidFill>
                <a:srgbClr val="000000"/>
              </a:solidFill>
            </a:endParaRPr>
          </a:p>
        </p:txBody>
      </p:sp>
    </p:spTree>
    <p:extLst>
      <p:ext uri="{BB962C8B-B14F-4D97-AF65-F5344CB8AC3E}">
        <p14:creationId xmlns:p14="http://schemas.microsoft.com/office/powerpoint/2010/main" val="3125307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Trainable Parameters</a:t>
            </a:r>
          </a:p>
        </p:txBody>
      </p:sp>
      <p:graphicFrame>
        <p:nvGraphicFramePr>
          <p:cNvPr id="9" name="Table 14">
            <a:extLst>
              <a:ext uri="{FF2B5EF4-FFF2-40B4-BE49-F238E27FC236}">
                <a16:creationId xmlns:a16="http://schemas.microsoft.com/office/drawing/2014/main" id="{5C8B45A0-C2A3-180B-9079-9ECB72E7E8BC}"/>
              </a:ext>
            </a:extLst>
          </p:cNvPr>
          <p:cNvGraphicFramePr>
            <a:graphicFrameLocks noGrp="1"/>
          </p:cNvGraphicFramePr>
          <p:nvPr>
            <p:extLst>
              <p:ext uri="{D42A27DB-BD31-4B8C-83A1-F6EECF244321}">
                <p14:modId xmlns:p14="http://schemas.microsoft.com/office/powerpoint/2010/main" val="2486906933"/>
              </p:ext>
            </p:extLst>
          </p:nvPr>
        </p:nvGraphicFramePr>
        <p:xfrm>
          <a:off x="771895" y="1647513"/>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43473674"/>
                    </a:ext>
                  </a:extLst>
                </a:gridCol>
                <a:gridCol w="1354667">
                  <a:extLst>
                    <a:ext uri="{9D8B030D-6E8A-4147-A177-3AD203B41FA5}">
                      <a16:colId xmlns:a16="http://schemas.microsoft.com/office/drawing/2014/main" val="2200330419"/>
                    </a:ext>
                  </a:extLst>
                </a:gridCol>
                <a:gridCol w="1534524">
                  <a:extLst>
                    <a:ext uri="{9D8B030D-6E8A-4147-A177-3AD203B41FA5}">
                      <a16:colId xmlns:a16="http://schemas.microsoft.com/office/drawing/2014/main" val="1275891456"/>
                    </a:ext>
                  </a:extLst>
                </a:gridCol>
                <a:gridCol w="1174810">
                  <a:extLst>
                    <a:ext uri="{9D8B030D-6E8A-4147-A177-3AD203B41FA5}">
                      <a16:colId xmlns:a16="http://schemas.microsoft.com/office/drawing/2014/main" val="3398587154"/>
                    </a:ext>
                  </a:extLst>
                </a:gridCol>
                <a:gridCol w="1354667">
                  <a:extLst>
                    <a:ext uri="{9D8B030D-6E8A-4147-A177-3AD203B41FA5}">
                      <a16:colId xmlns:a16="http://schemas.microsoft.com/office/drawing/2014/main" val="579403137"/>
                    </a:ext>
                  </a:extLst>
                </a:gridCol>
                <a:gridCol w="1354667">
                  <a:extLst>
                    <a:ext uri="{9D8B030D-6E8A-4147-A177-3AD203B41FA5}">
                      <a16:colId xmlns:a16="http://schemas.microsoft.com/office/drawing/2014/main" val="1908162685"/>
                    </a:ext>
                  </a:extLst>
                </a:gridCol>
              </a:tblGrid>
              <a:tr h="370840">
                <a:tc>
                  <a:txBody>
                    <a:bodyPr/>
                    <a:lstStyle/>
                    <a:p>
                      <a:r>
                        <a:rPr lang="en-DE" dirty="0"/>
                        <a:t>Model</a:t>
                      </a:r>
                    </a:p>
                  </a:txBody>
                  <a:tcPr/>
                </a:tc>
                <a:tc>
                  <a:txBody>
                    <a:bodyPr/>
                    <a:lstStyle/>
                    <a:p>
                      <a:r>
                        <a:rPr lang="en-DE" dirty="0"/>
                        <a:t>Layers</a:t>
                      </a:r>
                    </a:p>
                  </a:txBody>
                  <a:tcPr/>
                </a:tc>
                <a:tc>
                  <a:txBody>
                    <a:bodyPr/>
                    <a:lstStyle/>
                    <a:p>
                      <a:r>
                        <a:rPr lang="en-DE" dirty="0"/>
                        <a:t>Hidden size D</a:t>
                      </a:r>
                    </a:p>
                  </a:txBody>
                  <a:tcPr/>
                </a:tc>
                <a:tc>
                  <a:txBody>
                    <a:bodyPr/>
                    <a:lstStyle/>
                    <a:p>
                      <a:r>
                        <a:rPr lang="en-DE" dirty="0"/>
                        <a:t>MLP size</a:t>
                      </a:r>
                    </a:p>
                  </a:txBody>
                  <a:tcPr/>
                </a:tc>
                <a:tc>
                  <a:txBody>
                    <a:bodyPr/>
                    <a:lstStyle/>
                    <a:p>
                      <a:r>
                        <a:rPr lang="en-DE" dirty="0"/>
                        <a:t>Heads</a:t>
                      </a:r>
                    </a:p>
                  </a:txBody>
                  <a:tcPr/>
                </a:tc>
                <a:tc>
                  <a:txBody>
                    <a:bodyPr/>
                    <a:lstStyle/>
                    <a:p>
                      <a:r>
                        <a:rPr lang="en-DE" dirty="0"/>
                        <a:t>Params</a:t>
                      </a:r>
                    </a:p>
                  </a:txBody>
                  <a:tcPr/>
                </a:tc>
                <a:extLst>
                  <a:ext uri="{0D108BD9-81ED-4DB2-BD59-A6C34878D82A}">
                    <a16:rowId xmlns:a16="http://schemas.microsoft.com/office/drawing/2014/main" val="1134118601"/>
                  </a:ext>
                </a:extLst>
              </a:tr>
              <a:tr h="370840">
                <a:tc>
                  <a:txBody>
                    <a:bodyPr/>
                    <a:lstStyle/>
                    <a:p>
                      <a:r>
                        <a:rPr lang="en-DE" dirty="0"/>
                        <a:t>ViT-Base</a:t>
                      </a:r>
                    </a:p>
                  </a:txBody>
                  <a:tcPr/>
                </a:tc>
                <a:tc>
                  <a:txBody>
                    <a:bodyPr/>
                    <a:lstStyle/>
                    <a:p>
                      <a:r>
                        <a:rPr lang="en-DE" dirty="0"/>
                        <a:t>12</a:t>
                      </a:r>
                    </a:p>
                  </a:txBody>
                  <a:tcPr/>
                </a:tc>
                <a:tc>
                  <a:txBody>
                    <a:bodyPr/>
                    <a:lstStyle/>
                    <a:p>
                      <a:r>
                        <a:rPr lang="en-DE" dirty="0"/>
                        <a:t>768</a:t>
                      </a:r>
                    </a:p>
                  </a:txBody>
                  <a:tcPr/>
                </a:tc>
                <a:tc>
                  <a:txBody>
                    <a:bodyPr/>
                    <a:lstStyle/>
                    <a:p>
                      <a:r>
                        <a:rPr lang="en-DE" dirty="0"/>
                        <a:t>3072</a:t>
                      </a:r>
                    </a:p>
                  </a:txBody>
                  <a:tcPr/>
                </a:tc>
                <a:tc>
                  <a:txBody>
                    <a:bodyPr/>
                    <a:lstStyle/>
                    <a:p>
                      <a:r>
                        <a:rPr lang="en-DE" dirty="0"/>
                        <a:t>12</a:t>
                      </a:r>
                    </a:p>
                  </a:txBody>
                  <a:tcPr/>
                </a:tc>
                <a:tc>
                  <a:txBody>
                    <a:bodyPr/>
                    <a:lstStyle/>
                    <a:p>
                      <a:r>
                        <a:rPr lang="en-DE" dirty="0"/>
                        <a:t>86M</a:t>
                      </a:r>
                    </a:p>
                  </a:txBody>
                  <a:tcPr/>
                </a:tc>
                <a:extLst>
                  <a:ext uri="{0D108BD9-81ED-4DB2-BD59-A6C34878D82A}">
                    <a16:rowId xmlns:a16="http://schemas.microsoft.com/office/drawing/2014/main" val="149973016"/>
                  </a:ext>
                </a:extLst>
              </a:tr>
              <a:tr h="370840">
                <a:tc>
                  <a:txBody>
                    <a:bodyPr/>
                    <a:lstStyle/>
                    <a:p>
                      <a:r>
                        <a:rPr lang="en-DE" dirty="0"/>
                        <a:t>ViT-Large</a:t>
                      </a:r>
                    </a:p>
                  </a:txBody>
                  <a:tcPr/>
                </a:tc>
                <a:tc>
                  <a:txBody>
                    <a:bodyPr/>
                    <a:lstStyle/>
                    <a:p>
                      <a:r>
                        <a:rPr lang="en-DE" dirty="0"/>
                        <a:t>24</a:t>
                      </a:r>
                    </a:p>
                  </a:txBody>
                  <a:tcPr/>
                </a:tc>
                <a:tc>
                  <a:txBody>
                    <a:bodyPr/>
                    <a:lstStyle/>
                    <a:p>
                      <a:r>
                        <a:rPr lang="en-DE" dirty="0"/>
                        <a:t>1024</a:t>
                      </a:r>
                    </a:p>
                  </a:txBody>
                  <a:tcPr/>
                </a:tc>
                <a:tc>
                  <a:txBody>
                    <a:bodyPr/>
                    <a:lstStyle/>
                    <a:p>
                      <a:r>
                        <a:rPr lang="en-DE" dirty="0"/>
                        <a:t>4096</a:t>
                      </a:r>
                    </a:p>
                  </a:txBody>
                  <a:tcPr/>
                </a:tc>
                <a:tc>
                  <a:txBody>
                    <a:bodyPr/>
                    <a:lstStyle/>
                    <a:p>
                      <a:r>
                        <a:rPr lang="en-DE" dirty="0"/>
                        <a:t>16</a:t>
                      </a:r>
                    </a:p>
                  </a:txBody>
                  <a:tcPr/>
                </a:tc>
                <a:tc>
                  <a:txBody>
                    <a:bodyPr/>
                    <a:lstStyle/>
                    <a:p>
                      <a:r>
                        <a:rPr lang="en-DE" dirty="0"/>
                        <a:t>307M</a:t>
                      </a:r>
                    </a:p>
                  </a:txBody>
                  <a:tcPr/>
                </a:tc>
                <a:extLst>
                  <a:ext uri="{0D108BD9-81ED-4DB2-BD59-A6C34878D82A}">
                    <a16:rowId xmlns:a16="http://schemas.microsoft.com/office/drawing/2014/main" val="4134031060"/>
                  </a:ext>
                </a:extLst>
              </a:tr>
              <a:tr h="370840">
                <a:tc>
                  <a:txBody>
                    <a:bodyPr/>
                    <a:lstStyle/>
                    <a:p>
                      <a:r>
                        <a:rPr lang="en-DE" dirty="0"/>
                        <a:t>ViT-Huge</a:t>
                      </a:r>
                    </a:p>
                  </a:txBody>
                  <a:tcPr/>
                </a:tc>
                <a:tc>
                  <a:txBody>
                    <a:bodyPr/>
                    <a:lstStyle/>
                    <a:p>
                      <a:r>
                        <a:rPr lang="en-DE" dirty="0"/>
                        <a:t>32</a:t>
                      </a:r>
                    </a:p>
                  </a:txBody>
                  <a:tcPr/>
                </a:tc>
                <a:tc>
                  <a:txBody>
                    <a:bodyPr/>
                    <a:lstStyle/>
                    <a:p>
                      <a:r>
                        <a:rPr lang="en-DE" dirty="0"/>
                        <a:t>1280</a:t>
                      </a:r>
                    </a:p>
                  </a:txBody>
                  <a:tcPr/>
                </a:tc>
                <a:tc>
                  <a:txBody>
                    <a:bodyPr/>
                    <a:lstStyle/>
                    <a:p>
                      <a:r>
                        <a:rPr lang="en-DE" dirty="0"/>
                        <a:t>5120</a:t>
                      </a:r>
                    </a:p>
                  </a:txBody>
                  <a:tcPr/>
                </a:tc>
                <a:tc>
                  <a:txBody>
                    <a:bodyPr/>
                    <a:lstStyle/>
                    <a:p>
                      <a:r>
                        <a:rPr lang="en-DE" dirty="0"/>
                        <a:t>16</a:t>
                      </a:r>
                    </a:p>
                  </a:txBody>
                  <a:tcPr/>
                </a:tc>
                <a:tc>
                  <a:txBody>
                    <a:bodyPr/>
                    <a:lstStyle/>
                    <a:p>
                      <a:r>
                        <a:rPr lang="en-DE" dirty="0"/>
                        <a:t>632M</a:t>
                      </a:r>
                    </a:p>
                  </a:txBody>
                  <a:tcPr/>
                </a:tc>
                <a:extLst>
                  <a:ext uri="{0D108BD9-81ED-4DB2-BD59-A6C34878D82A}">
                    <a16:rowId xmlns:a16="http://schemas.microsoft.com/office/drawing/2014/main" val="1748872951"/>
                  </a:ext>
                </a:extLst>
              </a:tr>
            </a:tbl>
          </a:graphicData>
        </a:graphic>
      </p:graphicFrame>
      <p:sp>
        <p:nvSpPr>
          <p:cNvPr id="15" name="TextBox 14">
            <a:extLst>
              <a:ext uri="{FF2B5EF4-FFF2-40B4-BE49-F238E27FC236}">
                <a16:creationId xmlns:a16="http://schemas.microsoft.com/office/drawing/2014/main" id="{E7878CB8-A9BE-3F82-CFD1-49442B14BF55}"/>
              </a:ext>
            </a:extLst>
          </p:cNvPr>
          <p:cNvSpPr txBox="1"/>
          <p:nvPr/>
        </p:nvSpPr>
        <p:spPr>
          <a:xfrm>
            <a:off x="771895" y="3993776"/>
            <a:ext cx="9851281" cy="369332"/>
          </a:xfrm>
          <a:prstGeom prst="rect">
            <a:avLst/>
          </a:prstGeom>
          <a:noFill/>
        </p:spPr>
        <p:txBody>
          <a:bodyPr wrap="square" rtlCol="0">
            <a:spAutoFit/>
          </a:bodyPr>
          <a:lstStyle/>
          <a:p>
            <a:r>
              <a:rPr lang="en-GB" dirty="0"/>
              <a:t>T</a:t>
            </a:r>
            <a:r>
              <a:rPr lang="en-DE" dirty="0"/>
              <a:t>aking an example of ViT-Base architecture and calculate the no of parameters in the architecture</a:t>
            </a:r>
          </a:p>
        </p:txBody>
      </p:sp>
      <p:sp>
        <p:nvSpPr>
          <p:cNvPr id="2" name="object 25">
            <a:extLst>
              <a:ext uri="{FF2B5EF4-FFF2-40B4-BE49-F238E27FC236}">
                <a16:creationId xmlns:a16="http://schemas.microsoft.com/office/drawing/2014/main" id="{9DD55D97-1435-E5D8-EFD2-2F4BA53DE865}"/>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3" name="object 27">
            <a:extLst>
              <a:ext uri="{FF2B5EF4-FFF2-40B4-BE49-F238E27FC236}">
                <a16:creationId xmlns:a16="http://schemas.microsoft.com/office/drawing/2014/main" id="{679B63C5-F214-9E6D-361D-535023568DF7}"/>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41</a:t>
            </a:fld>
            <a:endParaRPr lang="en-DE" sz="800" dirty="0">
              <a:solidFill>
                <a:srgbClr val="000000"/>
              </a:solidFill>
            </a:endParaRPr>
          </a:p>
        </p:txBody>
      </p:sp>
      <p:sp>
        <p:nvSpPr>
          <p:cNvPr id="4" name="TextBox 3">
            <a:extLst>
              <a:ext uri="{FF2B5EF4-FFF2-40B4-BE49-F238E27FC236}">
                <a16:creationId xmlns:a16="http://schemas.microsoft.com/office/drawing/2014/main" id="{208291DA-9573-063A-AF7F-7CD0A72CB17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068183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Trainable Parameters</a:t>
            </a:r>
          </a:p>
        </p:txBody>
      </p:sp>
      <p:graphicFrame>
        <p:nvGraphicFramePr>
          <p:cNvPr id="9" name="Table 14">
            <a:extLst>
              <a:ext uri="{FF2B5EF4-FFF2-40B4-BE49-F238E27FC236}">
                <a16:creationId xmlns:a16="http://schemas.microsoft.com/office/drawing/2014/main" id="{5C8B45A0-C2A3-180B-9079-9ECB72E7E8BC}"/>
              </a:ext>
            </a:extLst>
          </p:cNvPr>
          <p:cNvGraphicFramePr>
            <a:graphicFrameLocks noGrp="1"/>
          </p:cNvGraphicFramePr>
          <p:nvPr>
            <p:extLst>
              <p:ext uri="{D42A27DB-BD31-4B8C-83A1-F6EECF244321}">
                <p14:modId xmlns:p14="http://schemas.microsoft.com/office/powerpoint/2010/main" val="1881344297"/>
              </p:ext>
            </p:extLst>
          </p:nvPr>
        </p:nvGraphicFramePr>
        <p:xfrm>
          <a:off x="771895" y="1647512"/>
          <a:ext cx="6462623" cy="1660462"/>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val="1143473674"/>
                    </a:ext>
                  </a:extLst>
                </a:gridCol>
                <a:gridCol w="1077104">
                  <a:extLst>
                    <a:ext uri="{9D8B030D-6E8A-4147-A177-3AD203B41FA5}">
                      <a16:colId xmlns:a16="http://schemas.microsoft.com/office/drawing/2014/main" val="2200330419"/>
                    </a:ext>
                  </a:extLst>
                </a:gridCol>
                <a:gridCol w="1220109">
                  <a:extLst>
                    <a:ext uri="{9D8B030D-6E8A-4147-A177-3AD203B41FA5}">
                      <a16:colId xmlns:a16="http://schemas.microsoft.com/office/drawing/2014/main" val="1275891456"/>
                    </a:ext>
                  </a:extLst>
                </a:gridCol>
                <a:gridCol w="934098">
                  <a:extLst>
                    <a:ext uri="{9D8B030D-6E8A-4147-A177-3AD203B41FA5}">
                      <a16:colId xmlns:a16="http://schemas.microsoft.com/office/drawing/2014/main" val="3398587154"/>
                    </a:ext>
                  </a:extLst>
                </a:gridCol>
                <a:gridCol w="1077104">
                  <a:extLst>
                    <a:ext uri="{9D8B030D-6E8A-4147-A177-3AD203B41FA5}">
                      <a16:colId xmlns:a16="http://schemas.microsoft.com/office/drawing/2014/main" val="579403137"/>
                    </a:ext>
                  </a:extLst>
                </a:gridCol>
                <a:gridCol w="1077104">
                  <a:extLst>
                    <a:ext uri="{9D8B030D-6E8A-4147-A177-3AD203B41FA5}">
                      <a16:colId xmlns:a16="http://schemas.microsoft.com/office/drawing/2014/main" val="1908162685"/>
                    </a:ext>
                  </a:extLst>
                </a:gridCol>
              </a:tblGrid>
              <a:tr h="581728">
                <a:tc>
                  <a:txBody>
                    <a:bodyPr/>
                    <a:lstStyle/>
                    <a:p>
                      <a:r>
                        <a:rPr lang="en-DE" sz="1600" dirty="0"/>
                        <a:t>Model</a:t>
                      </a:r>
                    </a:p>
                  </a:txBody>
                  <a:tcPr/>
                </a:tc>
                <a:tc>
                  <a:txBody>
                    <a:bodyPr/>
                    <a:lstStyle/>
                    <a:p>
                      <a:r>
                        <a:rPr lang="en-DE" sz="1600" dirty="0"/>
                        <a:t>Layers</a:t>
                      </a:r>
                    </a:p>
                  </a:txBody>
                  <a:tcPr/>
                </a:tc>
                <a:tc>
                  <a:txBody>
                    <a:bodyPr/>
                    <a:lstStyle/>
                    <a:p>
                      <a:r>
                        <a:rPr lang="en-DE" sz="1600" dirty="0"/>
                        <a:t>Hidden size d</a:t>
                      </a:r>
                    </a:p>
                  </a:txBody>
                  <a:tcPr/>
                </a:tc>
                <a:tc>
                  <a:txBody>
                    <a:bodyPr/>
                    <a:lstStyle/>
                    <a:p>
                      <a:r>
                        <a:rPr lang="en-DE" sz="1600" dirty="0"/>
                        <a:t>MLP size</a:t>
                      </a:r>
                    </a:p>
                  </a:txBody>
                  <a:tcPr/>
                </a:tc>
                <a:tc>
                  <a:txBody>
                    <a:bodyPr/>
                    <a:lstStyle/>
                    <a:p>
                      <a:r>
                        <a:rPr lang="en-DE" sz="1600" dirty="0"/>
                        <a:t>Heads</a:t>
                      </a:r>
                    </a:p>
                  </a:txBody>
                  <a:tcPr/>
                </a:tc>
                <a:tc>
                  <a:txBody>
                    <a:bodyPr/>
                    <a:lstStyle/>
                    <a:p>
                      <a:r>
                        <a:rPr lang="en-DE" sz="1600" dirty="0"/>
                        <a:t>Params</a:t>
                      </a:r>
                    </a:p>
                  </a:txBody>
                  <a:tcPr/>
                </a:tc>
                <a:extLst>
                  <a:ext uri="{0D108BD9-81ED-4DB2-BD59-A6C34878D82A}">
                    <a16:rowId xmlns:a16="http://schemas.microsoft.com/office/drawing/2014/main" val="1134118601"/>
                  </a:ext>
                </a:extLst>
              </a:tr>
              <a:tr h="359578">
                <a:tc>
                  <a:txBody>
                    <a:bodyPr/>
                    <a:lstStyle/>
                    <a:p>
                      <a:r>
                        <a:rPr lang="en-DE" sz="1600" dirty="0"/>
                        <a:t>ViT-Base</a:t>
                      </a:r>
                    </a:p>
                  </a:txBody>
                  <a:tcPr/>
                </a:tc>
                <a:tc>
                  <a:txBody>
                    <a:bodyPr/>
                    <a:lstStyle/>
                    <a:p>
                      <a:r>
                        <a:rPr lang="en-DE" sz="1600" dirty="0"/>
                        <a:t>12</a:t>
                      </a:r>
                    </a:p>
                  </a:txBody>
                  <a:tcPr/>
                </a:tc>
                <a:tc>
                  <a:txBody>
                    <a:bodyPr/>
                    <a:lstStyle/>
                    <a:p>
                      <a:r>
                        <a:rPr lang="en-DE" sz="1600" dirty="0"/>
                        <a:t>768</a:t>
                      </a:r>
                    </a:p>
                  </a:txBody>
                  <a:tcPr/>
                </a:tc>
                <a:tc>
                  <a:txBody>
                    <a:bodyPr/>
                    <a:lstStyle/>
                    <a:p>
                      <a:r>
                        <a:rPr lang="en-DE" sz="1600" dirty="0"/>
                        <a:t>3072</a:t>
                      </a:r>
                    </a:p>
                  </a:txBody>
                  <a:tcPr/>
                </a:tc>
                <a:tc>
                  <a:txBody>
                    <a:bodyPr/>
                    <a:lstStyle/>
                    <a:p>
                      <a:r>
                        <a:rPr lang="en-DE" sz="1600" dirty="0"/>
                        <a:t>12</a:t>
                      </a:r>
                    </a:p>
                  </a:txBody>
                  <a:tcPr/>
                </a:tc>
                <a:tc>
                  <a:txBody>
                    <a:bodyPr/>
                    <a:lstStyle/>
                    <a:p>
                      <a:r>
                        <a:rPr lang="en-DE" sz="1600" dirty="0"/>
                        <a:t>86M</a:t>
                      </a:r>
                    </a:p>
                  </a:txBody>
                  <a:tcPr/>
                </a:tc>
                <a:extLst>
                  <a:ext uri="{0D108BD9-81ED-4DB2-BD59-A6C34878D82A}">
                    <a16:rowId xmlns:a16="http://schemas.microsoft.com/office/drawing/2014/main" val="149973016"/>
                  </a:ext>
                </a:extLst>
              </a:tr>
              <a:tr h="359578">
                <a:tc>
                  <a:txBody>
                    <a:bodyPr/>
                    <a:lstStyle/>
                    <a:p>
                      <a:r>
                        <a:rPr lang="en-DE" sz="1600" dirty="0"/>
                        <a:t>ViT-Large</a:t>
                      </a:r>
                    </a:p>
                  </a:txBody>
                  <a:tcPr/>
                </a:tc>
                <a:tc>
                  <a:txBody>
                    <a:bodyPr/>
                    <a:lstStyle/>
                    <a:p>
                      <a:r>
                        <a:rPr lang="en-DE" sz="1600" dirty="0"/>
                        <a:t>24</a:t>
                      </a:r>
                    </a:p>
                  </a:txBody>
                  <a:tcPr/>
                </a:tc>
                <a:tc>
                  <a:txBody>
                    <a:bodyPr/>
                    <a:lstStyle/>
                    <a:p>
                      <a:r>
                        <a:rPr lang="en-DE" sz="1600" dirty="0"/>
                        <a:t>1024</a:t>
                      </a:r>
                    </a:p>
                  </a:txBody>
                  <a:tcPr/>
                </a:tc>
                <a:tc>
                  <a:txBody>
                    <a:bodyPr/>
                    <a:lstStyle/>
                    <a:p>
                      <a:r>
                        <a:rPr lang="en-DE" sz="1600" dirty="0"/>
                        <a:t>4096</a:t>
                      </a:r>
                    </a:p>
                  </a:txBody>
                  <a:tcPr/>
                </a:tc>
                <a:tc>
                  <a:txBody>
                    <a:bodyPr/>
                    <a:lstStyle/>
                    <a:p>
                      <a:r>
                        <a:rPr lang="en-DE" sz="1600" dirty="0"/>
                        <a:t>16</a:t>
                      </a:r>
                    </a:p>
                  </a:txBody>
                  <a:tcPr/>
                </a:tc>
                <a:tc>
                  <a:txBody>
                    <a:bodyPr/>
                    <a:lstStyle/>
                    <a:p>
                      <a:r>
                        <a:rPr lang="en-DE" sz="1600" dirty="0"/>
                        <a:t>307M</a:t>
                      </a:r>
                    </a:p>
                  </a:txBody>
                  <a:tcPr/>
                </a:tc>
                <a:extLst>
                  <a:ext uri="{0D108BD9-81ED-4DB2-BD59-A6C34878D82A}">
                    <a16:rowId xmlns:a16="http://schemas.microsoft.com/office/drawing/2014/main" val="4134031060"/>
                  </a:ext>
                </a:extLst>
              </a:tr>
              <a:tr h="359578">
                <a:tc>
                  <a:txBody>
                    <a:bodyPr/>
                    <a:lstStyle/>
                    <a:p>
                      <a:r>
                        <a:rPr lang="en-DE" sz="1600" dirty="0"/>
                        <a:t>ViT-Huge</a:t>
                      </a:r>
                    </a:p>
                  </a:txBody>
                  <a:tcPr/>
                </a:tc>
                <a:tc>
                  <a:txBody>
                    <a:bodyPr/>
                    <a:lstStyle/>
                    <a:p>
                      <a:r>
                        <a:rPr lang="en-DE" sz="1600" dirty="0"/>
                        <a:t>32</a:t>
                      </a:r>
                    </a:p>
                  </a:txBody>
                  <a:tcPr/>
                </a:tc>
                <a:tc>
                  <a:txBody>
                    <a:bodyPr/>
                    <a:lstStyle/>
                    <a:p>
                      <a:r>
                        <a:rPr lang="en-DE" sz="1600" dirty="0"/>
                        <a:t>1280</a:t>
                      </a:r>
                    </a:p>
                  </a:txBody>
                  <a:tcPr/>
                </a:tc>
                <a:tc>
                  <a:txBody>
                    <a:bodyPr/>
                    <a:lstStyle/>
                    <a:p>
                      <a:r>
                        <a:rPr lang="en-DE" sz="1600" dirty="0"/>
                        <a:t>5120</a:t>
                      </a:r>
                    </a:p>
                  </a:txBody>
                  <a:tcPr/>
                </a:tc>
                <a:tc>
                  <a:txBody>
                    <a:bodyPr/>
                    <a:lstStyle/>
                    <a:p>
                      <a:r>
                        <a:rPr lang="en-DE" sz="1600" dirty="0"/>
                        <a:t>16</a:t>
                      </a:r>
                    </a:p>
                  </a:txBody>
                  <a:tcPr/>
                </a:tc>
                <a:tc>
                  <a:txBody>
                    <a:bodyPr/>
                    <a:lstStyle/>
                    <a:p>
                      <a:r>
                        <a:rPr lang="en-DE" sz="1600" dirty="0"/>
                        <a:t>632M</a:t>
                      </a:r>
                    </a:p>
                  </a:txBody>
                  <a:tcPr/>
                </a:tc>
                <a:extLst>
                  <a:ext uri="{0D108BD9-81ED-4DB2-BD59-A6C34878D82A}">
                    <a16:rowId xmlns:a16="http://schemas.microsoft.com/office/drawing/2014/main" val="1748872951"/>
                  </a:ext>
                </a:extLst>
              </a:tr>
            </a:tbl>
          </a:graphicData>
        </a:graphic>
      </p:graphicFrame>
      <p:pic>
        <p:nvPicPr>
          <p:cNvPr id="2" name="Picture 1" descr="A diagram of a patch embedding&#10;&#10;Description automatically generated">
            <a:extLst>
              <a:ext uri="{FF2B5EF4-FFF2-40B4-BE49-F238E27FC236}">
                <a16:creationId xmlns:a16="http://schemas.microsoft.com/office/drawing/2014/main" id="{1CFAD073-5B44-7831-8BB5-57310935659A}"/>
              </a:ext>
            </a:extLst>
          </p:cNvPr>
          <p:cNvPicPr>
            <a:picLocks noChangeAspect="1"/>
          </p:cNvPicPr>
          <p:nvPr/>
        </p:nvPicPr>
        <p:blipFill rotWithShape="1">
          <a:blip r:embed="rId3">
            <a:extLst>
              <a:ext uri="{28A0092B-C50C-407E-A947-70E740481C1C}">
                <a14:useLocalDpi xmlns:a14="http://schemas.microsoft.com/office/drawing/2010/main" val="0"/>
              </a:ext>
            </a:extLst>
          </a:blip>
          <a:srcRect t="20810" b="39454"/>
          <a:stretch/>
        </p:blipFill>
        <p:spPr>
          <a:xfrm>
            <a:off x="771895" y="4007223"/>
            <a:ext cx="7360103" cy="1896036"/>
          </a:xfrm>
          <a:prstGeom prst="rect">
            <a:avLst/>
          </a:prstGeom>
          <a:ln w="25400">
            <a:solidFill>
              <a:schemeClr val="accent5">
                <a:lumMod val="75000"/>
              </a:schemeClr>
            </a:solidFill>
          </a:ln>
        </p:spPr>
      </p:pic>
      <p:sp>
        <p:nvSpPr>
          <p:cNvPr id="3" name="TextBox 2">
            <a:extLst>
              <a:ext uri="{FF2B5EF4-FFF2-40B4-BE49-F238E27FC236}">
                <a16:creationId xmlns:a16="http://schemas.microsoft.com/office/drawing/2014/main" id="{A8CF356F-058B-F309-4B27-2C4D4789CB4D}"/>
              </a:ext>
            </a:extLst>
          </p:cNvPr>
          <p:cNvSpPr txBox="1"/>
          <p:nvPr/>
        </p:nvSpPr>
        <p:spPr>
          <a:xfrm>
            <a:off x="7651376" y="1421900"/>
            <a:ext cx="3402106" cy="2585323"/>
          </a:xfrm>
          <a:prstGeom prst="rect">
            <a:avLst/>
          </a:prstGeom>
          <a:noFill/>
        </p:spPr>
        <p:txBody>
          <a:bodyPr wrap="square" rtlCol="0">
            <a:spAutoFit/>
          </a:bodyPr>
          <a:lstStyle/>
          <a:p>
            <a:r>
              <a:rPr lang="en-DE" dirty="0"/>
              <a:t>For patch embedding(assuming 256 patches each of 16*16 pixels):</a:t>
            </a:r>
          </a:p>
          <a:p>
            <a:endParaRPr lang="en-DE" dirty="0"/>
          </a:p>
          <a:p>
            <a:r>
              <a:rPr lang="en-GB" dirty="0"/>
              <a:t>(p</a:t>
            </a:r>
            <a:r>
              <a:rPr lang="en-DE" baseline="30000" dirty="0"/>
              <a:t>2</a:t>
            </a:r>
            <a:r>
              <a:rPr lang="en-DE" dirty="0"/>
              <a:t>*c*d) + ((n+1)*d </a:t>
            </a:r>
          </a:p>
          <a:p>
            <a:r>
              <a:rPr lang="en-DE" dirty="0"/>
              <a:t>= 256*3*768 + 256*768 </a:t>
            </a:r>
          </a:p>
          <a:p>
            <a:r>
              <a:rPr lang="en-DE" dirty="0"/>
              <a:t>= 786432 </a:t>
            </a:r>
          </a:p>
          <a:p>
            <a:endParaRPr lang="en-DE" dirty="0"/>
          </a:p>
          <a:p>
            <a:r>
              <a:rPr lang="en-GB" dirty="0"/>
              <a:t>T</a:t>
            </a:r>
            <a:r>
              <a:rPr lang="en-DE" dirty="0"/>
              <a:t>herefore, 2 embedded matrices account for 786432 parameters</a:t>
            </a:r>
          </a:p>
        </p:txBody>
      </p:sp>
      <p:sp>
        <p:nvSpPr>
          <p:cNvPr id="4" name="object 25">
            <a:extLst>
              <a:ext uri="{FF2B5EF4-FFF2-40B4-BE49-F238E27FC236}">
                <a16:creationId xmlns:a16="http://schemas.microsoft.com/office/drawing/2014/main" id="{2DC950E9-729E-42CA-EE05-BE22D99A5FF0}"/>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6" name="object 27">
            <a:extLst>
              <a:ext uri="{FF2B5EF4-FFF2-40B4-BE49-F238E27FC236}">
                <a16:creationId xmlns:a16="http://schemas.microsoft.com/office/drawing/2014/main" id="{27FE9DE9-77FB-686B-37B2-AC7E0E7BCCF3}"/>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42</a:t>
            </a:fld>
            <a:endParaRPr lang="en-DE" sz="800" dirty="0">
              <a:solidFill>
                <a:srgbClr val="000000"/>
              </a:solidFill>
            </a:endParaRPr>
          </a:p>
        </p:txBody>
      </p:sp>
      <p:sp>
        <p:nvSpPr>
          <p:cNvPr id="7" name="TextBox 6">
            <a:extLst>
              <a:ext uri="{FF2B5EF4-FFF2-40B4-BE49-F238E27FC236}">
                <a16:creationId xmlns:a16="http://schemas.microsoft.com/office/drawing/2014/main" id="{D1E975B0-D31D-A8D2-C799-C47EB00B0EEA}"/>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7338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Trainable Parameters</a:t>
            </a:r>
          </a:p>
        </p:txBody>
      </p:sp>
      <p:graphicFrame>
        <p:nvGraphicFramePr>
          <p:cNvPr id="9" name="Table 14">
            <a:extLst>
              <a:ext uri="{FF2B5EF4-FFF2-40B4-BE49-F238E27FC236}">
                <a16:creationId xmlns:a16="http://schemas.microsoft.com/office/drawing/2014/main" id="{5C8B45A0-C2A3-180B-9079-9ECB72E7E8BC}"/>
              </a:ext>
            </a:extLst>
          </p:cNvPr>
          <p:cNvGraphicFramePr>
            <a:graphicFrameLocks noGrp="1"/>
          </p:cNvGraphicFramePr>
          <p:nvPr>
            <p:extLst>
              <p:ext uri="{D42A27DB-BD31-4B8C-83A1-F6EECF244321}">
                <p14:modId xmlns:p14="http://schemas.microsoft.com/office/powerpoint/2010/main" val="471168860"/>
              </p:ext>
            </p:extLst>
          </p:nvPr>
        </p:nvGraphicFramePr>
        <p:xfrm>
          <a:off x="771895" y="1647512"/>
          <a:ext cx="6462623" cy="1660462"/>
        </p:xfrm>
        <a:graphic>
          <a:graphicData uri="http://schemas.openxmlformats.org/drawingml/2006/table">
            <a:tbl>
              <a:tblPr firstRow="1" bandRow="1">
                <a:tableStyleId>{5C22544A-7EE6-4342-B048-85BDC9FD1C3A}</a:tableStyleId>
              </a:tblPr>
              <a:tblGrid>
                <a:gridCol w="1077104">
                  <a:extLst>
                    <a:ext uri="{9D8B030D-6E8A-4147-A177-3AD203B41FA5}">
                      <a16:colId xmlns:a16="http://schemas.microsoft.com/office/drawing/2014/main" val="1143473674"/>
                    </a:ext>
                  </a:extLst>
                </a:gridCol>
                <a:gridCol w="1077104">
                  <a:extLst>
                    <a:ext uri="{9D8B030D-6E8A-4147-A177-3AD203B41FA5}">
                      <a16:colId xmlns:a16="http://schemas.microsoft.com/office/drawing/2014/main" val="2200330419"/>
                    </a:ext>
                  </a:extLst>
                </a:gridCol>
                <a:gridCol w="1220109">
                  <a:extLst>
                    <a:ext uri="{9D8B030D-6E8A-4147-A177-3AD203B41FA5}">
                      <a16:colId xmlns:a16="http://schemas.microsoft.com/office/drawing/2014/main" val="1275891456"/>
                    </a:ext>
                  </a:extLst>
                </a:gridCol>
                <a:gridCol w="934098">
                  <a:extLst>
                    <a:ext uri="{9D8B030D-6E8A-4147-A177-3AD203B41FA5}">
                      <a16:colId xmlns:a16="http://schemas.microsoft.com/office/drawing/2014/main" val="3398587154"/>
                    </a:ext>
                  </a:extLst>
                </a:gridCol>
                <a:gridCol w="1077104">
                  <a:extLst>
                    <a:ext uri="{9D8B030D-6E8A-4147-A177-3AD203B41FA5}">
                      <a16:colId xmlns:a16="http://schemas.microsoft.com/office/drawing/2014/main" val="579403137"/>
                    </a:ext>
                  </a:extLst>
                </a:gridCol>
                <a:gridCol w="1077104">
                  <a:extLst>
                    <a:ext uri="{9D8B030D-6E8A-4147-A177-3AD203B41FA5}">
                      <a16:colId xmlns:a16="http://schemas.microsoft.com/office/drawing/2014/main" val="1908162685"/>
                    </a:ext>
                  </a:extLst>
                </a:gridCol>
              </a:tblGrid>
              <a:tr h="581728">
                <a:tc>
                  <a:txBody>
                    <a:bodyPr/>
                    <a:lstStyle/>
                    <a:p>
                      <a:r>
                        <a:rPr lang="en-DE" sz="1600" dirty="0"/>
                        <a:t>Model</a:t>
                      </a:r>
                    </a:p>
                  </a:txBody>
                  <a:tcPr/>
                </a:tc>
                <a:tc>
                  <a:txBody>
                    <a:bodyPr/>
                    <a:lstStyle/>
                    <a:p>
                      <a:r>
                        <a:rPr lang="en-DE" sz="1600" dirty="0"/>
                        <a:t>Layers L</a:t>
                      </a:r>
                    </a:p>
                  </a:txBody>
                  <a:tcPr/>
                </a:tc>
                <a:tc>
                  <a:txBody>
                    <a:bodyPr/>
                    <a:lstStyle/>
                    <a:p>
                      <a:r>
                        <a:rPr lang="en-DE" sz="1600" dirty="0"/>
                        <a:t>Hidden size d</a:t>
                      </a:r>
                    </a:p>
                  </a:txBody>
                  <a:tcPr/>
                </a:tc>
                <a:tc>
                  <a:txBody>
                    <a:bodyPr/>
                    <a:lstStyle/>
                    <a:p>
                      <a:r>
                        <a:rPr lang="en-DE" sz="1600" dirty="0"/>
                        <a:t>MLP size</a:t>
                      </a:r>
                    </a:p>
                  </a:txBody>
                  <a:tcPr/>
                </a:tc>
                <a:tc>
                  <a:txBody>
                    <a:bodyPr/>
                    <a:lstStyle/>
                    <a:p>
                      <a:r>
                        <a:rPr lang="en-DE" sz="1600" dirty="0"/>
                        <a:t>Heads k</a:t>
                      </a:r>
                    </a:p>
                  </a:txBody>
                  <a:tcPr/>
                </a:tc>
                <a:tc>
                  <a:txBody>
                    <a:bodyPr/>
                    <a:lstStyle/>
                    <a:p>
                      <a:r>
                        <a:rPr lang="en-DE" sz="1600" dirty="0"/>
                        <a:t>Params</a:t>
                      </a:r>
                    </a:p>
                  </a:txBody>
                  <a:tcPr/>
                </a:tc>
                <a:extLst>
                  <a:ext uri="{0D108BD9-81ED-4DB2-BD59-A6C34878D82A}">
                    <a16:rowId xmlns:a16="http://schemas.microsoft.com/office/drawing/2014/main" val="1134118601"/>
                  </a:ext>
                </a:extLst>
              </a:tr>
              <a:tr h="359578">
                <a:tc>
                  <a:txBody>
                    <a:bodyPr/>
                    <a:lstStyle/>
                    <a:p>
                      <a:r>
                        <a:rPr lang="en-DE" sz="1600" dirty="0"/>
                        <a:t>ViT-Base</a:t>
                      </a:r>
                    </a:p>
                  </a:txBody>
                  <a:tcPr/>
                </a:tc>
                <a:tc>
                  <a:txBody>
                    <a:bodyPr/>
                    <a:lstStyle/>
                    <a:p>
                      <a:r>
                        <a:rPr lang="en-DE" sz="1600" dirty="0"/>
                        <a:t>12</a:t>
                      </a:r>
                    </a:p>
                  </a:txBody>
                  <a:tcPr/>
                </a:tc>
                <a:tc>
                  <a:txBody>
                    <a:bodyPr/>
                    <a:lstStyle/>
                    <a:p>
                      <a:r>
                        <a:rPr lang="en-DE" sz="1600" dirty="0"/>
                        <a:t>768</a:t>
                      </a:r>
                    </a:p>
                  </a:txBody>
                  <a:tcPr/>
                </a:tc>
                <a:tc>
                  <a:txBody>
                    <a:bodyPr/>
                    <a:lstStyle/>
                    <a:p>
                      <a:r>
                        <a:rPr lang="en-DE" sz="1600" dirty="0"/>
                        <a:t>3072</a:t>
                      </a:r>
                    </a:p>
                  </a:txBody>
                  <a:tcPr/>
                </a:tc>
                <a:tc>
                  <a:txBody>
                    <a:bodyPr/>
                    <a:lstStyle/>
                    <a:p>
                      <a:r>
                        <a:rPr lang="en-DE" sz="1600" dirty="0"/>
                        <a:t>12</a:t>
                      </a:r>
                    </a:p>
                  </a:txBody>
                  <a:tcPr/>
                </a:tc>
                <a:tc>
                  <a:txBody>
                    <a:bodyPr/>
                    <a:lstStyle/>
                    <a:p>
                      <a:r>
                        <a:rPr lang="en-DE" sz="1600" dirty="0"/>
                        <a:t>86M</a:t>
                      </a:r>
                    </a:p>
                  </a:txBody>
                  <a:tcPr/>
                </a:tc>
                <a:extLst>
                  <a:ext uri="{0D108BD9-81ED-4DB2-BD59-A6C34878D82A}">
                    <a16:rowId xmlns:a16="http://schemas.microsoft.com/office/drawing/2014/main" val="149973016"/>
                  </a:ext>
                </a:extLst>
              </a:tr>
              <a:tr h="359578">
                <a:tc>
                  <a:txBody>
                    <a:bodyPr/>
                    <a:lstStyle/>
                    <a:p>
                      <a:r>
                        <a:rPr lang="en-DE" sz="1600" dirty="0"/>
                        <a:t>ViT-Large</a:t>
                      </a:r>
                    </a:p>
                  </a:txBody>
                  <a:tcPr/>
                </a:tc>
                <a:tc>
                  <a:txBody>
                    <a:bodyPr/>
                    <a:lstStyle/>
                    <a:p>
                      <a:r>
                        <a:rPr lang="en-DE" sz="1600" dirty="0"/>
                        <a:t>24</a:t>
                      </a:r>
                    </a:p>
                  </a:txBody>
                  <a:tcPr/>
                </a:tc>
                <a:tc>
                  <a:txBody>
                    <a:bodyPr/>
                    <a:lstStyle/>
                    <a:p>
                      <a:r>
                        <a:rPr lang="en-DE" sz="1600" dirty="0"/>
                        <a:t>1024</a:t>
                      </a:r>
                    </a:p>
                  </a:txBody>
                  <a:tcPr/>
                </a:tc>
                <a:tc>
                  <a:txBody>
                    <a:bodyPr/>
                    <a:lstStyle/>
                    <a:p>
                      <a:r>
                        <a:rPr lang="en-DE" sz="1600" dirty="0"/>
                        <a:t>4096</a:t>
                      </a:r>
                    </a:p>
                  </a:txBody>
                  <a:tcPr/>
                </a:tc>
                <a:tc>
                  <a:txBody>
                    <a:bodyPr/>
                    <a:lstStyle/>
                    <a:p>
                      <a:r>
                        <a:rPr lang="en-DE" sz="1600" dirty="0"/>
                        <a:t>16</a:t>
                      </a:r>
                    </a:p>
                  </a:txBody>
                  <a:tcPr/>
                </a:tc>
                <a:tc>
                  <a:txBody>
                    <a:bodyPr/>
                    <a:lstStyle/>
                    <a:p>
                      <a:r>
                        <a:rPr lang="en-DE" sz="1600" dirty="0"/>
                        <a:t>307M</a:t>
                      </a:r>
                    </a:p>
                  </a:txBody>
                  <a:tcPr/>
                </a:tc>
                <a:extLst>
                  <a:ext uri="{0D108BD9-81ED-4DB2-BD59-A6C34878D82A}">
                    <a16:rowId xmlns:a16="http://schemas.microsoft.com/office/drawing/2014/main" val="4134031060"/>
                  </a:ext>
                </a:extLst>
              </a:tr>
              <a:tr h="359578">
                <a:tc>
                  <a:txBody>
                    <a:bodyPr/>
                    <a:lstStyle/>
                    <a:p>
                      <a:r>
                        <a:rPr lang="en-DE" sz="1600" dirty="0"/>
                        <a:t>ViT-Huge</a:t>
                      </a:r>
                    </a:p>
                  </a:txBody>
                  <a:tcPr/>
                </a:tc>
                <a:tc>
                  <a:txBody>
                    <a:bodyPr/>
                    <a:lstStyle/>
                    <a:p>
                      <a:r>
                        <a:rPr lang="en-DE" sz="1600" dirty="0"/>
                        <a:t>32</a:t>
                      </a:r>
                    </a:p>
                  </a:txBody>
                  <a:tcPr/>
                </a:tc>
                <a:tc>
                  <a:txBody>
                    <a:bodyPr/>
                    <a:lstStyle/>
                    <a:p>
                      <a:r>
                        <a:rPr lang="en-DE" sz="1600" dirty="0"/>
                        <a:t>1280</a:t>
                      </a:r>
                    </a:p>
                  </a:txBody>
                  <a:tcPr/>
                </a:tc>
                <a:tc>
                  <a:txBody>
                    <a:bodyPr/>
                    <a:lstStyle/>
                    <a:p>
                      <a:r>
                        <a:rPr lang="en-DE" sz="1600" dirty="0"/>
                        <a:t>5120</a:t>
                      </a:r>
                    </a:p>
                  </a:txBody>
                  <a:tcPr/>
                </a:tc>
                <a:tc>
                  <a:txBody>
                    <a:bodyPr/>
                    <a:lstStyle/>
                    <a:p>
                      <a:r>
                        <a:rPr lang="en-DE" sz="1600" dirty="0"/>
                        <a:t>16</a:t>
                      </a:r>
                    </a:p>
                  </a:txBody>
                  <a:tcPr/>
                </a:tc>
                <a:tc>
                  <a:txBody>
                    <a:bodyPr/>
                    <a:lstStyle/>
                    <a:p>
                      <a:r>
                        <a:rPr lang="en-DE" sz="1600" dirty="0"/>
                        <a:t>632M</a:t>
                      </a:r>
                    </a:p>
                  </a:txBody>
                  <a:tcPr/>
                </a:tc>
                <a:extLst>
                  <a:ext uri="{0D108BD9-81ED-4DB2-BD59-A6C34878D82A}">
                    <a16:rowId xmlns:a16="http://schemas.microsoft.com/office/drawing/2014/main" val="1748872951"/>
                  </a:ext>
                </a:extLst>
              </a:tr>
            </a:tbl>
          </a:graphicData>
        </a:graphic>
      </p:graphicFrame>
      <p:pic>
        <p:nvPicPr>
          <p:cNvPr id="6" name="Picture 5" descr="A diagram of a diagram&#10;&#10;Description automatically generated">
            <a:extLst>
              <a:ext uri="{FF2B5EF4-FFF2-40B4-BE49-F238E27FC236}">
                <a16:creationId xmlns:a16="http://schemas.microsoft.com/office/drawing/2014/main" id="{D8CA8E3C-8505-FD5F-5E84-915AD2D5D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276" y="3460781"/>
            <a:ext cx="7772400" cy="2886302"/>
          </a:xfrm>
          <a:prstGeom prst="rect">
            <a:avLst/>
          </a:prstGeom>
        </p:spPr>
      </p:pic>
      <p:sp>
        <p:nvSpPr>
          <p:cNvPr id="7" name="TextBox 6">
            <a:extLst>
              <a:ext uri="{FF2B5EF4-FFF2-40B4-BE49-F238E27FC236}">
                <a16:creationId xmlns:a16="http://schemas.microsoft.com/office/drawing/2014/main" id="{F84D3370-8990-A09E-F5A8-5CFD7FF04F8B}"/>
              </a:ext>
            </a:extLst>
          </p:cNvPr>
          <p:cNvSpPr txBox="1"/>
          <p:nvPr/>
        </p:nvSpPr>
        <p:spPr>
          <a:xfrm>
            <a:off x="771895" y="3697941"/>
            <a:ext cx="666940" cy="369332"/>
          </a:xfrm>
          <a:prstGeom prst="rect">
            <a:avLst/>
          </a:prstGeom>
          <a:noFill/>
        </p:spPr>
        <p:txBody>
          <a:bodyPr wrap="square" rtlCol="0">
            <a:spAutoFit/>
          </a:bodyPr>
          <a:lstStyle/>
          <a:p>
            <a:r>
              <a:rPr lang="en-DE" dirty="0"/>
              <a:t>Lx</a:t>
            </a:r>
          </a:p>
        </p:txBody>
      </p:sp>
      <p:sp>
        <p:nvSpPr>
          <p:cNvPr id="8" name="TextBox 7">
            <a:extLst>
              <a:ext uri="{FF2B5EF4-FFF2-40B4-BE49-F238E27FC236}">
                <a16:creationId xmlns:a16="http://schemas.microsoft.com/office/drawing/2014/main" id="{8E3D484B-49DC-56EC-EEF5-F998FA2B4EE3}"/>
              </a:ext>
            </a:extLst>
          </p:cNvPr>
          <p:cNvSpPr txBox="1"/>
          <p:nvPr/>
        </p:nvSpPr>
        <p:spPr>
          <a:xfrm>
            <a:off x="7422776" y="1678072"/>
            <a:ext cx="4598895" cy="2031325"/>
          </a:xfrm>
          <a:prstGeom prst="rect">
            <a:avLst/>
          </a:prstGeom>
          <a:noFill/>
        </p:spPr>
        <p:txBody>
          <a:bodyPr wrap="square" rtlCol="0">
            <a:spAutoFit/>
          </a:bodyPr>
          <a:lstStyle/>
          <a:p>
            <a:r>
              <a:rPr lang="en-DE" dirty="0"/>
              <a:t>Encoder stack:</a:t>
            </a:r>
          </a:p>
          <a:p>
            <a:r>
              <a:rPr lang="en-DE" dirty="0"/>
              <a:t>L*(k*d*3*d</a:t>
            </a:r>
            <a:r>
              <a:rPr lang="en-DE" baseline="-25000" dirty="0"/>
              <a:t>h </a:t>
            </a:r>
            <a:r>
              <a:rPr lang="en-DE" dirty="0"/>
              <a:t>+ d*d + d*d</a:t>
            </a:r>
            <a:r>
              <a:rPr lang="en-DE" baseline="-25000" dirty="0"/>
              <a:t>mlp</a:t>
            </a:r>
            <a:r>
              <a:rPr lang="en-DE" dirty="0"/>
              <a:t> + d</a:t>
            </a:r>
            <a:r>
              <a:rPr lang="en-DE" baseline="-25000" dirty="0"/>
              <a:t>mlp</a:t>
            </a:r>
            <a:r>
              <a:rPr lang="en-DE" dirty="0"/>
              <a:t> *d)</a:t>
            </a:r>
          </a:p>
          <a:p>
            <a:r>
              <a:rPr lang="en-DE" dirty="0"/>
              <a:t>= 12*(12*768*3*64 + 768*768 + 2 *768*3072)</a:t>
            </a:r>
          </a:p>
          <a:p>
            <a:r>
              <a:rPr lang="en-DE" dirty="0"/>
              <a:t>= 12*(1769472 + 589824 + 718592)</a:t>
            </a:r>
          </a:p>
          <a:p>
            <a:r>
              <a:rPr lang="en-DE" dirty="0"/>
              <a:t>= 12*589824*(12)</a:t>
            </a:r>
          </a:p>
          <a:p>
            <a:r>
              <a:rPr lang="en-DE" dirty="0"/>
              <a:t>= 84934656</a:t>
            </a:r>
          </a:p>
          <a:p>
            <a:r>
              <a:rPr lang="en-DE" dirty="0"/>
              <a:t>Therefore approx 85 million parameters</a:t>
            </a:r>
          </a:p>
        </p:txBody>
      </p:sp>
      <p:sp>
        <p:nvSpPr>
          <p:cNvPr id="11" name="TextBox 10">
            <a:extLst>
              <a:ext uri="{FF2B5EF4-FFF2-40B4-BE49-F238E27FC236}">
                <a16:creationId xmlns:a16="http://schemas.microsoft.com/office/drawing/2014/main" id="{D8EFA754-EB0B-0C53-10FE-CC11916D12A3}"/>
              </a:ext>
            </a:extLst>
          </p:cNvPr>
          <p:cNvSpPr txBox="1"/>
          <p:nvPr/>
        </p:nvSpPr>
        <p:spPr>
          <a:xfrm>
            <a:off x="9525748" y="3902315"/>
            <a:ext cx="1894358" cy="1477328"/>
          </a:xfrm>
          <a:prstGeom prst="rect">
            <a:avLst/>
          </a:prstGeom>
          <a:noFill/>
          <a:ln w="12700">
            <a:solidFill>
              <a:schemeClr val="tx1"/>
            </a:solidFill>
          </a:ln>
        </p:spPr>
        <p:txBody>
          <a:bodyPr wrap="square" rtlCol="0">
            <a:spAutoFit/>
          </a:bodyPr>
          <a:lstStyle/>
          <a:p>
            <a:r>
              <a:rPr lang="en-DE" dirty="0"/>
              <a:t>L = 12</a:t>
            </a:r>
          </a:p>
          <a:p>
            <a:r>
              <a:rPr lang="en-GB" dirty="0"/>
              <a:t>k</a:t>
            </a:r>
            <a:r>
              <a:rPr lang="en-DE" dirty="0"/>
              <a:t> = 12</a:t>
            </a:r>
          </a:p>
          <a:p>
            <a:r>
              <a:rPr lang="en-GB" dirty="0"/>
              <a:t>d = 768</a:t>
            </a:r>
          </a:p>
          <a:p>
            <a:r>
              <a:rPr lang="en-GB" dirty="0"/>
              <a:t>d</a:t>
            </a:r>
            <a:r>
              <a:rPr lang="en-DE" baseline="-25000" dirty="0"/>
              <a:t>h </a:t>
            </a:r>
            <a:r>
              <a:rPr lang="en-DE" dirty="0"/>
              <a:t>= 768/12 = 64</a:t>
            </a:r>
            <a:endParaRPr lang="en-DE" baseline="-25000" dirty="0"/>
          </a:p>
          <a:p>
            <a:r>
              <a:rPr lang="en-GB" dirty="0"/>
              <a:t>D</a:t>
            </a:r>
            <a:r>
              <a:rPr lang="en-DE" baseline="-25000" dirty="0"/>
              <a:t>mlp </a:t>
            </a:r>
            <a:r>
              <a:rPr lang="en-DE" dirty="0"/>
              <a:t>= 3072</a:t>
            </a:r>
            <a:r>
              <a:rPr lang="en-DE" baseline="-25000" dirty="0"/>
              <a:t> </a:t>
            </a:r>
          </a:p>
        </p:txBody>
      </p:sp>
      <p:sp>
        <p:nvSpPr>
          <p:cNvPr id="2" name="object 25">
            <a:extLst>
              <a:ext uri="{FF2B5EF4-FFF2-40B4-BE49-F238E27FC236}">
                <a16:creationId xmlns:a16="http://schemas.microsoft.com/office/drawing/2014/main" id="{4F2238BA-CCB0-9368-BD99-8157875A4B4A}"/>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3" name="object 27">
            <a:extLst>
              <a:ext uri="{FF2B5EF4-FFF2-40B4-BE49-F238E27FC236}">
                <a16:creationId xmlns:a16="http://schemas.microsoft.com/office/drawing/2014/main" id="{456BC820-1E8B-2550-069A-84E70C070C04}"/>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43</a:t>
            </a:fld>
            <a:endParaRPr lang="en-DE" sz="800" dirty="0">
              <a:solidFill>
                <a:srgbClr val="000000"/>
              </a:solidFill>
            </a:endParaRPr>
          </a:p>
        </p:txBody>
      </p:sp>
      <p:sp>
        <p:nvSpPr>
          <p:cNvPr id="4" name="TextBox 3">
            <a:extLst>
              <a:ext uri="{FF2B5EF4-FFF2-40B4-BE49-F238E27FC236}">
                <a16:creationId xmlns:a16="http://schemas.microsoft.com/office/drawing/2014/main" id="{4A491F09-7162-5033-57D4-360D9AD0165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4281986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E246D121-9CD4-9825-F7B3-9F4F5BC688C8}"/>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Trainable Parameters</a:t>
            </a:r>
          </a:p>
        </p:txBody>
      </p:sp>
      <p:sp>
        <p:nvSpPr>
          <p:cNvPr id="8" name="TextBox 7">
            <a:extLst>
              <a:ext uri="{FF2B5EF4-FFF2-40B4-BE49-F238E27FC236}">
                <a16:creationId xmlns:a16="http://schemas.microsoft.com/office/drawing/2014/main" id="{8E3D484B-49DC-56EC-EEF5-F998FA2B4EE3}"/>
              </a:ext>
            </a:extLst>
          </p:cNvPr>
          <p:cNvSpPr txBox="1"/>
          <p:nvPr/>
        </p:nvSpPr>
        <p:spPr>
          <a:xfrm>
            <a:off x="771895" y="3733160"/>
            <a:ext cx="5817164" cy="2031325"/>
          </a:xfrm>
          <a:prstGeom prst="rect">
            <a:avLst/>
          </a:prstGeom>
          <a:noFill/>
        </p:spPr>
        <p:txBody>
          <a:bodyPr wrap="square" rtlCol="0">
            <a:spAutoFit/>
          </a:bodyPr>
          <a:lstStyle/>
          <a:p>
            <a:r>
              <a:rPr lang="en-DE" dirty="0"/>
              <a:t>Fine Tuning(Ex- on ImageNet):</a:t>
            </a:r>
          </a:p>
          <a:p>
            <a:r>
              <a:rPr lang="en-GB" dirty="0"/>
              <a:t>d*</a:t>
            </a:r>
            <a:r>
              <a:rPr lang="en-GB" dirty="0" err="1"/>
              <a:t>n</a:t>
            </a:r>
            <a:r>
              <a:rPr lang="en-GB" baseline="-25000" dirty="0" err="1"/>
              <a:t>cls</a:t>
            </a:r>
            <a:endParaRPr lang="en-DE" baseline="-25000" dirty="0"/>
          </a:p>
          <a:p>
            <a:r>
              <a:rPr lang="en-DE" dirty="0"/>
              <a:t>= 768*1000</a:t>
            </a:r>
          </a:p>
          <a:p>
            <a:r>
              <a:rPr lang="en-DE" dirty="0"/>
              <a:t>= 768000</a:t>
            </a:r>
          </a:p>
          <a:p>
            <a:r>
              <a:rPr lang="en-DE" dirty="0"/>
              <a:t>Therefore approx 768000 parameters</a:t>
            </a:r>
          </a:p>
          <a:p>
            <a:endParaRPr lang="en-DE" dirty="0"/>
          </a:p>
          <a:p>
            <a:r>
              <a:rPr lang="en-DE" dirty="0"/>
              <a:t>Hence in total we obtain around </a:t>
            </a:r>
            <a:r>
              <a:rPr lang="en-DE" b="1" dirty="0"/>
              <a:t>86 million </a:t>
            </a:r>
            <a:r>
              <a:rPr lang="en-DE" dirty="0"/>
              <a:t>parameters</a:t>
            </a:r>
          </a:p>
        </p:txBody>
      </p:sp>
      <p:graphicFrame>
        <p:nvGraphicFramePr>
          <p:cNvPr id="2" name="Table 14">
            <a:extLst>
              <a:ext uri="{FF2B5EF4-FFF2-40B4-BE49-F238E27FC236}">
                <a16:creationId xmlns:a16="http://schemas.microsoft.com/office/drawing/2014/main" id="{153F9046-0855-9034-618F-CD2EB9386512}"/>
              </a:ext>
            </a:extLst>
          </p:cNvPr>
          <p:cNvGraphicFramePr>
            <a:graphicFrameLocks noGrp="1"/>
          </p:cNvGraphicFramePr>
          <p:nvPr>
            <p:extLst>
              <p:ext uri="{D42A27DB-BD31-4B8C-83A1-F6EECF244321}">
                <p14:modId xmlns:p14="http://schemas.microsoft.com/office/powerpoint/2010/main" val="3239871915"/>
              </p:ext>
            </p:extLst>
          </p:nvPr>
        </p:nvGraphicFramePr>
        <p:xfrm>
          <a:off x="771895" y="1647513"/>
          <a:ext cx="8128002" cy="14833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143473674"/>
                    </a:ext>
                  </a:extLst>
                </a:gridCol>
                <a:gridCol w="1354667">
                  <a:extLst>
                    <a:ext uri="{9D8B030D-6E8A-4147-A177-3AD203B41FA5}">
                      <a16:colId xmlns:a16="http://schemas.microsoft.com/office/drawing/2014/main" val="2200330419"/>
                    </a:ext>
                  </a:extLst>
                </a:gridCol>
                <a:gridCol w="1534524">
                  <a:extLst>
                    <a:ext uri="{9D8B030D-6E8A-4147-A177-3AD203B41FA5}">
                      <a16:colId xmlns:a16="http://schemas.microsoft.com/office/drawing/2014/main" val="1275891456"/>
                    </a:ext>
                  </a:extLst>
                </a:gridCol>
                <a:gridCol w="1174810">
                  <a:extLst>
                    <a:ext uri="{9D8B030D-6E8A-4147-A177-3AD203B41FA5}">
                      <a16:colId xmlns:a16="http://schemas.microsoft.com/office/drawing/2014/main" val="3398587154"/>
                    </a:ext>
                  </a:extLst>
                </a:gridCol>
                <a:gridCol w="1354667">
                  <a:extLst>
                    <a:ext uri="{9D8B030D-6E8A-4147-A177-3AD203B41FA5}">
                      <a16:colId xmlns:a16="http://schemas.microsoft.com/office/drawing/2014/main" val="579403137"/>
                    </a:ext>
                  </a:extLst>
                </a:gridCol>
                <a:gridCol w="1354667">
                  <a:extLst>
                    <a:ext uri="{9D8B030D-6E8A-4147-A177-3AD203B41FA5}">
                      <a16:colId xmlns:a16="http://schemas.microsoft.com/office/drawing/2014/main" val="1908162685"/>
                    </a:ext>
                  </a:extLst>
                </a:gridCol>
              </a:tblGrid>
              <a:tr h="370840">
                <a:tc>
                  <a:txBody>
                    <a:bodyPr/>
                    <a:lstStyle/>
                    <a:p>
                      <a:r>
                        <a:rPr lang="en-DE" dirty="0"/>
                        <a:t>Model</a:t>
                      </a:r>
                    </a:p>
                  </a:txBody>
                  <a:tcPr/>
                </a:tc>
                <a:tc>
                  <a:txBody>
                    <a:bodyPr/>
                    <a:lstStyle/>
                    <a:p>
                      <a:r>
                        <a:rPr lang="en-DE" dirty="0"/>
                        <a:t>Layers</a:t>
                      </a:r>
                    </a:p>
                  </a:txBody>
                  <a:tcPr/>
                </a:tc>
                <a:tc>
                  <a:txBody>
                    <a:bodyPr/>
                    <a:lstStyle/>
                    <a:p>
                      <a:r>
                        <a:rPr lang="en-DE" dirty="0"/>
                        <a:t>Hidden size D</a:t>
                      </a:r>
                    </a:p>
                  </a:txBody>
                  <a:tcPr/>
                </a:tc>
                <a:tc>
                  <a:txBody>
                    <a:bodyPr/>
                    <a:lstStyle/>
                    <a:p>
                      <a:r>
                        <a:rPr lang="en-DE" dirty="0"/>
                        <a:t>MLP size</a:t>
                      </a:r>
                    </a:p>
                  </a:txBody>
                  <a:tcPr/>
                </a:tc>
                <a:tc>
                  <a:txBody>
                    <a:bodyPr/>
                    <a:lstStyle/>
                    <a:p>
                      <a:r>
                        <a:rPr lang="en-DE" dirty="0"/>
                        <a:t>Heads</a:t>
                      </a:r>
                    </a:p>
                  </a:txBody>
                  <a:tcPr/>
                </a:tc>
                <a:tc>
                  <a:txBody>
                    <a:bodyPr/>
                    <a:lstStyle/>
                    <a:p>
                      <a:r>
                        <a:rPr lang="en-DE" dirty="0"/>
                        <a:t>Params</a:t>
                      </a:r>
                    </a:p>
                  </a:txBody>
                  <a:tcPr/>
                </a:tc>
                <a:extLst>
                  <a:ext uri="{0D108BD9-81ED-4DB2-BD59-A6C34878D82A}">
                    <a16:rowId xmlns:a16="http://schemas.microsoft.com/office/drawing/2014/main" val="1134118601"/>
                  </a:ext>
                </a:extLst>
              </a:tr>
              <a:tr h="370840">
                <a:tc>
                  <a:txBody>
                    <a:bodyPr/>
                    <a:lstStyle/>
                    <a:p>
                      <a:r>
                        <a:rPr lang="en-DE" dirty="0"/>
                        <a:t>ViT-Base</a:t>
                      </a:r>
                    </a:p>
                  </a:txBody>
                  <a:tcPr/>
                </a:tc>
                <a:tc>
                  <a:txBody>
                    <a:bodyPr/>
                    <a:lstStyle/>
                    <a:p>
                      <a:r>
                        <a:rPr lang="en-DE" dirty="0"/>
                        <a:t>12</a:t>
                      </a:r>
                    </a:p>
                  </a:txBody>
                  <a:tcPr/>
                </a:tc>
                <a:tc>
                  <a:txBody>
                    <a:bodyPr/>
                    <a:lstStyle/>
                    <a:p>
                      <a:r>
                        <a:rPr lang="en-DE" dirty="0"/>
                        <a:t>768</a:t>
                      </a:r>
                    </a:p>
                  </a:txBody>
                  <a:tcPr/>
                </a:tc>
                <a:tc>
                  <a:txBody>
                    <a:bodyPr/>
                    <a:lstStyle/>
                    <a:p>
                      <a:r>
                        <a:rPr lang="en-DE" dirty="0"/>
                        <a:t>3072</a:t>
                      </a:r>
                    </a:p>
                  </a:txBody>
                  <a:tcPr/>
                </a:tc>
                <a:tc>
                  <a:txBody>
                    <a:bodyPr/>
                    <a:lstStyle/>
                    <a:p>
                      <a:r>
                        <a:rPr lang="en-DE" dirty="0"/>
                        <a:t>12</a:t>
                      </a:r>
                    </a:p>
                  </a:txBody>
                  <a:tcPr/>
                </a:tc>
                <a:tc>
                  <a:txBody>
                    <a:bodyPr/>
                    <a:lstStyle/>
                    <a:p>
                      <a:r>
                        <a:rPr lang="en-DE" dirty="0"/>
                        <a:t>86M</a:t>
                      </a:r>
                    </a:p>
                  </a:txBody>
                  <a:tcPr/>
                </a:tc>
                <a:extLst>
                  <a:ext uri="{0D108BD9-81ED-4DB2-BD59-A6C34878D82A}">
                    <a16:rowId xmlns:a16="http://schemas.microsoft.com/office/drawing/2014/main" val="149973016"/>
                  </a:ext>
                </a:extLst>
              </a:tr>
              <a:tr h="370840">
                <a:tc>
                  <a:txBody>
                    <a:bodyPr/>
                    <a:lstStyle/>
                    <a:p>
                      <a:r>
                        <a:rPr lang="en-DE" dirty="0"/>
                        <a:t>ViT-Large</a:t>
                      </a:r>
                    </a:p>
                  </a:txBody>
                  <a:tcPr/>
                </a:tc>
                <a:tc>
                  <a:txBody>
                    <a:bodyPr/>
                    <a:lstStyle/>
                    <a:p>
                      <a:r>
                        <a:rPr lang="en-DE" dirty="0"/>
                        <a:t>24</a:t>
                      </a:r>
                    </a:p>
                  </a:txBody>
                  <a:tcPr/>
                </a:tc>
                <a:tc>
                  <a:txBody>
                    <a:bodyPr/>
                    <a:lstStyle/>
                    <a:p>
                      <a:r>
                        <a:rPr lang="en-DE" dirty="0"/>
                        <a:t>1024</a:t>
                      </a:r>
                    </a:p>
                  </a:txBody>
                  <a:tcPr/>
                </a:tc>
                <a:tc>
                  <a:txBody>
                    <a:bodyPr/>
                    <a:lstStyle/>
                    <a:p>
                      <a:r>
                        <a:rPr lang="en-DE" dirty="0"/>
                        <a:t>4096</a:t>
                      </a:r>
                    </a:p>
                  </a:txBody>
                  <a:tcPr/>
                </a:tc>
                <a:tc>
                  <a:txBody>
                    <a:bodyPr/>
                    <a:lstStyle/>
                    <a:p>
                      <a:r>
                        <a:rPr lang="en-DE" dirty="0"/>
                        <a:t>16</a:t>
                      </a:r>
                    </a:p>
                  </a:txBody>
                  <a:tcPr/>
                </a:tc>
                <a:tc>
                  <a:txBody>
                    <a:bodyPr/>
                    <a:lstStyle/>
                    <a:p>
                      <a:r>
                        <a:rPr lang="en-DE" dirty="0"/>
                        <a:t>307M</a:t>
                      </a:r>
                    </a:p>
                  </a:txBody>
                  <a:tcPr/>
                </a:tc>
                <a:extLst>
                  <a:ext uri="{0D108BD9-81ED-4DB2-BD59-A6C34878D82A}">
                    <a16:rowId xmlns:a16="http://schemas.microsoft.com/office/drawing/2014/main" val="4134031060"/>
                  </a:ext>
                </a:extLst>
              </a:tr>
              <a:tr h="370840">
                <a:tc>
                  <a:txBody>
                    <a:bodyPr/>
                    <a:lstStyle/>
                    <a:p>
                      <a:r>
                        <a:rPr lang="en-DE" dirty="0"/>
                        <a:t>ViT-Huge</a:t>
                      </a:r>
                    </a:p>
                  </a:txBody>
                  <a:tcPr/>
                </a:tc>
                <a:tc>
                  <a:txBody>
                    <a:bodyPr/>
                    <a:lstStyle/>
                    <a:p>
                      <a:r>
                        <a:rPr lang="en-DE" dirty="0"/>
                        <a:t>32</a:t>
                      </a:r>
                    </a:p>
                  </a:txBody>
                  <a:tcPr/>
                </a:tc>
                <a:tc>
                  <a:txBody>
                    <a:bodyPr/>
                    <a:lstStyle/>
                    <a:p>
                      <a:r>
                        <a:rPr lang="en-DE" dirty="0"/>
                        <a:t>1280</a:t>
                      </a:r>
                    </a:p>
                  </a:txBody>
                  <a:tcPr/>
                </a:tc>
                <a:tc>
                  <a:txBody>
                    <a:bodyPr/>
                    <a:lstStyle/>
                    <a:p>
                      <a:r>
                        <a:rPr lang="en-DE" dirty="0"/>
                        <a:t>5120</a:t>
                      </a:r>
                    </a:p>
                  </a:txBody>
                  <a:tcPr/>
                </a:tc>
                <a:tc>
                  <a:txBody>
                    <a:bodyPr/>
                    <a:lstStyle/>
                    <a:p>
                      <a:r>
                        <a:rPr lang="en-DE" dirty="0"/>
                        <a:t>16</a:t>
                      </a:r>
                    </a:p>
                  </a:txBody>
                  <a:tcPr/>
                </a:tc>
                <a:tc>
                  <a:txBody>
                    <a:bodyPr/>
                    <a:lstStyle/>
                    <a:p>
                      <a:r>
                        <a:rPr lang="en-DE" dirty="0"/>
                        <a:t>632M</a:t>
                      </a:r>
                    </a:p>
                  </a:txBody>
                  <a:tcPr/>
                </a:tc>
                <a:extLst>
                  <a:ext uri="{0D108BD9-81ED-4DB2-BD59-A6C34878D82A}">
                    <a16:rowId xmlns:a16="http://schemas.microsoft.com/office/drawing/2014/main" val="1748872951"/>
                  </a:ext>
                </a:extLst>
              </a:tr>
            </a:tbl>
          </a:graphicData>
        </a:graphic>
      </p:graphicFrame>
      <p:sp>
        <p:nvSpPr>
          <p:cNvPr id="3" name="Rectangle 2">
            <a:extLst>
              <a:ext uri="{FF2B5EF4-FFF2-40B4-BE49-F238E27FC236}">
                <a16:creationId xmlns:a16="http://schemas.microsoft.com/office/drawing/2014/main" id="{8E4466F6-BE1D-5A0D-C05A-F397703D28F9}"/>
              </a:ext>
            </a:extLst>
          </p:cNvPr>
          <p:cNvSpPr/>
          <p:nvPr/>
        </p:nvSpPr>
        <p:spPr>
          <a:xfrm>
            <a:off x="8547280" y="3720722"/>
            <a:ext cx="1588350" cy="2151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Fine-tuning</a:t>
            </a:r>
            <a:endParaRPr lang="en-DE" dirty="0"/>
          </a:p>
        </p:txBody>
      </p:sp>
      <p:sp>
        <p:nvSpPr>
          <p:cNvPr id="4" name="TextBox 3">
            <a:extLst>
              <a:ext uri="{FF2B5EF4-FFF2-40B4-BE49-F238E27FC236}">
                <a16:creationId xmlns:a16="http://schemas.microsoft.com/office/drawing/2014/main" id="{713CC945-1F39-46A6-175B-2AD57560BED7}"/>
              </a:ext>
            </a:extLst>
          </p:cNvPr>
          <p:cNvSpPr txBox="1"/>
          <p:nvPr/>
        </p:nvSpPr>
        <p:spPr>
          <a:xfrm>
            <a:off x="8415274" y="3248200"/>
            <a:ext cx="1588351" cy="338554"/>
          </a:xfrm>
          <a:prstGeom prst="rect">
            <a:avLst/>
          </a:prstGeom>
          <a:noFill/>
        </p:spPr>
        <p:txBody>
          <a:bodyPr wrap="square" rtlCol="0">
            <a:spAutoFit/>
          </a:bodyPr>
          <a:lstStyle/>
          <a:p>
            <a:r>
              <a:rPr lang="en-GB" sz="1600" dirty="0"/>
              <a:t>y = Linear(LN(Z</a:t>
            </a:r>
            <a:r>
              <a:rPr lang="en-GB" sz="1600" baseline="-25000" dirty="0"/>
              <a:t>i</a:t>
            </a:r>
            <a:r>
              <a:rPr lang="en-GB" sz="1600" dirty="0"/>
              <a:t>))</a:t>
            </a:r>
            <a:endParaRPr lang="en-DE" sz="1600" dirty="0"/>
          </a:p>
        </p:txBody>
      </p:sp>
      <p:sp>
        <p:nvSpPr>
          <p:cNvPr id="10" name="Oval 9">
            <a:extLst>
              <a:ext uri="{FF2B5EF4-FFF2-40B4-BE49-F238E27FC236}">
                <a16:creationId xmlns:a16="http://schemas.microsoft.com/office/drawing/2014/main" id="{FC6D6BAB-AF80-80BA-52F6-07C7DC0B23CC}"/>
              </a:ext>
            </a:extLst>
          </p:cNvPr>
          <p:cNvSpPr/>
          <p:nvPr/>
        </p:nvSpPr>
        <p:spPr>
          <a:xfrm>
            <a:off x="8305601" y="4261396"/>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8B4ED11B-7D99-23D2-850F-204AA3457F9B}"/>
              </a:ext>
            </a:extLst>
          </p:cNvPr>
          <p:cNvSpPr/>
          <p:nvPr/>
        </p:nvSpPr>
        <p:spPr>
          <a:xfrm>
            <a:off x="8305601" y="4737700"/>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C71951A6-01CE-FD02-1E1C-0183CF5FA216}"/>
              </a:ext>
            </a:extLst>
          </p:cNvPr>
          <p:cNvSpPr/>
          <p:nvPr/>
        </p:nvSpPr>
        <p:spPr>
          <a:xfrm>
            <a:off x="8305600" y="5719214"/>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Connector 12">
            <a:extLst>
              <a:ext uri="{FF2B5EF4-FFF2-40B4-BE49-F238E27FC236}">
                <a16:creationId xmlns:a16="http://schemas.microsoft.com/office/drawing/2014/main" id="{14AACD85-CE1B-C79D-E70B-788A5913860C}"/>
              </a:ext>
            </a:extLst>
          </p:cNvPr>
          <p:cNvSpPr/>
          <p:nvPr/>
        </p:nvSpPr>
        <p:spPr>
          <a:xfrm flipH="1" flipV="1">
            <a:off x="8359387" y="5191144"/>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Connector 13">
            <a:extLst>
              <a:ext uri="{FF2B5EF4-FFF2-40B4-BE49-F238E27FC236}">
                <a16:creationId xmlns:a16="http://schemas.microsoft.com/office/drawing/2014/main" id="{1F92C3BE-893E-231C-7CBD-131FC24F0AE6}"/>
              </a:ext>
            </a:extLst>
          </p:cNvPr>
          <p:cNvSpPr/>
          <p:nvPr/>
        </p:nvSpPr>
        <p:spPr>
          <a:xfrm flipH="1" flipV="1">
            <a:off x="8359385" y="5313174"/>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5" name="Connector 14">
            <a:extLst>
              <a:ext uri="{FF2B5EF4-FFF2-40B4-BE49-F238E27FC236}">
                <a16:creationId xmlns:a16="http://schemas.microsoft.com/office/drawing/2014/main" id="{B51825BF-CBFC-4A2C-81B2-35F28FD09DD9}"/>
              </a:ext>
            </a:extLst>
          </p:cNvPr>
          <p:cNvSpPr/>
          <p:nvPr/>
        </p:nvSpPr>
        <p:spPr>
          <a:xfrm flipH="1" flipV="1">
            <a:off x="8359385" y="5429435"/>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343B9FBB-0193-0CB1-35BF-D1C2906E4EDC}"/>
              </a:ext>
            </a:extLst>
          </p:cNvPr>
          <p:cNvSpPr/>
          <p:nvPr/>
        </p:nvSpPr>
        <p:spPr>
          <a:xfrm>
            <a:off x="9107055" y="4486686"/>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Oval 16">
            <a:extLst>
              <a:ext uri="{FF2B5EF4-FFF2-40B4-BE49-F238E27FC236}">
                <a16:creationId xmlns:a16="http://schemas.microsoft.com/office/drawing/2014/main" id="{D711B69D-1015-0052-F2B6-3B0421DFC4F6}"/>
              </a:ext>
            </a:extLst>
          </p:cNvPr>
          <p:cNvSpPr/>
          <p:nvPr/>
        </p:nvSpPr>
        <p:spPr>
          <a:xfrm>
            <a:off x="9107054" y="5468200"/>
            <a:ext cx="188259" cy="2151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Connector 17">
            <a:extLst>
              <a:ext uri="{FF2B5EF4-FFF2-40B4-BE49-F238E27FC236}">
                <a16:creationId xmlns:a16="http://schemas.microsoft.com/office/drawing/2014/main" id="{1A076D44-6624-4C07-75B1-F9835E1B2E9F}"/>
              </a:ext>
            </a:extLst>
          </p:cNvPr>
          <p:cNvSpPr/>
          <p:nvPr/>
        </p:nvSpPr>
        <p:spPr>
          <a:xfrm flipH="1" flipV="1">
            <a:off x="9160841" y="4940130"/>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Connector 18">
            <a:extLst>
              <a:ext uri="{FF2B5EF4-FFF2-40B4-BE49-F238E27FC236}">
                <a16:creationId xmlns:a16="http://schemas.microsoft.com/office/drawing/2014/main" id="{33391FD8-E26E-690C-6E28-2FDC10B70F78}"/>
              </a:ext>
            </a:extLst>
          </p:cNvPr>
          <p:cNvSpPr/>
          <p:nvPr/>
        </p:nvSpPr>
        <p:spPr>
          <a:xfrm flipH="1" flipV="1">
            <a:off x="9160839" y="5062160"/>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20" name="Connector 19">
            <a:extLst>
              <a:ext uri="{FF2B5EF4-FFF2-40B4-BE49-F238E27FC236}">
                <a16:creationId xmlns:a16="http://schemas.microsoft.com/office/drawing/2014/main" id="{53395522-E6DA-761F-C56E-5FCE0B4650A3}"/>
              </a:ext>
            </a:extLst>
          </p:cNvPr>
          <p:cNvSpPr/>
          <p:nvPr/>
        </p:nvSpPr>
        <p:spPr>
          <a:xfrm flipH="1" flipV="1">
            <a:off x="9160839" y="5178421"/>
            <a:ext cx="48411"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1" name="Straight Arrow Connector 20">
            <a:extLst>
              <a:ext uri="{FF2B5EF4-FFF2-40B4-BE49-F238E27FC236}">
                <a16:creationId xmlns:a16="http://schemas.microsoft.com/office/drawing/2014/main" id="{6CD88E12-AA4A-9FC5-7CD1-7A9FB6E3499D}"/>
              </a:ext>
            </a:extLst>
          </p:cNvPr>
          <p:cNvCxnSpPr>
            <a:stCxn id="10" idx="6"/>
            <a:endCxn id="16" idx="2"/>
          </p:cNvCxnSpPr>
          <p:nvPr/>
        </p:nvCxnSpPr>
        <p:spPr>
          <a:xfrm>
            <a:off x="8493860" y="4368973"/>
            <a:ext cx="613195" cy="225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A053985-7729-6836-4792-72C4F2B8093D}"/>
              </a:ext>
            </a:extLst>
          </p:cNvPr>
          <p:cNvCxnSpPr>
            <a:cxnSpLocks/>
            <a:stCxn id="11" idx="5"/>
            <a:endCxn id="17" idx="2"/>
          </p:cNvCxnSpPr>
          <p:nvPr/>
        </p:nvCxnSpPr>
        <p:spPr>
          <a:xfrm>
            <a:off x="8466290" y="4921345"/>
            <a:ext cx="640764" cy="65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A186CB7-2A96-AACB-3A05-15632BB47E82}"/>
              </a:ext>
            </a:extLst>
          </p:cNvPr>
          <p:cNvCxnSpPr>
            <a:cxnSpLocks/>
            <a:stCxn id="12" idx="6"/>
            <a:endCxn id="16" idx="2"/>
          </p:cNvCxnSpPr>
          <p:nvPr/>
        </p:nvCxnSpPr>
        <p:spPr>
          <a:xfrm flipV="1">
            <a:off x="8493859" y="4594263"/>
            <a:ext cx="613196" cy="123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3C7B17-FA5F-7974-2B26-9BD52C3D7165}"/>
              </a:ext>
            </a:extLst>
          </p:cNvPr>
          <p:cNvCxnSpPr>
            <a:cxnSpLocks/>
            <a:stCxn id="12" idx="6"/>
            <a:endCxn id="17" idx="2"/>
          </p:cNvCxnSpPr>
          <p:nvPr/>
        </p:nvCxnSpPr>
        <p:spPr>
          <a:xfrm flipV="1">
            <a:off x="8493859" y="5575777"/>
            <a:ext cx="613195" cy="251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F4A0A1-2BD5-AE76-5B84-46F77626B7B8}"/>
              </a:ext>
            </a:extLst>
          </p:cNvPr>
          <p:cNvCxnSpPr>
            <a:cxnSpLocks/>
            <a:stCxn id="11" idx="5"/>
            <a:endCxn id="16" idx="2"/>
          </p:cNvCxnSpPr>
          <p:nvPr/>
        </p:nvCxnSpPr>
        <p:spPr>
          <a:xfrm flipV="1">
            <a:off x="8466290" y="4594263"/>
            <a:ext cx="640765" cy="327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E1EEF1-10FD-D33C-B392-2B2D8F64FDD0}"/>
              </a:ext>
            </a:extLst>
          </p:cNvPr>
          <p:cNvCxnSpPr>
            <a:cxnSpLocks/>
            <a:stCxn id="10" idx="6"/>
            <a:endCxn id="17" idx="2"/>
          </p:cNvCxnSpPr>
          <p:nvPr/>
        </p:nvCxnSpPr>
        <p:spPr>
          <a:xfrm>
            <a:off x="8493860" y="4368973"/>
            <a:ext cx="613194" cy="1206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1D479AA-FB86-663F-7660-1D1C16FB3282}"/>
              </a:ext>
            </a:extLst>
          </p:cNvPr>
          <p:cNvSpPr txBox="1"/>
          <p:nvPr/>
        </p:nvSpPr>
        <p:spPr>
          <a:xfrm>
            <a:off x="7962696" y="4097274"/>
            <a:ext cx="396689" cy="369332"/>
          </a:xfrm>
          <a:prstGeom prst="rect">
            <a:avLst/>
          </a:prstGeom>
          <a:noFill/>
        </p:spPr>
        <p:txBody>
          <a:bodyPr wrap="square">
            <a:spAutoFit/>
          </a:bodyPr>
          <a:lstStyle/>
          <a:p>
            <a:r>
              <a:rPr lang="en-GB" sz="1800" dirty="0"/>
              <a:t>Z</a:t>
            </a:r>
            <a:r>
              <a:rPr lang="en-GB" sz="1800" baseline="-25000" dirty="0"/>
              <a:t>i</a:t>
            </a:r>
            <a:endParaRPr lang="en-DE" dirty="0"/>
          </a:p>
        </p:txBody>
      </p:sp>
      <p:sp>
        <p:nvSpPr>
          <p:cNvPr id="28" name="TextBox 27">
            <a:extLst>
              <a:ext uri="{FF2B5EF4-FFF2-40B4-BE49-F238E27FC236}">
                <a16:creationId xmlns:a16="http://schemas.microsoft.com/office/drawing/2014/main" id="{55C59EC1-A425-FE2A-9B05-7ED860B10ED6}"/>
              </a:ext>
            </a:extLst>
          </p:cNvPr>
          <p:cNvSpPr txBox="1"/>
          <p:nvPr/>
        </p:nvSpPr>
        <p:spPr>
          <a:xfrm>
            <a:off x="8064926" y="6018867"/>
            <a:ext cx="664316" cy="307777"/>
          </a:xfrm>
          <a:prstGeom prst="rect">
            <a:avLst/>
          </a:prstGeom>
          <a:noFill/>
        </p:spPr>
        <p:txBody>
          <a:bodyPr wrap="square" rtlCol="0">
            <a:spAutoFit/>
          </a:bodyPr>
          <a:lstStyle/>
          <a:p>
            <a:r>
              <a:rPr lang="en-GB" sz="1400" dirty="0"/>
              <a:t>(b</a:t>
            </a:r>
            <a:r>
              <a:rPr lang="en-DE" sz="1400" dirty="0"/>
              <a:t>,1,d)</a:t>
            </a:r>
          </a:p>
        </p:txBody>
      </p:sp>
      <p:sp>
        <p:nvSpPr>
          <p:cNvPr id="29" name="TextBox 28">
            <a:extLst>
              <a:ext uri="{FF2B5EF4-FFF2-40B4-BE49-F238E27FC236}">
                <a16:creationId xmlns:a16="http://schemas.microsoft.com/office/drawing/2014/main" id="{CA4CBE89-0B71-B214-252F-2F2034DAA6AB}"/>
              </a:ext>
            </a:extLst>
          </p:cNvPr>
          <p:cNvSpPr txBox="1"/>
          <p:nvPr/>
        </p:nvSpPr>
        <p:spPr>
          <a:xfrm>
            <a:off x="8999193" y="5743444"/>
            <a:ext cx="992602" cy="307777"/>
          </a:xfrm>
          <a:prstGeom prst="rect">
            <a:avLst/>
          </a:prstGeom>
          <a:noFill/>
        </p:spPr>
        <p:txBody>
          <a:bodyPr wrap="square" rtlCol="0">
            <a:spAutoFit/>
          </a:bodyPr>
          <a:lstStyle/>
          <a:p>
            <a:r>
              <a:rPr lang="en-GB" sz="1400" dirty="0"/>
              <a:t>(</a:t>
            </a:r>
            <a:r>
              <a:rPr lang="en-US" sz="1400" dirty="0"/>
              <a:t>b,1, </a:t>
            </a:r>
            <a:r>
              <a:rPr lang="en-US" sz="1400" dirty="0" err="1"/>
              <a:t>n</a:t>
            </a:r>
            <a:r>
              <a:rPr lang="en-US" sz="1400" baseline="-25000" dirty="0" err="1"/>
              <a:t>cls</a:t>
            </a:r>
            <a:r>
              <a:rPr lang="en-US" sz="1400" dirty="0"/>
              <a:t>)</a:t>
            </a:r>
            <a:endParaRPr lang="en-DE" sz="1400" dirty="0"/>
          </a:p>
        </p:txBody>
      </p:sp>
      <p:sp>
        <p:nvSpPr>
          <p:cNvPr id="30" name="Rectangle 29">
            <a:extLst>
              <a:ext uri="{FF2B5EF4-FFF2-40B4-BE49-F238E27FC236}">
                <a16:creationId xmlns:a16="http://schemas.microsoft.com/office/drawing/2014/main" id="{23D96C7A-8C6B-5856-2AA3-8397C912A063}"/>
              </a:ext>
            </a:extLst>
          </p:cNvPr>
          <p:cNvSpPr/>
          <p:nvPr/>
        </p:nvSpPr>
        <p:spPr>
          <a:xfrm>
            <a:off x="7898370" y="3263453"/>
            <a:ext cx="2886171" cy="3063192"/>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TextBox 30">
            <a:extLst>
              <a:ext uri="{FF2B5EF4-FFF2-40B4-BE49-F238E27FC236}">
                <a16:creationId xmlns:a16="http://schemas.microsoft.com/office/drawing/2014/main" id="{C006E357-3392-60BD-6E5D-8120DFE0F268}"/>
              </a:ext>
            </a:extLst>
          </p:cNvPr>
          <p:cNvSpPr txBox="1"/>
          <p:nvPr/>
        </p:nvSpPr>
        <p:spPr>
          <a:xfrm>
            <a:off x="9134624" y="4025801"/>
            <a:ext cx="1884637" cy="523220"/>
          </a:xfrm>
          <a:prstGeom prst="rect">
            <a:avLst/>
          </a:prstGeom>
          <a:noFill/>
        </p:spPr>
        <p:txBody>
          <a:bodyPr wrap="square" rtlCol="0">
            <a:spAutoFit/>
          </a:bodyPr>
          <a:lstStyle/>
          <a:p>
            <a:r>
              <a:rPr lang="en-US" sz="1400" dirty="0"/>
              <a:t>Output </a:t>
            </a:r>
            <a:r>
              <a:rPr lang="en-DE" sz="1400" dirty="0"/>
              <a:t>layer </a:t>
            </a:r>
            <a:r>
              <a:rPr lang="en-GB" sz="1400" dirty="0"/>
              <a:t>(</a:t>
            </a:r>
            <a:r>
              <a:rPr lang="en-US" sz="1400" dirty="0"/>
              <a:t>d, </a:t>
            </a:r>
            <a:r>
              <a:rPr lang="en-US" sz="1400" dirty="0" err="1"/>
              <a:t>n</a:t>
            </a:r>
            <a:r>
              <a:rPr lang="en-US" sz="1400" baseline="-25000" dirty="0" err="1"/>
              <a:t>cls</a:t>
            </a:r>
            <a:r>
              <a:rPr lang="en-US" sz="1400" dirty="0"/>
              <a:t>)</a:t>
            </a:r>
            <a:endParaRPr lang="en-DE" sz="1400" dirty="0"/>
          </a:p>
          <a:p>
            <a:r>
              <a:rPr lang="en-DE" sz="1400" dirty="0"/>
              <a:t> + softmax</a:t>
            </a:r>
          </a:p>
        </p:txBody>
      </p:sp>
      <p:sp>
        <p:nvSpPr>
          <p:cNvPr id="6" name="object 25">
            <a:extLst>
              <a:ext uri="{FF2B5EF4-FFF2-40B4-BE49-F238E27FC236}">
                <a16:creationId xmlns:a16="http://schemas.microsoft.com/office/drawing/2014/main" id="{DC16B462-7205-F46C-15F6-4BC691054141}"/>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7" name="object 27">
            <a:extLst>
              <a:ext uri="{FF2B5EF4-FFF2-40B4-BE49-F238E27FC236}">
                <a16:creationId xmlns:a16="http://schemas.microsoft.com/office/drawing/2014/main" id="{196F5286-59D2-0A1F-7A0A-D7DF4FF4303A}"/>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44</a:t>
            </a:fld>
            <a:endParaRPr lang="en-DE" sz="800" dirty="0">
              <a:solidFill>
                <a:srgbClr val="000000"/>
              </a:solidFill>
            </a:endParaRPr>
          </a:p>
        </p:txBody>
      </p:sp>
      <p:sp>
        <p:nvSpPr>
          <p:cNvPr id="9" name="TextBox 8">
            <a:extLst>
              <a:ext uri="{FF2B5EF4-FFF2-40B4-BE49-F238E27FC236}">
                <a16:creationId xmlns:a16="http://schemas.microsoft.com/office/drawing/2014/main" id="{3B7FAF01-4165-146B-AFD5-4DD8BEE4B0A1}"/>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27384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934288" y="3090446"/>
            <a:ext cx="7777226" cy="1354217"/>
          </a:xfrm>
        </p:spPr>
        <p:txBody>
          <a:bodyPr/>
          <a:lstStyle/>
          <a:p>
            <a:pPr algn="l"/>
            <a:r>
              <a:rPr lang="en-DE" sz="4400" dirty="0">
                <a:solidFill>
                  <a:schemeClr val="bg1"/>
                </a:solidFill>
                <a:latin typeface="PT Sans" panose="020B0503020203020204" pitchFamily="34" charset="77"/>
              </a:rPr>
              <a:t>Performance, Limitations and Future Improvements</a:t>
            </a:r>
          </a:p>
        </p:txBody>
      </p:sp>
      <p:sp>
        <p:nvSpPr>
          <p:cNvPr id="3" name="TextBox 2">
            <a:extLst>
              <a:ext uri="{FF2B5EF4-FFF2-40B4-BE49-F238E27FC236}">
                <a16:creationId xmlns:a16="http://schemas.microsoft.com/office/drawing/2014/main" id="{596E89FB-8465-75CC-5F7D-3FC6F3FECDB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97414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47737C92-A3B2-84D4-2B50-8A352F8E3812}"/>
              </a:ext>
            </a:extLst>
          </p:cNvPr>
          <p:cNvPicPr>
            <a:picLocks noGrp="1" noChangeAspect="1"/>
          </p:cNvPicPr>
          <p:nvPr>
            <p:ph type="pic" sz="quarter" idx="25"/>
          </p:nvPr>
        </p:nvPicPr>
        <p:blipFill rotWithShape="1">
          <a:blip r:embed="rId3">
            <a:extLst>
              <a:ext uri="{28A0092B-C50C-407E-A947-70E740481C1C}">
                <a14:useLocalDpi xmlns:a14="http://schemas.microsoft.com/office/drawing/2010/main" val="0"/>
              </a:ext>
            </a:extLst>
          </a:blip>
          <a:srcRect l="10" t="561" r="10" b="561"/>
          <a:stretch/>
        </p:blipFill>
        <p:spPr>
          <a:xfrm>
            <a:off x="636304" y="1343025"/>
            <a:ext cx="11157746" cy="4987815"/>
          </a:xfrm>
        </p:spPr>
      </p:pic>
      <p:sp>
        <p:nvSpPr>
          <p:cNvPr id="2" name="Title 5">
            <a:extLst>
              <a:ext uri="{FF2B5EF4-FFF2-40B4-BE49-F238E27FC236}">
                <a16:creationId xmlns:a16="http://schemas.microsoft.com/office/drawing/2014/main" id="{F40211EE-7C5E-7CDD-EC6B-9BFA9F48298D}"/>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Performance Measure</a:t>
            </a:r>
          </a:p>
        </p:txBody>
      </p:sp>
      <p:sp>
        <p:nvSpPr>
          <p:cNvPr id="9" name="object 25">
            <a:extLst>
              <a:ext uri="{FF2B5EF4-FFF2-40B4-BE49-F238E27FC236}">
                <a16:creationId xmlns:a16="http://schemas.microsoft.com/office/drawing/2014/main" id="{60A91794-921B-7F6C-0D36-E084AAFF7901}"/>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0" name="object 27">
            <a:extLst>
              <a:ext uri="{FF2B5EF4-FFF2-40B4-BE49-F238E27FC236}">
                <a16:creationId xmlns:a16="http://schemas.microsoft.com/office/drawing/2014/main" id="{904241AD-9EB8-5519-47A1-C0DF510C4BF8}"/>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46</a:t>
            </a:fld>
            <a:endParaRPr lang="en-DE" sz="800" dirty="0">
              <a:solidFill>
                <a:srgbClr val="000000"/>
              </a:solidFill>
            </a:endParaRPr>
          </a:p>
        </p:txBody>
      </p:sp>
      <p:sp>
        <p:nvSpPr>
          <p:cNvPr id="12" name="TextBox 11">
            <a:extLst>
              <a:ext uri="{FF2B5EF4-FFF2-40B4-BE49-F238E27FC236}">
                <a16:creationId xmlns:a16="http://schemas.microsoft.com/office/drawing/2014/main" id="{EFB5DE3B-1957-44E0-FFAF-AC9A0F9F06D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2843890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a:extLst>
              <a:ext uri="{FF2B5EF4-FFF2-40B4-BE49-F238E27FC236}">
                <a16:creationId xmlns:a16="http://schemas.microsoft.com/office/drawing/2014/main" id="{47737C92-A3B2-84D4-2B50-8A352F8E3812}"/>
              </a:ext>
            </a:extLst>
          </p:cNvPr>
          <p:cNvPicPr>
            <a:picLocks noGrp="1" noChangeAspect="1"/>
          </p:cNvPicPr>
          <p:nvPr>
            <p:ph type="pic" sz="quarter" idx="25"/>
          </p:nvPr>
        </p:nvPicPr>
        <p:blipFill rotWithShape="1">
          <a:blip r:embed="rId3">
            <a:extLst>
              <a:ext uri="{28A0092B-C50C-407E-A947-70E740481C1C}">
                <a14:useLocalDpi xmlns:a14="http://schemas.microsoft.com/office/drawing/2010/main" val="0"/>
              </a:ext>
            </a:extLst>
          </a:blip>
          <a:srcRect l="10" t="-199" r="10" b="-199"/>
          <a:stretch/>
        </p:blipFill>
        <p:spPr>
          <a:xfrm>
            <a:off x="607729" y="1471044"/>
            <a:ext cx="11157746" cy="4987815"/>
          </a:xfrm>
        </p:spPr>
      </p:pic>
      <p:sp>
        <p:nvSpPr>
          <p:cNvPr id="8" name="Title 5">
            <a:extLst>
              <a:ext uri="{FF2B5EF4-FFF2-40B4-BE49-F238E27FC236}">
                <a16:creationId xmlns:a16="http://schemas.microsoft.com/office/drawing/2014/main" id="{3CA9401D-7F60-940F-87AA-E0938E79EA24}"/>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Performance Measure</a:t>
            </a:r>
          </a:p>
        </p:txBody>
      </p:sp>
      <p:sp>
        <p:nvSpPr>
          <p:cNvPr id="9" name="object 25">
            <a:extLst>
              <a:ext uri="{FF2B5EF4-FFF2-40B4-BE49-F238E27FC236}">
                <a16:creationId xmlns:a16="http://schemas.microsoft.com/office/drawing/2014/main" id="{64568D9E-298D-D670-9E84-0AD38ED69278}"/>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0" name="object 27">
            <a:extLst>
              <a:ext uri="{FF2B5EF4-FFF2-40B4-BE49-F238E27FC236}">
                <a16:creationId xmlns:a16="http://schemas.microsoft.com/office/drawing/2014/main" id="{5D166989-08DD-18F5-0F03-E7E8C3774109}"/>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47</a:t>
            </a:fld>
            <a:endParaRPr lang="en-DE" sz="800" dirty="0">
              <a:solidFill>
                <a:srgbClr val="000000"/>
              </a:solidFill>
            </a:endParaRPr>
          </a:p>
        </p:txBody>
      </p:sp>
      <p:sp>
        <p:nvSpPr>
          <p:cNvPr id="11" name="TextBox 10">
            <a:extLst>
              <a:ext uri="{FF2B5EF4-FFF2-40B4-BE49-F238E27FC236}">
                <a16:creationId xmlns:a16="http://schemas.microsoft.com/office/drawing/2014/main" id="{E0C55211-8FF1-2FB9-DC14-4D58E71B82D4}"/>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30715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p:txBody>
          <a:bodyPr>
            <a:noAutofit/>
          </a:bodyPr>
          <a:lstStyle/>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Limited Spatial Information</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Computational Complexity</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Data Requirements</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Generalization to Diverse Data</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Interpretability and Explainability</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Memory and Computational Efficiency</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Continual Learning and Adaptability</a:t>
            </a:r>
          </a:p>
          <a:p>
            <a:pPr marL="285750" indent="-285750" algn="l">
              <a:lnSpc>
                <a:spcPct val="150000"/>
              </a:lnSpc>
              <a:buFont typeface="Arial" panose="020B0604020202020204" pitchFamily="34" charset="0"/>
              <a:buChar char="•"/>
            </a:pPr>
            <a:r>
              <a:rPr lang="en-US" sz="1800" b="0" i="0" dirty="0">
                <a:solidFill>
                  <a:srgbClr val="041E42"/>
                </a:solidFill>
                <a:effectLst/>
                <a:latin typeface="FAUSans Office" panose="020B0504010101010104"/>
              </a:rPr>
              <a:t>Robustness to Variations</a:t>
            </a:r>
          </a:p>
          <a:p>
            <a:pPr algn="just"/>
            <a:endParaRPr lang="de-DE" sz="1800" dirty="0">
              <a:solidFill>
                <a:srgbClr val="041E42"/>
              </a:solidFill>
              <a:latin typeface="FAUSans Office" panose="020B0504010101010104"/>
            </a:endParaRPr>
          </a:p>
        </p:txBody>
      </p:sp>
      <p:sp>
        <p:nvSpPr>
          <p:cNvPr id="2" name="Title 5">
            <a:extLst>
              <a:ext uri="{FF2B5EF4-FFF2-40B4-BE49-F238E27FC236}">
                <a16:creationId xmlns:a16="http://schemas.microsoft.com/office/drawing/2014/main" id="{4551F516-89BE-864E-6756-316DD0671959}"/>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Limitations of </a:t>
            </a:r>
            <a:r>
              <a:rPr lang="en-GB" sz="4400" kern="1200" dirty="0" err="1">
                <a:solidFill>
                  <a:schemeClr val="tx2"/>
                </a:solidFill>
                <a:latin typeface="FAUSans Office" panose="020B0504010101010104"/>
                <a:ea typeface="+mn-ea"/>
                <a:cs typeface="+mn-cs"/>
              </a:rPr>
              <a:t>ViT</a:t>
            </a:r>
            <a:endParaRPr lang="en-GB" sz="4400" kern="1200" dirty="0">
              <a:solidFill>
                <a:schemeClr val="tx2"/>
              </a:solidFill>
              <a:latin typeface="FAUSans Office" panose="020B0504010101010104"/>
              <a:ea typeface="+mn-ea"/>
              <a:cs typeface="+mn-cs"/>
            </a:endParaRPr>
          </a:p>
        </p:txBody>
      </p:sp>
      <p:sp>
        <p:nvSpPr>
          <p:cNvPr id="10" name="object 25">
            <a:extLst>
              <a:ext uri="{FF2B5EF4-FFF2-40B4-BE49-F238E27FC236}">
                <a16:creationId xmlns:a16="http://schemas.microsoft.com/office/drawing/2014/main" id="{7928B8E6-F524-D040-2444-104430F926E1}"/>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1" name="object 27">
            <a:extLst>
              <a:ext uri="{FF2B5EF4-FFF2-40B4-BE49-F238E27FC236}">
                <a16:creationId xmlns:a16="http://schemas.microsoft.com/office/drawing/2014/main" id="{DB7D2310-AA63-B3AA-E744-200210015F85}"/>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48</a:t>
            </a:fld>
            <a:endParaRPr lang="en-DE" sz="800" dirty="0">
              <a:solidFill>
                <a:srgbClr val="000000"/>
              </a:solidFill>
            </a:endParaRPr>
          </a:p>
        </p:txBody>
      </p:sp>
      <p:sp>
        <p:nvSpPr>
          <p:cNvPr id="12" name="TextBox 11">
            <a:extLst>
              <a:ext uri="{FF2B5EF4-FFF2-40B4-BE49-F238E27FC236}">
                <a16:creationId xmlns:a16="http://schemas.microsoft.com/office/drawing/2014/main" id="{BEE37174-0654-7B59-F379-E31A6A058C8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07119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7127" y="1412081"/>
            <a:ext cx="11157745" cy="4569619"/>
          </a:xfrm>
        </p:spPr>
        <p:txBody>
          <a:bodyPr>
            <a:noAutofit/>
          </a:bodyPr>
          <a:lstStyle/>
          <a:p>
            <a:pPr marL="342900" indent="-342900" algn="l">
              <a:lnSpc>
                <a:spcPct val="150000"/>
              </a:lnSpc>
              <a:buFont typeface="Arial" panose="020B0604020202020204" pitchFamily="34" charset="0"/>
              <a:buChar char="•"/>
            </a:pPr>
            <a:r>
              <a:rPr lang="en-US" sz="1900" b="1" i="0" dirty="0">
                <a:effectLst/>
                <a:latin typeface="FAUSans Office" panose="020B0504010101010104"/>
              </a:rPr>
              <a:t>Superior Performance:</a:t>
            </a:r>
            <a:endParaRPr lang="en-US" sz="1900" b="0" i="0" dirty="0">
              <a:effectLst/>
              <a:latin typeface="FAUSans Office" panose="020B0504010101010104"/>
            </a:endParaRPr>
          </a:p>
          <a:p>
            <a:pPr marL="742950" lvl="1" indent="-285750">
              <a:lnSpc>
                <a:spcPct val="150000"/>
              </a:lnSpc>
              <a:buFont typeface="Courier New" panose="02070309020205020404" pitchFamily="49" charset="0"/>
              <a:buChar char="o"/>
            </a:pPr>
            <a:r>
              <a:rPr lang="en-IN" sz="1800" b="0" i="0" dirty="0">
                <a:solidFill>
                  <a:srgbClr val="374151"/>
                </a:solidFill>
                <a:effectLst/>
                <a:latin typeface="FAUSans Office" panose="020B0504010101010104"/>
              </a:rPr>
              <a:t>Demonstrated exceptional performance, surpassing traditional CNNs in various image analysis tasks</a:t>
            </a:r>
            <a:r>
              <a:rPr lang="en-IN" sz="2000" b="0" i="0" dirty="0">
                <a:solidFill>
                  <a:srgbClr val="374151"/>
                </a:solidFill>
                <a:effectLst/>
                <a:latin typeface="Söhne"/>
              </a:rPr>
              <a:t>.</a:t>
            </a:r>
            <a:r>
              <a:rPr lang="en-US" sz="1800" b="0" i="0" dirty="0">
                <a:effectLst/>
                <a:latin typeface="FAUSans Office" panose="020B0504010101010104"/>
              </a:rPr>
              <a:t>.</a:t>
            </a:r>
          </a:p>
          <a:p>
            <a:pPr marL="285750" indent="-285750" algn="l">
              <a:lnSpc>
                <a:spcPct val="150000"/>
              </a:lnSpc>
              <a:buFont typeface="Arial" panose="020B0604020202020204" pitchFamily="34" charset="0"/>
              <a:buChar char="•"/>
            </a:pPr>
            <a:r>
              <a:rPr lang="en-IN" sz="1900" b="1" i="0" dirty="0">
                <a:solidFill>
                  <a:srgbClr val="374151"/>
                </a:solidFill>
                <a:effectLst/>
                <a:latin typeface="FAUSans Office" panose="020B0504010101010104"/>
              </a:rPr>
              <a:t>Global Context Modelling</a:t>
            </a:r>
            <a:r>
              <a:rPr lang="en-US" sz="1900" b="1" i="0" dirty="0">
                <a:effectLst/>
                <a:latin typeface="FAUSans Office" panose="020B0504010101010104"/>
              </a:rPr>
              <a:t>:</a:t>
            </a:r>
          </a:p>
          <a:p>
            <a:pPr marL="742950" lvl="1" indent="-285750">
              <a:lnSpc>
                <a:spcPct val="150000"/>
              </a:lnSpc>
              <a:buFont typeface="Courier New" panose="02070309020205020404" pitchFamily="49" charset="0"/>
              <a:buChar char="o"/>
            </a:pPr>
            <a:r>
              <a:rPr lang="en-US" sz="1800" b="0" i="0" dirty="0">
                <a:solidFill>
                  <a:srgbClr val="374151"/>
                </a:solidFill>
                <a:effectLst/>
                <a:latin typeface="FAUSans Office" panose="020B0504010101010104"/>
              </a:rPr>
              <a:t>capture global contextual information, enabling modeling of long-range dependencies and interactions between image elements</a:t>
            </a:r>
            <a:r>
              <a:rPr lang="en-US" sz="1800" b="0" i="0" dirty="0">
                <a:effectLst/>
                <a:latin typeface="FAUSans Office" panose="020B0504010101010104"/>
              </a:rPr>
              <a:t>.</a:t>
            </a:r>
          </a:p>
          <a:p>
            <a:pPr marL="342900" indent="-342900" algn="l">
              <a:lnSpc>
                <a:spcPct val="150000"/>
              </a:lnSpc>
              <a:buFont typeface="Arial" panose="020B0604020202020204" pitchFamily="34" charset="0"/>
              <a:buChar char="•"/>
            </a:pPr>
            <a:r>
              <a:rPr lang="en-US" sz="1900" b="1" i="0" dirty="0">
                <a:effectLst/>
                <a:latin typeface="FAUSans Office" panose="020B0504010101010104"/>
              </a:rPr>
              <a:t>Scalability and Adaptability:</a:t>
            </a:r>
          </a:p>
          <a:p>
            <a:pPr marL="742950" lvl="1" indent="-285750" algn="l">
              <a:lnSpc>
                <a:spcPct val="150000"/>
              </a:lnSpc>
              <a:buFont typeface="Courier New" panose="02070309020205020404" pitchFamily="49" charset="0"/>
              <a:buChar char="o"/>
            </a:pPr>
            <a:r>
              <a:rPr lang="en-US" sz="1800" b="0" i="0" dirty="0">
                <a:solidFill>
                  <a:srgbClr val="374151"/>
                </a:solidFill>
                <a:effectLst/>
                <a:latin typeface="FAUSans Office" panose="020B0504010101010104"/>
              </a:rPr>
              <a:t> Scalability and Adaptability: ViTs are highly scalable and adaptable, making them suitable for diverse applications and datasets.</a:t>
            </a:r>
          </a:p>
        </p:txBody>
      </p:sp>
      <p:sp>
        <p:nvSpPr>
          <p:cNvPr id="2" name="Title 5">
            <a:extLst>
              <a:ext uri="{FF2B5EF4-FFF2-40B4-BE49-F238E27FC236}">
                <a16:creationId xmlns:a16="http://schemas.microsoft.com/office/drawing/2014/main" id="{4EA4FF01-1BAC-8FCA-B53E-D4CF50DEED60}"/>
              </a:ext>
            </a:extLst>
          </p:cNvPr>
          <p:cNvSpPr txBox="1">
            <a:spLocks/>
          </p:cNvSpPr>
          <p:nvPr/>
        </p:nvSpPr>
        <p:spPr>
          <a:xfrm>
            <a:off x="771895" y="510917"/>
            <a:ext cx="6135532"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Discussion and Conclusion</a:t>
            </a:r>
          </a:p>
        </p:txBody>
      </p:sp>
      <p:sp>
        <p:nvSpPr>
          <p:cNvPr id="10" name="object 25">
            <a:extLst>
              <a:ext uri="{FF2B5EF4-FFF2-40B4-BE49-F238E27FC236}">
                <a16:creationId xmlns:a16="http://schemas.microsoft.com/office/drawing/2014/main" id="{A3CB7966-3E8C-F16C-EA28-783B132D0E5C}"/>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1" name="object 27">
            <a:extLst>
              <a:ext uri="{FF2B5EF4-FFF2-40B4-BE49-F238E27FC236}">
                <a16:creationId xmlns:a16="http://schemas.microsoft.com/office/drawing/2014/main" id="{E2F775F1-69B7-2E86-1E02-FC7961E6BAFD}"/>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49</a:t>
            </a:fld>
            <a:endParaRPr lang="en-DE" sz="800" dirty="0">
              <a:solidFill>
                <a:srgbClr val="000000"/>
              </a:solidFill>
            </a:endParaRPr>
          </a:p>
        </p:txBody>
      </p:sp>
      <p:sp>
        <p:nvSpPr>
          <p:cNvPr id="12" name="TextBox 11">
            <a:extLst>
              <a:ext uri="{FF2B5EF4-FFF2-40B4-BE49-F238E27FC236}">
                <a16:creationId xmlns:a16="http://schemas.microsoft.com/office/drawing/2014/main" id="{DA218928-B5A5-BF4E-0FA9-D814BE5A498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267927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0F3FCE1-E72E-FB50-53FA-B36BC7FF2A0E}"/>
              </a:ext>
            </a:extLst>
          </p:cNvPr>
          <p:cNvSpPr>
            <a:spLocks noGrp="1"/>
          </p:cNvSpPr>
          <p:nvPr>
            <p:ph type="body" sz="quarter" idx="15"/>
          </p:nvPr>
        </p:nvSpPr>
        <p:spPr/>
        <p:txBody>
          <a:bodyPr wrap="square" lIns="0" tIns="0" rIns="0" bIns="0" anchor="t">
            <a:noAutofit/>
          </a:bodyPr>
          <a:lstStyle/>
          <a:p>
            <a:r>
              <a:rPr lang="en-US" dirty="0"/>
              <a:t>Motivation of Vision Transformers</a:t>
            </a:r>
          </a:p>
          <a:p>
            <a:endParaRPr lang="en-DE" dirty="0"/>
          </a:p>
          <a:p>
            <a:endParaRPr lang="en-DE" dirty="0"/>
          </a:p>
        </p:txBody>
      </p:sp>
      <p:sp>
        <p:nvSpPr>
          <p:cNvPr id="23" name="Text Placeholder 22">
            <a:extLst>
              <a:ext uri="{FF2B5EF4-FFF2-40B4-BE49-F238E27FC236}">
                <a16:creationId xmlns:a16="http://schemas.microsoft.com/office/drawing/2014/main" id="{40F6CAC5-7405-8439-D592-5273AED6F141}"/>
              </a:ext>
            </a:extLst>
          </p:cNvPr>
          <p:cNvSpPr>
            <a:spLocks noGrp="1"/>
          </p:cNvSpPr>
          <p:nvPr>
            <p:ph type="body" sz="quarter" idx="16"/>
          </p:nvPr>
        </p:nvSpPr>
        <p:spPr/>
        <p:txBody>
          <a:bodyPr/>
          <a:lstStyle/>
          <a:p>
            <a:r>
              <a:rPr lang="en-DE" dirty="0"/>
              <a:t>02</a:t>
            </a:r>
          </a:p>
        </p:txBody>
      </p:sp>
      <p:sp>
        <p:nvSpPr>
          <p:cNvPr id="7" name="Text Placeholder 6">
            <a:extLst>
              <a:ext uri="{FF2B5EF4-FFF2-40B4-BE49-F238E27FC236}">
                <a16:creationId xmlns:a16="http://schemas.microsoft.com/office/drawing/2014/main" id="{7185C4D1-03D9-698E-28B6-EA16B1E3E57A}"/>
              </a:ext>
            </a:extLst>
          </p:cNvPr>
          <p:cNvSpPr>
            <a:spLocks noGrp="1"/>
          </p:cNvSpPr>
          <p:nvPr>
            <p:ph type="body" sz="quarter" idx="17"/>
          </p:nvPr>
        </p:nvSpPr>
        <p:spPr/>
        <p:txBody>
          <a:bodyPr wrap="square" lIns="0" tIns="0" rIns="0" bIns="0" anchor="t">
            <a:noAutofit/>
          </a:bodyPr>
          <a:lstStyle/>
          <a:p>
            <a:r>
              <a:rPr lang="en-DE">
                <a:latin typeface="FAUSans Office"/>
              </a:rPr>
              <a:t>Training Vision Transformers</a:t>
            </a:r>
            <a:endParaRPr lang="en-DE"/>
          </a:p>
          <a:p>
            <a:endParaRPr lang="en-DE"/>
          </a:p>
        </p:txBody>
      </p:sp>
      <p:sp>
        <p:nvSpPr>
          <p:cNvPr id="24" name="Text Placeholder 23">
            <a:extLst>
              <a:ext uri="{FF2B5EF4-FFF2-40B4-BE49-F238E27FC236}">
                <a16:creationId xmlns:a16="http://schemas.microsoft.com/office/drawing/2014/main" id="{DCB1FFDF-386D-69C2-0FF3-A2D73BDA80DC}"/>
              </a:ext>
            </a:extLst>
          </p:cNvPr>
          <p:cNvSpPr>
            <a:spLocks noGrp="1"/>
          </p:cNvSpPr>
          <p:nvPr>
            <p:ph type="body" sz="quarter" idx="18"/>
          </p:nvPr>
        </p:nvSpPr>
        <p:spPr/>
        <p:txBody>
          <a:bodyPr/>
          <a:lstStyle/>
          <a:p>
            <a:r>
              <a:rPr lang="en-DE" dirty="0"/>
              <a:t>05</a:t>
            </a:r>
          </a:p>
        </p:txBody>
      </p:sp>
      <p:sp>
        <p:nvSpPr>
          <p:cNvPr id="9" name="Text Placeholder 8">
            <a:extLst>
              <a:ext uri="{FF2B5EF4-FFF2-40B4-BE49-F238E27FC236}">
                <a16:creationId xmlns:a16="http://schemas.microsoft.com/office/drawing/2014/main" id="{793A4EF8-B653-9AC9-A6FE-D05E36372D84}"/>
              </a:ext>
            </a:extLst>
          </p:cNvPr>
          <p:cNvSpPr>
            <a:spLocks noGrp="1"/>
          </p:cNvSpPr>
          <p:nvPr>
            <p:ph type="body" sz="quarter" idx="19"/>
          </p:nvPr>
        </p:nvSpPr>
        <p:spPr/>
        <p:txBody>
          <a:bodyPr wrap="square" lIns="0" tIns="0" rIns="0" bIns="0" anchor="t">
            <a:noAutofit/>
          </a:bodyPr>
          <a:lstStyle/>
          <a:p>
            <a:r>
              <a:rPr lang="en-US" dirty="0"/>
              <a:t>Evolution of Transformers</a:t>
            </a:r>
          </a:p>
        </p:txBody>
      </p:sp>
      <p:sp>
        <p:nvSpPr>
          <p:cNvPr id="25" name="Text Placeholder 24">
            <a:extLst>
              <a:ext uri="{FF2B5EF4-FFF2-40B4-BE49-F238E27FC236}">
                <a16:creationId xmlns:a16="http://schemas.microsoft.com/office/drawing/2014/main" id="{3EB9004B-6A55-E645-1269-8969772F6B3E}"/>
              </a:ext>
            </a:extLst>
          </p:cNvPr>
          <p:cNvSpPr>
            <a:spLocks noGrp="1"/>
          </p:cNvSpPr>
          <p:nvPr>
            <p:ph type="body" sz="quarter" idx="20"/>
          </p:nvPr>
        </p:nvSpPr>
        <p:spPr/>
        <p:txBody>
          <a:bodyPr/>
          <a:lstStyle/>
          <a:p>
            <a:r>
              <a:rPr lang="en-DE" dirty="0"/>
              <a:t>03</a:t>
            </a:r>
          </a:p>
        </p:txBody>
      </p:sp>
      <p:sp>
        <p:nvSpPr>
          <p:cNvPr id="11" name="Text Placeholder 10">
            <a:extLst>
              <a:ext uri="{FF2B5EF4-FFF2-40B4-BE49-F238E27FC236}">
                <a16:creationId xmlns:a16="http://schemas.microsoft.com/office/drawing/2014/main" id="{194CA971-C20A-2E57-E003-6C7108677579}"/>
              </a:ext>
            </a:extLst>
          </p:cNvPr>
          <p:cNvSpPr>
            <a:spLocks noGrp="1"/>
          </p:cNvSpPr>
          <p:nvPr>
            <p:ph type="body" sz="quarter" idx="21"/>
          </p:nvPr>
        </p:nvSpPr>
        <p:spPr/>
        <p:txBody>
          <a:bodyPr wrap="square" lIns="0" tIns="0" rIns="0" bIns="0" anchor="t">
            <a:noAutofit/>
          </a:bodyPr>
          <a:lstStyle/>
          <a:p>
            <a:r>
              <a:rPr lang="en-DE">
                <a:latin typeface="FAUSans Office"/>
              </a:rPr>
              <a:t>Vision Transformer architecture</a:t>
            </a:r>
            <a:endParaRPr lang="en-US">
              <a:latin typeface="FAUSans Office"/>
            </a:endParaRPr>
          </a:p>
          <a:p>
            <a:endParaRPr lang="en-DE"/>
          </a:p>
        </p:txBody>
      </p:sp>
      <p:sp>
        <p:nvSpPr>
          <p:cNvPr id="26" name="Text Placeholder 25">
            <a:extLst>
              <a:ext uri="{FF2B5EF4-FFF2-40B4-BE49-F238E27FC236}">
                <a16:creationId xmlns:a16="http://schemas.microsoft.com/office/drawing/2014/main" id="{DE63C6AB-8853-DD5E-985F-E0FFF0511C94}"/>
              </a:ext>
            </a:extLst>
          </p:cNvPr>
          <p:cNvSpPr>
            <a:spLocks noGrp="1"/>
          </p:cNvSpPr>
          <p:nvPr>
            <p:ph type="body" sz="quarter" idx="22"/>
          </p:nvPr>
        </p:nvSpPr>
        <p:spPr/>
        <p:txBody>
          <a:bodyPr/>
          <a:lstStyle/>
          <a:p>
            <a:r>
              <a:rPr lang="en-DE" dirty="0"/>
              <a:t>04</a:t>
            </a:r>
          </a:p>
        </p:txBody>
      </p:sp>
      <p:sp>
        <p:nvSpPr>
          <p:cNvPr id="13" name="Text Placeholder 12">
            <a:extLst>
              <a:ext uri="{FF2B5EF4-FFF2-40B4-BE49-F238E27FC236}">
                <a16:creationId xmlns:a16="http://schemas.microsoft.com/office/drawing/2014/main" id="{D22F5B44-87D3-950B-7E31-CC897F805E36}"/>
              </a:ext>
            </a:extLst>
          </p:cNvPr>
          <p:cNvSpPr>
            <a:spLocks noGrp="1"/>
          </p:cNvSpPr>
          <p:nvPr>
            <p:ph type="body" sz="quarter" idx="23"/>
          </p:nvPr>
        </p:nvSpPr>
        <p:spPr/>
        <p:txBody>
          <a:bodyPr wrap="square" lIns="0" tIns="0" rIns="0" bIns="0" anchor="t">
            <a:noAutofit/>
          </a:bodyPr>
          <a:lstStyle/>
          <a:p>
            <a:r>
              <a:rPr lang="en-DE">
                <a:latin typeface="FAUSans Office"/>
              </a:rPr>
              <a:t>Performance and Applications</a:t>
            </a:r>
            <a:endParaRPr lang="en-DE"/>
          </a:p>
          <a:p>
            <a:endParaRPr lang="en-DE"/>
          </a:p>
        </p:txBody>
      </p:sp>
      <p:sp>
        <p:nvSpPr>
          <p:cNvPr id="28" name="Text Placeholder 27">
            <a:extLst>
              <a:ext uri="{FF2B5EF4-FFF2-40B4-BE49-F238E27FC236}">
                <a16:creationId xmlns:a16="http://schemas.microsoft.com/office/drawing/2014/main" id="{E88407DB-8369-43E9-A2E2-0541E7B3FFA1}"/>
              </a:ext>
            </a:extLst>
          </p:cNvPr>
          <p:cNvSpPr>
            <a:spLocks noGrp="1"/>
          </p:cNvSpPr>
          <p:nvPr>
            <p:ph type="body" sz="quarter" idx="24"/>
          </p:nvPr>
        </p:nvSpPr>
        <p:spPr/>
        <p:txBody>
          <a:bodyPr/>
          <a:lstStyle/>
          <a:p>
            <a:r>
              <a:rPr lang="en-DE" dirty="0"/>
              <a:t>06</a:t>
            </a:r>
          </a:p>
        </p:txBody>
      </p:sp>
      <p:sp>
        <p:nvSpPr>
          <p:cNvPr id="15" name="Text Placeholder 14">
            <a:extLst>
              <a:ext uri="{FF2B5EF4-FFF2-40B4-BE49-F238E27FC236}">
                <a16:creationId xmlns:a16="http://schemas.microsoft.com/office/drawing/2014/main" id="{28BCD182-A7B5-985E-C32E-75EC9A487ECF}"/>
              </a:ext>
            </a:extLst>
          </p:cNvPr>
          <p:cNvSpPr>
            <a:spLocks noGrp="1"/>
          </p:cNvSpPr>
          <p:nvPr>
            <p:ph type="body" sz="quarter" idx="25"/>
          </p:nvPr>
        </p:nvSpPr>
        <p:spPr/>
        <p:txBody>
          <a:bodyPr wrap="square" lIns="0" tIns="0" rIns="0" bIns="0" anchor="t">
            <a:noAutofit/>
          </a:bodyPr>
          <a:lstStyle/>
          <a:p>
            <a:r>
              <a:rPr lang="en-DE">
                <a:latin typeface="FAUSans Office"/>
              </a:rPr>
              <a:t>Limitations and Future directions</a:t>
            </a:r>
            <a:endParaRPr lang="en-DE"/>
          </a:p>
          <a:p>
            <a:endParaRPr lang="en-DE"/>
          </a:p>
        </p:txBody>
      </p:sp>
      <p:sp>
        <p:nvSpPr>
          <p:cNvPr id="32" name="Text Placeholder 31">
            <a:extLst>
              <a:ext uri="{FF2B5EF4-FFF2-40B4-BE49-F238E27FC236}">
                <a16:creationId xmlns:a16="http://schemas.microsoft.com/office/drawing/2014/main" id="{CE89ED7F-D38E-694A-37D7-1C75899634C3}"/>
              </a:ext>
            </a:extLst>
          </p:cNvPr>
          <p:cNvSpPr>
            <a:spLocks noGrp="1"/>
          </p:cNvSpPr>
          <p:nvPr>
            <p:ph type="body" sz="quarter" idx="26"/>
          </p:nvPr>
        </p:nvSpPr>
        <p:spPr/>
        <p:txBody>
          <a:bodyPr/>
          <a:lstStyle/>
          <a:p>
            <a:r>
              <a:rPr lang="en-DE" dirty="0"/>
              <a:t>07</a:t>
            </a:r>
          </a:p>
        </p:txBody>
      </p:sp>
      <p:sp>
        <p:nvSpPr>
          <p:cNvPr id="17" name="Text Placeholder 16">
            <a:extLst>
              <a:ext uri="{FF2B5EF4-FFF2-40B4-BE49-F238E27FC236}">
                <a16:creationId xmlns:a16="http://schemas.microsoft.com/office/drawing/2014/main" id="{C73B1FA8-0A12-85A2-BEAC-EB13ED8ACF1D}"/>
              </a:ext>
            </a:extLst>
          </p:cNvPr>
          <p:cNvSpPr>
            <a:spLocks noGrp="1"/>
          </p:cNvSpPr>
          <p:nvPr>
            <p:ph type="body" sz="quarter" idx="27"/>
          </p:nvPr>
        </p:nvSpPr>
        <p:spPr/>
        <p:txBody>
          <a:bodyPr wrap="square" lIns="0" tIns="0" rIns="0" bIns="0" anchor="t">
            <a:noAutofit/>
          </a:bodyPr>
          <a:lstStyle/>
          <a:p>
            <a:r>
              <a:rPr lang="en-DE">
                <a:latin typeface="FAUSans Office"/>
              </a:rPr>
              <a:t>Conclusion</a:t>
            </a:r>
            <a:endParaRPr lang="en-DE"/>
          </a:p>
          <a:p>
            <a:endParaRPr lang="en-DE"/>
          </a:p>
        </p:txBody>
      </p:sp>
      <p:sp>
        <p:nvSpPr>
          <p:cNvPr id="33" name="Text Placeholder 32">
            <a:extLst>
              <a:ext uri="{FF2B5EF4-FFF2-40B4-BE49-F238E27FC236}">
                <a16:creationId xmlns:a16="http://schemas.microsoft.com/office/drawing/2014/main" id="{884CD9D7-7EFD-01DE-5A49-B97BFD3D4732}"/>
              </a:ext>
            </a:extLst>
          </p:cNvPr>
          <p:cNvSpPr>
            <a:spLocks noGrp="1"/>
          </p:cNvSpPr>
          <p:nvPr>
            <p:ph type="body" sz="quarter" idx="28"/>
          </p:nvPr>
        </p:nvSpPr>
        <p:spPr/>
        <p:txBody>
          <a:bodyPr/>
          <a:lstStyle/>
          <a:p>
            <a:r>
              <a:rPr lang="en-DE" dirty="0"/>
              <a:t>08</a:t>
            </a:r>
          </a:p>
        </p:txBody>
      </p:sp>
      <p:sp>
        <p:nvSpPr>
          <p:cNvPr id="21" name="Text Placeholder 20">
            <a:extLst>
              <a:ext uri="{FF2B5EF4-FFF2-40B4-BE49-F238E27FC236}">
                <a16:creationId xmlns:a16="http://schemas.microsoft.com/office/drawing/2014/main" id="{7315400E-8886-258B-91C2-0F0E2877E22E}"/>
              </a:ext>
            </a:extLst>
          </p:cNvPr>
          <p:cNvSpPr>
            <a:spLocks noGrp="1"/>
          </p:cNvSpPr>
          <p:nvPr>
            <p:ph type="body" sz="quarter" idx="31"/>
          </p:nvPr>
        </p:nvSpPr>
        <p:spPr/>
        <p:txBody>
          <a:bodyPr wrap="square" lIns="0" tIns="0" rIns="0" bIns="0" anchor="t">
            <a:noAutofit/>
          </a:bodyPr>
          <a:lstStyle/>
          <a:p>
            <a:r>
              <a:rPr lang="en-DE">
                <a:latin typeface="FAUSans Office"/>
              </a:rPr>
              <a:t>References</a:t>
            </a:r>
            <a:endParaRPr lang="en-DE"/>
          </a:p>
          <a:p>
            <a:endParaRPr lang="en-DE"/>
          </a:p>
        </p:txBody>
      </p:sp>
      <p:sp>
        <p:nvSpPr>
          <p:cNvPr id="36" name="Text Placeholder 35">
            <a:extLst>
              <a:ext uri="{FF2B5EF4-FFF2-40B4-BE49-F238E27FC236}">
                <a16:creationId xmlns:a16="http://schemas.microsoft.com/office/drawing/2014/main" id="{C3C91E26-A5CF-E139-4D5A-00999031FB69}"/>
              </a:ext>
            </a:extLst>
          </p:cNvPr>
          <p:cNvSpPr>
            <a:spLocks noGrp="1"/>
          </p:cNvSpPr>
          <p:nvPr>
            <p:ph type="body" sz="quarter" idx="32"/>
          </p:nvPr>
        </p:nvSpPr>
        <p:spPr/>
        <p:txBody>
          <a:bodyPr/>
          <a:lstStyle/>
          <a:p>
            <a:r>
              <a:rPr lang="en-DE" dirty="0"/>
              <a:t>09</a:t>
            </a:r>
          </a:p>
        </p:txBody>
      </p:sp>
      <p:sp>
        <p:nvSpPr>
          <p:cNvPr id="29" name="Text Placeholder 28">
            <a:extLst>
              <a:ext uri="{FF2B5EF4-FFF2-40B4-BE49-F238E27FC236}">
                <a16:creationId xmlns:a16="http://schemas.microsoft.com/office/drawing/2014/main" id="{BC010B0B-4EB8-7797-AF7F-B0CB355F0A1E}"/>
              </a:ext>
            </a:extLst>
          </p:cNvPr>
          <p:cNvSpPr>
            <a:spLocks noGrp="1"/>
          </p:cNvSpPr>
          <p:nvPr>
            <p:ph type="body" sz="quarter" idx="13"/>
          </p:nvPr>
        </p:nvSpPr>
        <p:spPr/>
        <p:txBody>
          <a:bodyPr/>
          <a:lstStyle/>
          <a:p>
            <a:r>
              <a:rPr lang="en-DE" dirty="0"/>
              <a:t>Introduction</a:t>
            </a:r>
          </a:p>
        </p:txBody>
      </p:sp>
      <p:sp>
        <p:nvSpPr>
          <p:cNvPr id="20" name="Text Placeholder 19">
            <a:extLst>
              <a:ext uri="{FF2B5EF4-FFF2-40B4-BE49-F238E27FC236}">
                <a16:creationId xmlns:a16="http://schemas.microsoft.com/office/drawing/2014/main" id="{2FDD7522-B338-9279-84A5-993B6A8B06C5}"/>
              </a:ext>
            </a:extLst>
          </p:cNvPr>
          <p:cNvSpPr>
            <a:spLocks noGrp="1"/>
          </p:cNvSpPr>
          <p:nvPr>
            <p:ph type="body" sz="quarter" idx="14"/>
          </p:nvPr>
        </p:nvSpPr>
        <p:spPr/>
        <p:txBody>
          <a:bodyPr/>
          <a:lstStyle/>
          <a:p>
            <a:r>
              <a:rPr lang="en-DE" dirty="0"/>
              <a:t>01</a:t>
            </a:r>
          </a:p>
        </p:txBody>
      </p:sp>
      <p:sp>
        <p:nvSpPr>
          <p:cNvPr id="10" name="Title 5">
            <a:extLst>
              <a:ext uri="{FF2B5EF4-FFF2-40B4-BE49-F238E27FC236}">
                <a16:creationId xmlns:a16="http://schemas.microsoft.com/office/drawing/2014/main" id="{80641B8A-251A-1C20-0633-3911A2815052}"/>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Table of Content</a:t>
            </a:r>
          </a:p>
        </p:txBody>
      </p:sp>
      <p:sp>
        <p:nvSpPr>
          <p:cNvPr id="19" name="object 25">
            <a:extLst>
              <a:ext uri="{FF2B5EF4-FFF2-40B4-BE49-F238E27FC236}">
                <a16:creationId xmlns:a16="http://schemas.microsoft.com/office/drawing/2014/main" id="{0905068F-75DB-2BAD-3273-0B1C84E70F1F}"/>
              </a:ext>
            </a:extLst>
          </p:cNvPr>
          <p:cNvSpPr txBox="1">
            <a:spLocks/>
          </p:cNvSpPr>
          <p:nvPr/>
        </p:nvSpPr>
        <p:spPr>
          <a:xfrm>
            <a:off x="10252009" y="6634796"/>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rgbClr val="000000"/>
                </a:solidFill>
              </a:rPr>
              <a:t>Technische</a:t>
            </a:r>
            <a:r>
              <a:rPr lang="en-GB" sz="800" spc="-35" dirty="0">
                <a:solidFill>
                  <a:srgbClr val="000000"/>
                </a:solidFill>
              </a:rPr>
              <a:t> </a:t>
            </a:r>
            <a:r>
              <a:rPr lang="en-GB" sz="800" spc="-10" dirty="0" err="1">
                <a:solidFill>
                  <a:srgbClr val="000000"/>
                </a:solidFill>
              </a:rPr>
              <a:t>Fakultät</a:t>
            </a:r>
            <a:endParaRPr lang="en-GB" sz="800" spc="-10" dirty="0">
              <a:solidFill>
                <a:srgbClr val="000000"/>
              </a:solidFill>
            </a:endParaRPr>
          </a:p>
        </p:txBody>
      </p:sp>
      <p:sp>
        <p:nvSpPr>
          <p:cNvPr id="22" name="object 27">
            <a:extLst>
              <a:ext uri="{FF2B5EF4-FFF2-40B4-BE49-F238E27FC236}">
                <a16:creationId xmlns:a16="http://schemas.microsoft.com/office/drawing/2014/main" id="{69229623-5E00-D75F-908C-9D7DF0198622}"/>
              </a:ext>
            </a:extLst>
          </p:cNvPr>
          <p:cNvSpPr txBox="1">
            <a:spLocks/>
          </p:cNvSpPr>
          <p:nvPr/>
        </p:nvSpPr>
        <p:spPr>
          <a:xfrm>
            <a:off x="11525199" y="6627526"/>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5</a:t>
            </a:fld>
            <a:endParaRPr lang="en-DE" sz="800" dirty="0">
              <a:solidFill>
                <a:srgbClr val="000000"/>
              </a:solidFill>
            </a:endParaRPr>
          </a:p>
        </p:txBody>
      </p:sp>
      <p:sp>
        <p:nvSpPr>
          <p:cNvPr id="43" name="TextBox 42">
            <a:extLst>
              <a:ext uri="{FF2B5EF4-FFF2-40B4-BE49-F238E27FC236}">
                <a16:creationId xmlns:a16="http://schemas.microsoft.com/office/drawing/2014/main" id="{6BF4D570-6B87-C434-D152-1940CD3535A7}"/>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2616764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7127" y="1412081"/>
            <a:ext cx="11157745" cy="4569619"/>
          </a:xfrm>
        </p:spPr>
        <p:txBody>
          <a:bodyPr>
            <a:noAutofit/>
          </a:bodyPr>
          <a:lstStyle/>
          <a:p>
            <a:pPr marL="342900" indent="-342900" algn="l">
              <a:lnSpc>
                <a:spcPct val="200000"/>
              </a:lnSpc>
              <a:buFont typeface="Arial" panose="020B0604020202020204" pitchFamily="34" charset="0"/>
              <a:buChar char="•"/>
            </a:pPr>
            <a:r>
              <a:rPr lang="en-US" sz="2000" i="0" dirty="0">
                <a:effectLst/>
                <a:latin typeface="FAUSans Office" panose="020B0504010101010104"/>
              </a:rPr>
              <a:t>Enhanced attention mechanism </a:t>
            </a:r>
            <a:r>
              <a:rPr lang="en-US" sz="2000" b="0" i="0" dirty="0">
                <a:effectLst/>
                <a:latin typeface="FAUSans Office" panose="020B0504010101010104"/>
              </a:rPr>
              <a:t>for better long-range dependency modeling.</a:t>
            </a:r>
          </a:p>
          <a:p>
            <a:pPr marL="342900" indent="-342900" algn="l">
              <a:lnSpc>
                <a:spcPct val="200000"/>
              </a:lnSpc>
              <a:buFont typeface="Arial" panose="020B0604020202020204" pitchFamily="34" charset="0"/>
              <a:buChar char="•"/>
            </a:pPr>
            <a:r>
              <a:rPr lang="en-US" sz="2000" b="0" i="0" dirty="0">
                <a:effectLst/>
                <a:latin typeface="FAUSans Office" panose="020B0504010101010104"/>
              </a:rPr>
              <a:t>Improved model efficiency with reduced computational complexity.</a:t>
            </a:r>
          </a:p>
          <a:p>
            <a:pPr marL="342900" indent="-342900" algn="l">
              <a:lnSpc>
                <a:spcPct val="200000"/>
              </a:lnSpc>
              <a:buFont typeface="Arial" panose="020B0604020202020204" pitchFamily="34" charset="0"/>
              <a:buChar char="•"/>
            </a:pPr>
            <a:r>
              <a:rPr lang="en-US" sz="2000" b="0" i="0" dirty="0">
                <a:effectLst/>
                <a:latin typeface="FAUSans Office" panose="020B0504010101010104"/>
              </a:rPr>
              <a:t>Advancements in interpretability for better understanding of attention maps.</a:t>
            </a:r>
          </a:p>
          <a:p>
            <a:pPr marL="342900" indent="-342900" algn="l">
              <a:lnSpc>
                <a:spcPct val="200000"/>
              </a:lnSpc>
              <a:buFont typeface="Arial" panose="020B0604020202020204" pitchFamily="34" charset="0"/>
              <a:buChar char="•"/>
            </a:pPr>
            <a:r>
              <a:rPr lang="en-US" sz="2000" b="0" i="0" dirty="0">
                <a:effectLst/>
                <a:latin typeface="FAUSans Office" panose="020B0504010101010104"/>
              </a:rPr>
              <a:t>Integration of multimodal information for enhanced performance.</a:t>
            </a:r>
          </a:p>
          <a:p>
            <a:pPr marL="342900" indent="-342900" algn="l">
              <a:lnSpc>
                <a:spcPct val="200000"/>
              </a:lnSpc>
              <a:buFont typeface="Arial" panose="020B0604020202020204" pitchFamily="34" charset="0"/>
              <a:buChar char="•"/>
            </a:pPr>
            <a:r>
              <a:rPr lang="en-US" sz="2000" b="0" i="0" dirty="0">
                <a:effectLst/>
                <a:latin typeface="FAUSans Office" panose="020B0504010101010104"/>
              </a:rPr>
              <a:t>Lifelong learning capabilities for continuous adaptation and knowledge retention.</a:t>
            </a:r>
          </a:p>
          <a:p>
            <a:pPr marL="285750" indent="-285750" algn="l">
              <a:lnSpc>
                <a:spcPct val="200000"/>
              </a:lnSpc>
              <a:buFont typeface="Arial" panose="020B0604020202020204" pitchFamily="34" charset="0"/>
              <a:buChar char="•"/>
            </a:pPr>
            <a:endParaRPr lang="de-DE" sz="1800" dirty="0">
              <a:solidFill>
                <a:srgbClr val="041E42"/>
              </a:solidFill>
              <a:latin typeface="FAUSans Office" panose="020B0504010101010104"/>
            </a:endParaRPr>
          </a:p>
        </p:txBody>
      </p:sp>
      <p:sp>
        <p:nvSpPr>
          <p:cNvPr id="2" name="Title 5">
            <a:extLst>
              <a:ext uri="{FF2B5EF4-FFF2-40B4-BE49-F238E27FC236}">
                <a16:creationId xmlns:a16="http://schemas.microsoft.com/office/drawing/2014/main" id="{35E0301C-DF0A-5651-78F8-760335A7D656}"/>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Future Improvements</a:t>
            </a:r>
          </a:p>
        </p:txBody>
      </p:sp>
      <p:sp>
        <p:nvSpPr>
          <p:cNvPr id="10" name="object 25">
            <a:extLst>
              <a:ext uri="{FF2B5EF4-FFF2-40B4-BE49-F238E27FC236}">
                <a16:creationId xmlns:a16="http://schemas.microsoft.com/office/drawing/2014/main" id="{75DFE833-4925-C2A5-F2BE-B0ADD887A7EC}"/>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1" name="object 27">
            <a:extLst>
              <a:ext uri="{FF2B5EF4-FFF2-40B4-BE49-F238E27FC236}">
                <a16:creationId xmlns:a16="http://schemas.microsoft.com/office/drawing/2014/main" id="{92A8B1F9-E5D6-E130-90A4-883F3269144F}"/>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50</a:t>
            </a:fld>
            <a:endParaRPr lang="en-DE" sz="800" dirty="0">
              <a:solidFill>
                <a:srgbClr val="000000"/>
              </a:solidFill>
            </a:endParaRPr>
          </a:p>
        </p:txBody>
      </p:sp>
      <p:sp>
        <p:nvSpPr>
          <p:cNvPr id="12" name="TextBox 11">
            <a:extLst>
              <a:ext uri="{FF2B5EF4-FFF2-40B4-BE49-F238E27FC236}">
                <a16:creationId xmlns:a16="http://schemas.microsoft.com/office/drawing/2014/main" id="{23B41583-1EE0-DA4E-9F5D-042C1872FAFC}"/>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4036211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7127" y="1412081"/>
            <a:ext cx="11157745" cy="4569619"/>
          </a:xfrm>
        </p:spPr>
        <p:txBody>
          <a:bodyPr>
            <a:noAutofit/>
          </a:bodyPr>
          <a:lstStyle/>
          <a:p>
            <a:pPr marL="342900" indent="-342900" algn="just">
              <a:buFont typeface="Arial" panose="020B0604020202020204" pitchFamily="34" charset="0"/>
              <a:buChar char="•"/>
            </a:pPr>
            <a:r>
              <a:rPr lang="de-DE" sz="1800" dirty="0">
                <a:latin typeface="FAUSans Office" panose="020B0504010101010104"/>
              </a:rPr>
              <a:t>Han, Kai &amp; Wang, Yunhe &amp; Chen, Hanting &amp; Chen, Xinghao &amp; Guo, Jianyuan &amp; Liu, Zhenhua &amp; Tang, Yehui &amp; Xiao, An &amp; Xu, Chunjing &amp; Xu, Yixing &amp; Yang, Zhaohui &amp; Zhang, Yiman &amp; Tao, Dacheng. (2022). </a:t>
            </a:r>
            <a:r>
              <a:rPr lang="de-DE" sz="1800" b="1" u="sng" dirty="0">
                <a:latin typeface="FAUSans Office" panose="020B0504010101010104"/>
              </a:rPr>
              <a:t>A Survey on Vision Transformer.</a:t>
            </a:r>
            <a:r>
              <a:rPr lang="de-DE" sz="1800" dirty="0">
                <a:latin typeface="FAUSans Office" panose="020B0504010101010104"/>
              </a:rPr>
              <a:t> IEEE Transactions on Pattern Analysis and Machine Intelligence. PP. 1-1. 10.1109/TPAMI.2022.3152247. </a:t>
            </a:r>
          </a:p>
          <a:p>
            <a:pPr algn="just"/>
            <a:endParaRPr lang="de-DE" sz="1800" dirty="0">
              <a:latin typeface="FAUSans Office" panose="020B0504010101010104"/>
            </a:endParaRPr>
          </a:p>
          <a:p>
            <a:pPr marL="342900" indent="-342900" algn="just">
              <a:buFont typeface="Arial" panose="020B0604020202020204" pitchFamily="34" charset="0"/>
              <a:buChar char="•"/>
            </a:pPr>
            <a:r>
              <a:rPr lang="de-DE" sz="1800" dirty="0">
                <a:latin typeface="FAUSans Office" panose="020B0504010101010104"/>
              </a:rPr>
              <a:t>C. Subakan, M. Ravanelli, S. Cornell, M. Bronzi and J. Zhong, "</a:t>
            </a:r>
            <a:r>
              <a:rPr lang="de-DE" sz="1800" b="1" u="sng" dirty="0">
                <a:latin typeface="FAUSans Office" panose="020B0504010101010104"/>
              </a:rPr>
              <a:t>Attention Is All You Need In Speech Separation</a:t>
            </a:r>
            <a:r>
              <a:rPr lang="de-DE" sz="1800" dirty="0">
                <a:latin typeface="FAUSans Office" panose="020B0504010101010104"/>
              </a:rPr>
              <a:t>," ICASSP 2021 - 2021 IEEE International Conference on Acoustics, Speech and Signal Processing (ICASSP), Toronto, ON, Canada, 2021, pp. 21-25, doi: 10.1109/ICASSP39728.2021.9413901.</a:t>
            </a:r>
          </a:p>
          <a:p>
            <a:pPr algn="just"/>
            <a:r>
              <a:rPr lang="de-DE" sz="1800" dirty="0">
                <a:latin typeface="FAUSans Office" panose="020B0504010101010104"/>
              </a:rPr>
              <a:t>	</a:t>
            </a:r>
          </a:p>
          <a:p>
            <a:pPr marL="342900" indent="-342900" algn="just">
              <a:buFont typeface="Arial" panose="020B0604020202020204" pitchFamily="34" charset="0"/>
              <a:buChar char="•"/>
            </a:pPr>
            <a:r>
              <a:rPr lang="de-DE" sz="1800" dirty="0">
                <a:latin typeface="FAUSans Office" panose="020B0504010101010104"/>
              </a:rPr>
              <a:t>Dosovitskiy, Alexey &amp; Beyer, Lucas &amp; Kolesnikov, Alexander &amp; Weissenborn, Dirk &amp; Zhai, Xiaohua &amp; Unterthiner, Thomas &amp; Dehghani, Mostafa &amp; Minderer, Matthias &amp; Heigold, Georg &amp; Gelly, Sylvain &amp; Uszkoreit, Jakob &amp; Houlsby, Neil. (2020). </a:t>
            </a:r>
            <a:r>
              <a:rPr lang="de-DE" sz="1800" b="1" u="sng" dirty="0">
                <a:latin typeface="FAUSans Office" panose="020B0504010101010104"/>
              </a:rPr>
              <a:t>An Image is Worth 16x16 Words: Transformers for Image Recognition at Scale. </a:t>
            </a:r>
          </a:p>
          <a:p>
            <a:pPr marL="342900" indent="-342900" algn="just">
              <a:buFont typeface="Arial" panose="020B0604020202020204" pitchFamily="34" charset="0"/>
              <a:buChar char="•"/>
            </a:pPr>
            <a:endParaRPr lang="de-DE" sz="2000" dirty="0">
              <a:latin typeface="FAUSans Office" panose="020B0504010101010104"/>
            </a:endParaRPr>
          </a:p>
          <a:p>
            <a:pPr marL="342900" indent="-342900" algn="just">
              <a:buFont typeface="Arial" panose="020B0604020202020204" pitchFamily="34" charset="0"/>
              <a:buChar char="•"/>
            </a:pPr>
            <a:endParaRPr lang="de-DE" sz="2000" dirty="0">
              <a:latin typeface="FAUSans Office" panose="020B0504010101010104"/>
            </a:endParaRPr>
          </a:p>
          <a:p>
            <a:pPr algn="l"/>
            <a:endParaRPr lang="de-DE" sz="2000" dirty="0">
              <a:latin typeface="FAUSans Office" panose="020B0504010101010104"/>
            </a:endParaRPr>
          </a:p>
        </p:txBody>
      </p:sp>
      <p:sp>
        <p:nvSpPr>
          <p:cNvPr id="2" name="Title 5">
            <a:extLst>
              <a:ext uri="{FF2B5EF4-FFF2-40B4-BE49-F238E27FC236}">
                <a16:creationId xmlns:a16="http://schemas.microsoft.com/office/drawing/2014/main" id="{A774566E-FC25-68CA-1440-27B9B9E2D8B9}"/>
              </a:ext>
            </a:extLst>
          </p:cNvPr>
          <p:cNvSpPr txBox="1">
            <a:spLocks/>
          </p:cNvSpPr>
          <p:nvPr/>
        </p:nvSpPr>
        <p:spPr>
          <a:xfrm>
            <a:off x="771895" y="510917"/>
            <a:ext cx="5324105" cy="677108"/>
          </a:xfrm>
          <a:prstGeom prst="rect">
            <a:avLst/>
          </a:prstGeom>
        </p:spPr>
        <p:txBody>
          <a:bodyPr wrap="square" lIns="0" tIns="0" rIns="0" bIns="0">
            <a:spAutoFit/>
          </a:bodyPr>
          <a:lstStyle>
            <a:lvl1pPr eaLnBrk="1" hangingPunct="1">
              <a:defRPr sz="2400" b="1" i="0">
                <a:solidFill>
                  <a:srgbClr val="041E42"/>
                </a:solidFill>
                <a:latin typeface="Arial"/>
                <a:ea typeface="+mj-ea"/>
                <a:cs typeface="Arial"/>
              </a:defRPr>
            </a:lvl1pPr>
          </a:lstStyle>
          <a:p>
            <a:r>
              <a:rPr lang="en-GB" sz="4400" kern="1200" dirty="0">
                <a:solidFill>
                  <a:schemeClr val="tx2"/>
                </a:solidFill>
                <a:latin typeface="FAUSans Office" panose="020B0504010101010104"/>
                <a:ea typeface="+mn-ea"/>
                <a:cs typeface="+mn-cs"/>
              </a:rPr>
              <a:t>References</a:t>
            </a:r>
          </a:p>
        </p:txBody>
      </p:sp>
      <p:sp>
        <p:nvSpPr>
          <p:cNvPr id="10" name="object 25">
            <a:extLst>
              <a:ext uri="{FF2B5EF4-FFF2-40B4-BE49-F238E27FC236}">
                <a16:creationId xmlns:a16="http://schemas.microsoft.com/office/drawing/2014/main" id="{33085375-7603-16A1-1FBB-2F66FCE3E84E}"/>
              </a:ext>
            </a:extLst>
          </p:cNvPr>
          <p:cNvSpPr txBox="1">
            <a:spLocks/>
          </p:cNvSpPr>
          <p:nvPr/>
        </p:nvSpPr>
        <p:spPr>
          <a:xfrm>
            <a:off x="10252009" y="6634796"/>
            <a:ext cx="1177991" cy="126317"/>
          </a:xfrm>
          <a:prstGeom prst="rect">
            <a:avLst/>
          </a:prstGeom>
        </p:spPr>
        <p:txBody>
          <a:bodyPr vert="horz" wrap="square" lIns="0" tIns="3175" rIns="0" bIns="0" rtlCol="0">
            <a:spAutoFit/>
          </a:bodyPr>
          <a:lstStyle>
            <a:defPPr>
              <a:defRPr lang="de-DE"/>
            </a:defPPr>
            <a:lvl1pPr marL="0" algn="l" defTabSz="914400" rtl="0" eaLnBrk="1" latinLnBrk="0" hangingPunct="1">
              <a:defRPr sz="800" b="0" i="0" kern="1200">
                <a:solidFill>
                  <a:schemeClr val="bg1"/>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pc="-10">
                <a:solidFill>
                  <a:srgbClr val="000000"/>
                </a:solidFill>
              </a:rPr>
              <a:t>Technische</a:t>
            </a:r>
            <a:r>
              <a:rPr lang="en-GB" spc="-35">
                <a:solidFill>
                  <a:srgbClr val="000000"/>
                </a:solidFill>
              </a:rPr>
              <a:t> </a:t>
            </a:r>
            <a:r>
              <a:rPr lang="en-GB" spc="-10">
                <a:solidFill>
                  <a:srgbClr val="000000"/>
                </a:solidFill>
              </a:rPr>
              <a:t>Fakultät</a:t>
            </a:r>
            <a:endParaRPr lang="en-GB" spc="-10" dirty="0">
              <a:solidFill>
                <a:srgbClr val="000000"/>
              </a:solidFill>
            </a:endParaRPr>
          </a:p>
        </p:txBody>
      </p:sp>
      <p:sp>
        <p:nvSpPr>
          <p:cNvPr id="11" name="object 27">
            <a:extLst>
              <a:ext uri="{FF2B5EF4-FFF2-40B4-BE49-F238E27FC236}">
                <a16:creationId xmlns:a16="http://schemas.microsoft.com/office/drawing/2014/main" id="{6025DFB7-544B-251E-7ED7-E21B311FF77C}"/>
              </a:ext>
            </a:extLst>
          </p:cNvPr>
          <p:cNvSpPr txBox="1">
            <a:spLocks/>
          </p:cNvSpPr>
          <p:nvPr/>
        </p:nvSpPr>
        <p:spPr>
          <a:xfrm>
            <a:off x="11525199" y="6627526"/>
            <a:ext cx="324931"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51</a:t>
            </a:fld>
            <a:endParaRPr lang="en-DE" sz="800" dirty="0">
              <a:solidFill>
                <a:srgbClr val="000000"/>
              </a:solidFill>
            </a:endParaRPr>
          </a:p>
        </p:txBody>
      </p:sp>
      <p:sp>
        <p:nvSpPr>
          <p:cNvPr id="12" name="TextBox 11">
            <a:extLst>
              <a:ext uri="{FF2B5EF4-FFF2-40B4-BE49-F238E27FC236}">
                <a16:creationId xmlns:a16="http://schemas.microsoft.com/office/drawing/2014/main" id="{1F4C0EC2-65A8-0F72-3F3D-E61611C16ED6}"/>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62385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934288" y="3090446"/>
            <a:ext cx="7777226" cy="677108"/>
          </a:xfrm>
        </p:spPr>
        <p:txBody>
          <a:bodyPr/>
          <a:lstStyle/>
          <a:p>
            <a:pPr algn="l"/>
            <a:r>
              <a:rPr lang="en-DE" sz="4400" dirty="0">
                <a:solidFill>
                  <a:schemeClr val="bg1"/>
                </a:solidFill>
                <a:latin typeface="PT Sans" panose="020B0503020203020204" pitchFamily="34" charset="77"/>
              </a:rPr>
              <a:t>Thankyou</a:t>
            </a:r>
          </a:p>
        </p:txBody>
      </p:sp>
      <p:sp>
        <p:nvSpPr>
          <p:cNvPr id="3" name="TextBox 2">
            <a:extLst>
              <a:ext uri="{FF2B5EF4-FFF2-40B4-BE49-F238E27FC236}">
                <a16:creationId xmlns:a16="http://schemas.microsoft.com/office/drawing/2014/main" id="{41FB3E6C-AF90-B4B9-8FB6-006E2AE29C7E}"/>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373185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934288" y="3090446"/>
            <a:ext cx="7236459" cy="677108"/>
          </a:xfrm>
        </p:spPr>
        <p:txBody>
          <a:bodyPr/>
          <a:lstStyle/>
          <a:p>
            <a:pPr algn="l"/>
            <a:r>
              <a:rPr lang="en-DE" sz="4400" dirty="0">
                <a:solidFill>
                  <a:schemeClr val="bg1"/>
                </a:solidFill>
                <a:latin typeface="PT Sans" panose="020B0503020203020204" pitchFamily="34" charset="77"/>
              </a:rPr>
              <a:t>Introduction</a:t>
            </a:r>
          </a:p>
        </p:txBody>
      </p:sp>
      <p:sp>
        <p:nvSpPr>
          <p:cNvPr id="6" name="TextBox 5">
            <a:extLst>
              <a:ext uri="{FF2B5EF4-FFF2-40B4-BE49-F238E27FC236}">
                <a16:creationId xmlns:a16="http://schemas.microsoft.com/office/drawing/2014/main" id="{EC9D8662-4714-1281-7204-C25181EA9A44}"/>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53194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7BC396-339D-ED57-D163-2A10378091B3}"/>
              </a:ext>
            </a:extLst>
          </p:cNvPr>
          <p:cNvSpPr>
            <a:spLocks noGrp="1"/>
          </p:cNvSpPr>
          <p:nvPr>
            <p:ph type="body" sz="quarter" idx="13"/>
          </p:nvPr>
        </p:nvSpPr>
        <p:spPr>
          <a:xfrm>
            <a:off x="518317" y="2062716"/>
            <a:ext cx="5577683" cy="4138059"/>
          </a:xfrm>
        </p:spPr>
        <p:txBody>
          <a:bodyPr>
            <a:normAutofit/>
          </a:bodyPr>
          <a:lstStyle/>
          <a:p>
            <a:pPr marL="285750" indent="-285750">
              <a:buFont typeface="Arial" panose="020B0604020202020204" pitchFamily="34" charset="0"/>
              <a:buChar char="•"/>
            </a:pPr>
            <a:r>
              <a:rPr lang="en-GB" dirty="0">
                <a:effectLst/>
                <a:latin typeface="+mn-lt"/>
              </a:rPr>
              <a:t>The Transformer model was initially introduced for natural language processing tasks, such as machine translation and text generation. It is a sequence-to-sequence model that uses self-attention mechanisms to capture dependencies between words in a sequence.</a:t>
            </a:r>
          </a:p>
          <a:p>
            <a:pPr marL="285750" indent="-285750">
              <a:buFont typeface="Arial" panose="020B0604020202020204" pitchFamily="34" charset="0"/>
              <a:buChar char="•"/>
            </a:pPr>
            <a:r>
              <a:rPr lang="en-GB" dirty="0">
                <a:latin typeface="+mn-lt"/>
              </a:rPr>
              <a:t>T</a:t>
            </a:r>
            <a:r>
              <a:rPr lang="en-GB" dirty="0">
                <a:effectLst/>
                <a:latin typeface="+mn-lt"/>
              </a:rPr>
              <a:t>he Vision Transformer (ViT) extends the Transformer architecture for computer vision tasks. While traditional convolutional neural networks (CNNs) have been the dominant approach for image classification and other vision tasks, the ViT explores the potential of self-attention mechanisms in processing images directly.</a:t>
            </a:r>
            <a:endParaRPr lang="en-GB" dirty="0">
              <a:latin typeface="+mn-lt"/>
            </a:endParaRPr>
          </a:p>
          <a:p>
            <a:endParaRPr lang="en-GB" dirty="0">
              <a:effectLst/>
              <a:latin typeface="+mn-lt"/>
            </a:endParaRPr>
          </a:p>
          <a:p>
            <a:pPr marL="285750" indent="-285750">
              <a:buFont typeface="Arial" panose="020B0604020202020204" pitchFamily="34" charset="0"/>
              <a:buChar char="•"/>
            </a:pPr>
            <a:endParaRPr lang="en-DE" dirty="0">
              <a:latin typeface="PT Sans" panose="020B0503020203020204" pitchFamily="34" charset="77"/>
            </a:endParaRPr>
          </a:p>
        </p:txBody>
      </p:sp>
      <p:sp>
        <p:nvSpPr>
          <p:cNvPr id="7" name="Title 5">
            <a:extLst>
              <a:ext uri="{FF2B5EF4-FFF2-40B4-BE49-F238E27FC236}">
                <a16:creationId xmlns:a16="http://schemas.microsoft.com/office/drawing/2014/main" id="{99FDDCDA-FDF1-7DC0-3E87-A32EEBEF5F31}"/>
              </a:ext>
            </a:extLst>
          </p:cNvPr>
          <p:cNvSpPr txBox="1">
            <a:spLocks/>
          </p:cNvSpPr>
          <p:nvPr/>
        </p:nvSpPr>
        <p:spPr>
          <a:xfrm>
            <a:off x="634200" y="494391"/>
            <a:ext cx="10291099" cy="7478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041E42"/>
                </a:solidFill>
                <a:latin typeface="+mj-lt"/>
                <a:ea typeface="+mj-ea"/>
                <a:cs typeface="+mj-cs"/>
              </a:defRPr>
            </a:lvl1pPr>
          </a:lstStyle>
          <a:p>
            <a:r>
              <a:rPr lang="en-GB" b="1" dirty="0">
                <a:solidFill>
                  <a:schemeClr val="tx2"/>
                </a:solidFill>
                <a:latin typeface="FAUSans Office" panose="020B0504010101010104"/>
                <a:ea typeface="+mn-ea"/>
                <a:cs typeface="+mn-cs"/>
              </a:rPr>
              <a:t>Introduction</a:t>
            </a:r>
          </a:p>
        </p:txBody>
      </p:sp>
      <p:sp>
        <p:nvSpPr>
          <p:cNvPr id="13" name="object 25">
            <a:extLst>
              <a:ext uri="{FF2B5EF4-FFF2-40B4-BE49-F238E27FC236}">
                <a16:creationId xmlns:a16="http://schemas.microsoft.com/office/drawing/2014/main" id="{D062A4CB-A89A-32E9-7633-9F5AABB46882}"/>
              </a:ext>
            </a:extLst>
          </p:cNvPr>
          <p:cNvSpPr txBox="1">
            <a:spLocks/>
          </p:cNvSpPr>
          <p:nvPr/>
        </p:nvSpPr>
        <p:spPr>
          <a:xfrm>
            <a:off x="10252009" y="6634796"/>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rgbClr val="000000"/>
                </a:solidFill>
              </a:rPr>
              <a:t>Technische</a:t>
            </a:r>
            <a:r>
              <a:rPr lang="en-GB" sz="800" spc="-35" dirty="0">
                <a:solidFill>
                  <a:srgbClr val="000000"/>
                </a:solidFill>
              </a:rPr>
              <a:t> </a:t>
            </a:r>
            <a:r>
              <a:rPr lang="en-GB" sz="800" spc="-10" dirty="0" err="1">
                <a:solidFill>
                  <a:srgbClr val="000000"/>
                </a:solidFill>
              </a:rPr>
              <a:t>Fakultät</a:t>
            </a:r>
            <a:endParaRPr lang="en-GB" sz="800" spc="-10" dirty="0">
              <a:solidFill>
                <a:srgbClr val="000000"/>
              </a:solidFill>
            </a:endParaRPr>
          </a:p>
        </p:txBody>
      </p:sp>
      <p:sp>
        <p:nvSpPr>
          <p:cNvPr id="14" name="object 27">
            <a:extLst>
              <a:ext uri="{FF2B5EF4-FFF2-40B4-BE49-F238E27FC236}">
                <a16:creationId xmlns:a16="http://schemas.microsoft.com/office/drawing/2014/main" id="{B59F4D15-05B6-467D-7B3D-D175C927A3E2}"/>
              </a:ext>
            </a:extLst>
          </p:cNvPr>
          <p:cNvSpPr txBox="1">
            <a:spLocks/>
          </p:cNvSpPr>
          <p:nvPr/>
        </p:nvSpPr>
        <p:spPr>
          <a:xfrm>
            <a:off x="11525199" y="6627526"/>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rgbClr val="000000"/>
                </a:solidFill>
              </a:rPr>
              <a:pPr marL="93980">
                <a:spcBef>
                  <a:spcPts val="25"/>
                </a:spcBef>
              </a:pPr>
              <a:t>7</a:t>
            </a:fld>
            <a:endParaRPr lang="en-DE" sz="800" dirty="0">
              <a:solidFill>
                <a:srgbClr val="000000"/>
              </a:solidFill>
            </a:endParaRPr>
          </a:p>
        </p:txBody>
      </p:sp>
      <p:sp>
        <p:nvSpPr>
          <p:cNvPr id="15" name="TextBox 14">
            <a:extLst>
              <a:ext uri="{FF2B5EF4-FFF2-40B4-BE49-F238E27FC236}">
                <a16:creationId xmlns:a16="http://schemas.microsoft.com/office/drawing/2014/main" id="{8DF26592-90D8-8613-AF11-808DD8365B8F}"/>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pic>
        <p:nvPicPr>
          <p:cNvPr id="4" name="Picture 8" descr="A diagram of a process&#10;&#10;Description automatically generated">
            <a:extLst>
              <a:ext uri="{FF2B5EF4-FFF2-40B4-BE49-F238E27FC236}">
                <a16:creationId xmlns:a16="http://schemas.microsoft.com/office/drawing/2014/main" id="{F137C590-2712-7264-54A1-47B7D365D176}"/>
              </a:ext>
            </a:extLst>
          </p:cNvPr>
          <p:cNvPicPr>
            <a:picLocks noChangeAspect="1"/>
          </p:cNvPicPr>
          <p:nvPr/>
        </p:nvPicPr>
        <p:blipFill rotWithShape="1">
          <a:blip r:embed="rId2"/>
          <a:stretch/>
        </p:blipFill>
        <p:spPr>
          <a:xfrm>
            <a:off x="6552606" y="1970901"/>
            <a:ext cx="4972593" cy="3704581"/>
          </a:xfrm>
          <a:prstGeom prst="rect">
            <a:avLst/>
          </a:prstGeom>
          <a:noFill/>
          <a:effectLst/>
        </p:spPr>
      </p:pic>
    </p:spTree>
    <p:extLst>
      <p:ext uri="{BB962C8B-B14F-4D97-AF65-F5344CB8AC3E}">
        <p14:creationId xmlns:p14="http://schemas.microsoft.com/office/powerpoint/2010/main" val="630704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26A-A7DC-1A1B-9664-D326579DFE64}"/>
              </a:ext>
            </a:extLst>
          </p:cNvPr>
          <p:cNvSpPr>
            <a:spLocks noGrp="1"/>
          </p:cNvSpPr>
          <p:nvPr>
            <p:ph type="title"/>
          </p:nvPr>
        </p:nvSpPr>
        <p:spPr>
          <a:xfrm>
            <a:off x="934288" y="3090446"/>
            <a:ext cx="7236459" cy="677108"/>
          </a:xfrm>
        </p:spPr>
        <p:txBody>
          <a:bodyPr wrap="square" lIns="0" tIns="0" rIns="0" bIns="0" anchor="t">
            <a:spAutoFit/>
          </a:bodyPr>
          <a:lstStyle/>
          <a:p>
            <a:pPr algn="l"/>
            <a:r>
              <a:rPr lang="en-DE" sz="4400" dirty="0">
                <a:solidFill>
                  <a:schemeClr val="bg1"/>
                </a:solidFill>
                <a:latin typeface="PT Sans"/>
              </a:rPr>
              <a:t>Motivation</a:t>
            </a:r>
            <a:endParaRPr lang="en-US" dirty="0">
              <a:solidFill>
                <a:schemeClr val="bg1"/>
              </a:solidFill>
            </a:endParaRPr>
          </a:p>
        </p:txBody>
      </p:sp>
      <p:sp>
        <p:nvSpPr>
          <p:cNvPr id="6" name="TextBox 5">
            <a:extLst>
              <a:ext uri="{FF2B5EF4-FFF2-40B4-BE49-F238E27FC236}">
                <a16:creationId xmlns:a16="http://schemas.microsoft.com/office/drawing/2014/main" id="{EC9D8662-4714-1281-7204-C25181EA9A44}"/>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809201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4586C1-93F9-ADC5-2538-6E10238B83F4}"/>
              </a:ext>
            </a:extLst>
          </p:cNvPr>
          <p:cNvSpPr>
            <a:spLocks noGrp="1"/>
          </p:cNvSpPr>
          <p:nvPr>
            <p:ph type="sldNum" sz="quarter" idx="12"/>
          </p:nvPr>
        </p:nvSpPr>
        <p:spPr>
          <a:xfrm>
            <a:off x="11475772" y="6442174"/>
            <a:ext cx="201929" cy="139065"/>
          </a:xfrm>
        </p:spPr>
        <p:txBody>
          <a:bodyPr vert="horz" lIns="91440" tIns="45720" rIns="91440" bIns="45720" rtlCol="0" anchor="ctr">
            <a:normAutofit fontScale="40000" lnSpcReduction="20000"/>
          </a:bodyPr>
          <a:lstStyle/>
          <a:p>
            <a:pPr>
              <a:spcAft>
                <a:spcPts val="600"/>
              </a:spcAft>
              <a:defRPr/>
            </a:pPr>
            <a:fld id="{D949F9DF-37BD-4CD6-BF49-65BA579E1D7A}" type="slidenum">
              <a:rPr lang="en-US">
                <a:latin typeface="Calibri" panose="020F0502020204030204"/>
              </a:rPr>
              <a:pPr>
                <a:spcAft>
                  <a:spcPts val="600"/>
                </a:spcAft>
                <a:defRPr/>
              </a:pPr>
              <a:t>9</a:t>
            </a:fld>
            <a:endParaRPr lang="en-US">
              <a:latin typeface="Calibri" panose="020F0502020204030204"/>
            </a:endParaRPr>
          </a:p>
        </p:txBody>
      </p:sp>
      <p:sp>
        <p:nvSpPr>
          <p:cNvPr id="19" name="Text Placeholder 4">
            <a:extLst>
              <a:ext uri="{FF2B5EF4-FFF2-40B4-BE49-F238E27FC236}">
                <a16:creationId xmlns:a16="http://schemas.microsoft.com/office/drawing/2014/main" id="{0C70DDF5-AB2D-2BB4-8DF7-24956EDE97B4}"/>
              </a:ext>
            </a:extLst>
          </p:cNvPr>
          <p:cNvSpPr>
            <a:spLocks noGrp="1"/>
          </p:cNvSpPr>
          <p:nvPr>
            <p:ph type="body" sz="quarter" idx="13"/>
          </p:nvPr>
        </p:nvSpPr>
        <p:spPr>
          <a:xfrm>
            <a:off x="851475" y="1787229"/>
            <a:ext cx="6002110" cy="3729034"/>
          </a:xfrm>
        </p:spPr>
        <p:txBody>
          <a:bodyPr vert="horz" lIns="91440" tIns="45720" rIns="91440" bIns="45720" rtlCol="0" anchor="t">
            <a:normAutofit/>
          </a:bodyPr>
          <a:lstStyle/>
          <a:p>
            <a:r>
              <a:rPr lang="en-US" sz="2000" dirty="0"/>
              <a:t>Unlike RNN which process sequence step by step, transformers utilize a self-attention mechanism</a:t>
            </a:r>
          </a:p>
          <a:p>
            <a:r>
              <a:rPr lang="en-US" sz="2000" dirty="0"/>
              <a:t>Self-attention mechanism allows to attend all positions in the sequence at once</a:t>
            </a:r>
            <a:endParaRPr lang="en-US" sz="2000" dirty="0">
              <a:cs typeface="Calibri"/>
            </a:endParaRPr>
          </a:p>
          <a:p>
            <a:r>
              <a:rPr lang="en-US" sz="2000" dirty="0"/>
              <a:t>They are based on seq2seq method, i.e., transforming sequence into other sequences</a:t>
            </a:r>
            <a:endParaRPr lang="en-US" sz="2000" dirty="0">
              <a:cs typeface="Calibri" panose="020F0502020204030204"/>
            </a:endParaRPr>
          </a:p>
          <a:p>
            <a:r>
              <a:rPr lang="en-US" sz="2000" dirty="0"/>
              <a:t>Transformers have achieved the state-of-the-art performance in numerous natural language processing (NLP) tasks.</a:t>
            </a:r>
            <a:endParaRPr lang="en-US" sz="2000" dirty="0">
              <a:cs typeface="Calibri" panose="020F0502020204030204"/>
            </a:endParaRPr>
          </a:p>
        </p:txBody>
      </p:sp>
      <p:sp>
        <p:nvSpPr>
          <p:cNvPr id="6" name="Title 5">
            <a:extLst>
              <a:ext uri="{FF2B5EF4-FFF2-40B4-BE49-F238E27FC236}">
                <a16:creationId xmlns:a16="http://schemas.microsoft.com/office/drawing/2014/main" id="{950CAE7D-C6F4-13A8-146F-56B19C8767A9}"/>
              </a:ext>
            </a:extLst>
          </p:cNvPr>
          <p:cNvSpPr>
            <a:spLocks noGrp="1"/>
          </p:cNvSpPr>
          <p:nvPr>
            <p:ph type="title"/>
          </p:nvPr>
        </p:nvSpPr>
        <p:spPr>
          <a:xfrm>
            <a:off x="651328" y="167844"/>
            <a:ext cx="6002110" cy="1495425"/>
          </a:xfrm>
        </p:spPr>
        <p:txBody>
          <a:bodyPr vert="horz" lIns="91440" tIns="45720" rIns="91440" bIns="45720" rtlCol="0" anchor="ctr">
            <a:normAutofit/>
          </a:bodyPr>
          <a:lstStyle/>
          <a:p>
            <a:r>
              <a:rPr lang="en-US" sz="4000" b="1" dirty="0">
                <a:solidFill>
                  <a:schemeClr val="tx1"/>
                </a:solidFill>
              </a:rPr>
              <a:t>Motivation</a:t>
            </a:r>
          </a:p>
        </p:txBody>
      </p:sp>
      <p:pic>
        <p:nvPicPr>
          <p:cNvPr id="20" name="Picture 9" descr="3D blocks cube drawn on a chalkboard">
            <a:extLst>
              <a:ext uri="{FF2B5EF4-FFF2-40B4-BE49-F238E27FC236}">
                <a16:creationId xmlns:a16="http://schemas.microsoft.com/office/drawing/2014/main" id="{D195F4FE-CBDA-62F6-4EDB-3A04B8803F29}"/>
              </a:ext>
            </a:extLst>
          </p:cNvPr>
          <p:cNvPicPr>
            <a:picLocks noChangeAspect="1"/>
          </p:cNvPicPr>
          <p:nvPr/>
        </p:nvPicPr>
        <p:blipFill rotWithShape="1">
          <a:blip r:embed="rId3"/>
          <a:srcRect l="7363" r="44076" b="-10"/>
          <a:stretch/>
        </p:blipFill>
        <p:spPr>
          <a:xfrm>
            <a:off x="7199440" y="10"/>
            <a:ext cx="4992560" cy="6857990"/>
          </a:xfrm>
          <a:prstGeom prst="rect">
            <a:avLst/>
          </a:prstGeom>
          <a:effectLst/>
        </p:spPr>
      </p:pic>
      <p:sp>
        <p:nvSpPr>
          <p:cNvPr id="5" name="object 25">
            <a:extLst>
              <a:ext uri="{FF2B5EF4-FFF2-40B4-BE49-F238E27FC236}">
                <a16:creationId xmlns:a16="http://schemas.microsoft.com/office/drawing/2014/main" id="{0C8B3576-B051-EA68-EE7F-F41D1667896E}"/>
              </a:ext>
            </a:extLst>
          </p:cNvPr>
          <p:cNvSpPr txBox="1">
            <a:spLocks/>
          </p:cNvSpPr>
          <p:nvPr/>
        </p:nvSpPr>
        <p:spPr>
          <a:xfrm>
            <a:off x="10354982" y="6601844"/>
            <a:ext cx="922655"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25"/>
              </a:spcBef>
            </a:pPr>
            <a:r>
              <a:rPr lang="en-GB" sz="800" spc="-10" dirty="0" err="1">
                <a:solidFill>
                  <a:schemeClr val="bg1"/>
                </a:solidFill>
              </a:rPr>
              <a:t>Technische</a:t>
            </a:r>
            <a:r>
              <a:rPr lang="en-GB" sz="800" spc="-35" dirty="0">
                <a:solidFill>
                  <a:schemeClr val="bg1"/>
                </a:solidFill>
              </a:rPr>
              <a:t> </a:t>
            </a:r>
            <a:r>
              <a:rPr lang="en-GB" sz="800" spc="-10" dirty="0" err="1">
                <a:solidFill>
                  <a:schemeClr val="bg1"/>
                </a:solidFill>
              </a:rPr>
              <a:t>Fakultät</a:t>
            </a:r>
            <a:endParaRPr lang="en-GB" sz="800" spc="-10" dirty="0">
              <a:solidFill>
                <a:schemeClr val="bg1"/>
              </a:solidFill>
            </a:endParaRPr>
          </a:p>
        </p:txBody>
      </p:sp>
      <p:sp>
        <p:nvSpPr>
          <p:cNvPr id="7" name="object 27">
            <a:extLst>
              <a:ext uri="{FF2B5EF4-FFF2-40B4-BE49-F238E27FC236}">
                <a16:creationId xmlns:a16="http://schemas.microsoft.com/office/drawing/2014/main" id="{4FCA28DF-6C0D-98C5-7A1F-C143090386D2}"/>
              </a:ext>
            </a:extLst>
          </p:cNvPr>
          <p:cNvSpPr txBox="1">
            <a:spLocks/>
          </p:cNvSpPr>
          <p:nvPr/>
        </p:nvSpPr>
        <p:spPr>
          <a:xfrm>
            <a:off x="11628172" y="6594574"/>
            <a:ext cx="201929" cy="126317"/>
          </a:xfrm>
          <a:prstGeom prst="rect">
            <a:avLst/>
          </a:prstGeom>
        </p:spPr>
        <p:txBody>
          <a:bodyPr vert="horz" wrap="square" lIns="0" tIns="3175"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3980">
              <a:spcBef>
                <a:spcPts val="25"/>
              </a:spcBef>
            </a:pPr>
            <a:fld id="{81D60167-4931-47E6-BA6A-407CBD079E47}" type="slidenum">
              <a:rPr lang="en-DE" sz="800" smtClean="0">
                <a:solidFill>
                  <a:schemeClr val="bg1"/>
                </a:solidFill>
              </a:rPr>
              <a:pPr marL="93980">
                <a:spcBef>
                  <a:spcPts val="25"/>
                </a:spcBef>
              </a:pPr>
              <a:t>9</a:t>
            </a:fld>
            <a:endParaRPr lang="en-DE" sz="800" dirty="0">
              <a:solidFill>
                <a:schemeClr val="bg1"/>
              </a:solidFill>
            </a:endParaRPr>
          </a:p>
        </p:txBody>
      </p:sp>
      <p:sp>
        <p:nvSpPr>
          <p:cNvPr id="8" name="TextBox 7">
            <a:extLst>
              <a:ext uri="{FF2B5EF4-FFF2-40B4-BE49-F238E27FC236}">
                <a16:creationId xmlns:a16="http://schemas.microsoft.com/office/drawing/2014/main" id="{2EB82E8A-3EA7-0D31-CBC0-DF4185FA597F}"/>
              </a:ext>
            </a:extLst>
          </p:cNvPr>
          <p:cNvSpPr txBox="1"/>
          <p:nvPr/>
        </p:nvSpPr>
        <p:spPr>
          <a:xfrm>
            <a:off x="505619" y="6519446"/>
            <a:ext cx="7664604" cy="338554"/>
          </a:xfrm>
          <a:prstGeom prst="rect">
            <a:avLst/>
          </a:prstGeom>
          <a:noFill/>
        </p:spPr>
        <p:txBody>
          <a:bodyPr wrap="square" rtlCol="0">
            <a:spAutoFit/>
          </a:bodyPr>
          <a:lstStyle/>
          <a:p>
            <a:r>
              <a:rPr lang="en-US" sz="1600" b="1" dirty="0">
                <a:solidFill>
                  <a:schemeClr val="tx2"/>
                </a:solidFill>
                <a:effectLst/>
                <a:latin typeface="FAUSans Office" panose="020B0504010101010104"/>
              </a:rPr>
              <a:t>Vision Transformer – A deep learning model for image analysis and understanding</a:t>
            </a:r>
            <a:endParaRPr lang="en-DE" sz="1600" dirty="0"/>
          </a:p>
        </p:txBody>
      </p:sp>
    </p:spTree>
    <p:extLst>
      <p:ext uri="{BB962C8B-B14F-4D97-AF65-F5344CB8AC3E}">
        <p14:creationId xmlns:p14="http://schemas.microsoft.com/office/powerpoint/2010/main" val="1151118462"/>
      </p:ext>
    </p:extLst>
  </p:cSld>
  <p:clrMapOvr>
    <a:masterClrMapping/>
  </p:clrMapOvr>
</p:sld>
</file>

<file path=ppt/theme/theme1.xml><?xml version="1.0" encoding="utf-8"?>
<a:theme xmlns:a="http://schemas.openxmlformats.org/drawingml/2006/main" name="FAU - Technische Fakultä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U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AU2" id="{BAD2DAEA-C533-5F4E-98EE-B9709BDE8851}" vid="{1911D87E-CE17-8F42-8A4F-0533AA460FB9}"/>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D4DAB62E786F14AA9CFF784029DB626" ma:contentTypeVersion="5" ma:contentTypeDescription="Ein neues Dokument erstellen." ma:contentTypeScope="" ma:versionID="864ce1a944e5b77e2e1888be5b414a42">
  <xsd:schema xmlns:xsd="http://www.w3.org/2001/XMLSchema" xmlns:xs="http://www.w3.org/2001/XMLSchema" xmlns:p="http://schemas.microsoft.com/office/2006/metadata/properties" xmlns:ns2="9f51ca0b-c619-468b-97fb-5b19639eb20b" xmlns:ns3="700375f3-f2a1-4e88-9894-895d482e728a" targetNamespace="http://schemas.microsoft.com/office/2006/metadata/properties" ma:root="true" ma:fieldsID="872c93b3da6724d4d3297189b1102e16" ns2:_="" ns3:_="">
    <xsd:import namespace="9f51ca0b-c619-468b-97fb-5b19639eb20b"/>
    <xsd:import namespace="700375f3-f2a1-4e88-9894-895d482e728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1ca0b-c619-468b-97fb-5b19639eb2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00375f3-f2a1-4e88-9894-895d482e728a" elementFormDefault="qualified">
    <xsd:import namespace="http://schemas.microsoft.com/office/2006/documentManagement/types"/>
    <xsd:import namespace="http://schemas.microsoft.com/office/infopath/2007/PartnerControls"/>
    <xsd:element name="SharedWithUsers" ma:index="11"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700375f3-f2a1-4e88-9894-895d482e728a">
      <UserInfo>
        <DisplayName>Mitglieder von CML - Vision Transformer</DisplayName>
        <AccountId>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8EC676-4E61-4CCB-855F-45A24EEDF1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51ca0b-c619-468b-97fb-5b19639eb20b"/>
    <ds:schemaRef ds:uri="700375f3-f2a1-4e88-9894-895d482e72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C1A7FE3-81F7-4596-A188-3EE8D4188E1F}">
  <ds:schemaRefs>
    <ds:schemaRef ds:uri="http://schemas.microsoft.com/office/2006/documentManagement/types"/>
    <ds:schemaRef ds:uri="http://schemas.microsoft.com/office/2006/metadata/properties"/>
    <ds:schemaRef ds:uri="http://purl.org/dc/dcmitype/"/>
    <ds:schemaRef ds:uri="9f51ca0b-c619-468b-97fb-5b19639eb20b"/>
    <ds:schemaRef ds:uri="http://purl.org/dc/elements/1.1/"/>
    <ds:schemaRef ds:uri="http://purl.org/dc/terms/"/>
    <ds:schemaRef ds:uri="http://schemas.microsoft.com/office/infopath/2007/PartnerControls"/>
    <ds:schemaRef ds:uri="http://schemas.openxmlformats.org/package/2006/metadata/core-properties"/>
    <ds:schemaRef ds:uri="700375f3-f2a1-4e88-9894-895d482e728a"/>
    <ds:schemaRef ds:uri="http://www.w3.org/XML/1998/namespace"/>
  </ds:schemaRefs>
</ds:datastoreItem>
</file>

<file path=customXml/itemProps3.xml><?xml version="1.0" encoding="utf-8"?>
<ds:datastoreItem xmlns:ds="http://schemas.openxmlformats.org/officeDocument/2006/customXml" ds:itemID="{E457329C-FB5F-4A4D-B331-82D30E9A7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2203</TotalTime>
  <Words>3414</Words>
  <Application>Microsoft Macintosh PowerPoint</Application>
  <PresentationFormat>Widescreen</PresentationFormat>
  <Paragraphs>727</Paragraphs>
  <Slides>52</Slides>
  <Notes>12</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52</vt:i4>
      </vt:variant>
    </vt:vector>
  </HeadingPairs>
  <TitlesOfParts>
    <vt:vector size="65" baseType="lpstr">
      <vt:lpstr>Arial</vt:lpstr>
      <vt:lpstr>Calibri</vt:lpstr>
      <vt:lpstr>Cambria Math</vt:lpstr>
      <vt:lpstr>Courier New</vt:lpstr>
      <vt:lpstr>FAUSans Office</vt:lpstr>
      <vt:lpstr>Palatino Linotype</vt:lpstr>
      <vt:lpstr>PT Sans</vt:lpstr>
      <vt:lpstr>Söhne</vt:lpstr>
      <vt:lpstr>source-serif-pro</vt:lpstr>
      <vt:lpstr>Symbol</vt:lpstr>
      <vt:lpstr>Times New Roman</vt:lpstr>
      <vt:lpstr>FAU - Technische Fakultät</vt:lpstr>
      <vt:lpstr>FAU2</vt:lpstr>
      <vt:lpstr>PowerPoint Presentation</vt:lpstr>
      <vt:lpstr>Vision Transformer – A Deep Learning model for Image Analysis and Understanding   CML: Control, Machine Learning and Numerics</vt:lpstr>
      <vt:lpstr>Group Members</vt:lpstr>
      <vt:lpstr>Course Advisors</vt:lpstr>
      <vt:lpstr>PowerPoint Presentation</vt:lpstr>
      <vt:lpstr>Introduction</vt:lpstr>
      <vt:lpstr>PowerPoint Presentation</vt:lpstr>
      <vt:lpstr>Motivation</vt:lpstr>
      <vt:lpstr>Motivation</vt:lpstr>
      <vt:lpstr>Evolution of Transformers</vt:lpstr>
      <vt:lpstr>PowerPoint Presentation</vt:lpstr>
      <vt:lpstr>PowerPoint Presentation</vt:lpstr>
      <vt:lpstr>PowerPoint Presentation</vt:lpstr>
      <vt:lpstr>PowerPoint Presentation</vt:lpstr>
      <vt:lpstr>Vision Transformer  Architecture</vt:lpstr>
      <vt:lpstr>PowerPoint Presentation</vt:lpstr>
      <vt:lpstr>PowerPoint Presentation</vt:lpstr>
      <vt:lpstr>1. Patch Embedding</vt:lpstr>
      <vt:lpstr>PowerPoint Presentation</vt:lpstr>
      <vt:lpstr>1. Patch Embedding</vt:lpstr>
      <vt:lpstr>1. Patch Embedding</vt:lpstr>
      <vt:lpstr>1. Patch Embedding</vt:lpstr>
      <vt:lpstr>1. Patch Embedding</vt:lpstr>
      <vt:lpstr>1. Patch Embedding</vt:lpstr>
      <vt:lpstr>1. Patch Embedding</vt:lpstr>
      <vt:lpstr>1. Patch Embedding</vt:lpstr>
      <vt:lpstr>1. Patch Embedding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Performance, Limitations and Future Improvements</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Agrawal, Apurwa</cp:lastModifiedBy>
  <cp:revision>6</cp:revision>
  <dcterms:created xsi:type="dcterms:W3CDTF">2021-11-18T07:49:57Z</dcterms:created>
  <dcterms:modified xsi:type="dcterms:W3CDTF">2023-07-09T19:46:45Z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0x0101000D4DAB62E786F14AA9CFF784029DB626</vt:lpwstr>
  </property>
</Properties>
</file>