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notesMasterIdLst>
    <p:notesMasterId r:id="rId39"/>
  </p:notesMasterIdLst>
  <p:sldIdLst>
    <p:sldId id="305" r:id="rId5"/>
    <p:sldId id="306" r:id="rId6"/>
    <p:sldId id="309" r:id="rId7"/>
    <p:sldId id="275" r:id="rId8"/>
    <p:sldId id="310" r:id="rId9"/>
    <p:sldId id="278" r:id="rId10"/>
    <p:sldId id="279" r:id="rId11"/>
    <p:sldId id="308" r:id="rId12"/>
    <p:sldId id="316" r:id="rId13"/>
    <p:sldId id="328" r:id="rId14"/>
    <p:sldId id="326" r:id="rId15"/>
    <p:sldId id="258" r:id="rId16"/>
    <p:sldId id="318" r:id="rId17"/>
    <p:sldId id="325" r:id="rId18"/>
    <p:sldId id="327" r:id="rId19"/>
    <p:sldId id="320" r:id="rId20"/>
    <p:sldId id="259" r:id="rId21"/>
    <p:sldId id="260" r:id="rId22"/>
    <p:sldId id="303" r:id="rId23"/>
    <p:sldId id="283" r:id="rId24"/>
    <p:sldId id="261" r:id="rId25"/>
    <p:sldId id="287" r:id="rId26"/>
    <p:sldId id="324" r:id="rId27"/>
    <p:sldId id="293" r:id="rId28"/>
    <p:sldId id="298" r:id="rId29"/>
    <p:sldId id="300" r:id="rId30"/>
    <p:sldId id="301" r:id="rId31"/>
    <p:sldId id="302" r:id="rId32"/>
    <p:sldId id="304" r:id="rId33"/>
    <p:sldId id="269" r:id="rId34"/>
    <p:sldId id="270" r:id="rId35"/>
    <p:sldId id="271" r:id="rId36"/>
    <p:sldId id="295" r:id="rId37"/>
    <p:sldId id="311" r:id="rId3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BE91F-FAA1-0D62-C43D-78169735DDC7}" v="3" dt="2024-06-29T13:31:00.926"/>
    <p1510:client id="{054D9AD1-2FF6-EFF2-837C-F96EA99EA149}" v="4" dt="2024-06-29T12:55:02.407"/>
    <p1510:client id="{29B92BDA-DEF8-BB69-CB80-7844298C6977}" v="2" dt="2024-06-30T10:05:13.964"/>
    <p1510:client id="{4551C2FC-F437-40FE-8D49-363850637018}" v="212" dt="2024-06-29T13:37:42.288"/>
    <p1510:client id="{473D887A-8666-48C4-9598-495835552C48}" v="51" dt="2024-06-29T12:10:14.938"/>
    <p1510:client id="{66BD0115-4C0C-9522-8465-83C5118C2E52}" v="121" dt="2024-06-29T10:36:51.399"/>
    <p1510:client id="{74EEEBAE-F654-5AE6-DF37-4C66B6CC2E22}" v="43" dt="2024-06-29T11:50:01.283"/>
    <p1510:client id="{7F24270C-0B39-C29D-913D-18E11F6E2430}" v="2" dt="2024-06-29T13:24:01.990"/>
    <p1510:client id="{9BBC1601-F5DF-4FC0-94BC-114F5048534C}" v="10" dt="2024-06-29T11:38:27.511"/>
    <p1510:client id="{B6ADC7CA-26F4-6C97-CB74-F8D6C9C4AB05}" v="13" dt="2024-06-29T13:08:24.685"/>
    <p1510:client id="{CF22F046-7A30-E943-95B7-99EFB132E11A}" v="4742" dt="2024-06-30T10:20:53.665"/>
    <p1510:client id="{D3372285-2F7D-C480-B422-9460EA7EDD50}" v="7" dt="2024-06-29T13:51:51.147"/>
    <p1510:client id="{D9E54CBE-85B1-5448-C4B4-5A037B09A5CE}" v="638" dt="2024-06-29T14:10:24.800"/>
    <p1510:client id="{DCD240DB-2F70-C9E4-EAFC-45B6BC032E49}" v="46" dt="2024-06-30T09:50:03.860"/>
    <p1510:client id="{FE76D0AF-5A73-9745-FB70-E6B955CF29D9}" v="2" dt="2024-06-29T13:34:00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EAC43-467B-4624-927F-A4E103A1C5A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787C23-3600-4A52-8C4E-927D221CB6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Causal Sufficiency: </a:t>
          </a:r>
        </a:p>
        <a:p>
          <a:pPr>
            <a:lnSpc>
              <a:spcPct val="100000"/>
            </a:lnSpc>
          </a:pPr>
          <a:r>
            <a:rPr lang="en-GB"/>
            <a:t>there are no unobserved confounders of any of the variables in the graph.</a:t>
          </a:r>
          <a:endParaRPr lang="en-US"/>
        </a:p>
      </dgm:t>
    </dgm:pt>
    <dgm:pt modelId="{53530FEE-30D3-4DC7-99AE-77EF79B4A965}" type="parTrans" cxnId="{02AF0458-4415-4AFE-9282-71D00F3C8AEE}">
      <dgm:prSet/>
      <dgm:spPr/>
      <dgm:t>
        <a:bodyPr/>
        <a:lstStyle/>
        <a:p>
          <a:endParaRPr lang="en-US"/>
        </a:p>
      </dgm:t>
    </dgm:pt>
    <dgm:pt modelId="{852ADC4B-111D-413A-92E0-3916006AFC37}" type="sibTrans" cxnId="{02AF0458-4415-4AFE-9282-71D00F3C8A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A8D406-1E96-4329-9C8F-A91AA3D342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Acyclicity:</a:t>
          </a:r>
          <a:r>
            <a:rPr lang="en-GB"/>
            <a:t> </a:t>
          </a:r>
        </a:p>
        <a:p>
          <a:pPr>
            <a:lnSpc>
              <a:spcPct val="100000"/>
            </a:lnSpc>
          </a:pPr>
          <a:r>
            <a:rPr lang="en-GB"/>
            <a:t>still assuming there are no cycles in the graph.</a:t>
          </a:r>
          <a:endParaRPr lang="en-US"/>
        </a:p>
      </dgm:t>
    </dgm:pt>
    <dgm:pt modelId="{A65B5F52-7ABA-40F2-B615-362E67646DEF}" type="parTrans" cxnId="{25A42F9D-6A3D-4BA5-AB3D-6886191EA1E9}">
      <dgm:prSet/>
      <dgm:spPr/>
      <dgm:t>
        <a:bodyPr/>
        <a:lstStyle/>
        <a:p>
          <a:endParaRPr lang="en-US"/>
        </a:p>
      </dgm:t>
    </dgm:pt>
    <dgm:pt modelId="{775ADA03-C832-4C37-8437-8B037970F9B7}" type="sibTrans" cxnId="{25A42F9D-6A3D-4BA5-AB3D-6886191EA1E9}">
      <dgm:prSet/>
      <dgm:spPr/>
      <dgm:t>
        <a:bodyPr/>
        <a:lstStyle/>
        <a:p>
          <a:endParaRPr lang="en-US"/>
        </a:p>
      </dgm:t>
    </dgm:pt>
    <dgm:pt modelId="{04E7D575-3378-452A-A836-588A1CEC04F1}" type="pres">
      <dgm:prSet presAssocID="{F66EAC43-467B-4624-927F-A4E103A1C5A6}" presName="root" presStyleCnt="0">
        <dgm:presLayoutVars>
          <dgm:dir/>
          <dgm:resizeHandles val="exact"/>
        </dgm:presLayoutVars>
      </dgm:prSet>
      <dgm:spPr/>
    </dgm:pt>
    <dgm:pt modelId="{E919924B-D167-4C58-9E24-FF4F07A0CEC7}" type="pres">
      <dgm:prSet presAssocID="{F66EAC43-467B-4624-927F-A4E103A1C5A6}" presName="container" presStyleCnt="0">
        <dgm:presLayoutVars>
          <dgm:dir/>
          <dgm:resizeHandles val="exact"/>
        </dgm:presLayoutVars>
      </dgm:prSet>
      <dgm:spPr/>
    </dgm:pt>
    <dgm:pt modelId="{6DBAAA91-7CD1-41C7-B72A-1661868376F3}" type="pres">
      <dgm:prSet presAssocID="{44787C23-3600-4A52-8C4E-927D221CB664}" presName="compNode" presStyleCnt="0"/>
      <dgm:spPr/>
    </dgm:pt>
    <dgm:pt modelId="{0B536A8B-6B53-4C02-9FEE-E0ECF3AB512E}" type="pres">
      <dgm:prSet presAssocID="{44787C23-3600-4A52-8C4E-927D221CB664}" presName="iconBgRect" presStyleLbl="bgShp" presStyleIdx="0" presStyleCnt="2"/>
      <dgm:spPr/>
    </dgm:pt>
    <dgm:pt modelId="{1EDE2F07-779B-4D02-802B-1466EEB7169B}" type="pres">
      <dgm:prSet presAssocID="{44787C23-3600-4A52-8C4E-927D221CB664}" presName="iconRect" presStyleLbl="node1" presStyleIdx="0" presStyleCnt="2"/>
      <dgm:spPr/>
    </dgm:pt>
    <dgm:pt modelId="{C3889ED2-4560-4997-9717-25D6F02397F8}" type="pres">
      <dgm:prSet presAssocID="{44787C23-3600-4A52-8C4E-927D221CB664}" presName="spaceRect" presStyleCnt="0"/>
      <dgm:spPr/>
    </dgm:pt>
    <dgm:pt modelId="{E01C940F-5D22-4778-9FCB-0BAAFF278F3E}" type="pres">
      <dgm:prSet presAssocID="{44787C23-3600-4A52-8C4E-927D221CB664}" presName="textRect" presStyleLbl="revTx" presStyleIdx="0" presStyleCnt="2">
        <dgm:presLayoutVars>
          <dgm:chMax val="1"/>
          <dgm:chPref val="1"/>
        </dgm:presLayoutVars>
      </dgm:prSet>
      <dgm:spPr/>
    </dgm:pt>
    <dgm:pt modelId="{C214AA47-6199-4DA1-BFE2-25B3FC14EFFE}" type="pres">
      <dgm:prSet presAssocID="{852ADC4B-111D-413A-92E0-3916006AFC37}" presName="sibTrans" presStyleLbl="sibTrans2D1" presStyleIdx="0" presStyleCnt="0"/>
      <dgm:spPr/>
    </dgm:pt>
    <dgm:pt modelId="{1E1C0416-46FB-4219-8622-0B271F1A5B38}" type="pres">
      <dgm:prSet presAssocID="{AEA8D406-1E96-4329-9C8F-A91AA3D342C0}" presName="compNode" presStyleCnt="0"/>
      <dgm:spPr/>
    </dgm:pt>
    <dgm:pt modelId="{72A328E6-296F-4C44-A74E-3F16D28FD774}" type="pres">
      <dgm:prSet presAssocID="{AEA8D406-1E96-4329-9C8F-A91AA3D342C0}" presName="iconBgRect" presStyleLbl="bgShp" presStyleIdx="1" presStyleCnt="2"/>
      <dgm:spPr/>
    </dgm:pt>
    <dgm:pt modelId="{6157DA84-96D0-49B5-B3C7-D353357178AC}" type="pres">
      <dgm:prSet presAssocID="{AEA8D406-1E96-4329-9C8F-A91AA3D342C0}" presName="iconRect" presStyleLbl="node1" presStyleIdx="1" presStyleCnt="2"/>
      <dgm:spPr/>
    </dgm:pt>
    <dgm:pt modelId="{F631D595-14F7-413B-8BD8-F73CD50C9B35}" type="pres">
      <dgm:prSet presAssocID="{AEA8D406-1E96-4329-9C8F-A91AA3D342C0}" presName="spaceRect" presStyleCnt="0"/>
      <dgm:spPr/>
    </dgm:pt>
    <dgm:pt modelId="{815C41CA-9F37-4E84-A00F-61E29B2A0BBB}" type="pres">
      <dgm:prSet presAssocID="{AEA8D406-1E96-4329-9C8F-A91AA3D342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7A230A-10DC-42FF-AC5B-7B46F32CD7FF}" type="presOf" srcId="{AEA8D406-1E96-4329-9C8F-A91AA3D342C0}" destId="{815C41CA-9F37-4E84-A00F-61E29B2A0BBB}" srcOrd="0" destOrd="0" presId="urn:microsoft.com/office/officeart/2018/2/layout/IconCircleList"/>
    <dgm:cxn modelId="{F73A1314-A3BA-4E6F-B9A4-62EF1623D016}" type="presOf" srcId="{852ADC4B-111D-413A-92E0-3916006AFC37}" destId="{C214AA47-6199-4DA1-BFE2-25B3FC14EFFE}" srcOrd="0" destOrd="0" presId="urn:microsoft.com/office/officeart/2018/2/layout/IconCircleList"/>
    <dgm:cxn modelId="{B0176057-1ADB-46D2-8180-B1AEFB82CF38}" type="presOf" srcId="{44787C23-3600-4A52-8C4E-927D221CB664}" destId="{E01C940F-5D22-4778-9FCB-0BAAFF278F3E}" srcOrd="0" destOrd="0" presId="urn:microsoft.com/office/officeart/2018/2/layout/IconCircleList"/>
    <dgm:cxn modelId="{02AF0458-4415-4AFE-9282-71D00F3C8AEE}" srcId="{F66EAC43-467B-4624-927F-A4E103A1C5A6}" destId="{44787C23-3600-4A52-8C4E-927D221CB664}" srcOrd="0" destOrd="0" parTransId="{53530FEE-30D3-4DC7-99AE-77EF79B4A965}" sibTransId="{852ADC4B-111D-413A-92E0-3916006AFC37}"/>
    <dgm:cxn modelId="{25A42F9D-6A3D-4BA5-AB3D-6886191EA1E9}" srcId="{F66EAC43-467B-4624-927F-A4E103A1C5A6}" destId="{AEA8D406-1E96-4329-9C8F-A91AA3D342C0}" srcOrd="1" destOrd="0" parTransId="{A65B5F52-7ABA-40F2-B615-362E67646DEF}" sibTransId="{775ADA03-C832-4C37-8437-8B037970F9B7}"/>
    <dgm:cxn modelId="{702D1AD4-EFD6-4358-A661-2F1241B417A2}" type="presOf" srcId="{F66EAC43-467B-4624-927F-A4E103A1C5A6}" destId="{04E7D575-3378-452A-A836-588A1CEC04F1}" srcOrd="0" destOrd="0" presId="urn:microsoft.com/office/officeart/2018/2/layout/IconCircleList"/>
    <dgm:cxn modelId="{5273CECE-84DD-4360-9112-920FF64C54BA}" type="presParOf" srcId="{04E7D575-3378-452A-A836-588A1CEC04F1}" destId="{E919924B-D167-4C58-9E24-FF4F07A0CEC7}" srcOrd="0" destOrd="0" presId="urn:microsoft.com/office/officeart/2018/2/layout/IconCircleList"/>
    <dgm:cxn modelId="{8493B708-F8E2-44A9-B9E6-D59B5B6F52E9}" type="presParOf" srcId="{E919924B-D167-4C58-9E24-FF4F07A0CEC7}" destId="{6DBAAA91-7CD1-41C7-B72A-1661868376F3}" srcOrd="0" destOrd="0" presId="urn:microsoft.com/office/officeart/2018/2/layout/IconCircleList"/>
    <dgm:cxn modelId="{3BB3A331-CD3A-47B6-BD4C-B423ED255546}" type="presParOf" srcId="{6DBAAA91-7CD1-41C7-B72A-1661868376F3}" destId="{0B536A8B-6B53-4C02-9FEE-E0ECF3AB512E}" srcOrd="0" destOrd="0" presId="urn:microsoft.com/office/officeart/2018/2/layout/IconCircleList"/>
    <dgm:cxn modelId="{F9A4AA9C-4821-4B83-8209-27C8187B3665}" type="presParOf" srcId="{6DBAAA91-7CD1-41C7-B72A-1661868376F3}" destId="{1EDE2F07-779B-4D02-802B-1466EEB7169B}" srcOrd="1" destOrd="0" presId="urn:microsoft.com/office/officeart/2018/2/layout/IconCircleList"/>
    <dgm:cxn modelId="{0CBC9846-0D6A-4698-B38C-E33B9E426F64}" type="presParOf" srcId="{6DBAAA91-7CD1-41C7-B72A-1661868376F3}" destId="{C3889ED2-4560-4997-9717-25D6F02397F8}" srcOrd="2" destOrd="0" presId="urn:microsoft.com/office/officeart/2018/2/layout/IconCircleList"/>
    <dgm:cxn modelId="{96CCAAFE-BF48-4206-A3E8-11E85192C147}" type="presParOf" srcId="{6DBAAA91-7CD1-41C7-B72A-1661868376F3}" destId="{E01C940F-5D22-4778-9FCB-0BAAFF278F3E}" srcOrd="3" destOrd="0" presId="urn:microsoft.com/office/officeart/2018/2/layout/IconCircleList"/>
    <dgm:cxn modelId="{CE69330C-9C1C-4207-91B3-942A611A9638}" type="presParOf" srcId="{E919924B-D167-4C58-9E24-FF4F07A0CEC7}" destId="{C214AA47-6199-4DA1-BFE2-25B3FC14EFFE}" srcOrd="1" destOrd="0" presId="urn:microsoft.com/office/officeart/2018/2/layout/IconCircleList"/>
    <dgm:cxn modelId="{AF3F7E8C-6B86-4166-A4D4-14DDC0E773B8}" type="presParOf" srcId="{E919924B-D167-4C58-9E24-FF4F07A0CEC7}" destId="{1E1C0416-46FB-4219-8622-0B271F1A5B38}" srcOrd="2" destOrd="0" presId="urn:microsoft.com/office/officeart/2018/2/layout/IconCircleList"/>
    <dgm:cxn modelId="{0D05093E-4FA7-49CD-8F00-DA8996F5B612}" type="presParOf" srcId="{1E1C0416-46FB-4219-8622-0B271F1A5B38}" destId="{72A328E6-296F-4C44-A74E-3F16D28FD774}" srcOrd="0" destOrd="0" presId="urn:microsoft.com/office/officeart/2018/2/layout/IconCircleList"/>
    <dgm:cxn modelId="{BD9797E0-B887-48B6-99FC-503B2D54D6F7}" type="presParOf" srcId="{1E1C0416-46FB-4219-8622-0B271F1A5B38}" destId="{6157DA84-96D0-49B5-B3C7-D353357178AC}" srcOrd="1" destOrd="0" presId="urn:microsoft.com/office/officeart/2018/2/layout/IconCircleList"/>
    <dgm:cxn modelId="{C11799D9-D217-41AA-B0BE-E17CAE3031B8}" type="presParOf" srcId="{1E1C0416-46FB-4219-8622-0B271F1A5B38}" destId="{F631D595-14F7-413B-8BD8-F73CD50C9B35}" srcOrd="2" destOrd="0" presId="urn:microsoft.com/office/officeart/2018/2/layout/IconCircleList"/>
    <dgm:cxn modelId="{FBA679BC-3727-48F4-91E3-B8FC5874D356}" type="presParOf" srcId="{1E1C0416-46FB-4219-8622-0B271F1A5B38}" destId="{815C41CA-9F37-4E84-A00F-61E29B2A0B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62DA7-4C55-4BD1-92BB-3B22E22022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A1ACECA-0018-48A7-BA97-32B9DE1B08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Constraint-based methods aim to construct a causal graph by exploiting the conditional independencies observed in the data</a:t>
          </a:r>
          <a:r>
            <a:rPr lang="en-US">
              <a:latin typeface="Aptos Display" panose="02110004020202020204"/>
            </a:rPr>
            <a:t>.</a:t>
          </a:r>
          <a:endParaRPr lang="en-US"/>
        </a:p>
      </dgm:t>
    </dgm:pt>
    <dgm:pt modelId="{35A814A2-9AF9-40DF-870D-1F8FEB95B178}" type="parTrans" cxnId="{4711B6FE-EA2F-468A-AB2A-E0E1B94B03DA}">
      <dgm:prSet/>
      <dgm:spPr/>
      <dgm:t>
        <a:bodyPr/>
        <a:lstStyle/>
        <a:p>
          <a:endParaRPr lang="en-US"/>
        </a:p>
      </dgm:t>
    </dgm:pt>
    <dgm:pt modelId="{8EB90ED7-CDE6-49B0-A977-6C2C931AADAB}" type="sibTrans" cxnId="{4711B6FE-EA2F-468A-AB2A-E0E1B94B03DA}">
      <dgm:prSet/>
      <dgm:spPr/>
      <dgm:t>
        <a:bodyPr/>
        <a:lstStyle/>
        <a:p>
          <a:endParaRPr lang="en-US"/>
        </a:p>
      </dgm:t>
    </dgm:pt>
    <dgm:pt modelId="{64692180-A334-4CCF-990C-018E7EA94F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Assume faithfulness, where data independence relationships match the graph.</a:t>
          </a:r>
        </a:p>
      </dgm:t>
    </dgm:pt>
    <dgm:pt modelId="{8AE2886C-5882-440B-AFCA-470377D65439}" type="parTrans" cxnId="{600D1C18-0BAA-49F1-A185-03EAE5A295E2}">
      <dgm:prSet/>
      <dgm:spPr/>
      <dgm:t>
        <a:bodyPr/>
        <a:lstStyle/>
        <a:p>
          <a:endParaRPr lang="en-US"/>
        </a:p>
      </dgm:t>
    </dgm:pt>
    <dgm:pt modelId="{C90E925D-0955-4295-B5B5-BFC540F158EA}" type="sibTrans" cxnId="{600D1C18-0BAA-49F1-A185-03EAE5A295E2}">
      <dgm:prSet/>
      <dgm:spPr/>
      <dgm:t>
        <a:bodyPr/>
        <a:lstStyle/>
        <a:p>
          <a:endParaRPr lang="en-US"/>
        </a:p>
      </dgm:t>
    </dgm:pt>
    <dgm:pt modelId="{6CA941BF-9C19-465B-8F56-499BE6A6AB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Perform statistical tests to identify CIS and structure the causal graph.</a:t>
          </a:r>
        </a:p>
      </dgm:t>
    </dgm:pt>
    <dgm:pt modelId="{F1962659-9009-4E5B-BC5A-B16FC862F58A}" type="parTrans" cxnId="{CC7E9844-F96F-44F0-B536-179609D8806E}">
      <dgm:prSet/>
      <dgm:spPr/>
      <dgm:t>
        <a:bodyPr/>
        <a:lstStyle/>
        <a:p>
          <a:endParaRPr lang="en-US"/>
        </a:p>
      </dgm:t>
    </dgm:pt>
    <dgm:pt modelId="{610C1CF7-A299-4160-8569-9E75B0D0EAAF}" type="sibTrans" cxnId="{CC7E9844-F96F-44F0-B536-179609D8806E}">
      <dgm:prSet/>
      <dgm:spPr/>
      <dgm:t>
        <a:bodyPr/>
        <a:lstStyle/>
        <a:p>
          <a:endParaRPr lang="en-US"/>
        </a:p>
      </dgm:t>
    </dgm:pt>
    <dgm:pt modelId="{88B1A1C6-1156-2643-9064-2AEFC1F236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PC Algorithm</a:t>
          </a:r>
        </a:p>
      </dgm:t>
    </dgm:pt>
    <dgm:pt modelId="{AFB470F2-1C8F-F249-B4A4-74D602263297}" type="parTrans" cxnId="{53E16865-A071-2B4D-8AA9-0C8F270BA8FB}">
      <dgm:prSet/>
      <dgm:spPr/>
      <dgm:t>
        <a:bodyPr/>
        <a:lstStyle/>
        <a:p>
          <a:endParaRPr lang="en-GB"/>
        </a:p>
      </dgm:t>
    </dgm:pt>
    <dgm:pt modelId="{A8DAC0D8-02C4-4C40-A0A9-8434B83B1A30}" type="sibTrans" cxnId="{53E16865-A071-2B4D-8AA9-0C8F270BA8FB}">
      <dgm:prSet/>
      <dgm:spPr/>
      <dgm:t>
        <a:bodyPr/>
        <a:lstStyle/>
        <a:p>
          <a:endParaRPr lang="en-GB"/>
        </a:p>
      </dgm:t>
    </dgm:pt>
    <dgm:pt modelId="{C7BE532C-8850-45CB-A125-03935F9C5C43}" type="pres">
      <dgm:prSet presAssocID="{F9C62DA7-4C55-4BD1-92BB-3B22E22022D7}" presName="root" presStyleCnt="0">
        <dgm:presLayoutVars>
          <dgm:dir/>
          <dgm:resizeHandles val="exact"/>
        </dgm:presLayoutVars>
      </dgm:prSet>
      <dgm:spPr/>
    </dgm:pt>
    <dgm:pt modelId="{8FF7CD30-2C28-4488-B91B-8814FF6952A8}" type="pres">
      <dgm:prSet presAssocID="{FA1ACECA-0018-48A7-BA97-32B9DE1B085B}" presName="compNode" presStyleCnt="0"/>
      <dgm:spPr/>
    </dgm:pt>
    <dgm:pt modelId="{33A6313B-BEEC-4537-AC14-B5341C0EFEF0}" type="pres">
      <dgm:prSet presAssocID="{FA1ACECA-0018-48A7-BA97-32B9DE1B085B}" presName="iconBgRect" presStyleLbl="bgShp" presStyleIdx="0" presStyleCnt="4"/>
      <dgm:spPr/>
    </dgm:pt>
    <dgm:pt modelId="{67EF0E05-D0B7-4468-9436-80655EF5151F}" type="pres">
      <dgm:prSet presAssocID="{FA1ACECA-0018-48A7-BA97-32B9DE1B08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E2F0ECB-66D2-49C9-84AB-A403CF19CD48}" type="pres">
      <dgm:prSet presAssocID="{FA1ACECA-0018-48A7-BA97-32B9DE1B085B}" presName="spaceRect" presStyleCnt="0"/>
      <dgm:spPr/>
    </dgm:pt>
    <dgm:pt modelId="{D08FBC1F-2A50-4590-80D9-8092DFC57528}" type="pres">
      <dgm:prSet presAssocID="{FA1ACECA-0018-48A7-BA97-32B9DE1B085B}" presName="textRect" presStyleLbl="revTx" presStyleIdx="0" presStyleCnt="4">
        <dgm:presLayoutVars>
          <dgm:chMax val="1"/>
          <dgm:chPref val="1"/>
        </dgm:presLayoutVars>
      </dgm:prSet>
      <dgm:spPr/>
    </dgm:pt>
    <dgm:pt modelId="{5C3BF1A6-2716-4FCD-99C0-F369DFB8BA95}" type="pres">
      <dgm:prSet presAssocID="{8EB90ED7-CDE6-49B0-A977-6C2C931AADAB}" presName="sibTrans" presStyleCnt="0"/>
      <dgm:spPr/>
    </dgm:pt>
    <dgm:pt modelId="{7E59738A-8182-44AF-9EF1-E69E658A0653}" type="pres">
      <dgm:prSet presAssocID="{64692180-A334-4CCF-990C-018E7EA94F9D}" presName="compNode" presStyleCnt="0"/>
      <dgm:spPr/>
    </dgm:pt>
    <dgm:pt modelId="{EC1F2C7D-0F2B-4B2F-8FA1-5507A67A5D9F}" type="pres">
      <dgm:prSet presAssocID="{64692180-A334-4CCF-990C-018E7EA94F9D}" presName="iconBgRect" presStyleLbl="bgShp" presStyleIdx="1" presStyleCnt="4"/>
      <dgm:spPr/>
    </dgm:pt>
    <dgm:pt modelId="{DC6DBB52-87AB-43A8-881B-1FF7D4924BCE}" type="pres">
      <dgm:prSet presAssocID="{64692180-A334-4CCF-990C-018E7EA94F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FCD8AD4-EFB4-4B9F-951F-0B976761B0B0}" type="pres">
      <dgm:prSet presAssocID="{64692180-A334-4CCF-990C-018E7EA94F9D}" presName="spaceRect" presStyleCnt="0"/>
      <dgm:spPr/>
    </dgm:pt>
    <dgm:pt modelId="{3A3536CC-73ED-4D80-B0D5-A6F953FFB408}" type="pres">
      <dgm:prSet presAssocID="{64692180-A334-4CCF-990C-018E7EA94F9D}" presName="textRect" presStyleLbl="revTx" presStyleIdx="1" presStyleCnt="4">
        <dgm:presLayoutVars>
          <dgm:chMax val="1"/>
          <dgm:chPref val="1"/>
        </dgm:presLayoutVars>
      </dgm:prSet>
      <dgm:spPr/>
    </dgm:pt>
    <dgm:pt modelId="{477E1940-8735-49BC-B785-3F8F47891CCA}" type="pres">
      <dgm:prSet presAssocID="{C90E925D-0955-4295-B5B5-BFC540F158EA}" presName="sibTrans" presStyleCnt="0"/>
      <dgm:spPr/>
    </dgm:pt>
    <dgm:pt modelId="{C0298661-6C54-4478-A9F5-79EEA2D22AAC}" type="pres">
      <dgm:prSet presAssocID="{6CA941BF-9C19-465B-8F56-499BE6A6AB5E}" presName="compNode" presStyleCnt="0"/>
      <dgm:spPr/>
    </dgm:pt>
    <dgm:pt modelId="{AB1F27B8-2B51-4CD0-96A5-92FA24D21CA9}" type="pres">
      <dgm:prSet presAssocID="{6CA941BF-9C19-465B-8F56-499BE6A6AB5E}" presName="iconBgRect" presStyleLbl="bgShp" presStyleIdx="2" presStyleCnt="4"/>
      <dgm:spPr/>
    </dgm:pt>
    <dgm:pt modelId="{DD1DE311-FB8D-4580-B490-CBBCD4BCC31E}" type="pres">
      <dgm:prSet presAssocID="{6CA941BF-9C19-465B-8F56-499BE6A6AB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D1BF4C-F788-4CC8-B642-A3C35ED1649B}" type="pres">
      <dgm:prSet presAssocID="{6CA941BF-9C19-465B-8F56-499BE6A6AB5E}" presName="spaceRect" presStyleCnt="0"/>
      <dgm:spPr/>
    </dgm:pt>
    <dgm:pt modelId="{3D8FE748-359A-4067-8EB9-966436F97EFE}" type="pres">
      <dgm:prSet presAssocID="{6CA941BF-9C19-465B-8F56-499BE6A6AB5E}" presName="textRect" presStyleLbl="revTx" presStyleIdx="2" presStyleCnt="4">
        <dgm:presLayoutVars>
          <dgm:chMax val="1"/>
          <dgm:chPref val="1"/>
        </dgm:presLayoutVars>
      </dgm:prSet>
      <dgm:spPr/>
    </dgm:pt>
    <dgm:pt modelId="{A96B72D7-3972-462B-902E-B74D4B7868D8}" type="pres">
      <dgm:prSet presAssocID="{610C1CF7-A299-4160-8569-9E75B0D0EAAF}" presName="sibTrans" presStyleCnt="0"/>
      <dgm:spPr/>
    </dgm:pt>
    <dgm:pt modelId="{80E0FD5E-92D1-4055-821A-A58947BEA30A}" type="pres">
      <dgm:prSet presAssocID="{88B1A1C6-1156-2643-9064-2AEFC1F2368E}" presName="compNode" presStyleCnt="0"/>
      <dgm:spPr/>
    </dgm:pt>
    <dgm:pt modelId="{78B74F58-5454-4C7F-83DC-5CBB1F5D4FFC}" type="pres">
      <dgm:prSet presAssocID="{88B1A1C6-1156-2643-9064-2AEFC1F2368E}" presName="iconBgRect" presStyleLbl="bgShp" presStyleIdx="3" presStyleCnt="4"/>
      <dgm:spPr/>
    </dgm:pt>
    <dgm:pt modelId="{5285A908-F7DB-4C7E-971D-E3C7237462D9}" type="pres">
      <dgm:prSet presAssocID="{88B1A1C6-1156-2643-9064-2AEFC1F23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893800-0020-47FE-AC47-8F015E604155}" type="pres">
      <dgm:prSet presAssocID="{88B1A1C6-1156-2643-9064-2AEFC1F2368E}" presName="spaceRect" presStyleCnt="0"/>
      <dgm:spPr/>
    </dgm:pt>
    <dgm:pt modelId="{1A585CEA-8DCE-4D8F-A204-510027F844AA}" type="pres">
      <dgm:prSet presAssocID="{88B1A1C6-1156-2643-9064-2AEFC1F23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334E00-0D7E-B240-A347-8849549F2B3F}" type="presOf" srcId="{64692180-A334-4CCF-990C-018E7EA94F9D}" destId="{3A3536CC-73ED-4D80-B0D5-A6F953FFB408}" srcOrd="0" destOrd="0" presId="urn:microsoft.com/office/officeart/2018/5/layout/IconCircleLabelList"/>
    <dgm:cxn modelId="{600D1C18-0BAA-49F1-A185-03EAE5A295E2}" srcId="{F9C62DA7-4C55-4BD1-92BB-3B22E22022D7}" destId="{64692180-A334-4CCF-990C-018E7EA94F9D}" srcOrd="1" destOrd="0" parTransId="{8AE2886C-5882-440B-AFCA-470377D65439}" sibTransId="{C90E925D-0955-4295-B5B5-BFC540F158EA}"/>
    <dgm:cxn modelId="{5D172B29-4AD0-8C46-85C8-448108793A7C}" type="presOf" srcId="{F9C62DA7-4C55-4BD1-92BB-3B22E22022D7}" destId="{C7BE532C-8850-45CB-A125-03935F9C5C43}" srcOrd="0" destOrd="0" presId="urn:microsoft.com/office/officeart/2018/5/layout/IconCircleLabelList"/>
    <dgm:cxn modelId="{95BC9544-D261-B545-919D-8B1B7564F9A6}" type="presOf" srcId="{6CA941BF-9C19-465B-8F56-499BE6A6AB5E}" destId="{3D8FE748-359A-4067-8EB9-966436F97EFE}" srcOrd="0" destOrd="0" presId="urn:microsoft.com/office/officeart/2018/5/layout/IconCircleLabelList"/>
    <dgm:cxn modelId="{CC7E9844-F96F-44F0-B536-179609D8806E}" srcId="{F9C62DA7-4C55-4BD1-92BB-3B22E22022D7}" destId="{6CA941BF-9C19-465B-8F56-499BE6A6AB5E}" srcOrd="2" destOrd="0" parTransId="{F1962659-9009-4E5B-BC5A-B16FC862F58A}" sibTransId="{610C1CF7-A299-4160-8569-9E75B0D0EAAF}"/>
    <dgm:cxn modelId="{53E16865-A071-2B4D-8AA9-0C8F270BA8FB}" srcId="{F9C62DA7-4C55-4BD1-92BB-3B22E22022D7}" destId="{88B1A1C6-1156-2643-9064-2AEFC1F2368E}" srcOrd="3" destOrd="0" parTransId="{AFB470F2-1C8F-F249-B4A4-74D602263297}" sibTransId="{A8DAC0D8-02C4-4C40-A0A9-8434B83B1A30}"/>
    <dgm:cxn modelId="{34DD35B7-E35E-1549-8016-D0F4525380CB}" type="presOf" srcId="{FA1ACECA-0018-48A7-BA97-32B9DE1B085B}" destId="{D08FBC1F-2A50-4590-80D9-8092DFC57528}" srcOrd="0" destOrd="0" presId="urn:microsoft.com/office/officeart/2018/5/layout/IconCircleLabelList"/>
    <dgm:cxn modelId="{69CC3BDE-8422-C64D-9287-6509B7BCBB10}" type="presOf" srcId="{88B1A1C6-1156-2643-9064-2AEFC1F2368E}" destId="{1A585CEA-8DCE-4D8F-A204-510027F844AA}" srcOrd="0" destOrd="0" presId="urn:microsoft.com/office/officeart/2018/5/layout/IconCircleLabelList"/>
    <dgm:cxn modelId="{4711B6FE-EA2F-468A-AB2A-E0E1B94B03DA}" srcId="{F9C62DA7-4C55-4BD1-92BB-3B22E22022D7}" destId="{FA1ACECA-0018-48A7-BA97-32B9DE1B085B}" srcOrd="0" destOrd="0" parTransId="{35A814A2-9AF9-40DF-870D-1F8FEB95B178}" sibTransId="{8EB90ED7-CDE6-49B0-A977-6C2C931AADAB}"/>
    <dgm:cxn modelId="{00FD3CC8-7B63-7044-9B08-D798176593EA}" type="presParOf" srcId="{C7BE532C-8850-45CB-A125-03935F9C5C43}" destId="{8FF7CD30-2C28-4488-B91B-8814FF6952A8}" srcOrd="0" destOrd="0" presId="urn:microsoft.com/office/officeart/2018/5/layout/IconCircleLabelList"/>
    <dgm:cxn modelId="{2B2D03C9-E8C8-2343-B80F-79CC612026BA}" type="presParOf" srcId="{8FF7CD30-2C28-4488-B91B-8814FF6952A8}" destId="{33A6313B-BEEC-4537-AC14-B5341C0EFEF0}" srcOrd="0" destOrd="0" presId="urn:microsoft.com/office/officeart/2018/5/layout/IconCircleLabelList"/>
    <dgm:cxn modelId="{CAC3B277-F529-C94D-9882-DC86C0A1519A}" type="presParOf" srcId="{8FF7CD30-2C28-4488-B91B-8814FF6952A8}" destId="{67EF0E05-D0B7-4468-9436-80655EF5151F}" srcOrd="1" destOrd="0" presId="urn:microsoft.com/office/officeart/2018/5/layout/IconCircleLabelList"/>
    <dgm:cxn modelId="{2FC0E846-EDCE-7349-8B08-CF872A11A1EB}" type="presParOf" srcId="{8FF7CD30-2C28-4488-B91B-8814FF6952A8}" destId="{3E2F0ECB-66D2-49C9-84AB-A403CF19CD48}" srcOrd="2" destOrd="0" presId="urn:microsoft.com/office/officeart/2018/5/layout/IconCircleLabelList"/>
    <dgm:cxn modelId="{4787F0A9-88A1-3045-A779-2A9614F9177C}" type="presParOf" srcId="{8FF7CD30-2C28-4488-B91B-8814FF6952A8}" destId="{D08FBC1F-2A50-4590-80D9-8092DFC57528}" srcOrd="3" destOrd="0" presId="urn:microsoft.com/office/officeart/2018/5/layout/IconCircleLabelList"/>
    <dgm:cxn modelId="{DC6F8480-AFD4-204B-9448-6F1A1DC4C574}" type="presParOf" srcId="{C7BE532C-8850-45CB-A125-03935F9C5C43}" destId="{5C3BF1A6-2716-4FCD-99C0-F369DFB8BA95}" srcOrd="1" destOrd="0" presId="urn:microsoft.com/office/officeart/2018/5/layout/IconCircleLabelList"/>
    <dgm:cxn modelId="{D7711626-7CD8-FF4B-B94C-E3F292636C29}" type="presParOf" srcId="{C7BE532C-8850-45CB-A125-03935F9C5C43}" destId="{7E59738A-8182-44AF-9EF1-E69E658A0653}" srcOrd="2" destOrd="0" presId="urn:microsoft.com/office/officeart/2018/5/layout/IconCircleLabelList"/>
    <dgm:cxn modelId="{964115BD-A67B-254D-93D9-ACF42BE840EF}" type="presParOf" srcId="{7E59738A-8182-44AF-9EF1-E69E658A0653}" destId="{EC1F2C7D-0F2B-4B2F-8FA1-5507A67A5D9F}" srcOrd="0" destOrd="0" presId="urn:microsoft.com/office/officeart/2018/5/layout/IconCircleLabelList"/>
    <dgm:cxn modelId="{8043948E-130B-2542-A383-5C1C93D67DEE}" type="presParOf" srcId="{7E59738A-8182-44AF-9EF1-E69E658A0653}" destId="{DC6DBB52-87AB-43A8-881B-1FF7D4924BCE}" srcOrd="1" destOrd="0" presId="urn:microsoft.com/office/officeart/2018/5/layout/IconCircleLabelList"/>
    <dgm:cxn modelId="{1137863B-55E5-0743-A1BD-864A02DD5931}" type="presParOf" srcId="{7E59738A-8182-44AF-9EF1-E69E658A0653}" destId="{8FCD8AD4-EFB4-4B9F-951F-0B976761B0B0}" srcOrd="2" destOrd="0" presId="urn:microsoft.com/office/officeart/2018/5/layout/IconCircleLabelList"/>
    <dgm:cxn modelId="{89BD09FA-F2F2-9847-98D1-D938F6874C8C}" type="presParOf" srcId="{7E59738A-8182-44AF-9EF1-E69E658A0653}" destId="{3A3536CC-73ED-4D80-B0D5-A6F953FFB408}" srcOrd="3" destOrd="0" presId="urn:microsoft.com/office/officeart/2018/5/layout/IconCircleLabelList"/>
    <dgm:cxn modelId="{0B730896-DD26-0243-824B-3DEB91546D3E}" type="presParOf" srcId="{C7BE532C-8850-45CB-A125-03935F9C5C43}" destId="{477E1940-8735-49BC-B785-3F8F47891CCA}" srcOrd="3" destOrd="0" presId="urn:microsoft.com/office/officeart/2018/5/layout/IconCircleLabelList"/>
    <dgm:cxn modelId="{CF346AEF-2692-7B40-AEB2-983C0914C4A6}" type="presParOf" srcId="{C7BE532C-8850-45CB-A125-03935F9C5C43}" destId="{C0298661-6C54-4478-A9F5-79EEA2D22AAC}" srcOrd="4" destOrd="0" presId="urn:microsoft.com/office/officeart/2018/5/layout/IconCircleLabelList"/>
    <dgm:cxn modelId="{1EA993BA-470F-ED47-B347-C15E7A91BE1A}" type="presParOf" srcId="{C0298661-6C54-4478-A9F5-79EEA2D22AAC}" destId="{AB1F27B8-2B51-4CD0-96A5-92FA24D21CA9}" srcOrd="0" destOrd="0" presId="urn:microsoft.com/office/officeart/2018/5/layout/IconCircleLabelList"/>
    <dgm:cxn modelId="{6CCFFBA5-C4E3-5843-A7B9-BE5A2084C11E}" type="presParOf" srcId="{C0298661-6C54-4478-A9F5-79EEA2D22AAC}" destId="{DD1DE311-FB8D-4580-B490-CBBCD4BCC31E}" srcOrd="1" destOrd="0" presId="urn:microsoft.com/office/officeart/2018/5/layout/IconCircleLabelList"/>
    <dgm:cxn modelId="{72156379-B325-E648-A2E5-E8F2E3073393}" type="presParOf" srcId="{C0298661-6C54-4478-A9F5-79EEA2D22AAC}" destId="{65D1BF4C-F788-4CC8-B642-A3C35ED1649B}" srcOrd="2" destOrd="0" presId="urn:microsoft.com/office/officeart/2018/5/layout/IconCircleLabelList"/>
    <dgm:cxn modelId="{C826518A-FB18-5742-A2C5-25A9BFC28510}" type="presParOf" srcId="{C0298661-6C54-4478-A9F5-79EEA2D22AAC}" destId="{3D8FE748-359A-4067-8EB9-966436F97EFE}" srcOrd="3" destOrd="0" presId="urn:microsoft.com/office/officeart/2018/5/layout/IconCircleLabelList"/>
    <dgm:cxn modelId="{A195B4D2-1016-B944-8885-57C2DC8B5938}" type="presParOf" srcId="{C7BE532C-8850-45CB-A125-03935F9C5C43}" destId="{A96B72D7-3972-462B-902E-B74D4B7868D8}" srcOrd="5" destOrd="0" presId="urn:microsoft.com/office/officeart/2018/5/layout/IconCircleLabelList"/>
    <dgm:cxn modelId="{153FEDB9-A955-0C43-BB83-2E09104AC601}" type="presParOf" srcId="{C7BE532C-8850-45CB-A125-03935F9C5C43}" destId="{80E0FD5E-92D1-4055-821A-A58947BEA30A}" srcOrd="6" destOrd="0" presId="urn:microsoft.com/office/officeart/2018/5/layout/IconCircleLabelList"/>
    <dgm:cxn modelId="{20C7F3A5-D887-EF49-A79C-4CF16CE0114C}" type="presParOf" srcId="{80E0FD5E-92D1-4055-821A-A58947BEA30A}" destId="{78B74F58-5454-4C7F-83DC-5CBB1F5D4FFC}" srcOrd="0" destOrd="0" presId="urn:microsoft.com/office/officeart/2018/5/layout/IconCircleLabelList"/>
    <dgm:cxn modelId="{BEE8B54E-5331-5B46-A975-58C14E2F52B0}" type="presParOf" srcId="{80E0FD5E-92D1-4055-821A-A58947BEA30A}" destId="{5285A908-F7DB-4C7E-971D-E3C7237462D9}" srcOrd="1" destOrd="0" presId="urn:microsoft.com/office/officeart/2018/5/layout/IconCircleLabelList"/>
    <dgm:cxn modelId="{5546CA07-1584-5643-8FC6-C13768E4CEF0}" type="presParOf" srcId="{80E0FD5E-92D1-4055-821A-A58947BEA30A}" destId="{A3893800-0020-47FE-AC47-8F015E604155}" srcOrd="2" destOrd="0" presId="urn:microsoft.com/office/officeart/2018/5/layout/IconCircleLabelList"/>
    <dgm:cxn modelId="{A3F18F83-CCC1-CE48-B68E-A27186D50A44}" type="presParOf" srcId="{80E0FD5E-92D1-4055-821A-A58947BEA30A}" destId="{1A585CEA-8DCE-4D8F-A204-510027F844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5074B-6A17-4B30-9ED7-134126BF1AC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56AB65-458D-4158-9A10-1B06119C687D}">
      <dgm:prSet/>
      <dgm:spPr/>
      <dgm:t>
        <a:bodyPr/>
        <a:lstStyle/>
        <a:p>
          <a:r>
            <a:rPr lang="en-US"/>
            <a:t>Define</a:t>
          </a:r>
        </a:p>
      </dgm:t>
    </dgm:pt>
    <dgm:pt modelId="{6EBED259-E938-490D-B2B9-95B66266BA24}" type="parTrans" cxnId="{216DE8C6-18CF-4BF3-8233-99E7765EAB9D}">
      <dgm:prSet/>
      <dgm:spPr/>
      <dgm:t>
        <a:bodyPr/>
        <a:lstStyle/>
        <a:p>
          <a:endParaRPr lang="en-US"/>
        </a:p>
      </dgm:t>
    </dgm:pt>
    <dgm:pt modelId="{22BCC199-AC36-4101-928C-565F2CD8BDA2}" type="sibTrans" cxnId="{216DE8C6-18CF-4BF3-8233-99E7765EAB9D}">
      <dgm:prSet/>
      <dgm:spPr/>
      <dgm:t>
        <a:bodyPr/>
        <a:lstStyle/>
        <a:p>
          <a:endParaRPr lang="en-US"/>
        </a:p>
      </dgm:t>
    </dgm:pt>
    <dgm:pt modelId="{864A9C39-A7EA-4F83-8FDC-314A0EA89D1D}">
      <dgm:prSet/>
      <dgm:spPr/>
      <dgm:t>
        <a:bodyPr/>
        <a:lstStyle/>
        <a:p>
          <a:r>
            <a:rPr lang="en-US"/>
            <a:t>Define Complete Undirected Graph</a:t>
          </a:r>
        </a:p>
      </dgm:t>
    </dgm:pt>
    <dgm:pt modelId="{6BF82308-57FF-44AD-8802-00031D18E702}" type="parTrans" cxnId="{C9FCA05F-B090-4CF2-989C-5872AECEA749}">
      <dgm:prSet/>
      <dgm:spPr/>
      <dgm:t>
        <a:bodyPr/>
        <a:lstStyle/>
        <a:p>
          <a:endParaRPr lang="en-US"/>
        </a:p>
      </dgm:t>
    </dgm:pt>
    <dgm:pt modelId="{1387E857-FF03-4418-87AC-AC73ECA1BEEC}" type="sibTrans" cxnId="{C9FCA05F-B090-4CF2-989C-5872AECEA749}">
      <dgm:prSet/>
      <dgm:spPr/>
      <dgm:t>
        <a:bodyPr/>
        <a:lstStyle/>
        <a:p>
          <a:endParaRPr lang="en-US"/>
        </a:p>
      </dgm:t>
    </dgm:pt>
    <dgm:pt modelId="{01890726-C88F-4ACE-A91B-288A0AFE7B0B}">
      <dgm:prSet/>
      <dgm:spPr/>
      <dgm:t>
        <a:bodyPr/>
        <a:lstStyle/>
        <a:p>
          <a:r>
            <a:rPr lang="en-US"/>
            <a:t>Perform</a:t>
          </a:r>
        </a:p>
      </dgm:t>
    </dgm:pt>
    <dgm:pt modelId="{17B2BCAA-E480-4A9F-9991-C72C038CD40F}" type="parTrans" cxnId="{28326859-35B4-4CAD-8628-12AA8465E894}">
      <dgm:prSet/>
      <dgm:spPr/>
      <dgm:t>
        <a:bodyPr/>
        <a:lstStyle/>
        <a:p>
          <a:endParaRPr lang="en-US"/>
        </a:p>
      </dgm:t>
    </dgm:pt>
    <dgm:pt modelId="{5BC218E7-4FBC-439E-B16F-C3A3EFD45F74}" type="sibTrans" cxnId="{28326859-35B4-4CAD-8628-12AA8465E894}">
      <dgm:prSet/>
      <dgm:spPr/>
      <dgm:t>
        <a:bodyPr/>
        <a:lstStyle/>
        <a:p>
          <a:endParaRPr lang="en-US"/>
        </a:p>
      </dgm:t>
    </dgm:pt>
    <dgm:pt modelId="{9529A0CD-A956-4AE7-821E-ED509AAD0D37}">
      <dgm:prSet/>
      <dgm:spPr/>
      <dgm:t>
        <a:bodyPr/>
        <a:lstStyle/>
        <a:p>
          <a:r>
            <a:rPr lang="en-US"/>
            <a:t>Perform CI Tests</a:t>
          </a:r>
        </a:p>
      </dgm:t>
    </dgm:pt>
    <dgm:pt modelId="{EC2005C7-3D11-471A-833F-D993C7DB1C13}" type="parTrans" cxnId="{562E8566-28CE-4A23-BB1F-9148CBE9C945}">
      <dgm:prSet/>
      <dgm:spPr/>
      <dgm:t>
        <a:bodyPr/>
        <a:lstStyle/>
        <a:p>
          <a:endParaRPr lang="en-US"/>
        </a:p>
      </dgm:t>
    </dgm:pt>
    <dgm:pt modelId="{D4115429-8A9C-4C91-994F-D58FBBB4869B}" type="sibTrans" cxnId="{562E8566-28CE-4A23-BB1F-9148CBE9C945}">
      <dgm:prSet/>
      <dgm:spPr/>
      <dgm:t>
        <a:bodyPr/>
        <a:lstStyle/>
        <a:p>
          <a:endParaRPr lang="en-US"/>
        </a:p>
      </dgm:t>
    </dgm:pt>
    <dgm:pt modelId="{3251949C-24B8-4498-8647-DCCBC673C439}">
      <dgm:prSet/>
      <dgm:spPr/>
      <dgm:t>
        <a:bodyPr/>
        <a:lstStyle/>
        <a:p>
          <a:r>
            <a:rPr lang="en-US"/>
            <a:t>Remove</a:t>
          </a:r>
        </a:p>
      </dgm:t>
    </dgm:pt>
    <dgm:pt modelId="{CD603438-ECAC-4C4B-BC5E-539E9F3D6585}" type="parTrans" cxnId="{0859154E-7316-45B1-83B5-E28B4F859630}">
      <dgm:prSet/>
      <dgm:spPr/>
      <dgm:t>
        <a:bodyPr/>
        <a:lstStyle/>
        <a:p>
          <a:endParaRPr lang="en-US"/>
        </a:p>
      </dgm:t>
    </dgm:pt>
    <dgm:pt modelId="{3D965315-D66E-46F9-AC20-8CF44B990FD4}" type="sibTrans" cxnId="{0859154E-7316-45B1-83B5-E28B4F859630}">
      <dgm:prSet/>
      <dgm:spPr/>
      <dgm:t>
        <a:bodyPr/>
        <a:lstStyle/>
        <a:p>
          <a:endParaRPr lang="en-US"/>
        </a:p>
      </dgm:t>
    </dgm:pt>
    <dgm:pt modelId="{70A33144-3C75-46D1-98D6-0FEE5813687C}">
      <dgm:prSet/>
      <dgm:spPr/>
      <dgm:t>
        <a:bodyPr/>
        <a:lstStyle/>
        <a:p>
          <a:r>
            <a:rPr lang="en-US"/>
            <a:t>Remove Edges</a:t>
          </a:r>
        </a:p>
      </dgm:t>
    </dgm:pt>
    <dgm:pt modelId="{7DEEFFC5-C3AF-4FFA-8962-927847FCF588}" type="parTrans" cxnId="{2F86C60B-E0B9-4254-992C-E8B85479DBAE}">
      <dgm:prSet/>
      <dgm:spPr/>
      <dgm:t>
        <a:bodyPr/>
        <a:lstStyle/>
        <a:p>
          <a:endParaRPr lang="en-US"/>
        </a:p>
      </dgm:t>
    </dgm:pt>
    <dgm:pt modelId="{5F18B808-FFAA-4FC1-A7A5-DAF951E8AD87}" type="sibTrans" cxnId="{2F86C60B-E0B9-4254-992C-E8B85479DBAE}">
      <dgm:prSet/>
      <dgm:spPr/>
      <dgm:t>
        <a:bodyPr/>
        <a:lstStyle/>
        <a:p>
          <a:endParaRPr lang="en-US"/>
        </a:p>
      </dgm:t>
    </dgm:pt>
    <dgm:pt modelId="{C21A878E-C450-4462-82A5-DC015982102D}">
      <dgm:prSet/>
      <dgm:spPr/>
      <dgm:t>
        <a:bodyPr/>
        <a:lstStyle/>
        <a:p>
          <a:r>
            <a:rPr lang="en-US"/>
            <a:t>Identify</a:t>
          </a:r>
        </a:p>
      </dgm:t>
    </dgm:pt>
    <dgm:pt modelId="{04B94BF9-54EE-45B0-821C-1CA9FF167EB9}" type="parTrans" cxnId="{F08A1C27-9C9C-4968-A7A1-891243020913}">
      <dgm:prSet/>
      <dgm:spPr/>
      <dgm:t>
        <a:bodyPr/>
        <a:lstStyle/>
        <a:p>
          <a:endParaRPr lang="en-US"/>
        </a:p>
      </dgm:t>
    </dgm:pt>
    <dgm:pt modelId="{69126214-58D0-407C-9744-7115AADE7C82}" type="sibTrans" cxnId="{F08A1C27-9C9C-4968-A7A1-891243020913}">
      <dgm:prSet/>
      <dgm:spPr/>
      <dgm:t>
        <a:bodyPr/>
        <a:lstStyle/>
        <a:p>
          <a:endParaRPr lang="en-US"/>
        </a:p>
      </dgm:t>
    </dgm:pt>
    <dgm:pt modelId="{8FA572BA-DB07-4963-9C37-E20790319B9E}">
      <dgm:prSet/>
      <dgm:spPr/>
      <dgm:t>
        <a:bodyPr/>
        <a:lstStyle/>
        <a:p>
          <a:r>
            <a:rPr lang="en-US"/>
            <a:t>Identify Skeleton</a:t>
          </a:r>
        </a:p>
      </dgm:t>
    </dgm:pt>
    <dgm:pt modelId="{32AF3C9F-AA49-437D-9C17-D40A12465C02}" type="parTrans" cxnId="{35E82F70-293E-411A-A78A-122E7405FAC4}">
      <dgm:prSet/>
      <dgm:spPr/>
      <dgm:t>
        <a:bodyPr/>
        <a:lstStyle/>
        <a:p>
          <a:endParaRPr lang="en-US"/>
        </a:p>
      </dgm:t>
    </dgm:pt>
    <dgm:pt modelId="{0D60D799-1A39-4B9D-888A-8B694A8D3BB4}" type="sibTrans" cxnId="{35E82F70-293E-411A-A78A-122E7405FAC4}">
      <dgm:prSet/>
      <dgm:spPr/>
      <dgm:t>
        <a:bodyPr/>
        <a:lstStyle/>
        <a:p>
          <a:endParaRPr lang="en-US"/>
        </a:p>
      </dgm:t>
    </dgm:pt>
    <dgm:pt modelId="{AC4B92DE-A85E-4720-BDB8-AFD275F32369}">
      <dgm:prSet/>
      <dgm:spPr/>
      <dgm:t>
        <a:bodyPr/>
        <a:lstStyle/>
        <a:p>
          <a:r>
            <a:rPr lang="en-US"/>
            <a:t>Orient</a:t>
          </a:r>
        </a:p>
      </dgm:t>
    </dgm:pt>
    <dgm:pt modelId="{394AB676-9846-49D9-B96D-6278F00FB090}" type="parTrans" cxnId="{A942992C-A4BC-4156-9239-3AEEFFF6A158}">
      <dgm:prSet/>
      <dgm:spPr/>
      <dgm:t>
        <a:bodyPr/>
        <a:lstStyle/>
        <a:p>
          <a:endParaRPr lang="en-US"/>
        </a:p>
      </dgm:t>
    </dgm:pt>
    <dgm:pt modelId="{FF2787ED-CADB-4C51-92F6-FB97B0C3802A}" type="sibTrans" cxnId="{A942992C-A4BC-4156-9239-3AEEFFF6A158}">
      <dgm:prSet/>
      <dgm:spPr/>
      <dgm:t>
        <a:bodyPr/>
        <a:lstStyle/>
        <a:p>
          <a:endParaRPr lang="en-US"/>
        </a:p>
      </dgm:t>
    </dgm:pt>
    <dgm:pt modelId="{999FF7A9-4A36-44EB-A9D1-46BA51799A03}">
      <dgm:prSet/>
      <dgm:spPr/>
      <dgm:t>
        <a:bodyPr/>
        <a:lstStyle/>
        <a:p>
          <a:r>
            <a:rPr lang="en-US"/>
            <a:t>Orient Edges</a:t>
          </a:r>
        </a:p>
      </dgm:t>
    </dgm:pt>
    <dgm:pt modelId="{9EF26062-3534-4A2E-87F1-020276EDC95E}" type="parTrans" cxnId="{D34F1726-C59C-4080-B479-F2A0B82D9914}">
      <dgm:prSet/>
      <dgm:spPr/>
      <dgm:t>
        <a:bodyPr/>
        <a:lstStyle/>
        <a:p>
          <a:endParaRPr lang="en-US"/>
        </a:p>
      </dgm:t>
    </dgm:pt>
    <dgm:pt modelId="{20DEB33B-B8D4-4194-86EF-DC6725AE642A}" type="sibTrans" cxnId="{D34F1726-C59C-4080-B479-F2A0B82D9914}">
      <dgm:prSet/>
      <dgm:spPr/>
      <dgm:t>
        <a:bodyPr/>
        <a:lstStyle/>
        <a:p>
          <a:endParaRPr lang="en-US"/>
        </a:p>
      </dgm:t>
    </dgm:pt>
    <dgm:pt modelId="{A6948A55-1933-4A83-8B5A-842E60A6BB8D}">
      <dgm:prSet/>
      <dgm:spPr/>
      <dgm:t>
        <a:bodyPr/>
        <a:lstStyle/>
        <a:p>
          <a:r>
            <a:rPr lang="en-US"/>
            <a:t>Return</a:t>
          </a:r>
        </a:p>
      </dgm:t>
    </dgm:pt>
    <dgm:pt modelId="{1A9BC1F1-49DA-4ABC-A6E9-F03C6684429A}" type="parTrans" cxnId="{2093DC4C-72B9-4426-A325-31DB43D740D6}">
      <dgm:prSet/>
      <dgm:spPr/>
      <dgm:t>
        <a:bodyPr/>
        <a:lstStyle/>
        <a:p>
          <a:endParaRPr lang="en-US"/>
        </a:p>
      </dgm:t>
    </dgm:pt>
    <dgm:pt modelId="{94BA32C9-7538-4A30-98B6-F8568A571E7C}" type="sibTrans" cxnId="{2093DC4C-72B9-4426-A325-31DB43D740D6}">
      <dgm:prSet/>
      <dgm:spPr/>
      <dgm:t>
        <a:bodyPr/>
        <a:lstStyle/>
        <a:p>
          <a:endParaRPr lang="en-US"/>
        </a:p>
      </dgm:t>
    </dgm:pt>
    <dgm:pt modelId="{E019D574-ABC3-4007-949C-F5A62FD6F25A}">
      <dgm:prSet/>
      <dgm:spPr/>
      <dgm:t>
        <a:bodyPr/>
        <a:lstStyle/>
        <a:p>
          <a:r>
            <a:rPr lang="en-US"/>
            <a:t>Return Equivalence Class</a:t>
          </a:r>
        </a:p>
      </dgm:t>
    </dgm:pt>
    <dgm:pt modelId="{60AE46BF-4D8C-4127-8F8A-76900ED7BF5D}" type="parTrans" cxnId="{C4F0956A-3B73-47EB-80BB-5896BBBAC0F8}">
      <dgm:prSet/>
      <dgm:spPr/>
      <dgm:t>
        <a:bodyPr/>
        <a:lstStyle/>
        <a:p>
          <a:endParaRPr lang="en-US"/>
        </a:p>
      </dgm:t>
    </dgm:pt>
    <dgm:pt modelId="{A7A56C9B-DACA-497C-8773-2C63CDB8044B}" type="sibTrans" cxnId="{C4F0956A-3B73-47EB-80BB-5896BBBAC0F8}">
      <dgm:prSet/>
      <dgm:spPr/>
      <dgm:t>
        <a:bodyPr/>
        <a:lstStyle/>
        <a:p>
          <a:endParaRPr lang="en-US"/>
        </a:p>
      </dgm:t>
    </dgm:pt>
    <dgm:pt modelId="{387ED934-F143-4219-9F02-347DF15D9E38}" type="pres">
      <dgm:prSet presAssocID="{5675074B-6A17-4B30-9ED7-134126BF1ACF}" presName="Name0" presStyleCnt="0">
        <dgm:presLayoutVars>
          <dgm:dir/>
          <dgm:animLvl val="lvl"/>
          <dgm:resizeHandles val="exact"/>
        </dgm:presLayoutVars>
      </dgm:prSet>
      <dgm:spPr/>
    </dgm:pt>
    <dgm:pt modelId="{4EEC6CF2-3674-4C85-96E8-CBED797E6E0F}" type="pres">
      <dgm:prSet presAssocID="{A6948A55-1933-4A83-8B5A-842E60A6BB8D}" presName="boxAndChildren" presStyleCnt="0"/>
      <dgm:spPr/>
    </dgm:pt>
    <dgm:pt modelId="{2B9AD11A-3CDB-4058-9AB5-06FB4AFDCD2B}" type="pres">
      <dgm:prSet presAssocID="{A6948A55-1933-4A83-8B5A-842E60A6BB8D}" presName="parentTextBox" presStyleLbl="alignNode1" presStyleIdx="0" presStyleCnt="6"/>
      <dgm:spPr/>
    </dgm:pt>
    <dgm:pt modelId="{6EFD7AA1-6EBA-4DCA-94F7-8C8F1B2B9D4A}" type="pres">
      <dgm:prSet presAssocID="{A6948A55-1933-4A83-8B5A-842E60A6BB8D}" presName="descendantBox" presStyleLbl="bgAccFollowNode1" presStyleIdx="0" presStyleCnt="6"/>
      <dgm:spPr/>
    </dgm:pt>
    <dgm:pt modelId="{1D09A4F3-F14E-40AB-ABC0-512E244A7677}" type="pres">
      <dgm:prSet presAssocID="{FF2787ED-CADB-4C51-92F6-FB97B0C3802A}" presName="sp" presStyleCnt="0"/>
      <dgm:spPr/>
    </dgm:pt>
    <dgm:pt modelId="{ED21DD84-8981-4784-AD56-990FC84B579B}" type="pres">
      <dgm:prSet presAssocID="{AC4B92DE-A85E-4720-BDB8-AFD275F32369}" presName="arrowAndChildren" presStyleCnt="0"/>
      <dgm:spPr/>
    </dgm:pt>
    <dgm:pt modelId="{048BCDFA-60C2-4717-9817-0CC104187CC8}" type="pres">
      <dgm:prSet presAssocID="{AC4B92DE-A85E-4720-BDB8-AFD275F32369}" presName="parentTextArrow" presStyleLbl="node1" presStyleIdx="0" presStyleCnt="0"/>
      <dgm:spPr/>
    </dgm:pt>
    <dgm:pt modelId="{F77E49F0-6EB4-4AD3-BC05-3868928FA255}" type="pres">
      <dgm:prSet presAssocID="{AC4B92DE-A85E-4720-BDB8-AFD275F32369}" presName="arrow" presStyleLbl="alignNode1" presStyleIdx="1" presStyleCnt="6"/>
      <dgm:spPr/>
    </dgm:pt>
    <dgm:pt modelId="{30A5CCF9-17F2-40A8-BED2-DAF945392FB3}" type="pres">
      <dgm:prSet presAssocID="{AC4B92DE-A85E-4720-BDB8-AFD275F32369}" presName="descendantArrow" presStyleLbl="bgAccFollowNode1" presStyleIdx="1" presStyleCnt="6"/>
      <dgm:spPr/>
    </dgm:pt>
    <dgm:pt modelId="{23545C79-CDC4-41CC-A2A3-0ED7DEF85C1F}" type="pres">
      <dgm:prSet presAssocID="{69126214-58D0-407C-9744-7115AADE7C82}" presName="sp" presStyleCnt="0"/>
      <dgm:spPr/>
    </dgm:pt>
    <dgm:pt modelId="{0CD1928A-DF6F-4B22-B9A8-36FD7CFDFA15}" type="pres">
      <dgm:prSet presAssocID="{C21A878E-C450-4462-82A5-DC015982102D}" presName="arrowAndChildren" presStyleCnt="0"/>
      <dgm:spPr/>
    </dgm:pt>
    <dgm:pt modelId="{DDD1EAAF-CECE-45F7-8A4B-46E7ED01F6B0}" type="pres">
      <dgm:prSet presAssocID="{C21A878E-C450-4462-82A5-DC015982102D}" presName="parentTextArrow" presStyleLbl="node1" presStyleIdx="0" presStyleCnt="0"/>
      <dgm:spPr/>
    </dgm:pt>
    <dgm:pt modelId="{5BD93AC3-5703-454A-A61C-4EECFE8E5B24}" type="pres">
      <dgm:prSet presAssocID="{C21A878E-C450-4462-82A5-DC015982102D}" presName="arrow" presStyleLbl="alignNode1" presStyleIdx="2" presStyleCnt="6"/>
      <dgm:spPr/>
    </dgm:pt>
    <dgm:pt modelId="{B3E65B8B-E689-4987-82D8-D6978F8D8D52}" type="pres">
      <dgm:prSet presAssocID="{C21A878E-C450-4462-82A5-DC015982102D}" presName="descendantArrow" presStyleLbl="bgAccFollowNode1" presStyleIdx="2" presStyleCnt="6"/>
      <dgm:spPr/>
    </dgm:pt>
    <dgm:pt modelId="{B1271EA3-6365-481B-9D3A-47734535B554}" type="pres">
      <dgm:prSet presAssocID="{3D965315-D66E-46F9-AC20-8CF44B990FD4}" presName="sp" presStyleCnt="0"/>
      <dgm:spPr/>
    </dgm:pt>
    <dgm:pt modelId="{C53680EB-581D-4913-A898-E0041AECA1E0}" type="pres">
      <dgm:prSet presAssocID="{3251949C-24B8-4498-8647-DCCBC673C439}" presName="arrowAndChildren" presStyleCnt="0"/>
      <dgm:spPr/>
    </dgm:pt>
    <dgm:pt modelId="{E536248B-8EFC-4667-9D47-1587B20344A5}" type="pres">
      <dgm:prSet presAssocID="{3251949C-24B8-4498-8647-DCCBC673C439}" presName="parentTextArrow" presStyleLbl="node1" presStyleIdx="0" presStyleCnt="0"/>
      <dgm:spPr/>
    </dgm:pt>
    <dgm:pt modelId="{D445044A-3C07-4348-8283-2FF7A40B5F15}" type="pres">
      <dgm:prSet presAssocID="{3251949C-24B8-4498-8647-DCCBC673C439}" presName="arrow" presStyleLbl="alignNode1" presStyleIdx="3" presStyleCnt="6"/>
      <dgm:spPr/>
    </dgm:pt>
    <dgm:pt modelId="{95C329DF-50C5-4D02-8782-FF63FEF692B2}" type="pres">
      <dgm:prSet presAssocID="{3251949C-24B8-4498-8647-DCCBC673C439}" presName="descendantArrow" presStyleLbl="bgAccFollowNode1" presStyleIdx="3" presStyleCnt="6"/>
      <dgm:spPr/>
    </dgm:pt>
    <dgm:pt modelId="{82C3F1CA-FB43-4BA4-9F9F-9168B00F5B1F}" type="pres">
      <dgm:prSet presAssocID="{5BC218E7-4FBC-439E-B16F-C3A3EFD45F74}" presName="sp" presStyleCnt="0"/>
      <dgm:spPr/>
    </dgm:pt>
    <dgm:pt modelId="{CE7BB29D-F912-4C0E-A0B1-80D1A8800E05}" type="pres">
      <dgm:prSet presAssocID="{01890726-C88F-4ACE-A91B-288A0AFE7B0B}" presName="arrowAndChildren" presStyleCnt="0"/>
      <dgm:spPr/>
    </dgm:pt>
    <dgm:pt modelId="{9A321E13-6C25-4AF2-B984-C38712FE6665}" type="pres">
      <dgm:prSet presAssocID="{01890726-C88F-4ACE-A91B-288A0AFE7B0B}" presName="parentTextArrow" presStyleLbl="node1" presStyleIdx="0" presStyleCnt="0"/>
      <dgm:spPr/>
    </dgm:pt>
    <dgm:pt modelId="{5B97FB44-01F7-411E-8E6B-6AA4D209C441}" type="pres">
      <dgm:prSet presAssocID="{01890726-C88F-4ACE-A91B-288A0AFE7B0B}" presName="arrow" presStyleLbl="alignNode1" presStyleIdx="4" presStyleCnt="6"/>
      <dgm:spPr/>
    </dgm:pt>
    <dgm:pt modelId="{545976F0-4AAD-4176-B3BB-F9E31A72541B}" type="pres">
      <dgm:prSet presAssocID="{01890726-C88F-4ACE-A91B-288A0AFE7B0B}" presName="descendantArrow" presStyleLbl="bgAccFollowNode1" presStyleIdx="4" presStyleCnt="6"/>
      <dgm:spPr/>
    </dgm:pt>
    <dgm:pt modelId="{6C03DAE6-5B3A-4A21-BD61-B615B0766F91}" type="pres">
      <dgm:prSet presAssocID="{22BCC199-AC36-4101-928C-565F2CD8BDA2}" presName="sp" presStyleCnt="0"/>
      <dgm:spPr/>
    </dgm:pt>
    <dgm:pt modelId="{23650A11-4420-4425-AA27-C4899EADE212}" type="pres">
      <dgm:prSet presAssocID="{E356AB65-458D-4158-9A10-1B06119C687D}" presName="arrowAndChildren" presStyleCnt="0"/>
      <dgm:spPr/>
    </dgm:pt>
    <dgm:pt modelId="{A8099867-1E3B-42F4-9B96-53F4FB876AD4}" type="pres">
      <dgm:prSet presAssocID="{E356AB65-458D-4158-9A10-1B06119C687D}" presName="parentTextArrow" presStyleLbl="node1" presStyleIdx="0" presStyleCnt="0"/>
      <dgm:spPr/>
    </dgm:pt>
    <dgm:pt modelId="{F51305E6-2303-46A9-A991-DE7F37F71C96}" type="pres">
      <dgm:prSet presAssocID="{E356AB65-458D-4158-9A10-1B06119C687D}" presName="arrow" presStyleLbl="alignNode1" presStyleIdx="5" presStyleCnt="6"/>
      <dgm:spPr/>
    </dgm:pt>
    <dgm:pt modelId="{F91292C7-0D60-4148-BC4B-BF7E95300DC8}" type="pres">
      <dgm:prSet presAssocID="{E356AB65-458D-4158-9A10-1B06119C687D}" presName="descendantArrow" presStyleLbl="bgAccFollowNode1" presStyleIdx="5" presStyleCnt="6"/>
      <dgm:spPr/>
    </dgm:pt>
  </dgm:ptLst>
  <dgm:cxnLst>
    <dgm:cxn modelId="{31EE5402-B6CE-4465-89E0-1FAB3B38F5C6}" type="presOf" srcId="{8FA572BA-DB07-4963-9C37-E20790319B9E}" destId="{B3E65B8B-E689-4987-82D8-D6978F8D8D52}" srcOrd="0" destOrd="0" presId="urn:microsoft.com/office/officeart/2016/7/layout/VerticalDownArrowProcess"/>
    <dgm:cxn modelId="{2F86C60B-E0B9-4254-992C-E8B85479DBAE}" srcId="{3251949C-24B8-4498-8647-DCCBC673C439}" destId="{70A33144-3C75-46D1-98D6-0FEE5813687C}" srcOrd="0" destOrd="0" parTransId="{7DEEFFC5-C3AF-4FFA-8962-927847FCF588}" sibTransId="{5F18B808-FFAA-4FC1-A7A5-DAF951E8AD87}"/>
    <dgm:cxn modelId="{F54EC40F-6697-499D-A56F-7400BAC33FAC}" type="presOf" srcId="{AC4B92DE-A85E-4720-BDB8-AFD275F32369}" destId="{F77E49F0-6EB4-4AD3-BC05-3868928FA255}" srcOrd="1" destOrd="0" presId="urn:microsoft.com/office/officeart/2016/7/layout/VerticalDownArrowProcess"/>
    <dgm:cxn modelId="{9B7DC610-85D9-4828-B5CA-45DAFD37D6E1}" type="presOf" srcId="{5675074B-6A17-4B30-9ED7-134126BF1ACF}" destId="{387ED934-F143-4219-9F02-347DF15D9E38}" srcOrd="0" destOrd="0" presId="urn:microsoft.com/office/officeart/2016/7/layout/VerticalDownArrowProcess"/>
    <dgm:cxn modelId="{AE822012-12BD-4AEE-8585-E5EBBD194483}" type="presOf" srcId="{70A33144-3C75-46D1-98D6-0FEE5813687C}" destId="{95C329DF-50C5-4D02-8782-FF63FEF692B2}" srcOrd="0" destOrd="0" presId="urn:microsoft.com/office/officeart/2016/7/layout/VerticalDownArrowProcess"/>
    <dgm:cxn modelId="{D34F1726-C59C-4080-B479-F2A0B82D9914}" srcId="{AC4B92DE-A85E-4720-BDB8-AFD275F32369}" destId="{999FF7A9-4A36-44EB-A9D1-46BA51799A03}" srcOrd="0" destOrd="0" parTransId="{9EF26062-3534-4A2E-87F1-020276EDC95E}" sibTransId="{20DEB33B-B8D4-4194-86EF-DC6725AE642A}"/>
    <dgm:cxn modelId="{F08A1C27-9C9C-4968-A7A1-891243020913}" srcId="{5675074B-6A17-4B30-9ED7-134126BF1ACF}" destId="{C21A878E-C450-4462-82A5-DC015982102D}" srcOrd="3" destOrd="0" parTransId="{04B94BF9-54EE-45B0-821C-1CA9FF167EB9}" sibTransId="{69126214-58D0-407C-9744-7115AADE7C82}"/>
    <dgm:cxn modelId="{A942992C-A4BC-4156-9239-3AEEFFF6A158}" srcId="{5675074B-6A17-4B30-9ED7-134126BF1ACF}" destId="{AC4B92DE-A85E-4720-BDB8-AFD275F32369}" srcOrd="4" destOrd="0" parTransId="{394AB676-9846-49D9-B96D-6278F00FB090}" sibTransId="{FF2787ED-CADB-4C51-92F6-FB97B0C3802A}"/>
    <dgm:cxn modelId="{7D612834-DBA9-4F53-84DE-85CA8F8BD377}" type="presOf" srcId="{A6948A55-1933-4A83-8B5A-842E60A6BB8D}" destId="{2B9AD11A-3CDB-4058-9AB5-06FB4AFDCD2B}" srcOrd="0" destOrd="0" presId="urn:microsoft.com/office/officeart/2016/7/layout/VerticalDownArrowProcess"/>
    <dgm:cxn modelId="{CCF35245-82CD-4DBE-A6CC-11DE6B99C95D}" type="presOf" srcId="{999FF7A9-4A36-44EB-A9D1-46BA51799A03}" destId="{30A5CCF9-17F2-40A8-BED2-DAF945392FB3}" srcOrd="0" destOrd="0" presId="urn:microsoft.com/office/officeart/2016/7/layout/VerticalDownArrowProcess"/>
    <dgm:cxn modelId="{2093DC4C-72B9-4426-A325-31DB43D740D6}" srcId="{5675074B-6A17-4B30-9ED7-134126BF1ACF}" destId="{A6948A55-1933-4A83-8B5A-842E60A6BB8D}" srcOrd="5" destOrd="0" parTransId="{1A9BC1F1-49DA-4ABC-A6E9-F03C6684429A}" sibTransId="{94BA32C9-7538-4A30-98B6-F8568A571E7C}"/>
    <dgm:cxn modelId="{0859154E-7316-45B1-83B5-E28B4F859630}" srcId="{5675074B-6A17-4B30-9ED7-134126BF1ACF}" destId="{3251949C-24B8-4498-8647-DCCBC673C439}" srcOrd="2" destOrd="0" parTransId="{CD603438-ECAC-4C4B-BC5E-539E9F3D6585}" sibTransId="{3D965315-D66E-46F9-AC20-8CF44B990FD4}"/>
    <dgm:cxn modelId="{2B63C855-E866-45D2-AA63-CECD2DDDF214}" type="presOf" srcId="{E356AB65-458D-4158-9A10-1B06119C687D}" destId="{A8099867-1E3B-42F4-9B96-53F4FB876AD4}" srcOrd="0" destOrd="0" presId="urn:microsoft.com/office/officeart/2016/7/layout/VerticalDownArrowProcess"/>
    <dgm:cxn modelId="{447E9E58-D479-493A-B610-79031DCC011E}" type="presOf" srcId="{C21A878E-C450-4462-82A5-DC015982102D}" destId="{DDD1EAAF-CECE-45F7-8A4B-46E7ED01F6B0}" srcOrd="0" destOrd="0" presId="urn:microsoft.com/office/officeart/2016/7/layout/VerticalDownArrowProcess"/>
    <dgm:cxn modelId="{28326859-35B4-4CAD-8628-12AA8465E894}" srcId="{5675074B-6A17-4B30-9ED7-134126BF1ACF}" destId="{01890726-C88F-4ACE-A91B-288A0AFE7B0B}" srcOrd="1" destOrd="0" parTransId="{17B2BCAA-E480-4A9F-9991-C72C038CD40F}" sibTransId="{5BC218E7-4FBC-439E-B16F-C3A3EFD45F74}"/>
    <dgm:cxn modelId="{1784185A-866C-4ED5-9674-2BAC4CAFE31E}" type="presOf" srcId="{E356AB65-458D-4158-9A10-1B06119C687D}" destId="{F51305E6-2303-46A9-A991-DE7F37F71C96}" srcOrd="1" destOrd="0" presId="urn:microsoft.com/office/officeart/2016/7/layout/VerticalDownArrowProcess"/>
    <dgm:cxn modelId="{C9FCA05F-B090-4CF2-989C-5872AECEA749}" srcId="{E356AB65-458D-4158-9A10-1B06119C687D}" destId="{864A9C39-A7EA-4F83-8FDC-314A0EA89D1D}" srcOrd="0" destOrd="0" parTransId="{6BF82308-57FF-44AD-8802-00031D18E702}" sibTransId="{1387E857-FF03-4418-87AC-AC73ECA1BEEC}"/>
    <dgm:cxn modelId="{A6CFA25F-4259-4BC1-986B-9C5FF83C60D3}" type="presOf" srcId="{9529A0CD-A956-4AE7-821E-ED509AAD0D37}" destId="{545976F0-4AAD-4176-B3BB-F9E31A72541B}" srcOrd="0" destOrd="0" presId="urn:microsoft.com/office/officeart/2016/7/layout/VerticalDownArrowProcess"/>
    <dgm:cxn modelId="{562E8566-28CE-4A23-BB1F-9148CBE9C945}" srcId="{01890726-C88F-4ACE-A91B-288A0AFE7B0B}" destId="{9529A0CD-A956-4AE7-821E-ED509AAD0D37}" srcOrd="0" destOrd="0" parTransId="{EC2005C7-3D11-471A-833F-D993C7DB1C13}" sibTransId="{D4115429-8A9C-4C91-994F-D58FBBB4869B}"/>
    <dgm:cxn modelId="{C4F0956A-3B73-47EB-80BB-5896BBBAC0F8}" srcId="{A6948A55-1933-4A83-8B5A-842E60A6BB8D}" destId="{E019D574-ABC3-4007-949C-F5A62FD6F25A}" srcOrd="0" destOrd="0" parTransId="{60AE46BF-4D8C-4127-8F8A-76900ED7BF5D}" sibTransId="{A7A56C9B-DACA-497C-8773-2C63CDB8044B}"/>
    <dgm:cxn modelId="{7F6B9E6E-2E71-4854-A4B9-32FD4436D28D}" type="presOf" srcId="{3251949C-24B8-4498-8647-DCCBC673C439}" destId="{D445044A-3C07-4348-8283-2FF7A40B5F15}" srcOrd="1" destOrd="0" presId="urn:microsoft.com/office/officeart/2016/7/layout/VerticalDownArrowProcess"/>
    <dgm:cxn modelId="{AA1BFF6F-AA6F-408A-8D9F-8E43DD94C25A}" type="presOf" srcId="{01890726-C88F-4ACE-A91B-288A0AFE7B0B}" destId="{9A321E13-6C25-4AF2-B984-C38712FE6665}" srcOrd="0" destOrd="0" presId="urn:microsoft.com/office/officeart/2016/7/layout/VerticalDownArrowProcess"/>
    <dgm:cxn modelId="{35E82F70-293E-411A-A78A-122E7405FAC4}" srcId="{C21A878E-C450-4462-82A5-DC015982102D}" destId="{8FA572BA-DB07-4963-9C37-E20790319B9E}" srcOrd="0" destOrd="0" parTransId="{32AF3C9F-AA49-437D-9C17-D40A12465C02}" sibTransId="{0D60D799-1A39-4B9D-888A-8B694A8D3BB4}"/>
    <dgm:cxn modelId="{CDBE9B7E-5169-4C32-AACC-4CA6F9FC7E6C}" type="presOf" srcId="{E019D574-ABC3-4007-949C-F5A62FD6F25A}" destId="{6EFD7AA1-6EBA-4DCA-94F7-8C8F1B2B9D4A}" srcOrd="0" destOrd="0" presId="urn:microsoft.com/office/officeart/2016/7/layout/VerticalDownArrowProcess"/>
    <dgm:cxn modelId="{6BAE2480-E48E-4958-858A-6C51A7967796}" type="presOf" srcId="{01890726-C88F-4ACE-A91B-288A0AFE7B0B}" destId="{5B97FB44-01F7-411E-8E6B-6AA4D209C441}" srcOrd="1" destOrd="0" presId="urn:microsoft.com/office/officeart/2016/7/layout/VerticalDownArrowProcess"/>
    <dgm:cxn modelId="{42F47AA6-B779-44CD-BE56-69E02F15239A}" type="presOf" srcId="{AC4B92DE-A85E-4720-BDB8-AFD275F32369}" destId="{048BCDFA-60C2-4717-9817-0CC104187CC8}" srcOrd="0" destOrd="0" presId="urn:microsoft.com/office/officeart/2016/7/layout/VerticalDownArrowProcess"/>
    <dgm:cxn modelId="{53F9F1C1-C50B-40F9-ADF1-B3F563F11063}" type="presOf" srcId="{864A9C39-A7EA-4F83-8FDC-314A0EA89D1D}" destId="{F91292C7-0D60-4148-BC4B-BF7E95300DC8}" srcOrd="0" destOrd="0" presId="urn:microsoft.com/office/officeart/2016/7/layout/VerticalDownArrowProcess"/>
    <dgm:cxn modelId="{216DE8C6-18CF-4BF3-8233-99E7765EAB9D}" srcId="{5675074B-6A17-4B30-9ED7-134126BF1ACF}" destId="{E356AB65-458D-4158-9A10-1B06119C687D}" srcOrd="0" destOrd="0" parTransId="{6EBED259-E938-490D-B2B9-95B66266BA24}" sibTransId="{22BCC199-AC36-4101-928C-565F2CD8BDA2}"/>
    <dgm:cxn modelId="{DC2E8DEC-8169-4DC2-AD35-4A976B29276D}" type="presOf" srcId="{3251949C-24B8-4498-8647-DCCBC673C439}" destId="{E536248B-8EFC-4667-9D47-1587B20344A5}" srcOrd="0" destOrd="0" presId="urn:microsoft.com/office/officeart/2016/7/layout/VerticalDownArrowProcess"/>
    <dgm:cxn modelId="{20205AF1-5D8F-4331-A721-2524E7A6D606}" type="presOf" srcId="{C21A878E-C450-4462-82A5-DC015982102D}" destId="{5BD93AC3-5703-454A-A61C-4EECFE8E5B24}" srcOrd="1" destOrd="0" presId="urn:microsoft.com/office/officeart/2016/7/layout/VerticalDownArrowProcess"/>
    <dgm:cxn modelId="{E2D57671-EC22-4F25-9AB7-027C80042F3B}" type="presParOf" srcId="{387ED934-F143-4219-9F02-347DF15D9E38}" destId="{4EEC6CF2-3674-4C85-96E8-CBED797E6E0F}" srcOrd="0" destOrd="0" presId="urn:microsoft.com/office/officeart/2016/7/layout/VerticalDownArrowProcess"/>
    <dgm:cxn modelId="{993EC810-76BE-456C-9121-36FAE7118BA9}" type="presParOf" srcId="{4EEC6CF2-3674-4C85-96E8-CBED797E6E0F}" destId="{2B9AD11A-3CDB-4058-9AB5-06FB4AFDCD2B}" srcOrd="0" destOrd="0" presId="urn:microsoft.com/office/officeart/2016/7/layout/VerticalDownArrowProcess"/>
    <dgm:cxn modelId="{38515D41-5E6E-413C-BD75-DEA832D63397}" type="presParOf" srcId="{4EEC6CF2-3674-4C85-96E8-CBED797E6E0F}" destId="{6EFD7AA1-6EBA-4DCA-94F7-8C8F1B2B9D4A}" srcOrd="1" destOrd="0" presId="urn:microsoft.com/office/officeart/2016/7/layout/VerticalDownArrowProcess"/>
    <dgm:cxn modelId="{DC26C920-23B3-4BEF-AA55-3D7DC3FB298F}" type="presParOf" srcId="{387ED934-F143-4219-9F02-347DF15D9E38}" destId="{1D09A4F3-F14E-40AB-ABC0-512E244A7677}" srcOrd="1" destOrd="0" presId="urn:microsoft.com/office/officeart/2016/7/layout/VerticalDownArrowProcess"/>
    <dgm:cxn modelId="{02C7063E-43AE-4555-B342-895B919CF802}" type="presParOf" srcId="{387ED934-F143-4219-9F02-347DF15D9E38}" destId="{ED21DD84-8981-4784-AD56-990FC84B579B}" srcOrd="2" destOrd="0" presId="urn:microsoft.com/office/officeart/2016/7/layout/VerticalDownArrowProcess"/>
    <dgm:cxn modelId="{D1A67596-0CD8-42E2-A77F-073F2D1882B7}" type="presParOf" srcId="{ED21DD84-8981-4784-AD56-990FC84B579B}" destId="{048BCDFA-60C2-4717-9817-0CC104187CC8}" srcOrd="0" destOrd="0" presId="urn:microsoft.com/office/officeart/2016/7/layout/VerticalDownArrowProcess"/>
    <dgm:cxn modelId="{DEA44C73-E86F-4A97-81DD-C8447A0259A5}" type="presParOf" srcId="{ED21DD84-8981-4784-AD56-990FC84B579B}" destId="{F77E49F0-6EB4-4AD3-BC05-3868928FA255}" srcOrd="1" destOrd="0" presId="urn:microsoft.com/office/officeart/2016/7/layout/VerticalDownArrowProcess"/>
    <dgm:cxn modelId="{4D2D7F6F-35DF-410F-8734-C4CA72AAE80A}" type="presParOf" srcId="{ED21DD84-8981-4784-AD56-990FC84B579B}" destId="{30A5CCF9-17F2-40A8-BED2-DAF945392FB3}" srcOrd="2" destOrd="0" presId="urn:microsoft.com/office/officeart/2016/7/layout/VerticalDownArrowProcess"/>
    <dgm:cxn modelId="{636E6A4F-B2E1-4574-BF69-9054D1CB9FEE}" type="presParOf" srcId="{387ED934-F143-4219-9F02-347DF15D9E38}" destId="{23545C79-CDC4-41CC-A2A3-0ED7DEF85C1F}" srcOrd="3" destOrd="0" presId="urn:microsoft.com/office/officeart/2016/7/layout/VerticalDownArrowProcess"/>
    <dgm:cxn modelId="{86C30733-2303-46DA-B2AC-E324C32C2624}" type="presParOf" srcId="{387ED934-F143-4219-9F02-347DF15D9E38}" destId="{0CD1928A-DF6F-4B22-B9A8-36FD7CFDFA15}" srcOrd="4" destOrd="0" presId="urn:microsoft.com/office/officeart/2016/7/layout/VerticalDownArrowProcess"/>
    <dgm:cxn modelId="{3B942EB9-8189-4AB1-8791-A4309264688B}" type="presParOf" srcId="{0CD1928A-DF6F-4B22-B9A8-36FD7CFDFA15}" destId="{DDD1EAAF-CECE-45F7-8A4B-46E7ED01F6B0}" srcOrd="0" destOrd="0" presId="urn:microsoft.com/office/officeart/2016/7/layout/VerticalDownArrowProcess"/>
    <dgm:cxn modelId="{962BB479-3BF2-47ED-8406-96B05EEEE7F3}" type="presParOf" srcId="{0CD1928A-DF6F-4B22-B9A8-36FD7CFDFA15}" destId="{5BD93AC3-5703-454A-A61C-4EECFE8E5B24}" srcOrd="1" destOrd="0" presId="urn:microsoft.com/office/officeart/2016/7/layout/VerticalDownArrowProcess"/>
    <dgm:cxn modelId="{C1F20549-BD78-4A49-9D16-043FC2ED6AD3}" type="presParOf" srcId="{0CD1928A-DF6F-4B22-B9A8-36FD7CFDFA15}" destId="{B3E65B8B-E689-4987-82D8-D6978F8D8D52}" srcOrd="2" destOrd="0" presId="urn:microsoft.com/office/officeart/2016/7/layout/VerticalDownArrowProcess"/>
    <dgm:cxn modelId="{ED6AE1FF-5A07-4A06-8305-9BCDF2F46ABA}" type="presParOf" srcId="{387ED934-F143-4219-9F02-347DF15D9E38}" destId="{B1271EA3-6365-481B-9D3A-47734535B554}" srcOrd="5" destOrd="0" presId="urn:microsoft.com/office/officeart/2016/7/layout/VerticalDownArrowProcess"/>
    <dgm:cxn modelId="{C924036B-CC3C-4EB3-BFE1-2C75B9F2E699}" type="presParOf" srcId="{387ED934-F143-4219-9F02-347DF15D9E38}" destId="{C53680EB-581D-4913-A898-E0041AECA1E0}" srcOrd="6" destOrd="0" presId="urn:microsoft.com/office/officeart/2016/7/layout/VerticalDownArrowProcess"/>
    <dgm:cxn modelId="{9E3B15A4-A723-4039-BBB3-2C8CF5E8101E}" type="presParOf" srcId="{C53680EB-581D-4913-A898-E0041AECA1E0}" destId="{E536248B-8EFC-4667-9D47-1587B20344A5}" srcOrd="0" destOrd="0" presId="urn:microsoft.com/office/officeart/2016/7/layout/VerticalDownArrowProcess"/>
    <dgm:cxn modelId="{8D88D187-F660-4D78-94ED-84B38D633C95}" type="presParOf" srcId="{C53680EB-581D-4913-A898-E0041AECA1E0}" destId="{D445044A-3C07-4348-8283-2FF7A40B5F15}" srcOrd="1" destOrd="0" presId="urn:microsoft.com/office/officeart/2016/7/layout/VerticalDownArrowProcess"/>
    <dgm:cxn modelId="{CEA9F32C-F026-4138-A2B1-A1594CA97819}" type="presParOf" srcId="{C53680EB-581D-4913-A898-E0041AECA1E0}" destId="{95C329DF-50C5-4D02-8782-FF63FEF692B2}" srcOrd="2" destOrd="0" presId="urn:microsoft.com/office/officeart/2016/7/layout/VerticalDownArrowProcess"/>
    <dgm:cxn modelId="{A019B76C-491B-4448-8304-F0A294E0FAAB}" type="presParOf" srcId="{387ED934-F143-4219-9F02-347DF15D9E38}" destId="{82C3F1CA-FB43-4BA4-9F9F-9168B00F5B1F}" srcOrd="7" destOrd="0" presId="urn:microsoft.com/office/officeart/2016/7/layout/VerticalDownArrowProcess"/>
    <dgm:cxn modelId="{38B2E53D-7A21-4E04-93A9-4C10D84123D7}" type="presParOf" srcId="{387ED934-F143-4219-9F02-347DF15D9E38}" destId="{CE7BB29D-F912-4C0E-A0B1-80D1A8800E05}" srcOrd="8" destOrd="0" presId="urn:microsoft.com/office/officeart/2016/7/layout/VerticalDownArrowProcess"/>
    <dgm:cxn modelId="{5759C33A-129E-4917-B688-B4BACC7E0DE6}" type="presParOf" srcId="{CE7BB29D-F912-4C0E-A0B1-80D1A8800E05}" destId="{9A321E13-6C25-4AF2-B984-C38712FE6665}" srcOrd="0" destOrd="0" presId="urn:microsoft.com/office/officeart/2016/7/layout/VerticalDownArrowProcess"/>
    <dgm:cxn modelId="{918CD504-7948-414A-9C4F-F4C8BAED40D5}" type="presParOf" srcId="{CE7BB29D-F912-4C0E-A0B1-80D1A8800E05}" destId="{5B97FB44-01F7-411E-8E6B-6AA4D209C441}" srcOrd="1" destOrd="0" presId="urn:microsoft.com/office/officeart/2016/7/layout/VerticalDownArrowProcess"/>
    <dgm:cxn modelId="{01B0B931-D221-4698-8AF8-4766E4B1DD6E}" type="presParOf" srcId="{CE7BB29D-F912-4C0E-A0B1-80D1A8800E05}" destId="{545976F0-4AAD-4176-B3BB-F9E31A72541B}" srcOrd="2" destOrd="0" presId="urn:microsoft.com/office/officeart/2016/7/layout/VerticalDownArrowProcess"/>
    <dgm:cxn modelId="{49B728B1-04C7-4C5E-B6EF-2D1F8BA54B82}" type="presParOf" srcId="{387ED934-F143-4219-9F02-347DF15D9E38}" destId="{6C03DAE6-5B3A-4A21-BD61-B615B0766F91}" srcOrd="9" destOrd="0" presId="urn:microsoft.com/office/officeart/2016/7/layout/VerticalDownArrowProcess"/>
    <dgm:cxn modelId="{9FD97D66-78B1-4855-B750-E87956054C4D}" type="presParOf" srcId="{387ED934-F143-4219-9F02-347DF15D9E38}" destId="{23650A11-4420-4425-AA27-C4899EADE212}" srcOrd="10" destOrd="0" presId="urn:microsoft.com/office/officeart/2016/7/layout/VerticalDownArrowProcess"/>
    <dgm:cxn modelId="{BB0D8AEF-9BA1-4B55-AB5A-429E6E289084}" type="presParOf" srcId="{23650A11-4420-4425-AA27-C4899EADE212}" destId="{A8099867-1E3B-42F4-9B96-53F4FB876AD4}" srcOrd="0" destOrd="0" presId="urn:microsoft.com/office/officeart/2016/7/layout/VerticalDownArrowProcess"/>
    <dgm:cxn modelId="{FE9FB4BD-D2F7-4A70-955C-98BF3C181ECC}" type="presParOf" srcId="{23650A11-4420-4425-AA27-C4899EADE212}" destId="{F51305E6-2303-46A9-A991-DE7F37F71C96}" srcOrd="1" destOrd="0" presId="urn:microsoft.com/office/officeart/2016/7/layout/VerticalDownArrowProcess"/>
    <dgm:cxn modelId="{26264AF7-17E6-4E2A-BFDA-93BF3EA29839}" type="presParOf" srcId="{23650A11-4420-4425-AA27-C4899EADE212}" destId="{F91292C7-0D60-4148-BC4B-BF7E95300DC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0F4103-93FF-4B69-8920-1B4F7723FAF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778301-FDBF-482D-AF43-7BB5C67B8BFF}">
      <dgm:prSet phldrT="[Text]" phldr="0"/>
      <dgm:spPr/>
      <dgm:t>
        <a:bodyPr/>
        <a:lstStyle/>
        <a:p>
          <a:pPr rtl="0"/>
          <a:r>
            <a:rPr lang="en-US"/>
            <a:t>Initialize Empty Graph</a:t>
          </a:r>
        </a:p>
      </dgm:t>
    </dgm:pt>
    <dgm:pt modelId="{DC62FD19-F9A3-4AEC-BC3A-EEB59D05F026}" type="parTrans" cxnId="{BBD53CEA-C686-4CF0-A0EB-153BAE7795E5}">
      <dgm:prSet/>
      <dgm:spPr/>
      <dgm:t>
        <a:bodyPr/>
        <a:lstStyle/>
        <a:p>
          <a:endParaRPr lang="en-US"/>
        </a:p>
      </dgm:t>
    </dgm:pt>
    <dgm:pt modelId="{C762EA39-FBAC-4BF0-A8F9-3B2036AEA6DE}" type="sibTrans" cxnId="{BBD53CEA-C686-4CF0-A0EB-153BAE7795E5}">
      <dgm:prSet/>
      <dgm:spPr/>
      <dgm:t>
        <a:bodyPr/>
        <a:lstStyle/>
        <a:p>
          <a:endParaRPr lang="en-US"/>
        </a:p>
      </dgm:t>
    </dgm:pt>
    <dgm:pt modelId="{FFF6463D-46D6-4671-B691-4F0EEDD5B0EC}">
      <dgm:prSet phldrT="[Text]" phldr="0"/>
      <dgm:spPr/>
      <dgm:t>
        <a:bodyPr/>
        <a:lstStyle/>
        <a:p>
          <a:pPr rtl="0"/>
          <a:r>
            <a:rPr lang="en-US"/>
            <a:t>Forward Search Phase</a:t>
          </a:r>
        </a:p>
      </dgm:t>
    </dgm:pt>
    <dgm:pt modelId="{940732B4-879A-4DEF-87CB-C4EFC9351052}" type="parTrans" cxnId="{20832CA5-F349-48E8-9120-B8E0DB8BE7A6}">
      <dgm:prSet/>
      <dgm:spPr/>
      <dgm:t>
        <a:bodyPr/>
        <a:lstStyle/>
        <a:p>
          <a:endParaRPr lang="en-US"/>
        </a:p>
      </dgm:t>
    </dgm:pt>
    <dgm:pt modelId="{2F826E2A-A76F-41BB-9176-C08C2847A1E9}" type="sibTrans" cxnId="{20832CA5-F349-48E8-9120-B8E0DB8BE7A6}">
      <dgm:prSet/>
      <dgm:spPr/>
      <dgm:t>
        <a:bodyPr/>
        <a:lstStyle/>
        <a:p>
          <a:endParaRPr lang="en-US"/>
        </a:p>
      </dgm:t>
    </dgm:pt>
    <dgm:pt modelId="{CAA3CA34-8644-47D5-87B3-5765510EF4DF}">
      <dgm:prSet phldrT="[Text]" phldr="0"/>
      <dgm:spPr/>
      <dgm:t>
        <a:bodyPr/>
        <a:lstStyle/>
        <a:p>
          <a:pPr rtl="0"/>
          <a:r>
            <a:rPr lang="en-US"/>
            <a:t>Backward Search Phase</a:t>
          </a:r>
        </a:p>
      </dgm:t>
    </dgm:pt>
    <dgm:pt modelId="{7D5BD08C-E74B-4B22-A6FD-A03ECC99D026}" type="parTrans" cxnId="{5C775F70-E99F-4ED7-BEA4-C7543954C915}">
      <dgm:prSet/>
      <dgm:spPr/>
      <dgm:t>
        <a:bodyPr/>
        <a:lstStyle/>
        <a:p>
          <a:endParaRPr lang="en-US"/>
        </a:p>
      </dgm:t>
    </dgm:pt>
    <dgm:pt modelId="{DC581045-6F43-4767-9D6E-41D693178ABA}" type="sibTrans" cxnId="{5C775F70-E99F-4ED7-BEA4-C7543954C915}">
      <dgm:prSet/>
      <dgm:spPr/>
      <dgm:t>
        <a:bodyPr/>
        <a:lstStyle/>
        <a:p>
          <a:endParaRPr lang="en-US"/>
        </a:p>
      </dgm:t>
    </dgm:pt>
    <dgm:pt modelId="{3F67B2B0-F26A-4545-9454-706826A7755E}">
      <dgm:prSet phldrT="[Text]" phldr="0"/>
      <dgm:spPr/>
      <dgm:t>
        <a:bodyPr/>
        <a:lstStyle/>
        <a:p>
          <a:pPr rtl="0"/>
          <a:r>
            <a:rPr lang="en-US"/>
            <a:t>Termination Condition</a:t>
          </a:r>
        </a:p>
      </dgm:t>
    </dgm:pt>
    <dgm:pt modelId="{436A5DEA-CB24-46FA-BC7E-1BF4718A6F09}" type="parTrans" cxnId="{E4934FE9-3E03-4D15-A55F-A6F1A56555AC}">
      <dgm:prSet/>
      <dgm:spPr/>
      <dgm:t>
        <a:bodyPr/>
        <a:lstStyle/>
        <a:p>
          <a:endParaRPr lang="en-US"/>
        </a:p>
      </dgm:t>
    </dgm:pt>
    <dgm:pt modelId="{816CD53F-5785-4317-AA22-801FD60431BB}" type="sibTrans" cxnId="{E4934FE9-3E03-4D15-A55F-A6F1A56555AC}">
      <dgm:prSet/>
      <dgm:spPr/>
      <dgm:t>
        <a:bodyPr/>
        <a:lstStyle/>
        <a:p>
          <a:endParaRPr lang="en-US"/>
        </a:p>
      </dgm:t>
    </dgm:pt>
    <dgm:pt modelId="{515E614E-4180-4185-9106-D7836A0DC95A}">
      <dgm:prSet phldrT="[Text]"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Considerations</a:t>
          </a:r>
          <a:r>
            <a:rPr lang="en-US"/>
            <a:t> Under Causal Sufficiency</a:t>
          </a:r>
        </a:p>
      </dgm:t>
    </dgm:pt>
    <dgm:pt modelId="{366D2160-510B-4312-86B4-4E50AC8495EC}" type="parTrans" cxnId="{113E1694-8741-48AE-99B8-660438DD82A2}">
      <dgm:prSet/>
      <dgm:spPr/>
      <dgm:t>
        <a:bodyPr/>
        <a:lstStyle/>
        <a:p>
          <a:endParaRPr lang="en-US"/>
        </a:p>
      </dgm:t>
    </dgm:pt>
    <dgm:pt modelId="{8F5B078B-687C-4535-A09E-D1EDE7144BB0}" type="sibTrans" cxnId="{113E1694-8741-48AE-99B8-660438DD82A2}">
      <dgm:prSet/>
      <dgm:spPr/>
      <dgm:t>
        <a:bodyPr/>
        <a:lstStyle/>
        <a:p>
          <a:endParaRPr lang="en-US"/>
        </a:p>
      </dgm:t>
    </dgm:pt>
    <dgm:pt modelId="{B49264EE-A060-45A1-9650-F758D5BB2815}" type="pres">
      <dgm:prSet presAssocID="{B40F4103-93FF-4B69-8920-1B4F7723FAFB}" presName="diagram" presStyleCnt="0">
        <dgm:presLayoutVars>
          <dgm:dir/>
          <dgm:resizeHandles val="exact"/>
        </dgm:presLayoutVars>
      </dgm:prSet>
      <dgm:spPr/>
    </dgm:pt>
    <dgm:pt modelId="{F42788BA-C978-45C7-AD04-DE3A07132259}" type="pres">
      <dgm:prSet presAssocID="{78778301-FDBF-482D-AF43-7BB5C67B8BFF}" presName="node" presStyleLbl="node1" presStyleIdx="0" presStyleCnt="5">
        <dgm:presLayoutVars>
          <dgm:bulletEnabled val="1"/>
        </dgm:presLayoutVars>
      </dgm:prSet>
      <dgm:spPr/>
    </dgm:pt>
    <dgm:pt modelId="{C76FCC09-9A8F-4593-8917-959A41F7FAF1}" type="pres">
      <dgm:prSet presAssocID="{C762EA39-FBAC-4BF0-A8F9-3B2036AEA6DE}" presName="sibTrans" presStyleLbl="sibTrans2D1" presStyleIdx="0" presStyleCnt="4"/>
      <dgm:spPr/>
    </dgm:pt>
    <dgm:pt modelId="{00C14CD8-7795-4053-AD88-BF8A0E32E204}" type="pres">
      <dgm:prSet presAssocID="{C762EA39-FBAC-4BF0-A8F9-3B2036AEA6DE}" presName="connectorText" presStyleLbl="sibTrans2D1" presStyleIdx="0" presStyleCnt="4"/>
      <dgm:spPr/>
    </dgm:pt>
    <dgm:pt modelId="{7227B024-A0BA-4F7C-9967-CE11868BA3F6}" type="pres">
      <dgm:prSet presAssocID="{FFF6463D-46D6-4671-B691-4F0EEDD5B0EC}" presName="node" presStyleLbl="node1" presStyleIdx="1" presStyleCnt="5">
        <dgm:presLayoutVars>
          <dgm:bulletEnabled val="1"/>
        </dgm:presLayoutVars>
      </dgm:prSet>
      <dgm:spPr/>
    </dgm:pt>
    <dgm:pt modelId="{E44CADE6-53A8-4239-ABFE-C36E5CB1378A}" type="pres">
      <dgm:prSet presAssocID="{2F826E2A-A76F-41BB-9176-C08C2847A1E9}" presName="sibTrans" presStyleLbl="sibTrans2D1" presStyleIdx="1" presStyleCnt="4"/>
      <dgm:spPr/>
    </dgm:pt>
    <dgm:pt modelId="{FF77FA4C-4C4F-4CB6-B6B8-2EA774792E7A}" type="pres">
      <dgm:prSet presAssocID="{2F826E2A-A76F-41BB-9176-C08C2847A1E9}" presName="connectorText" presStyleLbl="sibTrans2D1" presStyleIdx="1" presStyleCnt="4"/>
      <dgm:spPr/>
    </dgm:pt>
    <dgm:pt modelId="{D34F12E9-4ED6-42F6-9268-D74EDD3A86C0}" type="pres">
      <dgm:prSet presAssocID="{CAA3CA34-8644-47D5-87B3-5765510EF4DF}" presName="node" presStyleLbl="node1" presStyleIdx="2" presStyleCnt="5">
        <dgm:presLayoutVars>
          <dgm:bulletEnabled val="1"/>
        </dgm:presLayoutVars>
      </dgm:prSet>
      <dgm:spPr/>
    </dgm:pt>
    <dgm:pt modelId="{04296727-B92D-4A78-9004-E8E946C9E2C3}" type="pres">
      <dgm:prSet presAssocID="{DC581045-6F43-4767-9D6E-41D693178ABA}" presName="sibTrans" presStyleLbl="sibTrans2D1" presStyleIdx="2" presStyleCnt="4"/>
      <dgm:spPr/>
    </dgm:pt>
    <dgm:pt modelId="{B808B4F2-D4DC-45E5-B0F9-2091991707BE}" type="pres">
      <dgm:prSet presAssocID="{DC581045-6F43-4767-9D6E-41D693178ABA}" presName="connectorText" presStyleLbl="sibTrans2D1" presStyleIdx="2" presStyleCnt="4"/>
      <dgm:spPr/>
    </dgm:pt>
    <dgm:pt modelId="{DBB4CA19-9265-4BB3-924D-D76325EC7801}" type="pres">
      <dgm:prSet presAssocID="{3F67B2B0-F26A-4545-9454-706826A7755E}" presName="node" presStyleLbl="node1" presStyleIdx="3" presStyleCnt="5">
        <dgm:presLayoutVars>
          <dgm:bulletEnabled val="1"/>
        </dgm:presLayoutVars>
      </dgm:prSet>
      <dgm:spPr/>
    </dgm:pt>
    <dgm:pt modelId="{02B504C8-0027-452D-910F-23F2FF876FEB}" type="pres">
      <dgm:prSet presAssocID="{816CD53F-5785-4317-AA22-801FD60431BB}" presName="sibTrans" presStyleLbl="sibTrans2D1" presStyleIdx="3" presStyleCnt="4"/>
      <dgm:spPr/>
    </dgm:pt>
    <dgm:pt modelId="{7508E670-7347-4B3C-A402-90E0FBA4B7D8}" type="pres">
      <dgm:prSet presAssocID="{816CD53F-5785-4317-AA22-801FD60431BB}" presName="connectorText" presStyleLbl="sibTrans2D1" presStyleIdx="3" presStyleCnt="4"/>
      <dgm:spPr/>
    </dgm:pt>
    <dgm:pt modelId="{3553CBEA-A9FE-440A-80E0-CC4AA0A4F045}" type="pres">
      <dgm:prSet presAssocID="{515E614E-4180-4185-9106-D7836A0DC95A}" presName="node" presStyleLbl="node1" presStyleIdx="4" presStyleCnt="5">
        <dgm:presLayoutVars>
          <dgm:bulletEnabled val="1"/>
        </dgm:presLayoutVars>
      </dgm:prSet>
      <dgm:spPr/>
    </dgm:pt>
  </dgm:ptLst>
  <dgm:cxnLst>
    <dgm:cxn modelId="{0B4DE70D-8D6B-457A-BF03-8EF1AFF5F06F}" type="presOf" srcId="{CAA3CA34-8644-47D5-87B3-5765510EF4DF}" destId="{D34F12E9-4ED6-42F6-9268-D74EDD3A86C0}" srcOrd="0" destOrd="0" presId="urn:microsoft.com/office/officeart/2005/8/layout/process5"/>
    <dgm:cxn modelId="{49F1A00F-7029-4E60-AAB1-8BCA0277FB33}" type="presOf" srcId="{DC581045-6F43-4767-9D6E-41D693178ABA}" destId="{04296727-B92D-4A78-9004-E8E946C9E2C3}" srcOrd="0" destOrd="0" presId="urn:microsoft.com/office/officeart/2005/8/layout/process5"/>
    <dgm:cxn modelId="{C5C82212-3A20-446E-8831-FF7C6C7A5737}" type="presOf" srcId="{C762EA39-FBAC-4BF0-A8F9-3B2036AEA6DE}" destId="{00C14CD8-7795-4053-AD88-BF8A0E32E204}" srcOrd="1" destOrd="0" presId="urn:microsoft.com/office/officeart/2005/8/layout/process5"/>
    <dgm:cxn modelId="{D53F001B-2C8A-48E6-BF47-421E5AE146AE}" type="presOf" srcId="{C762EA39-FBAC-4BF0-A8F9-3B2036AEA6DE}" destId="{C76FCC09-9A8F-4593-8917-959A41F7FAF1}" srcOrd="0" destOrd="0" presId="urn:microsoft.com/office/officeart/2005/8/layout/process5"/>
    <dgm:cxn modelId="{A3FD0A5F-3C9A-420C-A2C9-F7B974CC4C7F}" type="presOf" srcId="{DC581045-6F43-4767-9D6E-41D693178ABA}" destId="{B808B4F2-D4DC-45E5-B0F9-2091991707BE}" srcOrd="1" destOrd="0" presId="urn:microsoft.com/office/officeart/2005/8/layout/process5"/>
    <dgm:cxn modelId="{041A8768-5ACF-4B7F-80A8-66010629A3F4}" type="presOf" srcId="{FFF6463D-46D6-4671-B691-4F0EEDD5B0EC}" destId="{7227B024-A0BA-4F7C-9967-CE11868BA3F6}" srcOrd="0" destOrd="0" presId="urn:microsoft.com/office/officeart/2005/8/layout/process5"/>
    <dgm:cxn modelId="{5C775F70-E99F-4ED7-BEA4-C7543954C915}" srcId="{B40F4103-93FF-4B69-8920-1B4F7723FAFB}" destId="{CAA3CA34-8644-47D5-87B3-5765510EF4DF}" srcOrd="2" destOrd="0" parTransId="{7D5BD08C-E74B-4B22-A6FD-A03ECC99D026}" sibTransId="{DC581045-6F43-4767-9D6E-41D693178ABA}"/>
    <dgm:cxn modelId="{2DFA927D-5C63-48C0-A5CB-67B493D0B1C2}" type="presOf" srcId="{515E614E-4180-4185-9106-D7836A0DC95A}" destId="{3553CBEA-A9FE-440A-80E0-CC4AA0A4F045}" srcOrd="0" destOrd="0" presId="urn:microsoft.com/office/officeart/2005/8/layout/process5"/>
    <dgm:cxn modelId="{113E1694-8741-48AE-99B8-660438DD82A2}" srcId="{B40F4103-93FF-4B69-8920-1B4F7723FAFB}" destId="{515E614E-4180-4185-9106-D7836A0DC95A}" srcOrd="4" destOrd="0" parTransId="{366D2160-510B-4312-86B4-4E50AC8495EC}" sibTransId="{8F5B078B-687C-4535-A09E-D1EDE7144BB0}"/>
    <dgm:cxn modelId="{1D363F94-141E-4B8E-9F77-FBFCCF11C0E5}" type="presOf" srcId="{78778301-FDBF-482D-AF43-7BB5C67B8BFF}" destId="{F42788BA-C978-45C7-AD04-DE3A07132259}" srcOrd="0" destOrd="0" presId="urn:microsoft.com/office/officeart/2005/8/layout/process5"/>
    <dgm:cxn modelId="{20832CA5-F349-48E8-9120-B8E0DB8BE7A6}" srcId="{B40F4103-93FF-4B69-8920-1B4F7723FAFB}" destId="{FFF6463D-46D6-4671-B691-4F0EEDD5B0EC}" srcOrd="1" destOrd="0" parTransId="{940732B4-879A-4DEF-87CB-C4EFC9351052}" sibTransId="{2F826E2A-A76F-41BB-9176-C08C2847A1E9}"/>
    <dgm:cxn modelId="{4E7055AD-28C1-4F07-840D-868189682599}" type="presOf" srcId="{816CD53F-5785-4317-AA22-801FD60431BB}" destId="{02B504C8-0027-452D-910F-23F2FF876FEB}" srcOrd="0" destOrd="0" presId="urn:microsoft.com/office/officeart/2005/8/layout/process5"/>
    <dgm:cxn modelId="{8D4324B5-6B7B-40B2-B075-9514AE151240}" type="presOf" srcId="{816CD53F-5785-4317-AA22-801FD60431BB}" destId="{7508E670-7347-4B3C-A402-90E0FBA4B7D8}" srcOrd="1" destOrd="0" presId="urn:microsoft.com/office/officeart/2005/8/layout/process5"/>
    <dgm:cxn modelId="{8AA5A6B8-B115-4103-91F1-3DF462B1DAB2}" type="presOf" srcId="{B40F4103-93FF-4B69-8920-1B4F7723FAFB}" destId="{B49264EE-A060-45A1-9650-F758D5BB2815}" srcOrd="0" destOrd="0" presId="urn:microsoft.com/office/officeart/2005/8/layout/process5"/>
    <dgm:cxn modelId="{BDDDDDCB-AE27-4B92-8806-A8F1639CE619}" type="presOf" srcId="{2F826E2A-A76F-41BB-9176-C08C2847A1E9}" destId="{FF77FA4C-4C4F-4CB6-B6B8-2EA774792E7A}" srcOrd="1" destOrd="0" presId="urn:microsoft.com/office/officeart/2005/8/layout/process5"/>
    <dgm:cxn modelId="{574D1DCC-0102-437D-A260-6C179BE0A896}" type="presOf" srcId="{2F826E2A-A76F-41BB-9176-C08C2847A1E9}" destId="{E44CADE6-53A8-4239-ABFE-C36E5CB1378A}" srcOrd="0" destOrd="0" presId="urn:microsoft.com/office/officeart/2005/8/layout/process5"/>
    <dgm:cxn modelId="{FF7F11E3-D90E-41B9-AB18-ACB0218121EE}" type="presOf" srcId="{3F67B2B0-F26A-4545-9454-706826A7755E}" destId="{DBB4CA19-9265-4BB3-924D-D76325EC7801}" srcOrd="0" destOrd="0" presId="urn:microsoft.com/office/officeart/2005/8/layout/process5"/>
    <dgm:cxn modelId="{E4934FE9-3E03-4D15-A55F-A6F1A56555AC}" srcId="{B40F4103-93FF-4B69-8920-1B4F7723FAFB}" destId="{3F67B2B0-F26A-4545-9454-706826A7755E}" srcOrd="3" destOrd="0" parTransId="{436A5DEA-CB24-46FA-BC7E-1BF4718A6F09}" sibTransId="{816CD53F-5785-4317-AA22-801FD60431BB}"/>
    <dgm:cxn modelId="{BBD53CEA-C686-4CF0-A0EB-153BAE7795E5}" srcId="{B40F4103-93FF-4B69-8920-1B4F7723FAFB}" destId="{78778301-FDBF-482D-AF43-7BB5C67B8BFF}" srcOrd="0" destOrd="0" parTransId="{DC62FD19-F9A3-4AEC-BC3A-EEB59D05F026}" sibTransId="{C762EA39-FBAC-4BF0-A8F9-3B2036AEA6DE}"/>
    <dgm:cxn modelId="{46899BC3-E323-4C28-98E6-CB99779A3E05}" type="presParOf" srcId="{B49264EE-A060-45A1-9650-F758D5BB2815}" destId="{F42788BA-C978-45C7-AD04-DE3A07132259}" srcOrd="0" destOrd="0" presId="urn:microsoft.com/office/officeart/2005/8/layout/process5"/>
    <dgm:cxn modelId="{8EA1DA91-4645-4158-A161-BAFFA3BBCF06}" type="presParOf" srcId="{B49264EE-A060-45A1-9650-F758D5BB2815}" destId="{C76FCC09-9A8F-4593-8917-959A41F7FAF1}" srcOrd="1" destOrd="0" presId="urn:microsoft.com/office/officeart/2005/8/layout/process5"/>
    <dgm:cxn modelId="{F2EBC957-B48E-40B5-8108-7C5089DAB833}" type="presParOf" srcId="{C76FCC09-9A8F-4593-8917-959A41F7FAF1}" destId="{00C14CD8-7795-4053-AD88-BF8A0E32E204}" srcOrd="0" destOrd="0" presId="urn:microsoft.com/office/officeart/2005/8/layout/process5"/>
    <dgm:cxn modelId="{A6603EB4-F72B-4479-B039-9C4B3CC263A8}" type="presParOf" srcId="{B49264EE-A060-45A1-9650-F758D5BB2815}" destId="{7227B024-A0BA-4F7C-9967-CE11868BA3F6}" srcOrd="2" destOrd="0" presId="urn:microsoft.com/office/officeart/2005/8/layout/process5"/>
    <dgm:cxn modelId="{A2AA006C-E647-4444-B14C-6F2833CB6108}" type="presParOf" srcId="{B49264EE-A060-45A1-9650-F758D5BB2815}" destId="{E44CADE6-53A8-4239-ABFE-C36E5CB1378A}" srcOrd="3" destOrd="0" presId="urn:microsoft.com/office/officeart/2005/8/layout/process5"/>
    <dgm:cxn modelId="{EFF6B88D-7AEE-4EE2-905A-7F401C7F47EA}" type="presParOf" srcId="{E44CADE6-53A8-4239-ABFE-C36E5CB1378A}" destId="{FF77FA4C-4C4F-4CB6-B6B8-2EA774792E7A}" srcOrd="0" destOrd="0" presId="urn:microsoft.com/office/officeart/2005/8/layout/process5"/>
    <dgm:cxn modelId="{02705D31-8334-4CB9-ADE8-9151580F7D63}" type="presParOf" srcId="{B49264EE-A060-45A1-9650-F758D5BB2815}" destId="{D34F12E9-4ED6-42F6-9268-D74EDD3A86C0}" srcOrd="4" destOrd="0" presId="urn:microsoft.com/office/officeart/2005/8/layout/process5"/>
    <dgm:cxn modelId="{F9899A69-C5C3-4206-91EB-A570DDA50345}" type="presParOf" srcId="{B49264EE-A060-45A1-9650-F758D5BB2815}" destId="{04296727-B92D-4A78-9004-E8E946C9E2C3}" srcOrd="5" destOrd="0" presId="urn:microsoft.com/office/officeart/2005/8/layout/process5"/>
    <dgm:cxn modelId="{18CDC3C3-F080-436D-8544-8741276D528E}" type="presParOf" srcId="{04296727-B92D-4A78-9004-E8E946C9E2C3}" destId="{B808B4F2-D4DC-45E5-B0F9-2091991707BE}" srcOrd="0" destOrd="0" presId="urn:microsoft.com/office/officeart/2005/8/layout/process5"/>
    <dgm:cxn modelId="{1697051C-9FCD-4BF3-BD69-1A9F4B520FE0}" type="presParOf" srcId="{B49264EE-A060-45A1-9650-F758D5BB2815}" destId="{DBB4CA19-9265-4BB3-924D-D76325EC7801}" srcOrd="6" destOrd="0" presId="urn:microsoft.com/office/officeart/2005/8/layout/process5"/>
    <dgm:cxn modelId="{4C2983F3-E9CD-43A2-84DE-D4F4AAB91452}" type="presParOf" srcId="{B49264EE-A060-45A1-9650-F758D5BB2815}" destId="{02B504C8-0027-452D-910F-23F2FF876FEB}" srcOrd="7" destOrd="0" presId="urn:microsoft.com/office/officeart/2005/8/layout/process5"/>
    <dgm:cxn modelId="{5DA10C73-49C1-41BB-9CE8-B542EF5AB22C}" type="presParOf" srcId="{02B504C8-0027-452D-910F-23F2FF876FEB}" destId="{7508E670-7347-4B3C-A402-90E0FBA4B7D8}" srcOrd="0" destOrd="0" presId="urn:microsoft.com/office/officeart/2005/8/layout/process5"/>
    <dgm:cxn modelId="{07AE33BE-5CBC-46C3-918A-D31457C20AB5}" type="presParOf" srcId="{B49264EE-A060-45A1-9650-F758D5BB2815}" destId="{3553CBEA-A9FE-440A-80E0-CC4AA0A4F04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36A8B-6B53-4C02-9FEE-E0ECF3AB512E}">
      <dsp:nvSpPr>
        <dsp:cNvPr id="0" name=""/>
        <dsp:cNvSpPr/>
      </dsp:nvSpPr>
      <dsp:spPr>
        <a:xfrm>
          <a:off x="212335" y="130648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E2F07-779B-4D02-802B-1466EEB7169B}">
      <dsp:nvSpPr>
        <dsp:cNvPr id="0" name=""/>
        <dsp:cNvSpPr/>
      </dsp:nvSpPr>
      <dsp:spPr>
        <a:xfrm>
          <a:off x="492877" y="1587022"/>
          <a:ext cx="774830" cy="7748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C940F-5D22-4778-9FCB-0BAAFF278F3E}">
      <dsp:nvSpPr>
        <dsp:cNvPr id="0" name=""/>
        <dsp:cNvSpPr/>
      </dsp:nvSpPr>
      <dsp:spPr>
        <a:xfrm>
          <a:off x="1834517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Causal Sufficiency: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there are no unobserved confounders of any of the variables in the graph.</a:t>
          </a:r>
          <a:endParaRPr lang="en-US" sz="1900" kern="1200"/>
        </a:p>
      </dsp:txBody>
      <dsp:txXfrm>
        <a:off x="1834517" y="1306480"/>
        <a:ext cx="3148942" cy="1335915"/>
      </dsp:txXfrm>
    </dsp:sp>
    <dsp:sp modelId="{72A328E6-296F-4C44-A74E-3F16D28FD774}">
      <dsp:nvSpPr>
        <dsp:cNvPr id="0" name=""/>
        <dsp:cNvSpPr/>
      </dsp:nvSpPr>
      <dsp:spPr>
        <a:xfrm>
          <a:off x="5532139" y="130648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7DA84-96D0-49B5-B3C7-D353357178AC}">
      <dsp:nvSpPr>
        <dsp:cNvPr id="0" name=""/>
        <dsp:cNvSpPr/>
      </dsp:nvSpPr>
      <dsp:spPr>
        <a:xfrm>
          <a:off x="5812681" y="1587022"/>
          <a:ext cx="774830" cy="7748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C41CA-9F37-4E84-A00F-61E29B2A0BBB}">
      <dsp:nvSpPr>
        <dsp:cNvPr id="0" name=""/>
        <dsp:cNvSpPr/>
      </dsp:nvSpPr>
      <dsp:spPr>
        <a:xfrm>
          <a:off x="7154322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Acyclicity:</a:t>
          </a:r>
          <a:r>
            <a:rPr lang="en-GB" sz="1900" kern="1200"/>
            <a:t>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still assuming there are no cycles in the graph.</a:t>
          </a:r>
          <a:endParaRPr lang="en-US" sz="1900" kern="1200"/>
        </a:p>
      </dsp:txBody>
      <dsp:txXfrm>
        <a:off x="7154322" y="1306480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6313B-BEEC-4537-AC14-B5341C0EFEF0}">
      <dsp:nvSpPr>
        <dsp:cNvPr id="0" name=""/>
        <dsp:cNvSpPr/>
      </dsp:nvSpPr>
      <dsp:spPr>
        <a:xfrm>
          <a:off x="890318" y="570"/>
          <a:ext cx="1055109" cy="1055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F0E05-D0B7-4468-9436-80655EF5151F}">
      <dsp:nvSpPr>
        <dsp:cNvPr id="0" name=""/>
        <dsp:cNvSpPr/>
      </dsp:nvSpPr>
      <dsp:spPr>
        <a:xfrm>
          <a:off x="1115177" y="225429"/>
          <a:ext cx="605390" cy="60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FBC1F-2A50-4590-80D9-8092DFC57528}">
      <dsp:nvSpPr>
        <dsp:cNvPr id="0" name=""/>
        <dsp:cNvSpPr/>
      </dsp:nvSpPr>
      <dsp:spPr>
        <a:xfrm>
          <a:off x="553029" y="1384320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Constraint-based methods aim to construct a causal graph by exploiting the conditional independencies observed in the data</a:t>
          </a:r>
          <a:r>
            <a:rPr lang="en-US" sz="1100" kern="1200">
              <a:latin typeface="Aptos Display" panose="02110004020202020204"/>
            </a:rPr>
            <a:t>.</a:t>
          </a:r>
          <a:endParaRPr lang="en-US" sz="1100" kern="1200"/>
        </a:p>
      </dsp:txBody>
      <dsp:txXfrm>
        <a:off x="553029" y="1384320"/>
        <a:ext cx="1729687" cy="1167539"/>
      </dsp:txXfrm>
    </dsp:sp>
    <dsp:sp modelId="{EC1F2C7D-0F2B-4B2F-8FA1-5507A67A5D9F}">
      <dsp:nvSpPr>
        <dsp:cNvPr id="0" name=""/>
        <dsp:cNvSpPr/>
      </dsp:nvSpPr>
      <dsp:spPr>
        <a:xfrm>
          <a:off x="2922701" y="570"/>
          <a:ext cx="1055109" cy="1055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DBB52-87AB-43A8-881B-1FF7D4924BCE}">
      <dsp:nvSpPr>
        <dsp:cNvPr id="0" name=""/>
        <dsp:cNvSpPr/>
      </dsp:nvSpPr>
      <dsp:spPr>
        <a:xfrm>
          <a:off x="3147560" y="225429"/>
          <a:ext cx="605390" cy="60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536CC-73ED-4D80-B0D5-A6F953FFB408}">
      <dsp:nvSpPr>
        <dsp:cNvPr id="0" name=""/>
        <dsp:cNvSpPr/>
      </dsp:nvSpPr>
      <dsp:spPr>
        <a:xfrm>
          <a:off x="2585412" y="1384320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Assume faithfulness, where data independence relationships match the graph.</a:t>
          </a:r>
        </a:p>
      </dsp:txBody>
      <dsp:txXfrm>
        <a:off x="2585412" y="1384320"/>
        <a:ext cx="1729687" cy="1167539"/>
      </dsp:txXfrm>
    </dsp:sp>
    <dsp:sp modelId="{AB1F27B8-2B51-4CD0-96A5-92FA24D21CA9}">
      <dsp:nvSpPr>
        <dsp:cNvPr id="0" name=""/>
        <dsp:cNvSpPr/>
      </dsp:nvSpPr>
      <dsp:spPr>
        <a:xfrm>
          <a:off x="4955084" y="570"/>
          <a:ext cx="1055109" cy="1055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DE311-FB8D-4580-B490-CBBCD4BCC31E}">
      <dsp:nvSpPr>
        <dsp:cNvPr id="0" name=""/>
        <dsp:cNvSpPr/>
      </dsp:nvSpPr>
      <dsp:spPr>
        <a:xfrm>
          <a:off x="5179943" y="225429"/>
          <a:ext cx="605390" cy="60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FE748-359A-4067-8EB9-966436F97EFE}">
      <dsp:nvSpPr>
        <dsp:cNvPr id="0" name=""/>
        <dsp:cNvSpPr/>
      </dsp:nvSpPr>
      <dsp:spPr>
        <a:xfrm>
          <a:off x="4617795" y="1384320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Perform statistical tests to identify CIS and structure the causal graph.</a:t>
          </a:r>
        </a:p>
      </dsp:txBody>
      <dsp:txXfrm>
        <a:off x="4617795" y="1384320"/>
        <a:ext cx="1729687" cy="1167539"/>
      </dsp:txXfrm>
    </dsp:sp>
    <dsp:sp modelId="{78B74F58-5454-4C7F-83DC-5CBB1F5D4FFC}">
      <dsp:nvSpPr>
        <dsp:cNvPr id="0" name=""/>
        <dsp:cNvSpPr/>
      </dsp:nvSpPr>
      <dsp:spPr>
        <a:xfrm>
          <a:off x="2922701" y="2984281"/>
          <a:ext cx="1055109" cy="1055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5A908-F7DB-4C7E-971D-E3C7237462D9}">
      <dsp:nvSpPr>
        <dsp:cNvPr id="0" name=""/>
        <dsp:cNvSpPr/>
      </dsp:nvSpPr>
      <dsp:spPr>
        <a:xfrm>
          <a:off x="3147560" y="3209140"/>
          <a:ext cx="605390" cy="60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85CEA-8DCE-4D8F-A204-510027F844AA}">
      <dsp:nvSpPr>
        <dsp:cNvPr id="0" name=""/>
        <dsp:cNvSpPr/>
      </dsp:nvSpPr>
      <dsp:spPr>
        <a:xfrm>
          <a:off x="2585412" y="4368031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PC Algorithm</a:t>
          </a:r>
        </a:p>
      </dsp:txBody>
      <dsp:txXfrm>
        <a:off x="2585412" y="4368031"/>
        <a:ext cx="1729687" cy="1167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AD11A-3CDB-4058-9AB5-06FB4AFDCD2B}">
      <dsp:nvSpPr>
        <dsp:cNvPr id="0" name=""/>
        <dsp:cNvSpPr/>
      </dsp:nvSpPr>
      <dsp:spPr>
        <a:xfrm>
          <a:off x="0" y="3841861"/>
          <a:ext cx="1369218" cy="504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79" tIns="120904" rIns="9737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</a:t>
          </a:r>
        </a:p>
      </dsp:txBody>
      <dsp:txXfrm>
        <a:off x="0" y="3841861"/>
        <a:ext cx="1369218" cy="504242"/>
      </dsp:txXfrm>
    </dsp:sp>
    <dsp:sp modelId="{6EFD7AA1-6EBA-4DCA-94F7-8C8F1B2B9D4A}">
      <dsp:nvSpPr>
        <dsp:cNvPr id="0" name=""/>
        <dsp:cNvSpPr/>
      </dsp:nvSpPr>
      <dsp:spPr>
        <a:xfrm>
          <a:off x="1369218" y="3841861"/>
          <a:ext cx="4107656" cy="504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3" tIns="152400" rIns="8332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Return Equivalence Class</a:t>
          </a:r>
        </a:p>
      </dsp:txBody>
      <dsp:txXfrm>
        <a:off x="1369218" y="3841861"/>
        <a:ext cx="4107656" cy="504242"/>
      </dsp:txXfrm>
    </dsp:sp>
    <dsp:sp modelId="{F77E49F0-6EB4-4AD3-BC05-3868928FA255}">
      <dsp:nvSpPr>
        <dsp:cNvPr id="0" name=""/>
        <dsp:cNvSpPr/>
      </dsp:nvSpPr>
      <dsp:spPr>
        <a:xfrm rot="10800000">
          <a:off x="0" y="3073900"/>
          <a:ext cx="1369218" cy="7755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79" tIns="120904" rIns="9737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Orient</a:t>
          </a:r>
        </a:p>
      </dsp:txBody>
      <dsp:txXfrm rot="-10800000">
        <a:off x="0" y="3073900"/>
        <a:ext cx="1369218" cy="504091"/>
      </dsp:txXfrm>
    </dsp:sp>
    <dsp:sp modelId="{30A5CCF9-17F2-40A8-BED2-DAF945392FB3}">
      <dsp:nvSpPr>
        <dsp:cNvPr id="0" name=""/>
        <dsp:cNvSpPr/>
      </dsp:nvSpPr>
      <dsp:spPr>
        <a:xfrm>
          <a:off x="1369218" y="3073900"/>
          <a:ext cx="4107656" cy="504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3" tIns="152400" rIns="8332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Orient Edges</a:t>
          </a:r>
        </a:p>
      </dsp:txBody>
      <dsp:txXfrm>
        <a:off x="1369218" y="3073900"/>
        <a:ext cx="4107656" cy="504091"/>
      </dsp:txXfrm>
    </dsp:sp>
    <dsp:sp modelId="{5BD93AC3-5703-454A-A61C-4EECFE8E5B24}">
      <dsp:nvSpPr>
        <dsp:cNvPr id="0" name=""/>
        <dsp:cNvSpPr/>
      </dsp:nvSpPr>
      <dsp:spPr>
        <a:xfrm rot="10800000">
          <a:off x="0" y="2305939"/>
          <a:ext cx="1369218" cy="7755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79" tIns="120904" rIns="9737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</a:t>
          </a:r>
        </a:p>
      </dsp:txBody>
      <dsp:txXfrm rot="-10800000">
        <a:off x="0" y="2305939"/>
        <a:ext cx="1369218" cy="504091"/>
      </dsp:txXfrm>
    </dsp:sp>
    <dsp:sp modelId="{B3E65B8B-E689-4987-82D8-D6978F8D8D52}">
      <dsp:nvSpPr>
        <dsp:cNvPr id="0" name=""/>
        <dsp:cNvSpPr/>
      </dsp:nvSpPr>
      <dsp:spPr>
        <a:xfrm>
          <a:off x="1369218" y="2305939"/>
          <a:ext cx="4107656" cy="504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3" tIns="152400" rIns="8332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Skeleton</a:t>
          </a:r>
        </a:p>
      </dsp:txBody>
      <dsp:txXfrm>
        <a:off x="1369218" y="2305939"/>
        <a:ext cx="4107656" cy="504091"/>
      </dsp:txXfrm>
    </dsp:sp>
    <dsp:sp modelId="{D445044A-3C07-4348-8283-2FF7A40B5F15}">
      <dsp:nvSpPr>
        <dsp:cNvPr id="0" name=""/>
        <dsp:cNvSpPr/>
      </dsp:nvSpPr>
      <dsp:spPr>
        <a:xfrm rot="10800000">
          <a:off x="0" y="1537978"/>
          <a:ext cx="1369218" cy="7755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79" tIns="120904" rIns="9737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</a:t>
          </a:r>
        </a:p>
      </dsp:txBody>
      <dsp:txXfrm rot="-10800000">
        <a:off x="0" y="1537978"/>
        <a:ext cx="1369218" cy="504091"/>
      </dsp:txXfrm>
    </dsp:sp>
    <dsp:sp modelId="{95C329DF-50C5-4D02-8782-FF63FEF692B2}">
      <dsp:nvSpPr>
        <dsp:cNvPr id="0" name=""/>
        <dsp:cNvSpPr/>
      </dsp:nvSpPr>
      <dsp:spPr>
        <a:xfrm>
          <a:off x="1369218" y="1537978"/>
          <a:ext cx="4107656" cy="504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3" tIns="152400" rIns="8332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 Edges</a:t>
          </a:r>
        </a:p>
      </dsp:txBody>
      <dsp:txXfrm>
        <a:off x="1369218" y="1537978"/>
        <a:ext cx="4107656" cy="504091"/>
      </dsp:txXfrm>
    </dsp:sp>
    <dsp:sp modelId="{5B97FB44-01F7-411E-8E6B-6AA4D209C441}">
      <dsp:nvSpPr>
        <dsp:cNvPr id="0" name=""/>
        <dsp:cNvSpPr/>
      </dsp:nvSpPr>
      <dsp:spPr>
        <a:xfrm rot="10800000">
          <a:off x="0" y="770017"/>
          <a:ext cx="1369218" cy="7755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79" tIns="120904" rIns="9737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</a:t>
          </a:r>
        </a:p>
      </dsp:txBody>
      <dsp:txXfrm rot="-10800000">
        <a:off x="0" y="770017"/>
        <a:ext cx="1369218" cy="504091"/>
      </dsp:txXfrm>
    </dsp:sp>
    <dsp:sp modelId="{545976F0-4AAD-4176-B3BB-F9E31A72541B}">
      <dsp:nvSpPr>
        <dsp:cNvPr id="0" name=""/>
        <dsp:cNvSpPr/>
      </dsp:nvSpPr>
      <dsp:spPr>
        <a:xfrm>
          <a:off x="1369218" y="770017"/>
          <a:ext cx="4107656" cy="504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3" tIns="152400" rIns="8332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CI Tests</a:t>
          </a:r>
        </a:p>
      </dsp:txBody>
      <dsp:txXfrm>
        <a:off x="1369218" y="770017"/>
        <a:ext cx="4107656" cy="504091"/>
      </dsp:txXfrm>
    </dsp:sp>
    <dsp:sp modelId="{F51305E6-2303-46A9-A991-DE7F37F71C96}">
      <dsp:nvSpPr>
        <dsp:cNvPr id="0" name=""/>
        <dsp:cNvSpPr/>
      </dsp:nvSpPr>
      <dsp:spPr>
        <a:xfrm rot="10800000">
          <a:off x="0" y="2056"/>
          <a:ext cx="1369218" cy="7755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79" tIns="120904" rIns="9737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</a:t>
          </a:r>
        </a:p>
      </dsp:txBody>
      <dsp:txXfrm rot="-10800000">
        <a:off x="0" y="2056"/>
        <a:ext cx="1369218" cy="504091"/>
      </dsp:txXfrm>
    </dsp:sp>
    <dsp:sp modelId="{F91292C7-0D60-4148-BC4B-BF7E95300DC8}">
      <dsp:nvSpPr>
        <dsp:cNvPr id="0" name=""/>
        <dsp:cNvSpPr/>
      </dsp:nvSpPr>
      <dsp:spPr>
        <a:xfrm>
          <a:off x="1369218" y="2056"/>
          <a:ext cx="4107656" cy="504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3" tIns="152400" rIns="8332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Define Complete Undirected Graph</a:t>
          </a:r>
        </a:p>
      </dsp:txBody>
      <dsp:txXfrm>
        <a:off x="1369218" y="2056"/>
        <a:ext cx="4107656" cy="504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788BA-C978-45C7-AD04-DE3A07132259}">
      <dsp:nvSpPr>
        <dsp:cNvPr id="0" name=""/>
        <dsp:cNvSpPr/>
      </dsp:nvSpPr>
      <dsp:spPr>
        <a:xfrm>
          <a:off x="520595" y="339"/>
          <a:ext cx="1585449" cy="95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Initialize Empty Graph</a:t>
          </a:r>
        </a:p>
      </dsp:txBody>
      <dsp:txXfrm>
        <a:off x="548457" y="28201"/>
        <a:ext cx="1529725" cy="895545"/>
      </dsp:txXfrm>
    </dsp:sp>
    <dsp:sp modelId="{C76FCC09-9A8F-4593-8917-959A41F7FAF1}">
      <dsp:nvSpPr>
        <dsp:cNvPr id="0" name=""/>
        <dsp:cNvSpPr/>
      </dsp:nvSpPr>
      <dsp:spPr>
        <a:xfrm>
          <a:off x="2245565" y="279378"/>
          <a:ext cx="336115" cy="393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45565" y="358016"/>
        <a:ext cx="235281" cy="235915"/>
      </dsp:txXfrm>
    </dsp:sp>
    <dsp:sp modelId="{7227B024-A0BA-4F7C-9967-CE11868BA3F6}">
      <dsp:nvSpPr>
        <dsp:cNvPr id="0" name=""/>
        <dsp:cNvSpPr/>
      </dsp:nvSpPr>
      <dsp:spPr>
        <a:xfrm>
          <a:off x="2740225" y="339"/>
          <a:ext cx="1585449" cy="95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Forward Search Phase</a:t>
          </a:r>
        </a:p>
      </dsp:txBody>
      <dsp:txXfrm>
        <a:off x="2768087" y="28201"/>
        <a:ext cx="1529725" cy="895545"/>
      </dsp:txXfrm>
    </dsp:sp>
    <dsp:sp modelId="{E44CADE6-53A8-4239-ABFE-C36E5CB1378A}">
      <dsp:nvSpPr>
        <dsp:cNvPr id="0" name=""/>
        <dsp:cNvSpPr/>
      </dsp:nvSpPr>
      <dsp:spPr>
        <a:xfrm rot="5400000">
          <a:off x="3364892" y="1062591"/>
          <a:ext cx="336115" cy="393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414992" y="1091129"/>
        <a:ext cx="235915" cy="235281"/>
      </dsp:txXfrm>
    </dsp:sp>
    <dsp:sp modelId="{D34F12E9-4ED6-42F6-9268-D74EDD3A86C0}">
      <dsp:nvSpPr>
        <dsp:cNvPr id="0" name=""/>
        <dsp:cNvSpPr/>
      </dsp:nvSpPr>
      <dsp:spPr>
        <a:xfrm>
          <a:off x="2740225" y="1585789"/>
          <a:ext cx="1585449" cy="95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Backward Search Phase</a:t>
          </a:r>
        </a:p>
      </dsp:txBody>
      <dsp:txXfrm>
        <a:off x="2768087" y="1613651"/>
        <a:ext cx="1529725" cy="895545"/>
      </dsp:txXfrm>
    </dsp:sp>
    <dsp:sp modelId="{04296727-B92D-4A78-9004-E8E946C9E2C3}">
      <dsp:nvSpPr>
        <dsp:cNvPr id="0" name=""/>
        <dsp:cNvSpPr/>
      </dsp:nvSpPr>
      <dsp:spPr>
        <a:xfrm rot="10800000">
          <a:off x="2264590" y="1864828"/>
          <a:ext cx="336115" cy="393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365424" y="1943466"/>
        <a:ext cx="235281" cy="235915"/>
      </dsp:txXfrm>
    </dsp:sp>
    <dsp:sp modelId="{DBB4CA19-9265-4BB3-924D-D76325EC7801}">
      <dsp:nvSpPr>
        <dsp:cNvPr id="0" name=""/>
        <dsp:cNvSpPr/>
      </dsp:nvSpPr>
      <dsp:spPr>
        <a:xfrm>
          <a:off x="520595" y="1585789"/>
          <a:ext cx="1585449" cy="95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Termination Condition</a:t>
          </a:r>
        </a:p>
      </dsp:txBody>
      <dsp:txXfrm>
        <a:off x="548457" y="1613651"/>
        <a:ext cx="1529725" cy="895545"/>
      </dsp:txXfrm>
    </dsp:sp>
    <dsp:sp modelId="{02B504C8-0027-452D-910F-23F2FF876FEB}">
      <dsp:nvSpPr>
        <dsp:cNvPr id="0" name=""/>
        <dsp:cNvSpPr/>
      </dsp:nvSpPr>
      <dsp:spPr>
        <a:xfrm rot="5400000">
          <a:off x="1145262" y="2648040"/>
          <a:ext cx="336115" cy="393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195362" y="2676578"/>
        <a:ext cx="235915" cy="235281"/>
      </dsp:txXfrm>
    </dsp:sp>
    <dsp:sp modelId="{3553CBEA-A9FE-440A-80E0-CC4AA0A4F045}">
      <dsp:nvSpPr>
        <dsp:cNvPr id="0" name=""/>
        <dsp:cNvSpPr/>
      </dsp:nvSpPr>
      <dsp:spPr>
        <a:xfrm>
          <a:off x="520595" y="3171239"/>
          <a:ext cx="1585449" cy="95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ptos Display" panose="02110004020202020204"/>
            </a:rPr>
            <a:t>Considerations</a:t>
          </a:r>
          <a:r>
            <a:rPr lang="en-US" sz="1700" kern="1200"/>
            <a:t> Under Causal Sufficiency</a:t>
          </a:r>
        </a:p>
      </dsp:txBody>
      <dsp:txXfrm>
        <a:off x="548457" y="3199101"/>
        <a:ext cx="1529725" cy="89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CA53E-9B39-854A-BD84-2D3CB240B804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A9D4-FB25-AC4D-A4B6-761CE136ED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5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CA9D4-FB25-AC4D-A4B6-761CE136ED1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2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DE"/>
              <a:t>xplain a short example – only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CA9D4-FB25-AC4D-A4B6-761CE136ED1C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03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DE"/>
              <a:t>hink better- an image or a small video to end , tell this is a model but it also has limitations which need to be worked out as future work…..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CA9D4-FB25-AC4D-A4B6-761CE136ED1C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876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EDA7-9DFC-85F0-F7F3-20375808F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F426-37A3-9FFB-1C27-821A2752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3D25-533F-33F0-E35E-62E61D53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EF9C-DC8D-2477-835D-7B066F0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FA8C-0269-2486-C3FA-B3250A2E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2345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F5E0-DBAF-01DD-C8C7-A6E76E20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B47B9-3846-782D-808C-AE8C201B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9439-D470-B757-01F7-5A16133B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CC02-4E24-01FF-D83C-17874CFE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4EA1-3CA2-7545-D483-659A5A17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812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B9F0E-D793-573F-B31A-FFD1F8A23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8F7D4-D3C0-0E29-4EE6-29F825D2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5C82-AEDE-1729-B401-0A671F76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39A-515D-28A9-BFF9-CD504CC4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F74B-E60D-2AD7-F137-16E5187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247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B24C-8158-79E2-AD49-DF737C3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2C56-8A40-69C4-D693-88105305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8D5F-8992-3CEB-81A7-6695AC3B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3456-2339-9DF7-3D0B-BF9BB02C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63F4-B052-9FA9-B845-E16EC2AA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30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EA77-1240-B741-423A-9FD0720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26B1-B116-79C6-D48C-1930727E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F8ED-FD7D-E33E-BAB1-CC641734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FA78-AAC6-00B0-F36E-865D5164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1059-A4F1-7041-3B94-F9C8380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716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9F4-3A95-19EB-3662-89FA7C5C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7443-A112-7F06-6B87-8FBACB1E0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E263-AA8F-069D-8B00-C55DABA8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BCD5-31DE-4422-4F72-4EA4C675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6E059-B1A8-613A-B878-157E0C70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D40C3-6997-5CED-A0EA-AFEDB32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723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4625-5C99-92D4-180D-0E38665E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9A7F-3937-737E-9F1D-D483A803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4F760-7E80-060B-0CF3-D1BA80AC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01929-B095-5F0F-77D1-92D3DFE6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ABCC6-1A39-73C0-EB7E-D670FBEA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535F3-7BF8-7804-7577-FA4B11A5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78420-F789-B07A-9BA1-AE24B0F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61ADC-4A2B-392B-D0C8-DA4A75CA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4102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D257-A676-F70B-00C1-96073BEA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2505-B16F-BEDD-08FA-4373BB8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5FECA-2E3A-23DB-4419-128BF542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EE51-C3A4-F3AF-BD8D-8AD7F98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70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815C9-816E-819D-C8AD-086D385E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71FD1-E184-D3A3-809B-CA01E3D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5F0E-6525-8C68-C189-61BAC261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2693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38BE-9979-2A5E-1F54-9FB45FA9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FD9E-9901-2ABF-D713-BAAAB7D6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2DAF8-1F99-EEA1-33F5-EF2FA4EF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343A3-D640-620B-43A2-25CE9B2B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87F93-E074-017F-09DB-A1FE2AB7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394E-A806-1A68-4978-186B3881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458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2737-E584-D972-D661-9FB4D3F5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C658C-0F02-9998-322F-E75E6F1C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13C2-2969-366C-54CA-D6D84523C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F939-EDC8-54B0-582A-C086F0C3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B4AB-AC9A-EB1F-1A16-F212704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B367-7A5E-518C-96E4-F0A6B046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7519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930F5-F6C1-3725-0304-C0286B88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2873-72FE-2CDC-7A06-D455C4F1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4654-4061-214B-2A84-7E8253FE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DAD3-A87C-EEB6-8534-E6E07B64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C4DE-8375-DF0B-F713-A50A02FE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5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978111918684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7551/mitpress/11444.001.0001" TargetMode="External"/><Relationship Id="rId5" Type="http://schemas.openxmlformats.org/officeDocument/2006/relationships/hyperlink" Target="https://www.youtube.com/playlist?list=PL_5SuHtr8fsrK9NqWWSL4YL8urMAHLsvU" TargetMode="External"/><Relationship Id="rId4" Type="http://schemas.openxmlformats.org/officeDocument/2006/relationships/hyperlink" Target="https://hpi.de/fileadmin/user_upload/fachgebiete/plattner/teaching/CausalInference/04_17_Causal_Inference-Theory_and_Applications.pd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FD26-4F58-43AB-D133-612D4162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5" y="4272493"/>
            <a:ext cx="4052300" cy="1836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Causal Discovery</a:t>
            </a:r>
            <a:br>
              <a:rPr lang="en-US" sz="4000" b="1" i="1" kern="1200"/>
            </a:br>
            <a:br>
              <a:rPr lang="en-US" sz="4000" b="1"/>
            </a:br>
            <a:r>
              <a:rPr lang="en-US" sz="2200">
                <a:solidFill>
                  <a:schemeClr val="bg1"/>
                </a:solidFill>
                <a:latin typeface="Segoe UI"/>
                <a:cs typeface="Segoe UI"/>
              </a:rPr>
              <a:t>Introduction to Control and Machine Learning</a:t>
            </a:r>
            <a:br>
              <a:rPr lang="en-US" sz="2200">
                <a:latin typeface="Segoe UI"/>
                <a:cs typeface="Segoe UI"/>
              </a:rPr>
            </a:br>
            <a:br>
              <a:rPr lang="en-US" sz="2200">
                <a:latin typeface="Segoe UI"/>
                <a:cs typeface="Segoe UI"/>
              </a:rPr>
            </a:br>
            <a:r>
              <a:rPr lang="en-US" sz="1800">
                <a:solidFill>
                  <a:schemeClr val="bg1"/>
                </a:solidFill>
                <a:latin typeface="Segoe UI"/>
                <a:cs typeface="Segoe UI"/>
              </a:rPr>
              <a:t>Summer Semester 2024</a:t>
            </a:r>
            <a:endParaRPr lang="en-US">
              <a:solidFill>
                <a:schemeClr val="bg1"/>
              </a:solidFill>
            </a:endParaRPr>
          </a:p>
          <a:p>
            <a:pPr algn="r"/>
            <a:br>
              <a:rPr lang="en-US" sz="4000" b="1" kern="1200"/>
            </a:br>
            <a:br>
              <a:rPr lang="en-US" sz="4000" b="1"/>
            </a:br>
            <a:endParaRPr lang="en-US" sz="4000" b="1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6C26-52A6-9C30-CDB9-86BBD36EDC82}"/>
              </a:ext>
            </a:extLst>
          </p:cNvPr>
          <p:cNvSpPr>
            <a:spLocks/>
          </p:cNvSpPr>
          <p:nvPr/>
        </p:nvSpPr>
        <p:spPr>
          <a:xfrm>
            <a:off x="1219200" y="4075139"/>
            <a:ext cx="3837296" cy="133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E300A0-367E-67C2-2254-3DA51B84FCF8}"/>
              </a:ext>
            </a:extLst>
          </p:cNvPr>
          <p:cNvSpPr/>
          <p:nvPr/>
        </p:nvSpPr>
        <p:spPr>
          <a:xfrm>
            <a:off x="6111875" y="1146332"/>
            <a:ext cx="1299411" cy="1293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AA0DB9-1097-BD95-5A1D-B170DA025376}"/>
              </a:ext>
            </a:extLst>
          </p:cNvPr>
          <p:cNvSpPr/>
          <p:nvPr/>
        </p:nvSpPr>
        <p:spPr>
          <a:xfrm>
            <a:off x="10076195" y="1146332"/>
            <a:ext cx="1299411" cy="1293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 descr="A person in a suit&#10;&#10;Description automatically generated">
            <a:extLst>
              <a:ext uri="{FF2B5EF4-FFF2-40B4-BE49-F238E27FC236}">
                <a16:creationId xmlns:a16="http://schemas.microsoft.com/office/drawing/2014/main" id="{EF8B977B-A3D0-711B-F7F0-E80B970B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954" y="1005566"/>
            <a:ext cx="1567954" cy="14695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C6A62-19FF-B517-F1DE-71DC9294930A}"/>
              </a:ext>
            </a:extLst>
          </p:cNvPr>
          <p:cNvSpPr txBox="1"/>
          <p:nvPr/>
        </p:nvSpPr>
        <p:spPr>
          <a:xfrm>
            <a:off x="7982254" y="2496686"/>
            <a:ext cx="17090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Rahul </a:t>
            </a:r>
            <a:r>
              <a:rPr lang="en-US" err="1"/>
              <a:t>Ramraje</a:t>
            </a:r>
            <a:r>
              <a:rPr lang="en-US"/>
              <a:t> (23081510)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9C54AC62-4861-89D3-485F-C23B2EC8F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pic>
        <p:nvPicPr>
          <p:cNvPr id="4" name="Picture 3" descr="A person with a mustache wearing glasses and a checkered shirt&#10;&#10;Description automatically generated">
            <a:extLst>
              <a:ext uri="{FF2B5EF4-FFF2-40B4-BE49-F238E27FC236}">
                <a16:creationId xmlns:a16="http://schemas.microsoft.com/office/drawing/2014/main" id="{5B7A0E16-27B0-DD0E-6474-AE455CBA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745" y="3843570"/>
            <a:ext cx="1651000" cy="170815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9ABA2-F218-7C20-8A64-C1EF90FDDEE4}"/>
              </a:ext>
            </a:extLst>
          </p:cNvPr>
          <p:cNvSpPr txBox="1"/>
          <p:nvPr/>
        </p:nvSpPr>
        <p:spPr>
          <a:xfrm>
            <a:off x="9142745" y="5636218"/>
            <a:ext cx="1922236" cy="659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Swarnendu</a:t>
            </a:r>
            <a:r>
              <a:rPr lang="en-US"/>
              <a:t> Saha</a:t>
            </a:r>
          </a:p>
          <a:p>
            <a:pPr algn="ctr"/>
            <a:r>
              <a:rPr lang="en-US"/>
              <a:t>(22929020)</a:t>
            </a:r>
          </a:p>
        </p:txBody>
      </p:sp>
      <p:pic>
        <p:nvPicPr>
          <p:cNvPr id="10" name="Picture 9" descr="A person wearing glasses and a red shirt&#10;&#10;Description automatically generated">
            <a:extLst>
              <a:ext uri="{FF2B5EF4-FFF2-40B4-BE49-F238E27FC236}">
                <a16:creationId xmlns:a16="http://schemas.microsoft.com/office/drawing/2014/main" id="{82EB3794-A1FF-9441-D80E-35A8B806C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033" y="1082279"/>
            <a:ext cx="1642013" cy="1478602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0A056A-A4A6-3576-3E88-506A0B2CB35C}"/>
              </a:ext>
            </a:extLst>
          </p:cNvPr>
          <p:cNvSpPr txBox="1"/>
          <p:nvPr/>
        </p:nvSpPr>
        <p:spPr>
          <a:xfrm>
            <a:off x="9968715" y="2518601"/>
            <a:ext cx="20818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Neelima Kawatra </a:t>
            </a:r>
          </a:p>
          <a:p>
            <a:pPr algn="ctr"/>
            <a:r>
              <a:rPr lang="en-US"/>
              <a:t>(22931138)</a:t>
            </a:r>
          </a:p>
        </p:txBody>
      </p:sp>
      <p:pic>
        <p:nvPicPr>
          <p:cNvPr id="12" name="Picture 11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E5E29302-F603-8324-92BC-273522295E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41" r="14758"/>
          <a:stretch/>
        </p:blipFill>
        <p:spPr>
          <a:xfrm>
            <a:off x="6038309" y="1051894"/>
            <a:ext cx="1517675" cy="13878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9F1C53-C6F8-F669-E9E1-0812F81EEA8E}"/>
              </a:ext>
            </a:extLst>
          </p:cNvPr>
          <p:cNvSpPr txBox="1"/>
          <p:nvPr/>
        </p:nvSpPr>
        <p:spPr>
          <a:xfrm>
            <a:off x="6038309" y="2493200"/>
            <a:ext cx="1791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Apurwa</a:t>
            </a:r>
            <a:r>
              <a:rPr lang="en-US"/>
              <a:t> Agrawal</a:t>
            </a:r>
          </a:p>
          <a:p>
            <a:pPr algn="ctr"/>
            <a:r>
              <a:rPr lang="en-US"/>
              <a:t>(23161645)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1A49B-CEA6-0B8D-104E-8DA1C1FBFEBB}"/>
              </a:ext>
            </a:extLst>
          </p:cNvPr>
          <p:cNvSpPr txBox="1"/>
          <p:nvPr/>
        </p:nvSpPr>
        <p:spPr>
          <a:xfrm>
            <a:off x="6795733" y="5631194"/>
            <a:ext cx="1922236" cy="659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Sachin</a:t>
            </a:r>
          </a:p>
          <a:p>
            <a:pPr algn="ctr"/>
            <a:r>
              <a:rPr lang="en-US"/>
              <a:t>(23276228)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446D2B-9B4C-99D6-338A-1B424AB7D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583" y="3839348"/>
            <a:ext cx="1785258" cy="17996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83BE2-2B10-BD53-F81F-89F5D4D3927A}"/>
              </a:ext>
            </a:extLst>
          </p:cNvPr>
          <p:cNvCxnSpPr/>
          <p:nvPr/>
        </p:nvCxnSpPr>
        <p:spPr>
          <a:xfrm>
            <a:off x="1112062" y="2955636"/>
            <a:ext cx="37647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7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5DF8-10B2-6A0E-14A2-B46DDA3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Faithfulness Assumption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 		</a:t>
                </a:r>
                <a:r>
                  <a:rPr lang="en-US" sz="2000"/>
                  <a:t>Markov assumption: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G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|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P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m:rPr>
                        <m:nor/>
                      </m:rPr>
                      <a:rPr lang="en-US" sz="2000" i="1"/>
                      <m:t>Y</m:t>
                    </m:r>
                    <m:r>
                      <m:rPr>
                        <m:nor/>
                      </m:rPr>
                      <a:rPr lang="en-US" sz="2000" i="1"/>
                      <m:t>  |  </m:t>
                    </m:r>
                    <m:r>
                      <m:rPr>
                        <m:nor/>
                      </m:rPr>
                      <a:rPr lang="en-US" sz="2000" i="1"/>
                      <m:t>Z</m:t>
                    </m:r>
                    <m:r>
                      <m:rPr>
                        <m:nor/>
                      </m:rPr>
                      <a:rPr lang="en-US" sz="2000" i="1"/>
                      <m:t> </m:t>
                    </m:r>
                  </m:oMath>
                </a14:m>
                <a:endParaRPr lang="en-US" sz="2000" i="1" baseline="-25000"/>
              </a:p>
              <a:p>
                <a:pPr marL="0" indent="0">
                  <a:buNone/>
                </a:pPr>
                <a:endParaRPr lang="en-US" sz="2000" i="1" baseline="-25000"/>
              </a:p>
              <a:p>
                <a:pPr marL="0" indent="0">
                  <a:buNone/>
                </a:pPr>
                <a:r>
                  <a:rPr lang="en-US" sz="2000" baseline="-25000"/>
                  <a:t>                                                                                                                                </a:t>
                </a:r>
                <a:r>
                  <a:rPr lang="en-US" sz="2400" baseline="-25000"/>
                  <a:t>Causal graph                        Data</a:t>
                </a:r>
              </a:p>
              <a:p>
                <a:pPr marL="0" indent="0">
                  <a:buNone/>
                </a:pPr>
                <a:r>
                  <a:rPr lang="en-US" sz="2400" baseline="-25000"/>
                  <a:t>             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baseline="-25000"/>
                  <a:t>                                                                                                              Causal graph                        Data</a:t>
                </a:r>
              </a:p>
              <a:p>
                <a:pPr marL="0" indent="0">
                  <a:buNone/>
                </a:pPr>
                <a:endParaRPr lang="en-US" sz="2400" baseline="-25000"/>
              </a:p>
              <a:p>
                <a:pPr marL="0" indent="0">
                  <a:buNone/>
                </a:pPr>
                <a:r>
                  <a:rPr lang="en-US" sz="2400" baseline="-25000"/>
                  <a:t>                                                         </a:t>
                </a:r>
                <a:endParaRPr lang="en-US" sz="2200" i="1" baseline="-25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59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453398B5-90A5-8E55-D9FA-F8585A1AFF60}"/>
              </a:ext>
            </a:extLst>
          </p:cNvPr>
          <p:cNvSpPr/>
          <p:nvPr/>
        </p:nvSpPr>
        <p:spPr>
          <a:xfrm rot="10800000">
            <a:off x="6809641" y="3586667"/>
            <a:ext cx="539931" cy="3877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A989DEC-09AC-8DC3-4FEF-736ADB5E0847}"/>
              </a:ext>
            </a:extLst>
          </p:cNvPr>
          <p:cNvSpPr/>
          <p:nvPr/>
        </p:nvSpPr>
        <p:spPr>
          <a:xfrm>
            <a:off x="6809640" y="2890623"/>
            <a:ext cx="539931" cy="38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F069154D-6098-E70D-7A8A-3958EBC2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5DF8-10B2-6A0E-14A2-B46DDA3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Faithfulness Assumption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		</a:t>
                </a:r>
                <a:r>
                  <a:rPr lang="en-US" sz="2000" dirty="0"/>
                  <a:t>Markov assumption: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G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|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P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m:rPr>
                        <m:nor/>
                      </m:rPr>
                      <a:rPr lang="en-US" sz="2000" i="1"/>
                      <m:t>Y</m:t>
                    </m:r>
                    <m:r>
                      <m:rPr>
                        <m:nor/>
                      </m:rPr>
                      <a:rPr lang="en-US" sz="2000" i="1"/>
                      <m:t>  |  </m:t>
                    </m:r>
                    <m:r>
                      <m:rPr>
                        <m:nor/>
                      </m:rPr>
                      <a:rPr lang="en-US" sz="2000" i="1"/>
                      <m:t>Z</m:t>
                    </m:r>
                    <m:r>
                      <m:rPr>
                        <m:nor/>
                      </m:rPr>
                      <a:rPr lang="en-US" sz="2000" i="1"/>
                      <m:t> </m:t>
                    </m:r>
                  </m:oMath>
                </a14:m>
                <a:endParaRPr lang="en-US" sz="2000" i="1" baseline="-25000" dirty="0"/>
              </a:p>
              <a:p>
                <a:pPr marL="0" indent="0">
                  <a:buNone/>
                </a:pPr>
                <a:endParaRPr lang="en-US" sz="2000" i="1" baseline="-25000" dirty="0"/>
              </a:p>
              <a:p>
                <a:pPr marL="0" indent="0">
                  <a:buNone/>
                </a:pPr>
                <a:r>
                  <a:rPr lang="en-US" sz="2000" baseline="-25000" dirty="0"/>
                  <a:t>                                                                                                                                </a:t>
                </a:r>
                <a:r>
                  <a:rPr lang="en-US" sz="2400" baseline="-25000" dirty="0"/>
                  <a:t>Causal graph                        Data</a:t>
                </a:r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                                                     Causal graph                        Data</a:t>
                </a:r>
              </a:p>
              <a:p>
                <a:pPr marL="0" indent="0" algn="ctr">
                  <a:buNone/>
                </a:pPr>
                <a:endParaRPr lang="en-US" sz="2400" baseline="-25000" dirty="0"/>
              </a:p>
              <a:p>
                <a:pPr marL="0" indent="0" algn="ctr">
                  <a:buNone/>
                </a:pPr>
                <a:r>
                  <a:rPr lang="en-US" sz="2000" dirty="0"/>
                  <a:t>Faithfulness: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G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 | 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⟸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P</m:t>
                    </m:r>
                    <m:r>
                      <m:rPr>
                        <m:nor/>
                      </m:rPr>
                      <a:rPr lang="en-US" sz="2000" b="0" i="0" baseline="-25000" smtClean="0"/>
                      <m:t> </m:t>
                    </m:r>
                    <m:r>
                      <m:rPr>
                        <m:nor/>
                      </m:rPr>
                      <a:rPr lang="en-US" sz="2000"/>
                      <m:t>Y</m:t>
                    </m:r>
                    <m:r>
                      <m:rPr>
                        <m:nor/>
                      </m:rPr>
                      <a:rPr lang="en-US" sz="2000"/>
                      <m:t>  |  </m:t>
                    </m:r>
                    <m:r>
                      <m:rPr>
                        <m:nor/>
                      </m:rPr>
                      <a:rPr lang="en-US" sz="2000"/>
                      <m:t>Z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</a:t>
                </a:r>
                <a:endParaRPr lang="en-US" sz="2200" i="1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59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453398B5-90A5-8E55-D9FA-F8585A1AFF60}"/>
              </a:ext>
            </a:extLst>
          </p:cNvPr>
          <p:cNvSpPr/>
          <p:nvPr/>
        </p:nvSpPr>
        <p:spPr>
          <a:xfrm rot="10800000">
            <a:off x="6809641" y="3586667"/>
            <a:ext cx="539931" cy="3877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A989DEC-09AC-8DC3-4FEF-736ADB5E0847}"/>
              </a:ext>
            </a:extLst>
          </p:cNvPr>
          <p:cNvSpPr/>
          <p:nvPr/>
        </p:nvSpPr>
        <p:spPr>
          <a:xfrm>
            <a:off x="6809640" y="2890623"/>
            <a:ext cx="539931" cy="38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F069154D-6098-E70D-7A8A-3958EBC2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F60D-E84B-83C1-5301-3BAF0723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Violation of Faithfulness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4502" y="2228087"/>
                <a:ext cx="9542996" cy="3948876"/>
              </a:xfrm>
              <a:prstGeom prst="rect">
                <a:avLst/>
              </a:prstGeom>
            </p:spPr>
            <p:txBody>
              <a:bodyPr/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Faithfulness: </a:t>
                </a:r>
                <a14:m>
                  <m:oMath xmlns:m="http://schemas.openxmlformats.org/officeDocument/2006/math">
                    <m:r>
                      <a:rPr lang="en-US" sz="252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520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52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520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G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| 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⟸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520" i="1" kern="1200" dirty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520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P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520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lang="en-US" sz="2520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|  </m:t>
                    </m:r>
                    <m:r>
                      <m:rPr>
                        <m:nor/>
                      </m:rPr>
                      <a:rPr lang="en-US" sz="2520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Z</m:t>
                    </m:r>
                  </m:oMath>
                </a14:m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                                     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502" y="2228087"/>
                <a:ext cx="9542996" cy="3948876"/>
              </a:xfrm>
              <a:prstGeom prst="rect">
                <a:avLst/>
              </a:prstGeom>
              <a:blipFill>
                <a:blip r:embed="rId2"/>
                <a:stretch>
                  <a:fillRect l="-1064" t="-12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058D6-9D3D-08FB-FC21-EF39D1E335A9}"/>
              </a:ext>
            </a:extLst>
          </p:cNvPr>
          <p:cNvSpPr/>
          <p:nvPr/>
        </p:nvSpPr>
        <p:spPr>
          <a:xfrm>
            <a:off x="5430925" y="3332181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i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A93C2-D6CA-99F4-52B5-D86B2132B47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03510" y="3744609"/>
            <a:ext cx="795100" cy="506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17EFB-8DFC-9CAB-4AAC-CA783267751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5600943" y="4705950"/>
            <a:ext cx="863738" cy="639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698B3-B496-3A40-A127-5AE8D8C7897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842766" y="3741586"/>
            <a:ext cx="646630" cy="63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2A115-B552-8ECE-71EE-4F23C77BBC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71882" y="4677075"/>
            <a:ext cx="602249" cy="66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1D14B76-5840-1443-02DA-BE4FCD38FC7B}"/>
              </a:ext>
            </a:extLst>
          </p:cNvPr>
          <p:cNvSpPr/>
          <p:nvPr/>
        </p:nvSpPr>
        <p:spPr>
          <a:xfrm>
            <a:off x="4361733" y="4193886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i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BC7FC-DF19-87BA-B659-FC4EA2D99511}"/>
              </a:ext>
            </a:extLst>
          </p:cNvPr>
          <p:cNvSpPr/>
          <p:nvPr/>
        </p:nvSpPr>
        <p:spPr>
          <a:xfrm>
            <a:off x="5218803" y="5275046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i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A47EEB-3645-2F20-3F44-51E37E101BC9}"/>
              </a:ext>
            </a:extLst>
          </p:cNvPr>
          <p:cNvSpPr/>
          <p:nvPr/>
        </p:nvSpPr>
        <p:spPr>
          <a:xfrm>
            <a:off x="6421711" y="4282100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en-US" i="1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6F57A6E-F4BF-A6BA-182B-E8B05687F57F}"/>
              </a:ext>
            </a:extLst>
          </p:cNvPr>
          <p:cNvCxnSpPr>
            <a:cxnSpLocks noChangeAspect="1"/>
          </p:cNvCxnSpPr>
          <p:nvPr/>
        </p:nvCxnSpPr>
        <p:spPr>
          <a:xfrm rot="10800000" flipV="1">
            <a:off x="5207880" y="3510142"/>
            <a:ext cx="228692" cy="1985890"/>
          </a:xfrm>
          <a:prstGeom prst="curvedConnector3">
            <a:avLst>
              <a:gd name="adj1" fmla="val 567037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734B98E-0A95-C5AA-BC66-033EFC3F541B}"/>
              </a:ext>
            </a:extLst>
          </p:cNvPr>
          <p:cNvCxnSpPr>
            <a:cxnSpLocks noChangeAspect="1"/>
          </p:cNvCxnSpPr>
          <p:nvPr/>
        </p:nvCxnSpPr>
        <p:spPr>
          <a:xfrm rot="10800000" flipV="1">
            <a:off x="5681735" y="3530750"/>
            <a:ext cx="228692" cy="1985890"/>
          </a:xfrm>
          <a:prstGeom prst="curvedConnector3">
            <a:avLst>
              <a:gd name="adj1" fmla="val -521535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153604F-EB88-81D8-119C-4811842E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F60D-E84B-83C1-5301-3BAF0723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Violation of Faithfulness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8316" y="2274243"/>
                <a:ext cx="9415712" cy="3896207"/>
              </a:xfrm>
              <a:prstGeom prst="rect">
                <a:avLst/>
              </a:prstGeom>
            </p:spPr>
            <p:txBody>
              <a:bodyPr/>
              <a:lstStyle/>
              <a:p>
                <a:pPr defTabSz="813816">
                  <a:spcAft>
                    <a:spcPts val="600"/>
                  </a:spcAft>
                </a:pPr>
                <a:r>
                  <a:rPr lang="en-US" sz="249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Faithfulness: </a:t>
                </a:r>
                <a14:m>
                  <m:oMath xmlns:m="http://schemas.openxmlformats.org/officeDocument/2006/math">
                    <m:r>
                      <a:rPr lang="en-US" sz="2492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G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|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⟸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P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|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Z</m:t>
                    </m:r>
                  </m:oMath>
                </a14:m>
                <a:endParaRPr lang="en-US" sz="24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endParaRPr lang="en-US" sz="24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r>
                  <a:rPr lang="en-US" sz="2136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36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D</m:t>
                    </m:r>
                  </m:oMath>
                </a14:m>
                <a:endParaRPr lang="en-US" sz="2136" i="1" dirty="0"/>
              </a:p>
              <a:p>
                <a:pPr defTabSz="813816">
                  <a:spcAft>
                    <a:spcPts val="600"/>
                  </a:spcAft>
                </a:pPr>
                <a:endParaRPr lang="en-US" sz="2136" i="1" dirty="0"/>
              </a:p>
              <a:p>
                <a:pPr defTabSz="813816">
                  <a:spcAft>
                    <a:spcPts val="600"/>
                  </a:spcAft>
                </a:pPr>
                <a:r>
                  <a:rPr lang="en-US" sz="1602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but A and D aren’t d-separated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16" y="2274243"/>
                <a:ext cx="9415712" cy="3896207"/>
              </a:xfrm>
              <a:prstGeom prst="rect">
                <a:avLst/>
              </a:prstGeom>
              <a:blipFill>
                <a:blip r:embed="rId2"/>
                <a:stretch>
                  <a:fillRect l="-1101"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058D6-9D3D-08FB-FC21-EF39D1E335A9}"/>
              </a:ext>
            </a:extLst>
          </p:cNvPr>
          <p:cNvSpPr/>
          <p:nvPr/>
        </p:nvSpPr>
        <p:spPr>
          <a:xfrm>
            <a:off x="5171262" y="3320002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i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A93C2-D6CA-99F4-52B5-D86B2132B47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436460" y="3726929"/>
            <a:ext cx="801584" cy="549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17EFB-8DFC-9CAB-4AAC-CA783267751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5346308" y="4725570"/>
            <a:ext cx="852218" cy="631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698B3-B496-3A40-A127-5AE8D8C78970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5560498" y="3726929"/>
            <a:ext cx="638028" cy="650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2A115-B552-8ECE-71EE-4F23C77BBC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29638" y="4697080"/>
            <a:ext cx="594216" cy="65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1D14B76-5840-1443-02DA-BE4FCD38FC7B}"/>
              </a:ext>
            </a:extLst>
          </p:cNvPr>
          <p:cNvSpPr/>
          <p:nvPr/>
        </p:nvSpPr>
        <p:spPr>
          <a:xfrm>
            <a:off x="4099242" y="422033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i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BC7FC-DF19-87BA-B659-FC4EA2D99511}"/>
              </a:ext>
            </a:extLst>
          </p:cNvPr>
          <p:cNvSpPr/>
          <p:nvPr/>
        </p:nvSpPr>
        <p:spPr>
          <a:xfrm>
            <a:off x="4957072" y="528707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i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A47EEB-3645-2F20-3F44-51E37E101BC9}"/>
              </a:ext>
            </a:extLst>
          </p:cNvPr>
          <p:cNvSpPr/>
          <p:nvPr/>
        </p:nvSpPr>
        <p:spPr>
          <a:xfrm>
            <a:off x="6131744" y="4307373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03135-1F86-E19A-18F2-16C6C8DC12F6}"/>
              </a:ext>
            </a:extLst>
          </p:cNvPr>
          <p:cNvSpPr txBox="1"/>
          <p:nvPr/>
        </p:nvSpPr>
        <p:spPr>
          <a:xfrm>
            <a:off x="4467552" y="3768811"/>
            <a:ext cx="34817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56D19-37BE-8B7F-493D-82E166C0253E}"/>
              </a:ext>
            </a:extLst>
          </p:cNvPr>
          <p:cNvSpPr txBox="1"/>
          <p:nvPr/>
        </p:nvSpPr>
        <p:spPr>
          <a:xfrm>
            <a:off x="5704531" y="4997711"/>
            <a:ext cx="33214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</a:t>
            </a: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50051-E9FE-86D5-C0B2-C374296023B8}"/>
              </a:ext>
            </a:extLst>
          </p:cNvPr>
          <p:cNvSpPr txBox="1"/>
          <p:nvPr/>
        </p:nvSpPr>
        <p:spPr>
          <a:xfrm>
            <a:off x="4389693" y="4956374"/>
            <a:ext cx="335348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63CF1-F6DC-66E7-448A-339B7C6DA7B5}"/>
              </a:ext>
            </a:extLst>
          </p:cNvPr>
          <p:cNvSpPr txBox="1"/>
          <p:nvPr/>
        </p:nvSpPr>
        <p:spPr>
          <a:xfrm>
            <a:off x="5847503" y="3735095"/>
            <a:ext cx="349776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𝜸</a:t>
            </a:r>
            <a:endParaRPr lang="en-US" sz="2400" i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C2FF-D513-F920-79B6-536C49C4484A}"/>
              </a:ext>
            </a:extLst>
          </p:cNvPr>
          <p:cNvSpPr txBox="1"/>
          <p:nvPr/>
        </p:nvSpPr>
        <p:spPr>
          <a:xfrm>
            <a:off x="7514213" y="2228087"/>
            <a:ext cx="3575266" cy="412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:=  </a:t>
            </a: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:=  𝜸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:=  </a:t>
            </a: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 B + </a:t>
            </a: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 C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13816">
              <a:spcAft>
                <a:spcPts val="600"/>
              </a:spcAft>
            </a:pP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US" sz="240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A596735-521D-0E1A-31E8-426FE943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F60D-E84B-83C1-5301-3BAF0723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Violation of Faithfulness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8316" y="2274243"/>
                <a:ext cx="9415712" cy="3896207"/>
              </a:xfrm>
              <a:prstGeom prst="rect">
                <a:avLst/>
              </a:prstGeom>
            </p:spPr>
            <p:txBody>
              <a:bodyPr/>
              <a:lstStyle/>
              <a:p>
                <a:pPr defTabSz="813816">
                  <a:spcAft>
                    <a:spcPts val="600"/>
                  </a:spcAft>
                </a:pPr>
                <a:r>
                  <a:rPr lang="en-US" sz="249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Faithfulness: </a:t>
                </a:r>
                <a14:m>
                  <m:oMath xmlns:m="http://schemas.openxmlformats.org/officeDocument/2006/math">
                    <m:r>
                      <a:rPr lang="en-US" sz="2492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G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|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⟸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P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|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Z</m:t>
                    </m:r>
                  </m:oMath>
                </a14:m>
                <a:endParaRPr lang="en-US" sz="24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endParaRPr lang="en-US" sz="24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r>
                  <a:rPr lang="en-US" sz="2136" 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36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D</m:t>
                    </m:r>
                  </m:oMath>
                </a14:m>
                <a:endParaRPr lang="en-US" sz="2136" i="1"/>
              </a:p>
              <a:p>
                <a:pPr defTabSz="813816">
                  <a:spcAft>
                    <a:spcPts val="600"/>
                  </a:spcAft>
                </a:pPr>
                <a:endParaRPr lang="en-US" sz="2136" i="1"/>
              </a:p>
              <a:p>
                <a:pPr defTabSz="813816">
                  <a:spcAft>
                    <a:spcPts val="600"/>
                  </a:spcAft>
                </a:pPr>
                <a:r>
                  <a:rPr lang="en-US" sz="1602" 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but A and D aren’t d-separated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16" y="2274243"/>
                <a:ext cx="9415712" cy="3896207"/>
              </a:xfrm>
              <a:prstGeom prst="rect">
                <a:avLst/>
              </a:prstGeom>
              <a:blipFill>
                <a:blip r:embed="rId2"/>
                <a:stretch>
                  <a:fillRect l="-1101"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058D6-9D3D-08FB-FC21-EF39D1E335A9}"/>
              </a:ext>
            </a:extLst>
          </p:cNvPr>
          <p:cNvSpPr/>
          <p:nvPr/>
        </p:nvSpPr>
        <p:spPr>
          <a:xfrm>
            <a:off x="5171262" y="3320002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i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A93C2-D6CA-99F4-52B5-D86B2132B47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436460" y="3726929"/>
            <a:ext cx="801584" cy="549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17EFB-8DFC-9CAB-4AAC-CA783267751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5346308" y="4725570"/>
            <a:ext cx="852218" cy="631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698B3-B496-3A40-A127-5AE8D8C78970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5560498" y="3726929"/>
            <a:ext cx="638028" cy="650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2A115-B552-8ECE-71EE-4F23C77BBC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29638" y="4697080"/>
            <a:ext cx="594216" cy="65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1D14B76-5840-1443-02DA-BE4FCD38FC7B}"/>
              </a:ext>
            </a:extLst>
          </p:cNvPr>
          <p:cNvSpPr/>
          <p:nvPr/>
        </p:nvSpPr>
        <p:spPr>
          <a:xfrm>
            <a:off x="4099242" y="422033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i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BC7FC-DF19-87BA-B659-FC4EA2D99511}"/>
              </a:ext>
            </a:extLst>
          </p:cNvPr>
          <p:cNvSpPr/>
          <p:nvPr/>
        </p:nvSpPr>
        <p:spPr>
          <a:xfrm>
            <a:off x="4957072" y="528707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i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A47EEB-3645-2F20-3F44-51E37E101BC9}"/>
              </a:ext>
            </a:extLst>
          </p:cNvPr>
          <p:cNvSpPr/>
          <p:nvPr/>
        </p:nvSpPr>
        <p:spPr>
          <a:xfrm>
            <a:off x="6131744" y="4307373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03135-1F86-E19A-18F2-16C6C8DC12F6}"/>
              </a:ext>
            </a:extLst>
          </p:cNvPr>
          <p:cNvSpPr txBox="1"/>
          <p:nvPr/>
        </p:nvSpPr>
        <p:spPr>
          <a:xfrm>
            <a:off x="4467552" y="3768811"/>
            <a:ext cx="34817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56D19-37BE-8B7F-493D-82E166C0253E}"/>
              </a:ext>
            </a:extLst>
          </p:cNvPr>
          <p:cNvSpPr txBox="1"/>
          <p:nvPr/>
        </p:nvSpPr>
        <p:spPr>
          <a:xfrm>
            <a:off x="5704531" y="4997711"/>
            <a:ext cx="33214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</a:t>
            </a: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50051-E9FE-86D5-C0B2-C374296023B8}"/>
              </a:ext>
            </a:extLst>
          </p:cNvPr>
          <p:cNvSpPr txBox="1"/>
          <p:nvPr/>
        </p:nvSpPr>
        <p:spPr>
          <a:xfrm>
            <a:off x="4389693" y="4956374"/>
            <a:ext cx="335348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63CF1-F6DC-66E7-448A-339B7C6DA7B5}"/>
              </a:ext>
            </a:extLst>
          </p:cNvPr>
          <p:cNvSpPr txBox="1"/>
          <p:nvPr/>
        </p:nvSpPr>
        <p:spPr>
          <a:xfrm>
            <a:off x="5847503" y="3735095"/>
            <a:ext cx="349776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𝜸</a:t>
            </a:r>
            <a:endParaRPr lang="en-US" sz="2400" i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C2FF-D513-F920-79B6-536C49C4484A}"/>
              </a:ext>
            </a:extLst>
          </p:cNvPr>
          <p:cNvSpPr txBox="1"/>
          <p:nvPr/>
        </p:nvSpPr>
        <p:spPr>
          <a:xfrm>
            <a:off x="7514213" y="2228087"/>
            <a:ext cx="3575266" cy="281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:=  </a:t>
            </a: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:=  𝜸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:=  </a:t>
            </a: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 B + </a:t>
            </a: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 C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/>
              <a:t>D = (𝛿 β + 𝜸  𝛿)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/>
              <a:t>Paths cancel if 𝛿 β = - 𝜸  𝛿</a:t>
            </a: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A596735-521D-0E1A-31E8-426FE943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F60D-E84B-83C1-5301-3BAF0723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sz="5400">
                <a:ea typeface="+mj-lt"/>
                <a:cs typeface="+mj-lt"/>
              </a:rPr>
            </a:br>
            <a:r>
              <a:rPr lang="en-GB" sz="5400">
                <a:ea typeface="+mj-lt"/>
                <a:cs typeface="+mj-lt"/>
              </a:rPr>
              <a:t>Causal Sufficiency and Acyclicity</a:t>
            </a:r>
            <a:endParaRPr lang="en-US" sz="5400">
              <a:ea typeface="+mj-lt"/>
              <a:cs typeface="+mj-lt"/>
            </a:endParaRPr>
          </a:p>
          <a:p>
            <a:endParaRPr lang="en-US" sz="5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A596735-521D-0E1A-31E8-426FE943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0616C6-298C-BD2F-2497-978EFE39AFD0}"/>
              </a:ext>
            </a:extLst>
          </p:cNvPr>
          <p:cNvSpPr txBox="1"/>
          <p:nvPr/>
        </p:nvSpPr>
        <p:spPr>
          <a:xfrm>
            <a:off x="2220686" y="3200400"/>
            <a:ext cx="52469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GB">
                <a:solidFill>
                  <a:srgbClr val="444444"/>
                </a:solidFill>
                <a:latin typeface="Calibri"/>
                <a:cs typeface="Arial"/>
              </a:rPr>
              <a:t>Causal Sufficiency: </a:t>
            </a:r>
            <a:r>
              <a:rPr lang="en-US">
                <a:solidFill>
                  <a:srgbClr val="444444"/>
                </a:solidFill>
                <a:latin typeface="Calibri"/>
                <a:cs typeface="Arial"/>
              </a:rPr>
              <a:t>​</a:t>
            </a:r>
          </a:p>
          <a:p>
            <a:r>
              <a:rPr lang="en-GB">
                <a:solidFill>
                  <a:srgbClr val="444444"/>
                </a:solidFill>
                <a:latin typeface="Calibri"/>
                <a:cs typeface="Calibri"/>
              </a:rPr>
              <a:t>there are no unobserved confounders of any of the variables in the graph.</a:t>
            </a:r>
            <a:r>
              <a:rPr lang="en-US">
                <a:solidFill>
                  <a:srgbClr val="444444"/>
                </a:solidFill>
                <a:latin typeface="Calibri"/>
                <a:cs typeface="Calibr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GB">
                <a:solidFill>
                  <a:srgbClr val="444444"/>
                </a:solidFill>
                <a:latin typeface="Calibri"/>
                <a:cs typeface="Arial"/>
              </a:rPr>
              <a:t>Acyclicity: </a:t>
            </a:r>
            <a:r>
              <a:rPr lang="en-US">
                <a:solidFill>
                  <a:srgbClr val="444444"/>
                </a:solidFill>
                <a:latin typeface="Calibri"/>
                <a:cs typeface="Arial"/>
              </a:rPr>
              <a:t>​</a:t>
            </a:r>
          </a:p>
          <a:p>
            <a:r>
              <a:rPr lang="en-GB">
                <a:solidFill>
                  <a:srgbClr val="444444"/>
                </a:solidFill>
                <a:latin typeface="Calibri"/>
                <a:cs typeface="Calibri"/>
              </a:rPr>
              <a:t>still assuming there are no cycles in the graph.</a:t>
            </a:r>
            <a:r>
              <a:rPr lang="en-US">
                <a:solidFill>
                  <a:srgbClr val="444444"/>
                </a:solidFill>
                <a:latin typeface="Calibri"/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5597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BA99B-5B74-C2B5-420D-64CEF316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Causal Sufficiency and Acyclicity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E70FAED-BB9E-561F-C7D5-0DDF3C8AB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755723"/>
              </p:ext>
            </p:extLst>
          </p:nvPr>
        </p:nvGraphicFramePr>
        <p:xfrm>
          <a:off x="412667" y="2059854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033D991E-EE7A-5A62-0F38-CC96D663D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5AF74-7991-4168-CC83-52381E7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DE" sz="4600"/>
              <a:t>Causal discovery methods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DE6F-DF1E-AC61-72D7-969D8DB4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DE" sz="2200"/>
              <a:t>Constraint-based</a:t>
            </a:r>
          </a:p>
          <a:p>
            <a:r>
              <a:rPr lang="en-DE" sz="2200"/>
              <a:t>Score-based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338D6D44-211C-5046-B83D-4DF28F6B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9" r="208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7ED4111-1108-B7B0-BC06-4F581F12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DA51F-DFD4-AB3A-5030-DF651439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DE" sz="5400"/>
              <a:t>Constraint-based method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A blue and white logo&#10;&#10;Description automatically generated">
            <a:extLst>
              <a:ext uri="{FF2B5EF4-FFF2-40B4-BE49-F238E27FC236}">
                <a16:creationId xmlns:a16="http://schemas.microsoft.com/office/drawing/2014/main" id="{7964A3D7-F823-3655-96DF-E11D063F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0F6883-6FF6-7DFA-4248-6135A34AB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765848"/>
              </p:ext>
            </p:extLst>
          </p:nvPr>
        </p:nvGraphicFramePr>
        <p:xfrm>
          <a:off x="4656488" y="956791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908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FFC47-B32B-FF5B-0BD7-6A0C175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D-separation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68A4D6-6E0E-A1CF-8D60-59EA44525DDF}"/>
              </a:ext>
            </a:extLst>
          </p:cNvPr>
          <p:cNvSpPr/>
          <p:nvPr/>
        </p:nvSpPr>
        <p:spPr>
          <a:xfrm>
            <a:off x="5803338" y="2228087"/>
            <a:ext cx="644234" cy="53379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>
                <a:solidFill>
                  <a:srgbClr val="FFFFFF"/>
                </a:solidFill>
                <a:latin typeface="Aptos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9C3A6E-E945-25E2-ECF7-92221008DDE1}"/>
              </a:ext>
            </a:extLst>
          </p:cNvPr>
          <p:cNvSpPr/>
          <p:nvPr/>
        </p:nvSpPr>
        <p:spPr>
          <a:xfrm>
            <a:off x="4562640" y="2237511"/>
            <a:ext cx="524591" cy="52459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293121-1B71-3B31-83CC-7F24DC9BB9E3}"/>
              </a:ext>
            </a:extLst>
          </p:cNvPr>
          <p:cNvSpPr/>
          <p:nvPr/>
        </p:nvSpPr>
        <p:spPr>
          <a:xfrm>
            <a:off x="7150128" y="2228264"/>
            <a:ext cx="542998" cy="5337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CA073D-CDAD-587E-245D-85C59A750A0B}"/>
              </a:ext>
            </a:extLst>
          </p:cNvPr>
          <p:cNvSpPr/>
          <p:nvPr/>
        </p:nvSpPr>
        <p:spPr>
          <a:xfrm>
            <a:off x="5740449" y="3107647"/>
            <a:ext cx="706686" cy="5719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C59FF2-6648-DF25-AA29-976988A54455}"/>
              </a:ext>
            </a:extLst>
          </p:cNvPr>
          <p:cNvSpPr/>
          <p:nvPr/>
        </p:nvSpPr>
        <p:spPr>
          <a:xfrm>
            <a:off x="4737867" y="3982865"/>
            <a:ext cx="589014" cy="524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135F1B-0D23-8603-EF9B-5F9E086D3A24}"/>
              </a:ext>
            </a:extLst>
          </p:cNvPr>
          <p:cNvSpPr/>
          <p:nvPr/>
        </p:nvSpPr>
        <p:spPr>
          <a:xfrm>
            <a:off x="6902954" y="3985722"/>
            <a:ext cx="648180" cy="562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C77C60-FB70-D013-780B-133E68C94024}"/>
              </a:ext>
            </a:extLst>
          </p:cNvPr>
          <p:cNvSpPr/>
          <p:nvPr/>
        </p:nvSpPr>
        <p:spPr>
          <a:xfrm>
            <a:off x="4498874" y="5031658"/>
            <a:ext cx="650955" cy="546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4E1476-D183-5B4E-4B2E-137F305F157B}"/>
              </a:ext>
            </a:extLst>
          </p:cNvPr>
          <p:cNvSpPr/>
          <p:nvPr/>
        </p:nvSpPr>
        <p:spPr>
          <a:xfrm>
            <a:off x="7079026" y="4939333"/>
            <a:ext cx="610636" cy="5473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9867F0-60D8-3A91-451B-A2F549AEF6BB}"/>
              </a:ext>
            </a:extLst>
          </p:cNvPr>
          <p:cNvSpPr/>
          <p:nvPr/>
        </p:nvSpPr>
        <p:spPr>
          <a:xfrm>
            <a:off x="5806335" y="5621840"/>
            <a:ext cx="659866" cy="5551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04B90BB-C22D-AE1D-535C-3D7BB5B48053}"/>
              </a:ext>
            </a:extLst>
          </p:cNvPr>
          <p:cNvSpPr/>
          <p:nvPr/>
        </p:nvSpPr>
        <p:spPr>
          <a:xfrm>
            <a:off x="5124176" y="2375406"/>
            <a:ext cx="671845" cy="2484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B17B13-34D3-FA1E-BB33-A3E802CA1225}"/>
              </a:ext>
            </a:extLst>
          </p:cNvPr>
          <p:cNvSpPr/>
          <p:nvPr/>
        </p:nvSpPr>
        <p:spPr>
          <a:xfrm>
            <a:off x="6458661" y="2375405"/>
            <a:ext cx="625828" cy="230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32B24-FCFB-E237-B5EF-0DE7B402A38B}"/>
              </a:ext>
            </a:extLst>
          </p:cNvPr>
          <p:cNvSpPr/>
          <p:nvPr/>
        </p:nvSpPr>
        <p:spPr>
          <a:xfrm rot="8340000">
            <a:off x="5145160" y="3684671"/>
            <a:ext cx="697409" cy="2349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BDBAD57-20D1-85A9-D49E-E51E7A772CCD}"/>
              </a:ext>
            </a:extLst>
          </p:cNvPr>
          <p:cNvSpPr/>
          <p:nvPr/>
        </p:nvSpPr>
        <p:spPr>
          <a:xfrm rot="2340000">
            <a:off x="6377282" y="3683463"/>
            <a:ext cx="706904" cy="2254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D3426-24CD-E798-9DC1-76676BB4223A}"/>
              </a:ext>
            </a:extLst>
          </p:cNvPr>
          <p:cNvSpPr txBox="1"/>
          <p:nvPr/>
        </p:nvSpPr>
        <p:spPr>
          <a:xfrm>
            <a:off x="879962" y="2234048"/>
            <a:ext cx="2375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A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3600"/>
              <a:t>⫫</a:t>
            </a:r>
            <a:r>
              <a:rPr lang="en-US" sz="2800" b="1" i="1">
                <a:ea typeface="+mn-lt"/>
                <a:cs typeface="+mn-lt"/>
              </a:rPr>
              <a:t> C</a:t>
            </a:r>
            <a:r>
              <a:rPr lang="en-US" sz="2800" b="1">
                <a:ea typeface="+mn-lt"/>
                <a:cs typeface="+mn-lt"/>
              </a:rPr>
              <a:t> | </a:t>
            </a:r>
            <a:r>
              <a:rPr lang="en-US" sz="2800" b="1" i="1">
                <a:ea typeface="+mn-lt"/>
                <a:cs typeface="+mn-lt"/>
              </a:rPr>
              <a:t>B</a:t>
            </a:r>
            <a:endParaRPr lang="en-US" i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4ED5E-57B1-7C5C-82BB-AC0A3AC603F2}"/>
              </a:ext>
            </a:extLst>
          </p:cNvPr>
          <p:cNvSpPr txBox="1"/>
          <p:nvPr/>
        </p:nvSpPr>
        <p:spPr>
          <a:xfrm>
            <a:off x="874355" y="36310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A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3600"/>
              <a:t>⫫</a:t>
            </a:r>
            <a:r>
              <a:rPr lang="en-US" sz="2800" b="1" i="1">
                <a:ea typeface="+mn-lt"/>
                <a:cs typeface="+mn-lt"/>
              </a:rPr>
              <a:t> C</a:t>
            </a:r>
            <a:r>
              <a:rPr lang="en-US" sz="2800" b="1">
                <a:ea typeface="+mn-lt"/>
                <a:cs typeface="+mn-lt"/>
              </a:rPr>
              <a:t> | </a:t>
            </a:r>
            <a:r>
              <a:rPr lang="en-US" sz="2800" b="1" i="1">
                <a:ea typeface="+mn-lt"/>
                <a:cs typeface="+mn-lt"/>
              </a:rPr>
              <a:t>B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E299C-1042-674B-C51C-11F1B160B5E0}"/>
              </a:ext>
            </a:extLst>
          </p:cNvPr>
          <p:cNvSpPr txBox="1"/>
          <p:nvPr/>
        </p:nvSpPr>
        <p:spPr>
          <a:xfrm>
            <a:off x="874355" y="530505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A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3600"/>
              <a:t>⫫</a:t>
            </a:r>
            <a:r>
              <a:rPr lang="en-US" sz="2800" b="1" i="1">
                <a:ea typeface="+mn-lt"/>
                <a:cs typeface="+mn-lt"/>
              </a:rPr>
              <a:t> C</a:t>
            </a:r>
            <a:r>
              <a:rPr lang="en-US" sz="2800" b="1">
                <a:ea typeface="+mn-lt"/>
                <a:cs typeface="+mn-lt"/>
              </a:rPr>
              <a:t> | </a:t>
            </a:r>
            <a:r>
              <a:rPr lang="en-US" sz="2800" b="1" i="1">
                <a:ea typeface="+mn-lt"/>
                <a:cs typeface="+mn-lt"/>
              </a:rPr>
              <a:t>B</a:t>
            </a:r>
            <a:endParaRPr lang="en-US" sz="2800">
              <a:ea typeface="+mn-lt"/>
              <a:cs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30A490-A649-6C63-0C06-897254F0F8FD}"/>
              </a:ext>
            </a:extLst>
          </p:cNvPr>
          <p:cNvCxnSpPr/>
          <p:nvPr/>
        </p:nvCxnSpPr>
        <p:spPr>
          <a:xfrm>
            <a:off x="1317024" y="5513945"/>
            <a:ext cx="175848" cy="1875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9F747D-3BBE-99E0-5723-057D4C35897B}"/>
              </a:ext>
            </a:extLst>
          </p:cNvPr>
          <p:cNvSpPr txBox="1"/>
          <p:nvPr/>
        </p:nvSpPr>
        <p:spPr>
          <a:xfrm>
            <a:off x="9501809" y="2305878"/>
            <a:ext cx="77617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/>
              <a:t>Chain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71F3C-C97C-2572-75F9-869858AF4285}"/>
              </a:ext>
            </a:extLst>
          </p:cNvPr>
          <p:cNvSpPr txBox="1"/>
          <p:nvPr/>
        </p:nvSpPr>
        <p:spPr>
          <a:xfrm>
            <a:off x="9563995" y="3790330"/>
            <a:ext cx="61933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/>
              <a:t>Fork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93E96-8D3F-69B6-21B5-99AAD524AA28}"/>
              </a:ext>
            </a:extLst>
          </p:cNvPr>
          <p:cNvSpPr txBox="1"/>
          <p:nvPr/>
        </p:nvSpPr>
        <p:spPr>
          <a:xfrm>
            <a:off x="9504701" y="5437174"/>
            <a:ext cx="99027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/>
              <a:t>Blocked</a:t>
            </a:r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862CAC68-7C1C-0673-F58F-48F6CE2E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A8BF0C-D518-D861-C0D7-F1DFBCEA6345}"/>
              </a:ext>
            </a:extLst>
          </p:cNvPr>
          <p:cNvSpPr/>
          <p:nvPr/>
        </p:nvSpPr>
        <p:spPr>
          <a:xfrm>
            <a:off x="4383074" y="1995055"/>
            <a:ext cx="3453561" cy="885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78AFE-E619-A70E-66AF-B48694AF8E16}"/>
              </a:ext>
            </a:extLst>
          </p:cNvPr>
          <p:cNvSpPr/>
          <p:nvPr/>
        </p:nvSpPr>
        <p:spPr>
          <a:xfrm>
            <a:off x="4383074" y="3022810"/>
            <a:ext cx="3453561" cy="169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356999-EB75-5427-5C03-10EFAEF06CA6}"/>
              </a:ext>
            </a:extLst>
          </p:cNvPr>
          <p:cNvSpPr/>
          <p:nvPr/>
        </p:nvSpPr>
        <p:spPr>
          <a:xfrm>
            <a:off x="4383073" y="4856091"/>
            <a:ext cx="3453561" cy="169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Arrow: Right 18">
            <a:extLst>
              <a:ext uri="{FF2B5EF4-FFF2-40B4-BE49-F238E27FC236}">
                <a16:creationId xmlns:a16="http://schemas.microsoft.com/office/drawing/2014/main" id="{E35A7192-6F1F-FC02-430C-5DE8D20B64EE}"/>
              </a:ext>
            </a:extLst>
          </p:cNvPr>
          <p:cNvSpPr/>
          <p:nvPr/>
        </p:nvSpPr>
        <p:spPr>
          <a:xfrm rot="8340000">
            <a:off x="6457098" y="5553026"/>
            <a:ext cx="697409" cy="2349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19">
            <a:extLst>
              <a:ext uri="{FF2B5EF4-FFF2-40B4-BE49-F238E27FC236}">
                <a16:creationId xmlns:a16="http://schemas.microsoft.com/office/drawing/2014/main" id="{DFF15EC8-29D5-F5E1-20EE-CE3D3163EE9A}"/>
              </a:ext>
            </a:extLst>
          </p:cNvPr>
          <p:cNvSpPr/>
          <p:nvPr/>
        </p:nvSpPr>
        <p:spPr>
          <a:xfrm rot="2340000">
            <a:off x="5068194" y="5621279"/>
            <a:ext cx="706904" cy="2254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FD26-4F58-43AB-D133-612D4162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10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BE464919-FC31-47E7-A937-E70594CC1498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b="0" i="0" u="none" strike="noStrike">
                <a:effectLst/>
              </a:rPr>
              <a:t>Causal Discovery, the process of identifying causal relationships from data, is crucial in understanding the underlying mechanisms of various phenomena. </a:t>
            </a:r>
          </a:p>
          <a:p>
            <a:pPr marL="0"/>
            <a:r>
              <a:rPr lang="en-US" sz="2200" b="0" i="0" u="none" strike="noStrike">
                <a:effectLst/>
              </a:rPr>
              <a:t>This presentation will be focused on the mathematical foundations of Causal Discovery, including graphical models like Bayesian Networks and Structural Equation Models (SEMs). </a:t>
            </a:r>
          </a:p>
          <a:p>
            <a:pPr marL="0"/>
            <a:r>
              <a:rPr lang="en-US" sz="2200" b="0" i="0" u="none" strike="noStrike">
                <a:effectLst/>
              </a:rPr>
              <a:t>We explore constraint-based approaches like the PC algorithm. </a:t>
            </a:r>
          </a:p>
          <a:p>
            <a:pPr marL="0"/>
            <a:r>
              <a:rPr lang="en-US" sz="2200" b="0" i="0" u="none" strike="noStrike">
                <a:effectLst/>
              </a:rPr>
              <a:t>Through theoretical insights and practical examples, we aim to provide a clear understanding of how mathematical rigor underpins effective Causal Discovery.</a:t>
            </a:r>
            <a:endParaRPr lang="en-US" sz="220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C042E33A-2E8A-A2B9-26BF-0A8CDE7C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40635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8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A51F-DFD4-AB3A-5030-DF651439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2800" b="1">
                <a:ea typeface="+mj-lt"/>
                <a:cs typeface="+mj-lt"/>
              </a:rPr>
              <a:t>Peter-Clark (PC)</a:t>
            </a:r>
            <a:r>
              <a:rPr lang="en-US" sz="2800" b="1">
                <a:latin typeface="Arial"/>
                <a:cs typeface="Arial"/>
              </a:rPr>
              <a:t> algorithm</a:t>
            </a:r>
            <a:endParaRPr lang="en-US"/>
          </a:p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FFCB-7991-B842-7EF0-3A95A6E3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PC algorithm is a well-known example of a constraint-based method. It involves the following steps: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8102C2D1-A0AA-F4E2-A2BC-2C5A93BA7C19}"/>
              </a:ext>
            </a:extLst>
          </p:cNvPr>
          <p:cNvGraphicFramePr/>
          <p:nvPr/>
        </p:nvGraphicFramePr>
        <p:xfrm>
          <a:off x="3048000" y="2112169"/>
          <a:ext cx="5476875" cy="434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A blue and white logo&#10;&#10;Description automatically generated">
            <a:extLst>
              <a:ext uri="{FF2B5EF4-FFF2-40B4-BE49-F238E27FC236}">
                <a16:creationId xmlns:a16="http://schemas.microsoft.com/office/drawing/2014/main" id="{AF748F95-10FB-6B20-F109-B3C6F5A0F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0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4C3C-5C29-E090-987E-DA4EBA1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</a:t>
            </a:r>
            <a:r>
              <a:rPr lang="en-DE" sz="5400"/>
              <a:t>core based method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0462-9093-738B-2027-082F13BA7E3F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82296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Greedy Equivalent Search (GES) Algorithm</a:t>
            </a:r>
          </a:p>
          <a:p>
            <a:pPr defTabSz="822960">
              <a:spcAft>
                <a:spcPts val="600"/>
              </a:spcAft>
            </a:pPr>
            <a:endParaRPr lang="en-US" sz="2400" dirty="0">
              <a:ea typeface="+mn-lt"/>
              <a:cs typeface="+mn-lt"/>
            </a:endParaRPr>
          </a:p>
          <a:p>
            <a:pPr marL="342900" indent="-342900" defTabSz="822960">
              <a:spcAft>
                <a:spcPts val="600"/>
              </a:spcAft>
              <a:buFont typeface="Arial"/>
              <a:buChar char="•"/>
            </a:pPr>
            <a:r>
              <a:rPr lang="en-US" sz="2400" kern="1200" dirty="0">
                <a:latin typeface="+mn-lt"/>
                <a:ea typeface="+mn-lt"/>
                <a:cs typeface="+mn-lt"/>
              </a:rPr>
              <a:t>Score-based algorithms aim to find the best causal graph by maximizing a fitness measure </a:t>
            </a:r>
            <a:r>
              <a:rPr lang="en-US" sz="2400" i="1" kern="1200" dirty="0">
                <a:latin typeface="+mn-lt"/>
                <a:ea typeface="+mn-lt"/>
                <a:cs typeface="+mn-lt"/>
              </a:rPr>
              <a:t>S(G,D)</a:t>
            </a:r>
            <a:r>
              <a:rPr lang="en-US" sz="2400" kern="1200" dirty="0">
                <a:latin typeface="+mn-lt"/>
                <a:ea typeface="+mn-lt"/>
                <a:cs typeface="+mn-lt"/>
              </a:rPr>
              <a:t> across possible graphs </a:t>
            </a:r>
            <a:r>
              <a:rPr lang="en-US" sz="2400" i="1" kern="1200" dirty="0">
                <a:latin typeface="+mn-lt"/>
                <a:ea typeface="+mn-lt"/>
                <a:cs typeface="+mn-lt"/>
              </a:rPr>
              <a:t>G</a:t>
            </a:r>
            <a:r>
              <a:rPr lang="en-US" sz="2400" kern="1200" dirty="0">
                <a:latin typeface="+mn-lt"/>
                <a:ea typeface="+mn-lt"/>
                <a:cs typeface="+mn-lt"/>
              </a:rPr>
              <a:t>.</a:t>
            </a:r>
          </a:p>
          <a:p>
            <a:pPr defTabSz="822960">
              <a:spcAft>
                <a:spcPts val="600"/>
              </a:spcAft>
            </a:pPr>
            <a:endParaRPr lang="en-US" sz="2400" dirty="0">
              <a:ea typeface="+mn-lt"/>
              <a:cs typeface="+mn-lt"/>
            </a:endParaRPr>
          </a:p>
          <a:p>
            <a:pPr marL="342900" indent="-342900" defTabSz="822960">
              <a:spcAft>
                <a:spcPts val="600"/>
              </a:spcAft>
              <a:buFont typeface="Arial"/>
              <a:buChar char="•"/>
            </a:pPr>
            <a:r>
              <a:rPr lang="en-US" sz="2400" kern="1200" dirty="0">
                <a:latin typeface="+mn-lt"/>
                <a:ea typeface="+mn-lt"/>
                <a:cs typeface="+mn-lt"/>
              </a:rPr>
              <a:t>This measure evaluates how well a graph explains the relationships observed in the data.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    </a:t>
            </a:r>
            <a:endParaRPr lang="en-US" sz="2400" i="1" dirty="0">
              <a:latin typeface="Consolas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400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E3CC7928-3EE8-0A6B-7BCF-E0486873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EF1ED-3161-F573-005F-CE9F9259760B}"/>
              </a:ext>
            </a:extLst>
          </p:cNvPr>
          <p:cNvSpPr txBox="1"/>
          <p:nvPr/>
        </p:nvSpPr>
        <p:spPr>
          <a:xfrm>
            <a:off x="5118462" y="5973285"/>
            <a:ext cx="9404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G ∈</a:t>
            </a:r>
            <a:r>
              <a:rPr lang="en-US" i="1" dirty="0"/>
              <a:t> 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4C8EB-7B23-69B4-4099-4EC4CA5CAC7D}"/>
              </a:ext>
            </a:extLst>
          </p:cNvPr>
          <p:cNvSpPr txBox="1"/>
          <p:nvPr/>
        </p:nvSpPr>
        <p:spPr>
          <a:xfrm>
            <a:off x="3904980" y="5398064"/>
            <a:ext cx="52443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 dirty="0">
                <a:latin typeface="Baskerville Old Face"/>
              </a:rPr>
              <a:t>G = argmax S(G, D)</a:t>
            </a:r>
            <a:endParaRPr lang="en-US" sz="4000" dirty="0">
              <a:latin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163803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4C3C-5C29-E090-987E-DA4EBA1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ea typeface="+mj-lt"/>
                <a:cs typeface="+mj-lt"/>
              </a:rPr>
              <a:t>Greedy Equivalent Search (</a:t>
            </a:r>
            <a:r>
              <a:rPr lang="en-US" sz="4200" b="1" dirty="0"/>
              <a:t>GES) Algorithm</a:t>
            </a:r>
            <a:endParaRPr lang="en-US" sz="42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0462-9093-738B-2027-082F13BA7E3F}"/>
              </a:ext>
            </a:extLst>
          </p:cNvPr>
          <p:cNvSpPr>
            <a:spLocks/>
          </p:cNvSpPr>
          <p:nvPr/>
        </p:nvSpPr>
        <p:spPr>
          <a:xfrm>
            <a:off x="954774" y="2543773"/>
            <a:ext cx="5136179" cy="3757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649224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lt"/>
                <a:cs typeface="+mn-lt"/>
              </a:rPr>
              <a:t>Optimizes causal relationship discovery via iterative edge addition and removal based on delta scores.</a:t>
            </a:r>
            <a:endParaRPr lang="en-US" sz="2400"/>
          </a:p>
          <a:p>
            <a:pPr marL="342900" indent="-342900" defTabSz="649224">
              <a:spcAft>
                <a:spcPts val="600"/>
              </a:spcAft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342900" indent="-342900" defTabSz="649224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lt"/>
                <a:cs typeface="+mn-lt"/>
              </a:rPr>
              <a:t>Considers causal sufficiency but may add compensatory edges when latent variables are present.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4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F58A67-9AF8-1BB6-3695-44C4F6A2D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133196"/>
              </p:ext>
            </p:extLst>
          </p:nvPr>
        </p:nvGraphicFramePr>
        <p:xfrm>
          <a:off x="6092130" y="2369799"/>
          <a:ext cx="4846271" cy="41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8" name="Picture 157" descr="A blue and white logo&#10;&#10;Description automatically generated">
            <a:extLst>
              <a:ext uri="{FF2B5EF4-FFF2-40B4-BE49-F238E27FC236}">
                <a16:creationId xmlns:a16="http://schemas.microsoft.com/office/drawing/2014/main" id="{1DD32787-0874-630C-61D1-7F8FAEA37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3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4E7F3-7B22-973F-8B33-E03F419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Calculus of Causality!!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4CA5AF4C-8D4D-6938-2F9F-26D9507F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000"/>
              <a:t>The Calculus of causality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DE" sz="1700"/>
              <a:t>Causality – not well defined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700"/>
              <a:t>Probability theory has an associational, and not a causal nature</a:t>
            </a:r>
          </a:p>
          <a:p>
            <a:r>
              <a:rPr lang="en-DE" sz="1700"/>
              <a:t>Assume that the data is generated by model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700"/>
              <a:t>The recovery of scurvy is casually influenced by the treatment with lemons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700"/>
              <a:t>B</a:t>
            </a:r>
            <a:r>
              <a:rPr lang="en-DE" sz="1700"/>
              <a:t>ut now both the recovery of scurvy as well as the treatment with lemons  are causally influenced by the age of the sailors</a:t>
            </a:r>
          </a:p>
          <a:p>
            <a:r>
              <a:rPr lang="en-DE" sz="1700"/>
              <a:t>The question remains: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700"/>
              <a:t>Should we treat scurvy with Lemons?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CE23-F1F7-B6AD-3086-7FE6A85A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29897"/>
            <a:ext cx="5458968" cy="3398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BE27C047-B7F0-C24A-8C51-1A7D7DA6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DE" sz="5000"/>
              <a:t>The Calculus of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960213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/>
              <a:t>We run an experiment </a:t>
            </a:r>
            <a:r>
              <a:rPr lang="en-US" sz="2000" err="1"/>
              <a:t>w.r.t.</a:t>
            </a:r>
            <a:r>
              <a:rPr lang="en-US" sz="2000"/>
              <a:t> the model G,</a:t>
            </a:r>
            <a:r>
              <a:rPr lang="en-DE" sz="2000"/>
              <a:t> i.e., we favor old sailors for treatment with lemons</a:t>
            </a:r>
          </a:p>
          <a:p>
            <a:r>
              <a:rPr lang="en-DE" sz="2000"/>
              <a:t>The observed data for all sailors: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E3AE7-C2FF-5B85-0DF1-F5245021C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22535"/>
              </p:ext>
            </p:extLst>
          </p:nvPr>
        </p:nvGraphicFramePr>
        <p:xfrm>
          <a:off x="6304787" y="2499115"/>
          <a:ext cx="5167186" cy="15966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4289">
                  <a:extLst>
                    <a:ext uri="{9D8B030D-6E8A-4147-A177-3AD203B41FA5}">
                      <a16:colId xmlns:a16="http://schemas.microsoft.com/office/drawing/2014/main" val="2940877406"/>
                    </a:ext>
                  </a:extLst>
                </a:gridCol>
                <a:gridCol w="1085109">
                  <a:extLst>
                    <a:ext uri="{9D8B030D-6E8A-4147-A177-3AD203B41FA5}">
                      <a16:colId xmlns:a16="http://schemas.microsoft.com/office/drawing/2014/main" val="2494149001"/>
                    </a:ext>
                  </a:extLst>
                </a:gridCol>
                <a:gridCol w="1085109">
                  <a:extLst>
                    <a:ext uri="{9D8B030D-6E8A-4147-A177-3AD203B41FA5}">
                      <a16:colId xmlns:a16="http://schemas.microsoft.com/office/drawing/2014/main" val="1447637996"/>
                    </a:ext>
                  </a:extLst>
                </a:gridCol>
                <a:gridCol w="697570">
                  <a:extLst>
                    <a:ext uri="{9D8B030D-6E8A-4147-A177-3AD203B41FA5}">
                      <a16:colId xmlns:a16="http://schemas.microsoft.com/office/drawing/2014/main" val="3510777493"/>
                    </a:ext>
                  </a:extLst>
                </a:gridCol>
                <a:gridCol w="1085109">
                  <a:extLst>
                    <a:ext uri="{9D8B030D-6E8A-4147-A177-3AD203B41FA5}">
                      <a16:colId xmlns:a16="http://schemas.microsoft.com/office/drawing/2014/main" val="1958585185"/>
                    </a:ext>
                  </a:extLst>
                </a:gridCol>
              </a:tblGrid>
              <a:tr h="573558">
                <a:tc>
                  <a:txBody>
                    <a:bodyPr/>
                    <a:lstStyle/>
                    <a:p>
                      <a:r>
                        <a:rPr lang="en-DE" sz="1500" b="1"/>
                        <a:t>Combined</a:t>
                      </a:r>
                      <a:endParaRPr lang="en-DE" sz="1500" b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No 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 Rate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05365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No 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50 %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1753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16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24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6354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36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44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80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sz="150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28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0385D-9EB4-5C1B-AF57-A7305E1BF1B8}"/>
              </a:ext>
            </a:extLst>
          </p:cNvPr>
          <p:cNvSpPr txBox="1">
            <a:spLocks/>
          </p:cNvSpPr>
          <p:nvPr/>
        </p:nvSpPr>
        <p:spPr>
          <a:xfrm>
            <a:off x="6186619" y="4406515"/>
            <a:ext cx="5178960" cy="4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Hence, we see that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842D2-3EFC-EBD6-0B3F-BD57C64E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941614"/>
            <a:ext cx="41148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581DD1-96BC-9FE0-12FD-B0F0710A6B3C}"/>
              </a:ext>
            </a:extLst>
          </p:cNvPr>
          <p:cNvSpPr/>
          <p:nvPr/>
        </p:nvSpPr>
        <p:spPr>
          <a:xfrm>
            <a:off x="6096000" y="5004618"/>
            <a:ext cx="5584760" cy="58538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i="1"/>
              <a:t>P</a:t>
            </a:r>
            <a:r>
              <a:rPr lang="en-US" sz="2000"/>
              <a:t>(</a:t>
            </a:r>
            <a:r>
              <a:rPr lang="en-US" sz="2000" i="1"/>
              <a:t>recovery </a:t>
            </a:r>
            <a:r>
              <a:rPr lang="en-US" sz="2000" b="1"/>
              <a:t>| </a:t>
            </a:r>
            <a:r>
              <a:rPr lang="en-US" sz="2000" i="1"/>
              <a:t>lemons</a:t>
            </a:r>
            <a:r>
              <a:rPr lang="en-US" sz="2000"/>
              <a:t>) </a:t>
            </a:r>
            <a:r>
              <a:rPr lang="en-US" sz="2000" b="1"/>
              <a:t>&lt; </a:t>
            </a:r>
            <a:r>
              <a:rPr lang="en-US" sz="2000" b="1" i="1"/>
              <a:t>P</a:t>
            </a:r>
            <a:r>
              <a:rPr lang="en-US" sz="2000"/>
              <a:t>(</a:t>
            </a:r>
            <a:r>
              <a:rPr lang="en-US" sz="2000" i="1"/>
              <a:t>recovery </a:t>
            </a:r>
            <a:r>
              <a:rPr lang="en-US" sz="2000" b="1"/>
              <a:t>| </a:t>
            </a:r>
            <a:r>
              <a:rPr lang="en-US" sz="2000" i="1"/>
              <a:t>no lemons</a:t>
            </a:r>
            <a:r>
              <a:rPr lang="en-US" sz="2000"/>
              <a:t>)</a:t>
            </a:r>
            <a:endParaRPr lang="en-DE" sz="2000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962F8AED-A224-46E7-CB6E-987D38F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041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4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>
                <a:solidFill>
                  <a:srgbClr val="FFFFFF"/>
                </a:solidFill>
              </a:rPr>
              <a:t>The Calculus of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/>
          </p:cNvSpPr>
          <p:nvPr/>
        </p:nvSpPr>
        <p:spPr>
          <a:xfrm>
            <a:off x="838200" y="2719297"/>
            <a:ext cx="4946526" cy="55911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868680">
              <a:spcAft>
                <a:spcPts val="600"/>
              </a:spcAft>
            </a:pPr>
            <a:r>
              <a:rPr lang="en-DE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data for old sailors:</a:t>
            </a:r>
            <a:endParaRPr lang="en-DE" sz="2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E3AE7-C2FF-5B85-0DF1-F5245021C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88958"/>
              </p:ext>
            </p:extLst>
          </p:nvPr>
        </p:nvGraphicFramePr>
        <p:xfrm>
          <a:off x="838200" y="3340000"/>
          <a:ext cx="5007387" cy="15966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76737">
                  <a:extLst>
                    <a:ext uri="{9D8B030D-6E8A-4147-A177-3AD203B41FA5}">
                      <a16:colId xmlns:a16="http://schemas.microsoft.com/office/drawing/2014/main" val="2940877406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2494149001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447637996"/>
                    </a:ext>
                  </a:extLst>
                </a:gridCol>
                <a:gridCol w="675997">
                  <a:extLst>
                    <a:ext uri="{9D8B030D-6E8A-4147-A177-3AD203B41FA5}">
                      <a16:colId xmlns:a16="http://schemas.microsoft.com/office/drawing/2014/main" val="3510777493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958585185"/>
                    </a:ext>
                  </a:extLst>
                </a:gridCol>
              </a:tblGrid>
              <a:tr h="573558">
                <a:tc>
                  <a:txBody>
                    <a:bodyPr/>
                    <a:lstStyle/>
                    <a:p>
                      <a:r>
                        <a:rPr lang="en-DE" sz="1500" b="1"/>
                        <a:t>Combined</a:t>
                      </a:r>
                      <a:endParaRPr lang="en-DE" sz="1500" b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No 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 Rate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05365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No 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8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1753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9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21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6354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11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29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sz="150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28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0385D-9EB4-5C1B-AF57-A7305E1BF1B8}"/>
              </a:ext>
            </a:extLst>
          </p:cNvPr>
          <p:cNvSpPr txBox="1">
            <a:spLocks/>
          </p:cNvSpPr>
          <p:nvPr/>
        </p:nvSpPr>
        <p:spPr>
          <a:xfrm>
            <a:off x="6243401" y="2719298"/>
            <a:ext cx="4946526" cy="55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None/>
            </a:pPr>
            <a:r>
              <a:rPr lang="en-DE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data for young sailors:</a:t>
            </a:r>
            <a:endParaRPr lang="en-DE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BBA12-B2D5-47DC-BC81-463BB7641E74}"/>
              </a:ext>
            </a:extLst>
          </p:cNvPr>
          <p:cNvSpPr/>
          <p:nvPr/>
        </p:nvSpPr>
        <p:spPr>
          <a:xfrm>
            <a:off x="838200" y="5129917"/>
            <a:ext cx="5007386" cy="675908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52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 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1520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lemons,old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52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 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 lemons, old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DE" sz="160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BFBBFA-2565-55B5-7E6C-31E5D05C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75919"/>
              </p:ext>
            </p:extLst>
          </p:nvPr>
        </p:nvGraphicFramePr>
        <p:xfrm>
          <a:off x="6346412" y="3339999"/>
          <a:ext cx="5007387" cy="15966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76737">
                  <a:extLst>
                    <a:ext uri="{9D8B030D-6E8A-4147-A177-3AD203B41FA5}">
                      <a16:colId xmlns:a16="http://schemas.microsoft.com/office/drawing/2014/main" val="2940877406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2494149001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447637996"/>
                    </a:ext>
                  </a:extLst>
                </a:gridCol>
                <a:gridCol w="675997">
                  <a:extLst>
                    <a:ext uri="{9D8B030D-6E8A-4147-A177-3AD203B41FA5}">
                      <a16:colId xmlns:a16="http://schemas.microsoft.com/office/drawing/2014/main" val="3510777493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958585185"/>
                    </a:ext>
                  </a:extLst>
                </a:gridCol>
              </a:tblGrid>
              <a:tr h="573558">
                <a:tc>
                  <a:txBody>
                    <a:bodyPr/>
                    <a:lstStyle/>
                    <a:p>
                      <a:r>
                        <a:rPr lang="en-DE" sz="1500" b="1"/>
                        <a:t>Combined</a:t>
                      </a:r>
                      <a:endParaRPr lang="en-DE" sz="1500" b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No 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 Rate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05365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No 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18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12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60 %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1753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7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70 %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6354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25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15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sz="150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28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1263303-F4ED-9CCD-98DD-2B51A6919468}"/>
              </a:ext>
            </a:extLst>
          </p:cNvPr>
          <p:cNvSpPr/>
          <p:nvPr/>
        </p:nvSpPr>
        <p:spPr>
          <a:xfrm>
            <a:off x="6346412" y="5129917"/>
            <a:ext cx="5007387" cy="675908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52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</a:t>
            </a:r>
            <a:r>
              <a:rPr lang="en-US" sz="152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|</a:t>
            </a:r>
            <a:r>
              <a:rPr lang="en-US" sz="1520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young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 &gt;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2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 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 lemons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52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young</a:t>
            </a:r>
            <a:r>
              <a:rPr lang="en-US" sz="152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DE" sz="1600">
              <a:solidFill>
                <a:schemeClr val="bg1"/>
              </a:solidFill>
            </a:endParaRPr>
          </a:p>
        </p:txBody>
      </p:sp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A578860B-B0D2-770D-A4C6-A439F332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041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DE" sz="5400"/>
              <a:t>The Calculus of causality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DE" sz="2200"/>
              <a:t>Simpson’s Paradox : Reversal association between two variables after considering the third variable .</a:t>
            </a:r>
          </a:p>
          <a:p>
            <a:r>
              <a:rPr lang="en-DE" sz="2200"/>
              <a:t>In an interventional regime, all influences stemming from “natural causes” of the exposure variable are removed.</a:t>
            </a:r>
          </a:p>
          <a:p>
            <a:r>
              <a:rPr lang="en-DE" sz="2200"/>
              <a:t>New operator – </a:t>
            </a:r>
            <a:r>
              <a:rPr lang="en-DE" sz="2200" b="1"/>
              <a:t>Pearl’s do-operator</a:t>
            </a:r>
          </a:p>
          <a:p>
            <a:endParaRPr lang="en-DE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6EA7A-A2AF-EC37-441D-D58A4382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0151"/>
            <a:ext cx="4014216" cy="2268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1CDC1-D9F4-BA4B-D9A2-12E2A278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03413"/>
            <a:ext cx="3995928" cy="21278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0385D-9EB4-5C1B-AF57-A7305E1BF1B8}"/>
              </a:ext>
            </a:extLst>
          </p:cNvPr>
          <p:cNvSpPr txBox="1">
            <a:spLocks/>
          </p:cNvSpPr>
          <p:nvPr/>
        </p:nvSpPr>
        <p:spPr>
          <a:xfrm>
            <a:off x="676926" y="3810130"/>
            <a:ext cx="10733196" cy="1503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sz="2000" b="1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C6CA262F-4196-1550-4292-231D3A1FF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956" y="2041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000"/>
              <a:t>The Calculus of causality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7187848" cy="3547872"/>
          </a:xfrm>
        </p:spPr>
        <p:txBody>
          <a:bodyPr anchor="t">
            <a:normAutofit/>
          </a:bodyPr>
          <a:lstStyle/>
          <a:p>
            <a:r>
              <a:rPr lang="en-DE" sz="1500"/>
              <a:t>Resolution of the Simpson’s paradox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500"/>
              <a:t>We should treat scurvy with lemons if</a:t>
            </a:r>
          </a:p>
          <a:p>
            <a:pPr marL="457200" lvl="1" indent="0">
              <a:buNone/>
            </a:pPr>
            <a:endParaRPr lang="en-DE" sz="1500"/>
          </a:p>
          <a:p>
            <a:pPr marL="914400" lvl="2" indent="0">
              <a:buNone/>
            </a:pPr>
            <a:r>
              <a:rPr lang="en-DE" sz="1500" b="1" i="1"/>
              <a:t>P</a:t>
            </a:r>
            <a:r>
              <a:rPr lang="en-DE" sz="1500"/>
              <a:t>(</a:t>
            </a:r>
            <a:r>
              <a:rPr lang="en-DE" sz="1500" i="1"/>
              <a:t>recovery</a:t>
            </a:r>
            <a:r>
              <a:rPr lang="en-DE" sz="1500"/>
              <a:t>|</a:t>
            </a:r>
            <a:r>
              <a:rPr lang="en-DE" sz="1500" i="1"/>
              <a:t>do</a:t>
            </a:r>
            <a:r>
              <a:rPr lang="en-DE" sz="1500"/>
              <a:t>(</a:t>
            </a:r>
            <a:r>
              <a:rPr lang="en-DE" sz="1500" i="1"/>
              <a:t>lemons</a:t>
            </a:r>
            <a:r>
              <a:rPr lang="en-DE" sz="1500"/>
              <a:t>)) &gt; </a:t>
            </a:r>
            <a:r>
              <a:rPr lang="en-DE" sz="1500" b="1" i="1"/>
              <a:t>P</a:t>
            </a:r>
            <a:r>
              <a:rPr lang="en-DE" sz="1500"/>
              <a:t>(</a:t>
            </a:r>
            <a:r>
              <a:rPr lang="en-DE" sz="1500" i="1"/>
              <a:t>recovery</a:t>
            </a:r>
            <a:r>
              <a:rPr lang="en-DE" sz="1500"/>
              <a:t>|</a:t>
            </a:r>
            <a:r>
              <a:rPr lang="en-DE" sz="1500" i="1"/>
              <a:t>do</a:t>
            </a:r>
            <a:r>
              <a:rPr lang="en-DE" sz="1500"/>
              <a:t>(</a:t>
            </a:r>
            <a:r>
              <a:rPr lang="en-DE" sz="1500" i="1"/>
              <a:t>no lemons</a:t>
            </a:r>
            <a:r>
              <a:rPr lang="en-DE" sz="1500"/>
              <a:t>)) </a:t>
            </a:r>
          </a:p>
          <a:p>
            <a:pPr marL="914400" lvl="2" indent="0">
              <a:buNone/>
            </a:pPr>
            <a:endParaRPr lang="en-DE" sz="1500"/>
          </a:p>
          <a:p>
            <a:r>
              <a:rPr lang="en-DE" sz="1500"/>
              <a:t>Derivation of do-operator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500"/>
              <a:t>If identifiable,</a:t>
            </a:r>
          </a:p>
          <a:p>
            <a:pPr marL="914400" lvl="2" indent="0">
              <a:buNone/>
            </a:pPr>
            <a:r>
              <a:rPr lang="en-DE" sz="1500"/>
              <a:t>P(.|do(.)) can be calculated from G and observational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500"/>
              <a:t>In our example, we have</a:t>
            </a:r>
          </a:p>
          <a:p>
            <a:pPr marL="457200" lvl="1" indent="0">
              <a:buNone/>
            </a:pPr>
            <a:endParaRPr lang="en-DE" sz="1500"/>
          </a:p>
          <a:p>
            <a:pPr marL="914400" lvl="2" indent="0">
              <a:buNone/>
            </a:pPr>
            <a:r>
              <a:rPr lang="en-DE" sz="1500"/>
              <a:t>P(recovery|do(lemons)) = ⅀P(age) P(recovery|age,lemons) = 0.5</a:t>
            </a:r>
          </a:p>
          <a:p>
            <a:pPr marL="914400" lvl="2" indent="0">
              <a:buNone/>
            </a:pPr>
            <a:r>
              <a:rPr lang="en-DE" sz="1500"/>
              <a:t>P(recovery|do(no lemons)) = ⅀P(age) P(recovery|age,no lemons) = 0.4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994FE-486F-6BBC-ECF7-F7FE740D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567" y="2035534"/>
            <a:ext cx="3650140" cy="2456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6F1082-61DF-C819-65AC-C298EABA4929}"/>
              </a:ext>
            </a:extLst>
          </p:cNvPr>
          <p:cNvSpPr/>
          <p:nvPr/>
        </p:nvSpPr>
        <p:spPr>
          <a:xfrm>
            <a:off x="1497496" y="3452934"/>
            <a:ext cx="4598504" cy="3041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CF599-D2FA-9742-BDBE-123A7C3F2392}"/>
              </a:ext>
            </a:extLst>
          </p:cNvPr>
          <p:cNvSpPr/>
          <p:nvPr/>
        </p:nvSpPr>
        <p:spPr>
          <a:xfrm>
            <a:off x="1497496" y="5394541"/>
            <a:ext cx="5956852" cy="56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A7F335A-C87E-16D9-7A4A-B94882E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11277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153F-3B89-DE48-CA3F-D6EF276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DE" sz="4000"/>
              <a:t>The Concept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6EE6B-2519-F180-F1B9-6FF8B86EF219}"/>
              </a:ext>
            </a:extLst>
          </p:cNvPr>
          <p:cNvSpPr/>
          <p:nvPr/>
        </p:nvSpPr>
        <p:spPr>
          <a:xfrm>
            <a:off x="2264466" y="1841341"/>
            <a:ext cx="2012031" cy="4727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Traditional Statistical Inference Paradigm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2BC06-4342-59BA-D78D-D9FDF1C68234}"/>
              </a:ext>
            </a:extLst>
          </p:cNvPr>
          <p:cNvSpPr/>
          <p:nvPr/>
        </p:nvSpPr>
        <p:spPr>
          <a:xfrm>
            <a:off x="7825038" y="1841341"/>
            <a:ext cx="2012031" cy="4727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Paradigm of Structural Causal Models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B5478-C5F7-887A-3964-96AA9B1668BE}"/>
              </a:ext>
            </a:extLst>
          </p:cNvPr>
          <p:cNvSpPr/>
          <p:nvPr/>
        </p:nvSpPr>
        <p:spPr>
          <a:xfrm>
            <a:off x="5081859" y="4428791"/>
            <a:ext cx="2012031" cy="472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52460-4522-61F1-19CB-E93CF058B794}"/>
              </a:ext>
            </a:extLst>
          </p:cNvPr>
          <p:cNvSpPr/>
          <p:nvPr/>
        </p:nvSpPr>
        <p:spPr>
          <a:xfrm>
            <a:off x="5081859" y="3642669"/>
            <a:ext cx="2012031" cy="472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Joint Distribution (P)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892F17-ED59-00B3-9DBB-8EBD4008950A}"/>
              </a:ext>
            </a:extLst>
          </p:cNvPr>
          <p:cNvSpPr/>
          <p:nvPr/>
        </p:nvSpPr>
        <p:spPr>
          <a:xfrm>
            <a:off x="5081859" y="2856548"/>
            <a:ext cx="2012031" cy="472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generating Model (G)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DCCEF9-A79E-7327-FA18-0A57B909FAAD}"/>
              </a:ext>
            </a:extLst>
          </p:cNvPr>
          <p:cNvSpPr/>
          <p:nvPr/>
        </p:nvSpPr>
        <p:spPr>
          <a:xfrm>
            <a:off x="7825038" y="2749349"/>
            <a:ext cx="2012031" cy="687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Aspect of G (Q(G))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ACE0F8-3B85-FEFC-6882-6D2CC6B498EA}"/>
              </a:ext>
            </a:extLst>
          </p:cNvPr>
          <p:cNvSpPr/>
          <p:nvPr/>
        </p:nvSpPr>
        <p:spPr>
          <a:xfrm>
            <a:off x="2388156" y="3535471"/>
            <a:ext cx="2012031" cy="687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Aspect of P (Q(P))</a:t>
            </a:r>
            <a:endParaRPr lang="en-DE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9584D2-B792-9F9D-DCBA-C5A47305E3CF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87875" y="3329320"/>
            <a:ext cx="0" cy="3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65B7B-4B19-9129-0B6D-2DE28B46465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87875" y="4115442"/>
            <a:ext cx="0" cy="3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685C8D-9C97-B80F-3451-D9FCB748B1D3}"/>
              </a:ext>
            </a:extLst>
          </p:cNvPr>
          <p:cNvCxnSpPr>
            <a:stCxn id="7" idx="1"/>
            <a:endCxn id="11" idx="4"/>
          </p:cNvCxnSpPr>
          <p:nvPr/>
        </p:nvCxnSpPr>
        <p:spPr>
          <a:xfrm rot="10800000">
            <a:off x="3394172" y="4222641"/>
            <a:ext cx="1687688" cy="4425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200D7D4-6F0E-18A5-B8EB-51D56870F702}"/>
              </a:ext>
            </a:extLst>
          </p:cNvPr>
          <p:cNvCxnSpPr>
            <a:stCxn id="7" idx="3"/>
            <a:endCxn id="10" idx="4"/>
          </p:cNvCxnSpPr>
          <p:nvPr/>
        </p:nvCxnSpPr>
        <p:spPr>
          <a:xfrm flipV="1">
            <a:off x="7093890" y="3436518"/>
            <a:ext cx="1737164" cy="122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4809BF-7562-E7EA-52BB-529F303C12B2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7093890" y="3092934"/>
            <a:ext cx="731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496044-87A5-0BC1-0FA5-BF9E8411C14C}"/>
              </a:ext>
            </a:extLst>
          </p:cNvPr>
          <p:cNvCxnSpPr>
            <a:stCxn id="8" idx="1"/>
            <a:endCxn id="11" idx="6"/>
          </p:cNvCxnSpPr>
          <p:nvPr/>
        </p:nvCxnSpPr>
        <p:spPr>
          <a:xfrm flipH="1">
            <a:off x="4400187" y="3879056"/>
            <a:ext cx="681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A0A547-2052-6E1A-AE66-2481A14416AA}"/>
              </a:ext>
            </a:extLst>
          </p:cNvPr>
          <p:cNvSpPr txBox="1"/>
          <p:nvPr/>
        </p:nvSpPr>
        <p:spPr>
          <a:xfrm>
            <a:off x="3907791" y="4357899"/>
            <a:ext cx="10114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</a:t>
            </a:r>
            <a:endParaRPr lang="en-DE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60F6FC-6F37-B1E6-5BFB-D65CF73E6F04}"/>
              </a:ext>
            </a:extLst>
          </p:cNvPr>
          <p:cNvSpPr txBox="1"/>
          <p:nvPr/>
        </p:nvSpPr>
        <p:spPr>
          <a:xfrm>
            <a:off x="7459464" y="4355150"/>
            <a:ext cx="10114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</a:t>
            </a:r>
            <a:endParaRPr lang="en-DE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1B2BC-C503-B0CA-B52B-DE304F2B282D}"/>
              </a:ext>
            </a:extLst>
          </p:cNvPr>
          <p:cNvSpPr txBox="1"/>
          <p:nvPr/>
        </p:nvSpPr>
        <p:spPr>
          <a:xfrm>
            <a:off x="2264466" y="5278886"/>
            <a:ext cx="2814645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sailors’ probability of recovery when </a:t>
            </a:r>
            <a:r>
              <a:rPr lang="en-D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see</a:t>
            </a:r>
            <a:r>
              <a:rPr lang="en-D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treatment with lemons?</a:t>
            </a:r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1DF44-BA99-FED0-E756-D75650CDAD08}"/>
              </a:ext>
            </a:extLst>
          </p:cNvPr>
          <p:cNvSpPr txBox="1"/>
          <p:nvPr/>
        </p:nvSpPr>
        <p:spPr>
          <a:xfrm>
            <a:off x="7366458" y="5278885"/>
            <a:ext cx="2814645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sailors’ probability of recovery if </a:t>
            </a:r>
            <a:r>
              <a:rPr lang="en-D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do</a:t>
            </a:r>
            <a:r>
              <a:rPr lang="en-DE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treat them with lemons?</a:t>
            </a:r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73596A-48E0-6741-C766-3FBE352AD7BF}"/>
              </a:ext>
            </a:extLst>
          </p:cNvPr>
          <p:cNvSpPr txBox="1"/>
          <p:nvPr/>
        </p:nvSpPr>
        <p:spPr>
          <a:xfrm>
            <a:off x="2264466" y="6130424"/>
            <a:ext cx="2938335" cy="319446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Q(P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 | 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DE" b="1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6261ED-97D2-80FE-5B50-05BC311EE6AE}"/>
              </a:ext>
            </a:extLst>
          </p:cNvPr>
          <p:cNvSpPr txBox="1"/>
          <p:nvPr/>
        </p:nvSpPr>
        <p:spPr>
          <a:xfrm>
            <a:off x="7366458" y="6130424"/>
            <a:ext cx="2929189" cy="319446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Q(P)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))</a:t>
            </a:r>
            <a:endParaRPr lang="en-DE" b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CF563F-B9B4-FDE5-2BD2-3AFFF85DAB59}"/>
              </a:ext>
            </a:extLst>
          </p:cNvPr>
          <p:cNvSpPr/>
          <p:nvPr/>
        </p:nvSpPr>
        <p:spPr>
          <a:xfrm>
            <a:off x="2146852" y="1699963"/>
            <a:ext cx="7898296" cy="3334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D403FE8C-5983-491F-FDCF-B6A8F090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FD26-4F58-43AB-D133-612D4162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pic>
        <p:nvPicPr>
          <p:cNvPr id="109" name="Graphic 108" descr="Head with Gears">
            <a:extLst>
              <a:ext uri="{FF2B5EF4-FFF2-40B4-BE49-F238E27FC236}">
                <a16:creationId xmlns:a16="http://schemas.microsoft.com/office/drawing/2014/main" id="{5A3175CB-519A-9256-52BC-C9DE2081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BE464919-FC31-47E7-A937-E70594CC1498}"/>
              </a:ext>
            </a:extLst>
          </p:cNvPr>
          <p:cNvSpPr txBox="1">
            <a:spLocks/>
          </p:cNvSpPr>
          <p:nvPr/>
        </p:nvSpPr>
        <p:spPr>
          <a:xfrm>
            <a:off x="6190735" y="2664886"/>
            <a:ext cx="5646681" cy="3512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b="1" i="0" u="none" strike="noStrike" dirty="0">
                <a:effectLst/>
              </a:rPr>
              <a:t>What?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dirty="0"/>
              <a:t> </a:t>
            </a:r>
            <a:r>
              <a:rPr lang="en-US" sz="2200" b="0" i="0" u="none" strike="noStrike" dirty="0">
                <a:effectLst/>
              </a:rPr>
              <a:t>Introduction to Causal AI</a:t>
            </a:r>
          </a:p>
          <a:p>
            <a:pPr marL="0"/>
            <a:r>
              <a:rPr lang="en-US" sz="2200" b="1" i="0" u="none" strike="noStrike" dirty="0">
                <a:effectLst/>
              </a:rPr>
              <a:t>Oh no! </a:t>
            </a:r>
            <a:r>
              <a:rPr lang="en-US" sz="2200" dirty="0"/>
              <a:t> </a:t>
            </a:r>
            <a:r>
              <a:rPr lang="en-US" sz="2200" b="0" i="0" u="none" strike="noStrike" dirty="0">
                <a:effectLst/>
              </a:rPr>
              <a:t>Assumptions in Causal Discovery</a:t>
            </a:r>
          </a:p>
          <a:p>
            <a:pPr marL="0"/>
            <a:r>
              <a:rPr lang="en-US" sz="2200" b="1" dirty="0"/>
              <a:t>Why?</a:t>
            </a:r>
            <a:r>
              <a:rPr lang="en-US" sz="2200" dirty="0"/>
              <a:t>    Causal Discovery Methods</a:t>
            </a:r>
          </a:p>
          <a:p>
            <a:pPr marL="0"/>
            <a:r>
              <a:rPr lang="en-US" sz="2200" b="1" i="0" u="none" strike="noStrike" dirty="0">
                <a:effectLst/>
              </a:rPr>
              <a:t>How?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dirty="0"/>
              <a:t>   </a:t>
            </a:r>
            <a:r>
              <a:rPr lang="en-US" sz="2200" b="0" i="0" u="none" strike="noStrike" dirty="0">
                <a:effectLst/>
              </a:rPr>
              <a:t>Calculus of Causality</a:t>
            </a:r>
          </a:p>
          <a:p>
            <a:pPr marL="0"/>
            <a:r>
              <a:rPr lang="en-US" sz="2200" b="1" dirty="0"/>
              <a:t>Where?</a:t>
            </a:r>
            <a:r>
              <a:rPr lang="en-US" sz="2200" dirty="0"/>
              <a:t>    Applications</a:t>
            </a:r>
          </a:p>
          <a:p>
            <a:pPr marL="0"/>
            <a:r>
              <a:rPr lang="en-US" sz="2200" b="1" dirty="0"/>
              <a:t>Wow!</a:t>
            </a:r>
            <a:r>
              <a:rPr lang="en-US" sz="2200" dirty="0"/>
              <a:t>     Limitations and Future work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A47D0F39-5F9E-204A-82D9-0A7341619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353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8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0F074-9C9A-23CF-FEA5-DA9FF9CC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Applications 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0BE3-B058-0A6B-CF5D-A98378AF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499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Healthcare</a:t>
            </a:r>
            <a:endParaRPr lang="en-US" sz="2000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Personalized treatment plans, drug discovery.</a:t>
            </a:r>
            <a:endParaRPr lang="en-US" sz="2000"/>
          </a:p>
          <a:p>
            <a:pPr marL="457200" lvl="1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Finance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Enhanced investment strategies, financial decision-making.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Marketing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Customer behavior analysis, marketing strategy optimization.</a:t>
            </a:r>
            <a:endParaRPr lang="en-US" sz="2000"/>
          </a:p>
          <a:p>
            <a:pPr marL="457200" lvl="1" indent="0">
              <a:buNone/>
            </a:pPr>
            <a:endParaRPr lang="en-US" sz="2000">
              <a:ea typeface="+mn-lt"/>
              <a:cs typeface="+mn-lt"/>
            </a:endParaRPr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3" descr="A person in a white coat and hat touching a transparent screen&#10;&#10;Description automatically generated">
            <a:extLst>
              <a:ext uri="{FF2B5EF4-FFF2-40B4-BE49-F238E27FC236}">
                <a16:creationId xmlns:a16="http://schemas.microsoft.com/office/drawing/2014/main" id="{5884AB61-2777-E568-23E3-EA3A8728A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49" r="854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BF9ACA3B-1EBE-4381-F983-67FF7868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15BC3-44E8-A97A-7AA9-19F626E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Limitations and Future Works</a:t>
            </a:r>
          </a:p>
        </p:txBody>
      </p:sp>
      <p:sp>
        <p:nvSpPr>
          <p:cNvPr id="18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1860-8AD1-E479-A2C1-5F3274DA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ea typeface="+mn-lt"/>
                <a:cs typeface="+mn-lt"/>
              </a:rPr>
              <a:t> </a:t>
            </a:r>
            <a:r>
              <a:rPr lang="en-US" sz="1700" b="1" u="sng">
                <a:ea typeface="+mn-lt"/>
                <a:cs typeface="+mn-lt"/>
              </a:rPr>
              <a:t>Limitations: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Data Dependency:</a:t>
            </a:r>
            <a:r>
              <a:rPr lang="en-US" sz="1700">
                <a:ea typeface="+mn-lt"/>
                <a:cs typeface="+mn-lt"/>
              </a:rPr>
              <a:t> Requires high-quality, unbiased data.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Assumption Sensitivity:</a:t>
            </a:r>
            <a:r>
              <a:rPr lang="en-US" sz="1700">
                <a:ea typeface="+mn-lt"/>
                <a:cs typeface="+mn-lt"/>
              </a:rPr>
              <a:t> Incorrect assumptions can lead to wrong conclusions.</a:t>
            </a:r>
          </a:p>
          <a:p>
            <a:r>
              <a:rPr lang="en-US" sz="1700" b="1">
                <a:ea typeface="+mn-lt"/>
                <a:cs typeface="+mn-lt"/>
              </a:rPr>
              <a:t>Limited Generalizability:</a:t>
            </a:r>
            <a:r>
              <a:rPr lang="en-US" sz="1700">
                <a:ea typeface="+mn-lt"/>
                <a:cs typeface="+mn-lt"/>
              </a:rPr>
              <a:t> Models may not work well in different contexts.</a:t>
            </a:r>
            <a:endParaRPr lang="en-US" sz="1700">
              <a:latin typeface="Aptos"/>
              <a:ea typeface="+mn-lt"/>
              <a:cs typeface="Arial"/>
            </a:endParaRPr>
          </a:p>
          <a:p>
            <a:endParaRPr lang="en-US" sz="1700">
              <a:latin typeface="Aptos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1700" b="1">
                <a:ea typeface="+mn-lt"/>
                <a:cs typeface="Arial"/>
              </a:rPr>
              <a:t> </a:t>
            </a:r>
            <a:r>
              <a:rPr lang="en-US" sz="1700" b="1" u="sng">
                <a:ea typeface="+mn-lt"/>
                <a:cs typeface="Arial"/>
              </a:rPr>
              <a:t>Future Solutions:</a:t>
            </a:r>
          </a:p>
          <a:p>
            <a:r>
              <a:rPr lang="en-US" sz="1700" b="1">
                <a:ea typeface="+mn-lt"/>
                <a:cs typeface="+mn-lt"/>
              </a:rPr>
              <a:t>Enhanced Data Collection and Cleaning:</a:t>
            </a:r>
            <a:r>
              <a:rPr lang="en-US" sz="1700">
                <a:ea typeface="+mn-lt"/>
                <a:cs typeface="+mn-lt"/>
              </a:rPr>
              <a:t> Advanced tools and techniques to ensure unbiased, high-quality data.</a:t>
            </a:r>
            <a:endParaRPr lang="en-US" sz="1700">
              <a:latin typeface="Aptos"/>
              <a:ea typeface="+mn-lt"/>
              <a:cs typeface="Arial"/>
            </a:endParaRPr>
          </a:p>
          <a:p>
            <a:r>
              <a:rPr lang="en-US" sz="1700" b="1">
                <a:ea typeface="+mn-lt"/>
                <a:cs typeface="+mn-lt"/>
              </a:rPr>
              <a:t>Dynamic Assumption Testing:</a:t>
            </a:r>
            <a:r>
              <a:rPr lang="en-US" sz="1700">
                <a:ea typeface="+mn-lt"/>
                <a:cs typeface="+mn-lt"/>
              </a:rPr>
              <a:t> Continuous validation and updating of assumptions with real-time data.</a:t>
            </a:r>
            <a:endParaRPr lang="en-US" sz="1700">
              <a:latin typeface="Aptos"/>
              <a:ea typeface="+mn-lt"/>
              <a:cs typeface="Arial"/>
            </a:endParaRPr>
          </a:p>
          <a:p>
            <a:r>
              <a:rPr lang="en-US" sz="1700" b="1">
                <a:ea typeface="+mn-lt"/>
                <a:cs typeface="+mn-lt"/>
              </a:rPr>
              <a:t>Efficient Algorithms:</a:t>
            </a:r>
            <a:r>
              <a:rPr lang="en-US" sz="1700">
                <a:ea typeface="+mn-lt"/>
                <a:cs typeface="+mn-lt"/>
              </a:rPr>
              <a:t> Development of more efficient algorithms.</a:t>
            </a:r>
            <a:endParaRPr lang="en-US" sz="1700">
              <a:latin typeface="Aptos"/>
              <a:ea typeface="+mn-lt"/>
              <a:cs typeface="Arial"/>
            </a:endParaRPr>
          </a:p>
          <a:p>
            <a:r>
              <a:rPr lang="en-US" sz="1700" b="1">
                <a:ea typeface="+mn-lt"/>
                <a:cs typeface="+mn-lt"/>
              </a:rPr>
              <a:t>Transfer Learning and Diverse Training Data:</a:t>
            </a:r>
            <a:r>
              <a:rPr lang="en-US" sz="1700">
                <a:ea typeface="+mn-lt"/>
                <a:cs typeface="+mn-lt"/>
              </a:rPr>
              <a:t> Use transfer learning and diverse datasets to improve model adaptability.</a:t>
            </a:r>
            <a:endParaRPr lang="en-US" sz="1700">
              <a:latin typeface="Aptos"/>
              <a:ea typeface="+mn-lt"/>
              <a:cs typeface="Arial"/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2E4EDD79-3D2E-223E-3539-BDAB4E0B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9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8E250-609B-A76C-CE9E-8906FCD4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4800"/>
              <a:t>Conclusion</a:t>
            </a:r>
          </a:p>
        </p:txBody>
      </p:sp>
      <p:pic>
        <p:nvPicPr>
          <p:cNvPr id="4" name="Picture 3" descr="A robot with a blue background&#10;&#10;Description automatically generated">
            <a:extLst>
              <a:ext uri="{FF2B5EF4-FFF2-40B4-BE49-F238E27FC236}">
                <a16:creationId xmlns:a16="http://schemas.microsoft.com/office/drawing/2014/main" id="{C3F93C3C-3EA1-1A8F-C182-C230FC6E7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76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3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A88D6512-9D35-8988-FEAE-56A62052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924792"/>
            <a:ext cx="6897626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/>
              <a:t>Improves decision accuracy</a:t>
            </a:r>
            <a:r>
              <a:rPr lang="en-US" sz="2000"/>
              <a:t> by understanding true cause-and-effect relationships.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Enhances outcome across industries </a:t>
            </a:r>
            <a:r>
              <a:rPr lang="en-US" sz="2000"/>
              <a:t>like healthcare, finance and, more.</a:t>
            </a: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01B5B9C-5360-4177-9A3E-04DE63249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D68E28E0-8F42-6505-F20D-521CBC058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8" b="-1"/>
          <a:stretch/>
        </p:blipFill>
        <p:spPr>
          <a:xfrm>
            <a:off x="6989" y="2041"/>
            <a:ext cx="9669642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97EC7-7551-8CB2-474A-F84FDF73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C8463-DD27-1023-F48D-F70B78318C6E}"/>
              </a:ext>
            </a:extLst>
          </p:cNvPr>
          <p:cNvSpPr txBox="1"/>
          <p:nvPr/>
        </p:nvSpPr>
        <p:spPr>
          <a:xfrm>
            <a:off x="7084291" y="1930400"/>
            <a:ext cx="4638963" cy="42927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Pearl, J., </a:t>
            </a:r>
            <a:r>
              <a:rPr lang="en-US" sz="1400" err="1"/>
              <a:t>Glymour</a:t>
            </a:r>
            <a:r>
              <a:rPr lang="en-US" sz="1400"/>
              <a:t>, M., &amp; Jewell, N. P. (2016).</a:t>
            </a:r>
            <a:r>
              <a:rPr lang="en-US" sz="1400" b="1"/>
              <a:t> Causal Inference in Statistics: A Primer. John Wiley &amp; Sons.</a:t>
            </a:r>
            <a:r>
              <a:rPr lang="en-US" sz="1400"/>
              <a:t> </a:t>
            </a:r>
            <a:r>
              <a:rPr lang="en-US" sz="1400">
                <a:hlinkClick r:id="rId3"/>
              </a:rPr>
              <a:t>https://doi.org/10.1002/9781119186847</a:t>
            </a:r>
            <a:endParaRPr lang="en-US" sz="140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Plattner, H. (2017). </a:t>
            </a:r>
            <a:r>
              <a:rPr lang="en-US" sz="1400" b="1"/>
              <a:t>Causal Inference: Theory and Applications. </a:t>
            </a:r>
            <a:r>
              <a:rPr lang="en-US" sz="1400"/>
              <a:t> </a:t>
            </a:r>
            <a:r>
              <a:rPr lang="en-US" sz="1400">
                <a:hlinkClick r:id="rId4"/>
              </a:rPr>
              <a:t>https://hpi.de/fileadmin/user_upload/fachgebiete/plattner/teaching/CausalInference/04_17_Causal_Inference-Theory_and_Applications.pdf</a:t>
            </a:r>
            <a:r>
              <a:rPr lang="en-US" sz="1400"/>
              <a:t> 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CMPT 727 Spring 2023. Mathematical, Statistical, and Probabilistic Foundations of Machine Learning.</a:t>
            </a:r>
            <a:r>
              <a:rPr lang="en-US" sz="1400"/>
              <a:t> </a:t>
            </a:r>
            <a:r>
              <a:rPr lang="en-US" sz="1400">
                <a:hlinkClick r:id="rId5"/>
              </a:rPr>
              <a:t>https://www.youtube.com/playlist?list=PL_5SuHtr8fsrK9NqWWSL4YL8urMAHLsvU</a:t>
            </a:r>
            <a:r>
              <a:rPr lang="en-US" sz="1400"/>
              <a:t> 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Peters, J., </a:t>
            </a:r>
            <a:r>
              <a:rPr lang="en-US" sz="1400" err="1"/>
              <a:t>Janzing</a:t>
            </a:r>
            <a:r>
              <a:rPr lang="en-US" sz="1400"/>
              <a:t>, D., &amp; </a:t>
            </a:r>
            <a:r>
              <a:rPr lang="en-US" sz="1400" err="1"/>
              <a:t>Schölkopf</a:t>
            </a:r>
            <a:r>
              <a:rPr lang="en-US" sz="1400"/>
              <a:t>, B. (2017). </a:t>
            </a:r>
            <a:r>
              <a:rPr lang="en-US" sz="1400" b="1"/>
              <a:t>Elements of Causal Inference: Foundations and Learning Algorithms</a:t>
            </a:r>
            <a:r>
              <a:rPr lang="en-US" sz="1400"/>
              <a:t>. MIT Press. </a:t>
            </a:r>
            <a:r>
              <a:rPr lang="en-US" sz="1400">
                <a:hlinkClick r:id="rId6"/>
              </a:rPr>
              <a:t>https://doi.org/10.7551/mitpress/11444.001.0001</a:t>
            </a: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0C8D4A9-4BEF-6C45-35B7-B4686A142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1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2C533-A8C8-2607-4320-56A5A531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 </a:t>
            </a:r>
          </a:p>
        </p:txBody>
      </p:sp>
      <p:sp>
        <p:nvSpPr>
          <p:cNvPr id="7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6EF5-D268-0930-2C9B-5223C94C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We are open for questions now!</a:t>
            </a:r>
          </a:p>
        </p:txBody>
      </p:sp>
      <p:pic>
        <p:nvPicPr>
          <p:cNvPr id="48" name="Picture 47" descr="Magnifying glass on clear background">
            <a:extLst>
              <a:ext uri="{FF2B5EF4-FFF2-40B4-BE49-F238E27FC236}">
                <a16:creationId xmlns:a16="http://schemas.microsoft.com/office/drawing/2014/main" id="{C4FE2840-F951-0B8F-BCE7-143125CB6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r="165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489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FEF99-015F-79D1-829B-FA3E01F7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Motivation: Answering what?</a:t>
            </a:r>
          </a:p>
        </p:txBody>
      </p:sp>
      <p:pic>
        <p:nvPicPr>
          <p:cNvPr id="4" name="Content Placeholder 3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D0E126F3-8B8E-451B-0CF0-63051BC6B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0" r="1400" b="386"/>
          <a:stretch/>
        </p:blipFill>
        <p:spPr>
          <a:xfrm>
            <a:off x="630936" y="2236600"/>
            <a:ext cx="5458968" cy="2384799"/>
          </a:xfrm>
          <a:prstGeom prst="rect">
            <a:avLst/>
          </a:prstGeom>
        </p:spPr>
      </p:pic>
      <p:sp>
        <p:nvSpPr>
          <p:cNvPr id="13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AD6F9-8EE6-8AE6-7374-71A625C9A6BD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Figure: Recognition algorithms generalize poorly to new environments.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Top five labels and confidence produced by ClarifAI.com shown.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Interpolation is great, but we need to extrapolate.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E76B382E-D663-8796-8659-D7A9C2EA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720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8FB9-DEB5-5E57-647D-AC90500A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Introduction to our hero: Causality!</a:t>
            </a:r>
          </a:p>
        </p:txBody>
      </p:sp>
      <p:sp>
        <p:nvSpPr>
          <p:cNvPr id="7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4BC41-CDA2-AC4E-8E40-1C727AF802D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Causality is central notion in science, decision-taking and daily life.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>
              <a:lnSpc>
                <a:spcPct val="90000"/>
              </a:lnSpc>
            </a:pPr>
            <a:r>
              <a:rPr lang="en-US" sz="2000" b="1"/>
              <a:t>How do you define cause and effect?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Cause and Effect:</a:t>
            </a:r>
          </a:p>
          <a:p>
            <a:pPr marL="5715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000"/>
              <a:t>Cause: An event or factor that brings about a change.</a:t>
            </a:r>
          </a:p>
          <a:p>
            <a:pPr marL="5715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000"/>
              <a:t>Effect: The change that results from a cause.</a:t>
            </a:r>
          </a:p>
          <a:p>
            <a:pPr marL="5715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000"/>
              <a:t>Example: A medication (cause) leads to improved health outcomes (effect).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Judea Pearl : “A is the cause of B if B ‘listens to’ A”</a:t>
            </a:r>
            <a:endParaRPr lang="en-US" sz="2000"/>
          </a:p>
        </p:txBody>
      </p:sp>
      <p:pic>
        <p:nvPicPr>
          <p:cNvPr id="4" name="Picture 3" descr="A hand stopping dominoes&#10;&#10;Description automatically generated">
            <a:extLst>
              <a:ext uri="{FF2B5EF4-FFF2-40B4-BE49-F238E27FC236}">
                <a16:creationId xmlns:a16="http://schemas.microsoft.com/office/drawing/2014/main" id="{9516D57C-CFA1-C92E-9B7A-E37B43DD5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75" r="2537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01C433E-FC5A-DC14-41EB-23D4B0EA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5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5933-21A4-CC54-AB84-77EEB1B9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Causal Inference</a:t>
            </a:r>
            <a:endParaRPr lang="en-US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5CCC-E27C-3888-A1B8-EDE2D431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575855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Causal Inference refers to the process of determining the effect of one variable on another. It aims to establish a cause-and-effect relationship using statistical methods, often from observational or experimental data.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It helps in determining whether and how a change in one variable influences another.</a:t>
            </a:r>
            <a:endParaRPr lang="en-US" sz="200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B7CD12FE-47B6-0204-ACB8-90AE92B4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pic>
        <p:nvPicPr>
          <p:cNvPr id="5" name="Picture 4" descr="Causal Inference: Introduction to Causal Effect Estimation - inovex GmbH">
            <a:extLst>
              <a:ext uri="{FF2B5EF4-FFF2-40B4-BE49-F238E27FC236}">
                <a16:creationId xmlns:a16="http://schemas.microsoft.com/office/drawing/2014/main" id="{D2B2426E-5971-9626-7019-7C3B22B91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77" y="1330935"/>
            <a:ext cx="5448586" cy="34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7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8B748-85DE-2DD4-FE5A-203138B4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Causal Discovery</a:t>
            </a:r>
            <a:endParaRPr lang="en-US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0930-B611-6B3F-47E2-6A6ED9DC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757223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 Causal discovery aims to uncover the underlying causal structure from the data. </a:t>
            </a:r>
          </a:p>
          <a:p>
            <a:r>
              <a:rPr lang="en-US" sz="2000">
                <a:ea typeface="+mn-lt"/>
                <a:cs typeface="+mn-lt"/>
              </a:rPr>
              <a:t>It involves identifying which variables are causes and which are effects without necessarily having prior knowledge of the relationships.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It involves using algorithms and statistical methods to identify potential causal relationships.</a:t>
            </a:r>
            <a:endParaRPr lang="en-US" sz="2000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EADEF6DD-7E8B-C4E6-6344-36AED4ED6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94"/>
          <a:stretch/>
        </p:blipFill>
        <p:spPr>
          <a:xfrm>
            <a:off x="6158974" y="1651293"/>
            <a:ext cx="5399041" cy="216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4E651-0274-8124-0979-403A73DDB8F7}"/>
              </a:ext>
            </a:extLst>
          </p:cNvPr>
          <p:cNvSpPr txBox="1"/>
          <p:nvPr/>
        </p:nvSpPr>
        <p:spPr>
          <a:xfrm>
            <a:off x="6574611" y="4090047"/>
            <a:ext cx="498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/>
              <a:t>Big picture goal of causal discovery: translate data into a causal model. Image by author.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124C11D1-76D3-27FF-D380-EA7600E6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4E7F3-7B22-973F-8B33-E03F419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Assumptions!</a:t>
            </a:r>
          </a:p>
        </p:txBody>
      </p:sp>
      <p:sp>
        <p:nvSpPr>
          <p:cNvPr id="51" name="Rectangle: Rounded Corners 4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4CA5AF4C-8D4D-6938-2F9F-26D9507F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5DF8-10B2-6A0E-14A2-B46DDA3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Faithfulness Assumption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2700" y="1903984"/>
                <a:ext cx="10515600" cy="48996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/>
                  <a:t>Markov assumption:   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b="0" i="1"/>
                      <m:t> </m:t>
                    </m:r>
                    <m:r>
                      <m:rPr>
                        <m:nor/>
                      </m:rPr>
                      <a:rPr lang="en-US" sz="2000" b="0" i="0"/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="0" baseline="-25000"/>
                      <m:t>G</m:t>
                    </m:r>
                    <m:r>
                      <m:rPr>
                        <m:nor/>
                      </m:rPr>
                      <a:rPr lang="en-US" sz="2000" b="0"/>
                      <m:t> </m:t>
                    </m:r>
                    <m:r>
                      <m:rPr>
                        <m:nor/>
                      </m:rPr>
                      <a:rPr lang="en-US" sz="2000" b="0" i="0"/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| 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b="0" i="1"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="0" baseline="-25000"/>
                      <m:t>P</m:t>
                    </m:r>
                    <m:r>
                      <m:rPr>
                        <m:nor/>
                      </m:rPr>
                      <a:rPr lang="en-US" sz="2000" b="0"/>
                      <m:t> </m:t>
                    </m:r>
                    <m:r>
                      <m:rPr>
                        <m:nor/>
                      </m:rPr>
                      <a:rPr lang="en-US" sz="2000" b="0" i="0"/>
                      <m:t> </m:t>
                    </m:r>
                    <m:r>
                      <m:rPr>
                        <m:nor/>
                      </m:rPr>
                      <a:rPr lang="en-US" sz="2000" b="0" i="1"/>
                      <m:t>Y</m:t>
                    </m:r>
                    <m:r>
                      <m:rPr>
                        <m:nor/>
                      </m:rPr>
                      <a:rPr lang="en-US" sz="2000" b="0" i="1"/>
                      <m:t>  |  </m:t>
                    </m:r>
                    <m:r>
                      <m:rPr>
                        <m:nor/>
                      </m:rPr>
                      <a:rPr lang="en-US" sz="2000" b="0" i="1"/>
                      <m:t>Z</m:t>
                    </m:r>
                    <m:r>
                      <m:rPr>
                        <m:nor/>
                      </m:rPr>
                      <a:rPr lang="en-US" sz="2000" b="0" i="1"/>
                      <m:t> </m:t>
                    </m:r>
                  </m:oMath>
                </a14:m>
                <a:endParaRPr lang="en-US" sz="2000" i="1" baseline="-25000" dirty="0"/>
              </a:p>
              <a:p>
                <a:pPr marL="0" indent="0">
                  <a:buNone/>
                </a:pPr>
                <a:endParaRPr lang="en-US" sz="2000" i="1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2700" y="1903984"/>
                <a:ext cx="10515600" cy="4899660"/>
              </a:xfrm>
              <a:blipFill>
                <a:blip r:embed="rId2"/>
                <a:stretch>
                  <a:fillRect t="-103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BDD4D40-6DE3-6272-6995-8D9EAB96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CE21DE28A6BB4EAA548FBF994419C7" ma:contentTypeVersion="6" ma:contentTypeDescription="Ein neues Dokument erstellen." ma:contentTypeScope="" ma:versionID="897e5218e01241a3706ee92a94686d79">
  <xsd:schema xmlns:xsd="http://www.w3.org/2001/XMLSchema" xmlns:xs="http://www.w3.org/2001/XMLSchema" xmlns:p="http://schemas.microsoft.com/office/2006/metadata/properties" xmlns:ns2="fb0906d3-7bcd-4d42-9c96-b3787261adf8" xmlns:ns3="a7b95c3c-efbf-4d0c-9aba-1f1d246d420f" targetNamespace="http://schemas.microsoft.com/office/2006/metadata/properties" ma:root="true" ma:fieldsID="62805409144ba860d308d03a2e93b1b7" ns2:_="" ns3:_="">
    <xsd:import namespace="fb0906d3-7bcd-4d42-9c96-b3787261adf8"/>
    <xsd:import namespace="a7b95c3c-efbf-4d0c-9aba-1f1d246d4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906d3-7bcd-4d42-9c96-b3787261ad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95c3c-efbf-4d0c-9aba-1f1d246d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41496-143F-4DD6-A59B-6DDE073D2483}">
  <ds:schemaRefs>
    <ds:schemaRef ds:uri="a7b95c3c-efbf-4d0c-9aba-1f1d246d420f"/>
    <ds:schemaRef ds:uri="http://purl.org/dc/terms/"/>
    <ds:schemaRef ds:uri="fb0906d3-7bcd-4d42-9c96-b3787261adf8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DA8249-7CF1-40E0-827C-DBAA5B701A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992E2-B153-490D-B7C0-CA63D5063EA4}">
  <ds:schemaRefs>
    <ds:schemaRef ds:uri="a7b95c3c-efbf-4d0c-9aba-1f1d246d420f"/>
    <ds:schemaRef ds:uri="fb0906d3-7bcd-4d42-9c96-b3787261ad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1809</Words>
  <Application>Microsoft Macintosh PowerPoint</Application>
  <PresentationFormat>Widescreen</PresentationFormat>
  <Paragraphs>327</Paragraphs>
  <Slides>34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Aptos</vt:lpstr>
      <vt:lpstr>Aptos Display</vt:lpstr>
      <vt:lpstr>Arial</vt:lpstr>
      <vt:lpstr>Baskerville Old Face</vt:lpstr>
      <vt:lpstr>Calibri</vt:lpstr>
      <vt:lpstr>Cambria Math</vt:lpstr>
      <vt:lpstr>Consolas</vt:lpstr>
      <vt:lpstr>Courier New</vt:lpstr>
      <vt:lpstr>Segoe UI</vt:lpstr>
      <vt:lpstr>Office Theme</vt:lpstr>
      <vt:lpstr>Causal Discovery  Introduction to Control and Machine Learning  Summer Semester 2024   </vt:lpstr>
      <vt:lpstr>Abstract</vt:lpstr>
      <vt:lpstr>Objective</vt:lpstr>
      <vt:lpstr>Motivation: Answering what?</vt:lpstr>
      <vt:lpstr>Introduction to our hero: Causality!</vt:lpstr>
      <vt:lpstr>Causal Inference</vt:lpstr>
      <vt:lpstr>Causal Discovery</vt:lpstr>
      <vt:lpstr>Assumptions!</vt:lpstr>
      <vt:lpstr>Faithfulness Assumption</vt:lpstr>
      <vt:lpstr>Faithfulness Assumption</vt:lpstr>
      <vt:lpstr>Faithfulness Assumption</vt:lpstr>
      <vt:lpstr>Violation of Faithfulness</vt:lpstr>
      <vt:lpstr>Violation of Faithfulness</vt:lpstr>
      <vt:lpstr>Violation of Faithfulness</vt:lpstr>
      <vt:lpstr> Causal Sufficiency and Acyclicity </vt:lpstr>
      <vt:lpstr>Causal Sufficiency and Acyclicity</vt:lpstr>
      <vt:lpstr>Causal discovery methods</vt:lpstr>
      <vt:lpstr>Constraint-based method</vt:lpstr>
      <vt:lpstr>D-separation</vt:lpstr>
      <vt:lpstr>Peter-Clark (PC) algorithm </vt:lpstr>
      <vt:lpstr>Score based method</vt:lpstr>
      <vt:lpstr>Greedy Equivalent Search (GES) Algorithm</vt:lpstr>
      <vt:lpstr>The Calculus of Causality!!</vt:lpstr>
      <vt:lpstr>The Calculus of causality</vt:lpstr>
      <vt:lpstr>The Calculus of causality</vt:lpstr>
      <vt:lpstr>The Calculus of causality</vt:lpstr>
      <vt:lpstr>The Calculus of causality</vt:lpstr>
      <vt:lpstr>The Calculus of causality</vt:lpstr>
      <vt:lpstr>The Concept</vt:lpstr>
      <vt:lpstr>Applications </vt:lpstr>
      <vt:lpstr>Limitations and Future Works</vt:lpstr>
      <vt:lpstr>Conclusion</vt:lpstr>
      <vt:lpstr>References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Discovery</dc:title>
  <dc:creator>Agrawal, Apurwa</dc:creator>
  <cp:lastModifiedBy>Agrawal, Apurwa</cp:lastModifiedBy>
  <cp:revision>1</cp:revision>
  <dcterms:created xsi:type="dcterms:W3CDTF">2024-05-30T20:30:42Z</dcterms:created>
  <dcterms:modified xsi:type="dcterms:W3CDTF">2024-06-30T10:20:53Z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0x0101001ACE21DE28A6BB4EAA548FBF994419C7</vt:lpwstr>
  </property>
</Properties>
</file>