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4"/>
  </p:sldMasterIdLst>
  <p:notesMasterIdLst>
    <p:notesMasterId r:id="rId36"/>
  </p:notesMasterIdLst>
  <p:sldIdLst>
    <p:sldId id="305" r:id="rId5"/>
    <p:sldId id="306" r:id="rId6"/>
    <p:sldId id="309" r:id="rId7"/>
    <p:sldId id="275" r:id="rId8"/>
    <p:sldId id="310" r:id="rId9"/>
    <p:sldId id="278" r:id="rId10"/>
    <p:sldId id="279" r:id="rId11"/>
    <p:sldId id="308" r:id="rId12"/>
    <p:sldId id="316" r:id="rId13"/>
    <p:sldId id="328" r:id="rId14"/>
    <p:sldId id="326" r:id="rId15"/>
    <p:sldId id="258" r:id="rId16"/>
    <p:sldId id="318" r:id="rId17"/>
    <p:sldId id="325" r:id="rId18"/>
    <p:sldId id="320" r:id="rId19"/>
    <p:sldId id="259" r:id="rId20"/>
    <p:sldId id="260" r:id="rId21"/>
    <p:sldId id="303" r:id="rId22"/>
    <p:sldId id="261" r:id="rId23"/>
    <p:sldId id="324" r:id="rId24"/>
    <p:sldId id="293" r:id="rId25"/>
    <p:sldId id="298" r:id="rId26"/>
    <p:sldId id="300" r:id="rId27"/>
    <p:sldId id="301" r:id="rId28"/>
    <p:sldId id="302" r:id="rId29"/>
    <p:sldId id="304" r:id="rId30"/>
    <p:sldId id="269" r:id="rId31"/>
    <p:sldId id="270" r:id="rId32"/>
    <p:sldId id="271" r:id="rId33"/>
    <p:sldId id="295" r:id="rId34"/>
    <p:sldId id="311" r:id="rId3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EAC43-467B-4624-927F-A4E103A1C5A6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787C23-3600-4A52-8C4E-927D221CB6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Causal Sufficiency: </a:t>
          </a:r>
        </a:p>
        <a:p>
          <a:pPr>
            <a:lnSpc>
              <a:spcPct val="100000"/>
            </a:lnSpc>
          </a:pPr>
          <a:r>
            <a:rPr lang="en-GB" dirty="0"/>
            <a:t>there are no unobserved confounders of any of the variables in the graph.</a:t>
          </a:r>
          <a:endParaRPr lang="en-US" dirty="0"/>
        </a:p>
      </dgm:t>
    </dgm:pt>
    <dgm:pt modelId="{53530FEE-30D3-4DC7-99AE-77EF79B4A965}" type="parTrans" cxnId="{02AF0458-4415-4AFE-9282-71D00F3C8AEE}">
      <dgm:prSet/>
      <dgm:spPr/>
      <dgm:t>
        <a:bodyPr/>
        <a:lstStyle/>
        <a:p>
          <a:endParaRPr lang="en-US"/>
        </a:p>
      </dgm:t>
    </dgm:pt>
    <dgm:pt modelId="{852ADC4B-111D-413A-92E0-3916006AFC37}" type="sibTrans" cxnId="{02AF0458-4415-4AFE-9282-71D00F3C8A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A8D406-1E96-4329-9C8F-A91AA3D342C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Acyclicity:</a:t>
          </a:r>
          <a:r>
            <a:rPr lang="en-GB"/>
            <a:t> </a:t>
          </a:r>
        </a:p>
        <a:p>
          <a:pPr>
            <a:lnSpc>
              <a:spcPct val="100000"/>
            </a:lnSpc>
          </a:pPr>
          <a:r>
            <a:rPr lang="en-GB"/>
            <a:t>still assuming there are no cycles in the graph.</a:t>
          </a:r>
          <a:endParaRPr lang="en-US"/>
        </a:p>
      </dgm:t>
    </dgm:pt>
    <dgm:pt modelId="{A65B5F52-7ABA-40F2-B615-362E67646DEF}" type="parTrans" cxnId="{25A42F9D-6A3D-4BA5-AB3D-6886191EA1E9}">
      <dgm:prSet/>
      <dgm:spPr/>
      <dgm:t>
        <a:bodyPr/>
        <a:lstStyle/>
        <a:p>
          <a:endParaRPr lang="en-US"/>
        </a:p>
      </dgm:t>
    </dgm:pt>
    <dgm:pt modelId="{775ADA03-C832-4C37-8437-8B037970F9B7}" type="sibTrans" cxnId="{25A42F9D-6A3D-4BA5-AB3D-6886191EA1E9}">
      <dgm:prSet/>
      <dgm:spPr/>
      <dgm:t>
        <a:bodyPr/>
        <a:lstStyle/>
        <a:p>
          <a:endParaRPr lang="en-US"/>
        </a:p>
      </dgm:t>
    </dgm:pt>
    <dgm:pt modelId="{784A8302-3C21-394E-A55B-83128DB965C1}" type="pres">
      <dgm:prSet presAssocID="{F66EAC43-467B-4624-927F-A4E103A1C5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AE36DB-2BC1-F14B-8866-EF8E701FA479}" type="pres">
      <dgm:prSet presAssocID="{44787C23-3600-4A52-8C4E-927D221CB664}" presName="hierRoot1" presStyleCnt="0"/>
      <dgm:spPr/>
    </dgm:pt>
    <dgm:pt modelId="{ED202BAE-B3FA-7540-AF32-690F619F639A}" type="pres">
      <dgm:prSet presAssocID="{44787C23-3600-4A52-8C4E-927D221CB664}" presName="composite" presStyleCnt="0"/>
      <dgm:spPr/>
    </dgm:pt>
    <dgm:pt modelId="{81CF7A90-84DE-0D45-9C9E-58A412A4DECF}" type="pres">
      <dgm:prSet presAssocID="{44787C23-3600-4A52-8C4E-927D221CB664}" presName="background" presStyleLbl="node0" presStyleIdx="0" presStyleCnt="2"/>
      <dgm:spPr>
        <a:solidFill>
          <a:schemeClr val="accent2"/>
        </a:solidFill>
      </dgm:spPr>
    </dgm:pt>
    <dgm:pt modelId="{C0B64347-F7A5-8C40-BE9F-03006D2095E4}" type="pres">
      <dgm:prSet presAssocID="{44787C23-3600-4A52-8C4E-927D221CB664}" presName="text" presStyleLbl="fgAcc0" presStyleIdx="0" presStyleCnt="2">
        <dgm:presLayoutVars>
          <dgm:chPref val="3"/>
        </dgm:presLayoutVars>
      </dgm:prSet>
      <dgm:spPr/>
    </dgm:pt>
    <dgm:pt modelId="{45A2E52F-CC05-244F-A409-D40878EBF9E1}" type="pres">
      <dgm:prSet presAssocID="{44787C23-3600-4A52-8C4E-927D221CB664}" presName="hierChild2" presStyleCnt="0"/>
      <dgm:spPr/>
    </dgm:pt>
    <dgm:pt modelId="{E610D000-1B91-C34F-BA3D-5580A086F4BD}" type="pres">
      <dgm:prSet presAssocID="{AEA8D406-1E96-4329-9C8F-A91AA3D342C0}" presName="hierRoot1" presStyleCnt="0"/>
      <dgm:spPr/>
    </dgm:pt>
    <dgm:pt modelId="{B01D22B4-41CF-5549-BFD8-36ED30D2FB16}" type="pres">
      <dgm:prSet presAssocID="{AEA8D406-1E96-4329-9C8F-A91AA3D342C0}" presName="composite" presStyleCnt="0"/>
      <dgm:spPr/>
    </dgm:pt>
    <dgm:pt modelId="{FD9645D2-4028-CE4D-A064-66845A8E579D}" type="pres">
      <dgm:prSet presAssocID="{AEA8D406-1E96-4329-9C8F-A91AA3D342C0}" presName="background" presStyleLbl="node0" presStyleIdx="1" presStyleCnt="2"/>
      <dgm:spPr>
        <a:solidFill>
          <a:schemeClr val="accent2"/>
        </a:solidFill>
      </dgm:spPr>
    </dgm:pt>
    <dgm:pt modelId="{2F576DAC-0CFC-FD4B-BF85-9021832D7170}" type="pres">
      <dgm:prSet presAssocID="{AEA8D406-1E96-4329-9C8F-A91AA3D342C0}" presName="text" presStyleLbl="fgAcc0" presStyleIdx="1" presStyleCnt="2">
        <dgm:presLayoutVars>
          <dgm:chPref val="3"/>
        </dgm:presLayoutVars>
      </dgm:prSet>
      <dgm:spPr/>
    </dgm:pt>
    <dgm:pt modelId="{C61640FF-9873-C443-8218-1DAAFAED100B}" type="pres">
      <dgm:prSet presAssocID="{AEA8D406-1E96-4329-9C8F-A91AA3D342C0}" presName="hierChild2" presStyleCnt="0"/>
      <dgm:spPr/>
    </dgm:pt>
  </dgm:ptLst>
  <dgm:cxnLst>
    <dgm:cxn modelId="{BA1F3810-F298-ED49-8F61-78494E3C145C}" type="presOf" srcId="{F66EAC43-467B-4624-927F-A4E103A1C5A6}" destId="{784A8302-3C21-394E-A55B-83128DB965C1}" srcOrd="0" destOrd="0" presId="urn:microsoft.com/office/officeart/2005/8/layout/hierarchy1"/>
    <dgm:cxn modelId="{02AF0458-4415-4AFE-9282-71D00F3C8AEE}" srcId="{F66EAC43-467B-4624-927F-A4E103A1C5A6}" destId="{44787C23-3600-4A52-8C4E-927D221CB664}" srcOrd="0" destOrd="0" parTransId="{53530FEE-30D3-4DC7-99AE-77EF79B4A965}" sibTransId="{852ADC4B-111D-413A-92E0-3916006AFC37}"/>
    <dgm:cxn modelId="{6C87497E-4171-2047-A5AE-1F2BE9611668}" type="presOf" srcId="{AEA8D406-1E96-4329-9C8F-A91AA3D342C0}" destId="{2F576DAC-0CFC-FD4B-BF85-9021832D7170}" srcOrd="0" destOrd="0" presId="urn:microsoft.com/office/officeart/2005/8/layout/hierarchy1"/>
    <dgm:cxn modelId="{25A42F9D-6A3D-4BA5-AB3D-6886191EA1E9}" srcId="{F66EAC43-467B-4624-927F-A4E103A1C5A6}" destId="{AEA8D406-1E96-4329-9C8F-A91AA3D342C0}" srcOrd="1" destOrd="0" parTransId="{A65B5F52-7ABA-40F2-B615-362E67646DEF}" sibTransId="{775ADA03-C832-4C37-8437-8B037970F9B7}"/>
    <dgm:cxn modelId="{72BDB3EB-C04D-D743-899F-FBD7FF5FA627}" type="presOf" srcId="{44787C23-3600-4A52-8C4E-927D221CB664}" destId="{C0B64347-F7A5-8C40-BE9F-03006D2095E4}" srcOrd="0" destOrd="0" presId="urn:microsoft.com/office/officeart/2005/8/layout/hierarchy1"/>
    <dgm:cxn modelId="{1AB8C734-6166-2940-B6D2-2918BFA45BD2}" type="presParOf" srcId="{784A8302-3C21-394E-A55B-83128DB965C1}" destId="{65AE36DB-2BC1-F14B-8866-EF8E701FA479}" srcOrd="0" destOrd="0" presId="urn:microsoft.com/office/officeart/2005/8/layout/hierarchy1"/>
    <dgm:cxn modelId="{5E84DE42-C906-3D47-9B1E-CEB69F4B41CE}" type="presParOf" srcId="{65AE36DB-2BC1-F14B-8866-EF8E701FA479}" destId="{ED202BAE-B3FA-7540-AF32-690F619F639A}" srcOrd="0" destOrd="0" presId="urn:microsoft.com/office/officeart/2005/8/layout/hierarchy1"/>
    <dgm:cxn modelId="{A895AB2D-CB84-E844-BD58-B627A7C18136}" type="presParOf" srcId="{ED202BAE-B3FA-7540-AF32-690F619F639A}" destId="{81CF7A90-84DE-0D45-9C9E-58A412A4DECF}" srcOrd="0" destOrd="0" presId="urn:microsoft.com/office/officeart/2005/8/layout/hierarchy1"/>
    <dgm:cxn modelId="{2787BC2E-22DE-774B-BF02-B51E3E8606D6}" type="presParOf" srcId="{ED202BAE-B3FA-7540-AF32-690F619F639A}" destId="{C0B64347-F7A5-8C40-BE9F-03006D2095E4}" srcOrd="1" destOrd="0" presId="urn:microsoft.com/office/officeart/2005/8/layout/hierarchy1"/>
    <dgm:cxn modelId="{4E46E1A1-A6D4-3F4F-AAB0-DCFDAFCF3614}" type="presParOf" srcId="{65AE36DB-2BC1-F14B-8866-EF8E701FA479}" destId="{45A2E52F-CC05-244F-A409-D40878EBF9E1}" srcOrd="1" destOrd="0" presId="urn:microsoft.com/office/officeart/2005/8/layout/hierarchy1"/>
    <dgm:cxn modelId="{32382B43-1C76-2149-9528-41FFF0CAC703}" type="presParOf" srcId="{784A8302-3C21-394E-A55B-83128DB965C1}" destId="{E610D000-1B91-C34F-BA3D-5580A086F4BD}" srcOrd="1" destOrd="0" presId="urn:microsoft.com/office/officeart/2005/8/layout/hierarchy1"/>
    <dgm:cxn modelId="{E47083CC-4266-B642-8730-2C4BBCA47564}" type="presParOf" srcId="{E610D000-1B91-C34F-BA3D-5580A086F4BD}" destId="{B01D22B4-41CF-5549-BFD8-36ED30D2FB16}" srcOrd="0" destOrd="0" presId="urn:microsoft.com/office/officeart/2005/8/layout/hierarchy1"/>
    <dgm:cxn modelId="{CFB6F264-FA52-6B43-9F1A-2B12D05F08CA}" type="presParOf" srcId="{B01D22B4-41CF-5549-BFD8-36ED30D2FB16}" destId="{FD9645D2-4028-CE4D-A064-66845A8E579D}" srcOrd="0" destOrd="0" presId="urn:microsoft.com/office/officeart/2005/8/layout/hierarchy1"/>
    <dgm:cxn modelId="{9332B2F6-CB4B-BE4E-BE5E-D10380612FED}" type="presParOf" srcId="{B01D22B4-41CF-5549-BFD8-36ED30D2FB16}" destId="{2F576DAC-0CFC-FD4B-BF85-9021832D7170}" srcOrd="1" destOrd="0" presId="urn:microsoft.com/office/officeart/2005/8/layout/hierarchy1"/>
    <dgm:cxn modelId="{985DDCAA-A1CF-CA47-BD96-09CA5BC05EFB}" type="presParOf" srcId="{E610D000-1B91-C34F-BA3D-5580A086F4BD}" destId="{C61640FF-9873-C443-8218-1DAAFAED10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62DA7-4C55-4BD1-92BB-3B22E22022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FA1ACECA-0018-48A7-BA97-32B9DE1B085B}">
      <dgm:prSet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dirty="0"/>
            <a:t>Constraint-based methods aim to construct a causal graph by exploiting the conditional independencies observed in the data</a:t>
          </a:r>
          <a:r>
            <a:rPr lang="en-US" dirty="0">
              <a:latin typeface="Aptos Display" panose="02110004020202020204"/>
            </a:rPr>
            <a:t>.</a:t>
          </a:r>
          <a:endParaRPr lang="en-US" dirty="0"/>
        </a:p>
      </dgm:t>
    </dgm:pt>
    <dgm:pt modelId="{35A814A2-9AF9-40DF-870D-1F8FEB95B178}" type="parTrans" cxnId="{4711B6FE-EA2F-468A-AB2A-E0E1B94B03DA}">
      <dgm:prSet/>
      <dgm:spPr/>
      <dgm:t>
        <a:bodyPr/>
        <a:lstStyle/>
        <a:p>
          <a:endParaRPr lang="en-US"/>
        </a:p>
      </dgm:t>
    </dgm:pt>
    <dgm:pt modelId="{8EB90ED7-CDE6-49B0-A977-6C2C931AADAB}" type="sibTrans" cxnId="{4711B6FE-EA2F-468A-AB2A-E0E1B94B03DA}">
      <dgm:prSet/>
      <dgm:spPr/>
      <dgm:t>
        <a:bodyPr/>
        <a:lstStyle/>
        <a:p>
          <a:endParaRPr lang="en-US"/>
        </a:p>
      </dgm:t>
    </dgm:pt>
    <dgm:pt modelId="{64692180-A334-4CCF-990C-018E7EA94F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Assume faithfulness, where data independence relationships match the graph.</a:t>
          </a:r>
        </a:p>
      </dgm:t>
    </dgm:pt>
    <dgm:pt modelId="{8AE2886C-5882-440B-AFCA-470377D65439}" type="parTrans" cxnId="{600D1C18-0BAA-49F1-A185-03EAE5A295E2}">
      <dgm:prSet/>
      <dgm:spPr/>
      <dgm:t>
        <a:bodyPr/>
        <a:lstStyle/>
        <a:p>
          <a:endParaRPr lang="en-US"/>
        </a:p>
      </dgm:t>
    </dgm:pt>
    <dgm:pt modelId="{C90E925D-0955-4295-B5B5-BFC540F158EA}" type="sibTrans" cxnId="{600D1C18-0BAA-49F1-A185-03EAE5A295E2}">
      <dgm:prSet/>
      <dgm:spPr/>
      <dgm:t>
        <a:bodyPr/>
        <a:lstStyle/>
        <a:p>
          <a:endParaRPr lang="en-US"/>
        </a:p>
      </dgm:t>
    </dgm:pt>
    <dgm:pt modelId="{6CA941BF-9C19-465B-8F56-499BE6A6AB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Perform statistical tests to identify CIS and structure the causal graph.</a:t>
          </a:r>
        </a:p>
      </dgm:t>
    </dgm:pt>
    <dgm:pt modelId="{F1962659-9009-4E5B-BC5A-B16FC862F58A}" type="parTrans" cxnId="{CC7E9844-F96F-44F0-B536-179609D8806E}">
      <dgm:prSet/>
      <dgm:spPr/>
      <dgm:t>
        <a:bodyPr/>
        <a:lstStyle/>
        <a:p>
          <a:endParaRPr lang="en-US"/>
        </a:p>
      </dgm:t>
    </dgm:pt>
    <dgm:pt modelId="{610C1CF7-A299-4160-8569-9E75B0D0EAAF}" type="sibTrans" cxnId="{CC7E9844-F96F-44F0-B536-179609D8806E}">
      <dgm:prSet/>
      <dgm:spPr/>
      <dgm:t>
        <a:bodyPr/>
        <a:lstStyle/>
        <a:p>
          <a:endParaRPr lang="en-US"/>
        </a:p>
      </dgm:t>
    </dgm:pt>
    <dgm:pt modelId="{88B1A1C6-1156-2643-9064-2AEFC1F236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PC Algorithm</a:t>
          </a:r>
        </a:p>
      </dgm:t>
    </dgm:pt>
    <dgm:pt modelId="{AFB470F2-1C8F-F249-B4A4-74D602263297}" type="parTrans" cxnId="{53E16865-A071-2B4D-8AA9-0C8F270BA8FB}">
      <dgm:prSet/>
      <dgm:spPr/>
      <dgm:t>
        <a:bodyPr/>
        <a:lstStyle/>
        <a:p>
          <a:endParaRPr lang="en-GB"/>
        </a:p>
      </dgm:t>
    </dgm:pt>
    <dgm:pt modelId="{A8DAC0D8-02C4-4C40-A0A9-8434B83B1A30}" type="sibTrans" cxnId="{53E16865-A071-2B4D-8AA9-0C8F270BA8FB}">
      <dgm:prSet/>
      <dgm:spPr/>
      <dgm:t>
        <a:bodyPr/>
        <a:lstStyle/>
        <a:p>
          <a:endParaRPr lang="en-GB"/>
        </a:p>
      </dgm:t>
    </dgm:pt>
    <dgm:pt modelId="{C7BE532C-8850-45CB-A125-03935F9C5C43}" type="pres">
      <dgm:prSet presAssocID="{F9C62DA7-4C55-4BD1-92BB-3B22E22022D7}" presName="root" presStyleCnt="0">
        <dgm:presLayoutVars>
          <dgm:dir/>
          <dgm:resizeHandles val="exact"/>
        </dgm:presLayoutVars>
      </dgm:prSet>
      <dgm:spPr/>
    </dgm:pt>
    <dgm:pt modelId="{8FF7CD30-2C28-4488-B91B-8814FF6952A8}" type="pres">
      <dgm:prSet presAssocID="{FA1ACECA-0018-48A7-BA97-32B9DE1B085B}" presName="compNode" presStyleCnt="0"/>
      <dgm:spPr/>
    </dgm:pt>
    <dgm:pt modelId="{33A6313B-BEEC-4537-AC14-B5341C0EFEF0}" type="pres">
      <dgm:prSet presAssocID="{FA1ACECA-0018-48A7-BA97-32B9DE1B085B}" presName="iconBgRect" presStyleLbl="bgShp" presStyleIdx="0" presStyleCnt="4"/>
      <dgm:spPr>
        <a:solidFill>
          <a:schemeClr val="accent2"/>
        </a:solidFill>
      </dgm:spPr>
    </dgm:pt>
    <dgm:pt modelId="{67EF0E05-D0B7-4468-9436-80655EF5151F}" type="pres">
      <dgm:prSet presAssocID="{FA1ACECA-0018-48A7-BA97-32B9DE1B08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E2F0ECB-66D2-49C9-84AB-A403CF19CD48}" type="pres">
      <dgm:prSet presAssocID="{FA1ACECA-0018-48A7-BA97-32B9DE1B085B}" presName="spaceRect" presStyleCnt="0"/>
      <dgm:spPr/>
    </dgm:pt>
    <dgm:pt modelId="{D08FBC1F-2A50-4590-80D9-8092DFC57528}" type="pres">
      <dgm:prSet presAssocID="{FA1ACECA-0018-48A7-BA97-32B9DE1B085B}" presName="textRect" presStyleLbl="revTx" presStyleIdx="0" presStyleCnt="4">
        <dgm:presLayoutVars>
          <dgm:chMax val="1"/>
          <dgm:chPref val="1"/>
        </dgm:presLayoutVars>
      </dgm:prSet>
      <dgm:spPr/>
    </dgm:pt>
    <dgm:pt modelId="{5C3BF1A6-2716-4FCD-99C0-F369DFB8BA95}" type="pres">
      <dgm:prSet presAssocID="{8EB90ED7-CDE6-49B0-A977-6C2C931AADAB}" presName="sibTrans" presStyleCnt="0"/>
      <dgm:spPr/>
    </dgm:pt>
    <dgm:pt modelId="{7E59738A-8182-44AF-9EF1-E69E658A0653}" type="pres">
      <dgm:prSet presAssocID="{64692180-A334-4CCF-990C-018E7EA94F9D}" presName="compNode" presStyleCnt="0"/>
      <dgm:spPr/>
    </dgm:pt>
    <dgm:pt modelId="{EC1F2C7D-0F2B-4B2F-8FA1-5507A67A5D9F}" type="pres">
      <dgm:prSet presAssocID="{64692180-A334-4CCF-990C-018E7EA94F9D}" presName="iconBgRect" presStyleLbl="bgShp" presStyleIdx="1" presStyleCnt="4"/>
      <dgm:spPr>
        <a:solidFill>
          <a:schemeClr val="accent2"/>
        </a:solidFill>
      </dgm:spPr>
    </dgm:pt>
    <dgm:pt modelId="{DC6DBB52-87AB-43A8-881B-1FF7D4924BCE}" type="pres">
      <dgm:prSet presAssocID="{64692180-A334-4CCF-990C-018E7EA94F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FCD8AD4-EFB4-4B9F-951F-0B976761B0B0}" type="pres">
      <dgm:prSet presAssocID="{64692180-A334-4CCF-990C-018E7EA94F9D}" presName="spaceRect" presStyleCnt="0"/>
      <dgm:spPr/>
    </dgm:pt>
    <dgm:pt modelId="{3A3536CC-73ED-4D80-B0D5-A6F953FFB408}" type="pres">
      <dgm:prSet presAssocID="{64692180-A334-4CCF-990C-018E7EA94F9D}" presName="textRect" presStyleLbl="revTx" presStyleIdx="1" presStyleCnt="4">
        <dgm:presLayoutVars>
          <dgm:chMax val="1"/>
          <dgm:chPref val="1"/>
        </dgm:presLayoutVars>
      </dgm:prSet>
      <dgm:spPr/>
    </dgm:pt>
    <dgm:pt modelId="{477E1940-8735-49BC-B785-3F8F47891CCA}" type="pres">
      <dgm:prSet presAssocID="{C90E925D-0955-4295-B5B5-BFC540F158EA}" presName="sibTrans" presStyleCnt="0"/>
      <dgm:spPr/>
    </dgm:pt>
    <dgm:pt modelId="{C0298661-6C54-4478-A9F5-79EEA2D22AAC}" type="pres">
      <dgm:prSet presAssocID="{6CA941BF-9C19-465B-8F56-499BE6A6AB5E}" presName="compNode" presStyleCnt="0"/>
      <dgm:spPr/>
    </dgm:pt>
    <dgm:pt modelId="{AB1F27B8-2B51-4CD0-96A5-92FA24D21CA9}" type="pres">
      <dgm:prSet presAssocID="{6CA941BF-9C19-465B-8F56-499BE6A6AB5E}" presName="iconBgRect" presStyleLbl="bgShp" presStyleIdx="2" presStyleCnt="4"/>
      <dgm:spPr>
        <a:solidFill>
          <a:schemeClr val="accent2"/>
        </a:solidFill>
      </dgm:spPr>
    </dgm:pt>
    <dgm:pt modelId="{DD1DE311-FB8D-4580-B490-CBBCD4BCC31E}" type="pres">
      <dgm:prSet presAssocID="{6CA941BF-9C19-465B-8F56-499BE6A6AB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D1BF4C-F788-4CC8-B642-A3C35ED1649B}" type="pres">
      <dgm:prSet presAssocID="{6CA941BF-9C19-465B-8F56-499BE6A6AB5E}" presName="spaceRect" presStyleCnt="0"/>
      <dgm:spPr/>
    </dgm:pt>
    <dgm:pt modelId="{3D8FE748-359A-4067-8EB9-966436F97EFE}" type="pres">
      <dgm:prSet presAssocID="{6CA941BF-9C19-465B-8F56-499BE6A6AB5E}" presName="textRect" presStyleLbl="revTx" presStyleIdx="2" presStyleCnt="4">
        <dgm:presLayoutVars>
          <dgm:chMax val="1"/>
          <dgm:chPref val="1"/>
        </dgm:presLayoutVars>
      </dgm:prSet>
      <dgm:spPr/>
    </dgm:pt>
    <dgm:pt modelId="{A96B72D7-3972-462B-902E-B74D4B7868D8}" type="pres">
      <dgm:prSet presAssocID="{610C1CF7-A299-4160-8569-9E75B0D0EAAF}" presName="sibTrans" presStyleCnt="0"/>
      <dgm:spPr/>
    </dgm:pt>
    <dgm:pt modelId="{80E0FD5E-92D1-4055-821A-A58947BEA30A}" type="pres">
      <dgm:prSet presAssocID="{88B1A1C6-1156-2643-9064-2AEFC1F2368E}" presName="compNode" presStyleCnt="0"/>
      <dgm:spPr/>
    </dgm:pt>
    <dgm:pt modelId="{78B74F58-5454-4C7F-83DC-5CBB1F5D4FFC}" type="pres">
      <dgm:prSet presAssocID="{88B1A1C6-1156-2643-9064-2AEFC1F2368E}" presName="iconBgRect" presStyleLbl="bgShp" presStyleIdx="3" presStyleCnt="4"/>
      <dgm:spPr>
        <a:solidFill>
          <a:schemeClr val="accent2"/>
        </a:solidFill>
      </dgm:spPr>
    </dgm:pt>
    <dgm:pt modelId="{5285A908-F7DB-4C7E-971D-E3C7237462D9}" type="pres">
      <dgm:prSet presAssocID="{88B1A1C6-1156-2643-9064-2AEFC1F23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893800-0020-47FE-AC47-8F015E604155}" type="pres">
      <dgm:prSet presAssocID="{88B1A1C6-1156-2643-9064-2AEFC1F2368E}" presName="spaceRect" presStyleCnt="0"/>
      <dgm:spPr/>
    </dgm:pt>
    <dgm:pt modelId="{1A585CEA-8DCE-4D8F-A204-510027F844AA}" type="pres">
      <dgm:prSet presAssocID="{88B1A1C6-1156-2643-9064-2AEFC1F23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334E00-0D7E-B240-A347-8849549F2B3F}" type="presOf" srcId="{64692180-A334-4CCF-990C-018E7EA94F9D}" destId="{3A3536CC-73ED-4D80-B0D5-A6F953FFB408}" srcOrd="0" destOrd="0" presId="urn:microsoft.com/office/officeart/2018/5/layout/IconCircleLabelList"/>
    <dgm:cxn modelId="{600D1C18-0BAA-49F1-A185-03EAE5A295E2}" srcId="{F9C62DA7-4C55-4BD1-92BB-3B22E22022D7}" destId="{64692180-A334-4CCF-990C-018E7EA94F9D}" srcOrd="1" destOrd="0" parTransId="{8AE2886C-5882-440B-AFCA-470377D65439}" sibTransId="{C90E925D-0955-4295-B5B5-BFC540F158EA}"/>
    <dgm:cxn modelId="{5D172B29-4AD0-8C46-85C8-448108793A7C}" type="presOf" srcId="{F9C62DA7-4C55-4BD1-92BB-3B22E22022D7}" destId="{C7BE532C-8850-45CB-A125-03935F9C5C43}" srcOrd="0" destOrd="0" presId="urn:microsoft.com/office/officeart/2018/5/layout/IconCircleLabelList"/>
    <dgm:cxn modelId="{95BC9544-D261-B545-919D-8B1B7564F9A6}" type="presOf" srcId="{6CA941BF-9C19-465B-8F56-499BE6A6AB5E}" destId="{3D8FE748-359A-4067-8EB9-966436F97EFE}" srcOrd="0" destOrd="0" presId="urn:microsoft.com/office/officeart/2018/5/layout/IconCircleLabelList"/>
    <dgm:cxn modelId="{CC7E9844-F96F-44F0-B536-179609D8806E}" srcId="{F9C62DA7-4C55-4BD1-92BB-3B22E22022D7}" destId="{6CA941BF-9C19-465B-8F56-499BE6A6AB5E}" srcOrd="2" destOrd="0" parTransId="{F1962659-9009-4E5B-BC5A-B16FC862F58A}" sibTransId="{610C1CF7-A299-4160-8569-9E75B0D0EAAF}"/>
    <dgm:cxn modelId="{53E16865-A071-2B4D-8AA9-0C8F270BA8FB}" srcId="{F9C62DA7-4C55-4BD1-92BB-3B22E22022D7}" destId="{88B1A1C6-1156-2643-9064-2AEFC1F2368E}" srcOrd="3" destOrd="0" parTransId="{AFB470F2-1C8F-F249-B4A4-74D602263297}" sibTransId="{A8DAC0D8-02C4-4C40-A0A9-8434B83B1A30}"/>
    <dgm:cxn modelId="{34DD35B7-E35E-1549-8016-D0F4525380CB}" type="presOf" srcId="{FA1ACECA-0018-48A7-BA97-32B9DE1B085B}" destId="{D08FBC1F-2A50-4590-80D9-8092DFC57528}" srcOrd="0" destOrd="0" presId="urn:microsoft.com/office/officeart/2018/5/layout/IconCircleLabelList"/>
    <dgm:cxn modelId="{69CC3BDE-8422-C64D-9287-6509B7BCBB10}" type="presOf" srcId="{88B1A1C6-1156-2643-9064-2AEFC1F2368E}" destId="{1A585CEA-8DCE-4D8F-A204-510027F844AA}" srcOrd="0" destOrd="0" presId="urn:microsoft.com/office/officeart/2018/5/layout/IconCircleLabelList"/>
    <dgm:cxn modelId="{4711B6FE-EA2F-468A-AB2A-E0E1B94B03DA}" srcId="{F9C62DA7-4C55-4BD1-92BB-3B22E22022D7}" destId="{FA1ACECA-0018-48A7-BA97-32B9DE1B085B}" srcOrd="0" destOrd="0" parTransId="{35A814A2-9AF9-40DF-870D-1F8FEB95B178}" sibTransId="{8EB90ED7-CDE6-49B0-A977-6C2C931AADAB}"/>
    <dgm:cxn modelId="{00FD3CC8-7B63-7044-9B08-D798176593EA}" type="presParOf" srcId="{C7BE532C-8850-45CB-A125-03935F9C5C43}" destId="{8FF7CD30-2C28-4488-B91B-8814FF6952A8}" srcOrd="0" destOrd="0" presId="urn:microsoft.com/office/officeart/2018/5/layout/IconCircleLabelList"/>
    <dgm:cxn modelId="{2B2D03C9-E8C8-2343-B80F-79CC612026BA}" type="presParOf" srcId="{8FF7CD30-2C28-4488-B91B-8814FF6952A8}" destId="{33A6313B-BEEC-4537-AC14-B5341C0EFEF0}" srcOrd="0" destOrd="0" presId="urn:microsoft.com/office/officeart/2018/5/layout/IconCircleLabelList"/>
    <dgm:cxn modelId="{CAC3B277-F529-C94D-9882-DC86C0A1519A}" type="presParOf" srcId="{8FF7CD30-2C28-4488-B91B-8814FF6952A8}" destId="{67EF0E05-D0B7-4468-9436-80655EF5151F}" srcOrd="1" destOrd="0" presId="urn:microsoft.com/office/officeart/2018/5/layout/IconCircleLabelList"/>
    <dgm:cxn modelId="{2FC0E846-EDCE-7349-8B08-CF872A11A1EB}" type="presParOf" srcId="{8FF7CD30-2C28-4488-B91B-8814FF6952A8}" destId="{3E2F0ECB-66D2-49C9-84AB-A403CF19CD48}" srcOrd="2" destOrd="0" presId="urn:microsoft.com/office/officeart/2018/5/layout/IconCircleLabelList"/>
    <dgm:cxn modelId="{4787F0A9-88A1-3045-A779-2A9614F9177C}" type="presParOf" srcId="{8FF7CD30-2C28-4488-B91B-8814FF6952A8}" destId="{D08FBC1F-2A50-4590-80D9-8092DFC57528}" srcOrd="3" destOrd="0" presId="urn:microsoft.com/office/officeart/2018/5/layout/IconCircleLabelList"/>
    <dgm:cxn modelId="{DC6F8480-AFD4-204B-9448-6F1A1DC4C574}" type="presParOf" srcId="{C7BE532C-8850-45CB-A125-03935F9C5C43}" destId="{5C3BF1A6-2716-4FCD-99C0-F369DFB8BA95}" srcOrd="1" destOrd="0" presId="urn:microsoft.com/office/officeart/2018/5/layout/IconCircleLabelList"/>
    <dgm:cxn modelId="{D7711626-7CD8-FF4B-B94C-E3F292636C29}" type="presParOf" srcId="{C7BE532C-8850-45CB-A125-03935F9C5C43}" destId="{7E59738A-8182-44AF-9EF1-E69E658A0653}" srcOrd="2" destOrd="0" presId="urn:microsoft.com/office/officeart/2018/5/layout/IconCircleLabelList"/>
    <dgm:cxn modelId="{964115BD-A67B-254D-93D9-ACF42BE840EF}" type="presParOf" srcId="{7E59738A-8182-44AF-9EF1-E69E658A0653}" destId="{EC1F2C7D-0F2B-4B2F-8FA1-5507A67A5D9F}" srcOrd="0" destOrd="0" presId="urn:microsoft.com/office/officeart/2018/5/layout/IconCircleLabelList"/>
    <dgm:cxn modelId="{8043948E-130B-2542-A383-5C1C93D67DEE}" type="presParOf" srcId="{7E59738A-8182-44AF-9EF1-E69E658A0653}" destId="{DC6DBB52-87AB-43A8-881B-1FF7D4924BCE}" srcOrd="1" destOrd="0" presId="urn:microsoft.com/office/officeart/2018/5/layout/IconCircleLabelList"/>
    <dgm:cxn modelId="{1137863B-55E5-0743-A1BD-864A02DD5931}" type="presParOf" srcId="{7E59738A-8182-44AF-9EF1-E69E658A0653}" destId="{8FCD8AD4-EFB4-4B9F-951F-0B976761B0B0}" srcOrd="2" destOrd="0" presId="urn:microsoft.com/office/officeart/2018/5/layout/IconCircleLabelList"/>
    <dgm:cxn modelId="{89BD09FA-F2F2-9847-98D1-D938F6874C8C}" type="presParOf" srcId="{7E59738A-8182-44AF-9EF1-E69E658A0653}" destId="{3A3536CC-73ED-4D80-B0D5-A6F953FFB408}" srcOrd="3" destOrd="0" presId="urn:microsoft.com/office/officeart/2018/5/layout/IconCircleLabelList"/>
    <dgm:cxn modelId="{0B730896-DD26-0243-824B-3DEB91546D3E}" type="presParOf" srcId="{C7BE532C-8850-45CB-A125-03935F9C5C43}" destId="{477E1940-8735-49BC-B785-3F8F47891CCA}" srcOrd="3" destOrd="0" presId="urn:microsoft.com/office/officeart/2018/5/layout/IconCircleLabelList"/>
    <dgm:cxn modelId="{CF346AEF-2692-7B40-AEB2-983C0914C4A6}" type="presParOf" srcId="{C7BE532C-8850-45CB-A125-03935F9C5C43}" destId="{C0298661-6C54-4478-A9F5-79EEA2D22AAC}" srcOrd="4" destOrd="0" presId="urn:microsoft.com/office/officeart/2018/5/layout/IconCircleLabelList"/>
    <dgm:cxn modelId="{1EA993BA-470F-ED47-B347-C15E7A91BE1A}" type="presParOf" srcId="{C0298661-6C54-4478-A9F5-79EEA2D22AAC}" destId="{AB1F27B8-2B51-4CD0-96A5-92FA24D21CA9}" srcOrd="0" destOrd="0" presId="urn:microsoft.com/office/officeart/2018/5/layout/IconCircleLabelList"/>
    <dgm:cxn modelId="{6CCFFBA5-C4E3-5843-A7B9-BE5A2084C11E}" type="presParOf" srcId="{C0298661-6C54-4478-A9F5-79EEA2D22AAC}" destId="{DD1DE311-FB8D-4580-B490-CBBCD4BCC31E}" srcOrd="1" destOrd="0" presId="urn:microsoft.com/office/officeart/2018/5/layout/IconCircleLabelList"/>
    <dgm:cxn modelId="{72156379-B325-E648-A2E5-E8F2E3073393}" type="presParOf" srcId="{C0298661-6C54-4478-A9F5-79EEA2D22AAC}" destId="{65D1BF4C-F788-4CC8-B642-A3C35ED1649B}" srcOrd="2" destOrd="0" presId="urn:microsoft.com/office/officeart/2018/5/layout/IconCircleLabelList"/>
    <dgm:cxn modelId="{C826518A-FB18-5742-A2C5-25A9BFC28510}" type="presParOf" srcId="{C0298661-6C54-4478-A9F5-79EEA2D22AAC}" destId="{3D8FE748-359A-4067-8EB9-966436F97EFE}" srcOrd="3" destOrd="0" presId="urn:microsoft.com/office/officeart/2018/5/layout/IconCircleLabelList"/>
    <dgm:cxn modelId="{A195B4D2-1016-B944-8885-57C2DC8B5938}" type="presParOf" srcId="{C7BE532C-8850-45CB-A125-03935F9C5C43}" destId="{A96B72D7-3972-462B-902E-B74D4B7868D8}" srcOrd="5" destOrd="0" presId="urn:microsoft.com/office/officeart/2018/5/layout/IconCircleLabelList"/>
    <dgm:cxn modelId="{153FEDB9-A955-0C43-BB83-2E09104AC601}" type="presParOf" srcId="{C7BE532C-8850-45CB-A125-03935F9C5C43}" destId="{80E0FD5E-92D1-4055-821A-A58947BEA30A}" srcOrd="6" destOrd="0" presId="urn:microsoft.com/office/officeart/2018/5/layout/IconCircleLabelList"/>
    <dgm:cxn modelId="{20C7F3A5-D887-EF49-A79C-4CF16CE0114C}" type="presParOf" srcId="{80E0FD5E-92D1-4055-821A-A58947BEA30A}" destId="{78B74F58-5454-4C7F-83DC-5CBB1F5D4FFC}" srcOrd="0" destOrd="0" presId="urn:microsoft.com/office/officeart/2018/5/layout/IconCircleLabelList"/>
    <dgm:cxn modelId="{BEE8B54E-5331-5B46-A975-58C14E2F52B0}" type="presParOf" srcId="{80E0FD5E-92D1-4055-821A-A58947BEA30A}" destId="{5285A908-F7DB-4C7E-971D-E3C7237462D9}" srcOrd="1" destOrd="0" presId="urn:microsoft.com/office/officeart/2018/5/layout/IconCircleLabelList"/>
    <dgm:cxn modelId="{5546CA07-1584-5643-8FC6-C13768E4CEF0}" type="presParOf" srcId="{80E0FD5E-92D1-4055-821A-A58947BEA30A}" destId="{A3893800-0020-47FE-AC47-8F015E604155}" srcOrd="2" destOrd="0" presId="urn:microsoft.com/office/officeart/2018/5/layout/IconCircleLabelList"/>
    <dgm:cxn modelId="{A3F18F83-CCC1-CE48-B68E-A27186D50A44}" type="presParOf" srcId="{80E0FD5E-92D1-4055-821A-A58947BEA30A}" destId="{1A585CEA-8DCE-4D8F-A204-510027F844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F7A90-84DE-0D45-9C9E-58A412A4DECF}">
      <dsp:nvSpPr>
        <dsp:cNvPr id="0" name=""/>
        <dsp:cNvSpPr/>
      </dsp:nvSpPr>
      <dsp:spPr>
        <a:xfrm>
          <a:off x="1283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64347-F7A5-8C40-BE9F-03006D2095E4}">
      <dsp:nvSpPr>
        <dsp:cNvPr id="0" name=""/>
        <dsp:cNvSpPr/>
      </dsp:nvSpPr>
      <dsp:spPr>
        <a:xfrm>
          <a:off x="501904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/>
            <a:t>Causal Sufficiency: </a:t>
          </a:r>
        </a:p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there are no unobserved confounders of any of the variables in the graph.</a:t>
          </a:r>
          <a:endParaRPr lang="en-US" sz="2900" kern="1200" dirty="0"/>
        </a:p>
      </dsp:txBody>
      <dsp:txXfrm>
        <a:off x="585701" y="865506"/>
        <a:ext cx="4337991" cy="2693452"/>
      </dsp:txXfrm>
    </dsp:sp>
    <dsp:sp modelId="{FD9645D2-4028-CE4D-A064-66845A8E579D}">
      <dsp:nvSpPr>
        <dsp:cNvPr id="0" name=""/>
        <dsp:cNvSpPr/>
      </dsp:nvSpPr>
      <dsp:spPr>
        <a:xfrm>
          <a:off x="5508110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76DAC-0CFC-FD4B-BF85-9021832D7170}">
      <dsp:nvSpPr>
        <dsp:cNvPr id="0" name=""/>
        <dsp:cNvSpPr/>
      </dsp:nvSpPr>
      <dsp:spPr>
        <a:xfrm>
          <a:off x="6008730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Acyclicity:</a:t>
          </a:r>
          <a:r>
            <a:rPr lang="en-GB" sz="2900" kern="1200"/>
            <a:t> </a:t>
          </a:r>
        </a:p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still assuming there are no cycles in the graph.</a:t>
          </a:r>
          <a:endParaRPr lang="en-US" sz="2900" kern="1200"/>
        </a:p>
      </dsp:txBody>
      <dsp:txXfrm>
        <a:off x="6092527" y="865506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6313B-BEEC-4537-AC14-B5341C0EFEF0}">
      <dsp:nvSpPr>
        <dsp:cNvPr id="0" name=""/>
        <dsp:cNvSpPr/>
      </dsp:nvSpPr>
      <dsp:spPr>
        <a:xfrm>
          <a:off x="890318" y="570"/>
          <a:ext cx="1055109" cy="1055109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F0E05-D0B7-4468-9436-80655EF5151F}">
      <dsp:nvSpPr>
        <dsp:cNvPr id="0" name=""/>
        <dsp:cNvSpPr/>
      </dsp:nvSpPr>
      <dsp:spPr>
        <a:xfrm>
          <a:off x="1115177" y="225429"/>
          <a:ext cx="605390" cy="605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FBC1F-2A50-4590-80D9-8092DFC57528}">
      <dsp:nvSpPr>
        <dsp:cNvPr id="0" name=""/>
        <dsp:cNvSpPr/>
      </dsp:nvSpPr>
      <dsp:spPr>
        <a:xfrm>
          <a:off x="553029" y="1384320"/>
          <a:ext cx="1729687" cy="116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Constraint-based methods aim to construct a causal graph by exploiting the conditional independencies observed in the data</a:t>
          </a:r>
          <a:r>
            <a:rPr lang="en-US" sz="1100" kern="1200" dirty="0">
              <a:latin typeface="Aptos Display" panose="02110004020202020204"/>
            </a:rPr>
            <a:t>.</a:t>
          </a:r>
          <a:endParaRPr lang="en-US" sz="1100" kern="1200" dirty="0"/>
        </a:p>
      </dsp:txBody>
      <dsp:txXfrm>
        <a:off x="553029" y="1384320"/>
        <a:ext cx="1729687" cy="1167539"/>
      </dsp:txXfrm>
    </dsp:sp>
    <dsp:sp modelId="{EC1F2C7D-0F2B-4B2F-8FA1-5507A67A5D9F}">
      <dsp:nvSpPr>
        <dsp:cNvPr id="0" name=""/>
        <dsp:cNvSpPr/>
      </dsp:nvSpPr>
      <dsp:spPr>
        <a:xfrm>
          <a:off x="2922701" y="570"/>
          <a:ext cx="1055109" cy="1055109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DBB52-87AB-43A8-881B-1FF7D4924BCE}">
      <dsp:nvSpPr>
        <dsp:cNvPr id="0" name=""/>
        <dsp:cNvSpPr/>
      </dsp:nvSpPr>
      <dsp:spPr>
        <a:xfrm>
          <a:off x="3147560" y="225429"/>
          <a:ext cx="605390" cy="605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536CC-73ED-4D80-B0D5-A6F953FFB408}">
      <dsp:nvSpPr>
        <dsp:cNvPr id="0" name=""/>
        <dsp:cNvSpPr/>
      </dsp:nvSpPr>
      <dsp:spPr>
        <a:xfrm>
          <a:off x="2585412" y="1384320"/>
          <a:ext cx="1729687" cy="116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Assume faithfulness, where data independence relationships match the graph.</a:t>
          </a:r>
        </a:p>
      </dsp:txBody>
      <dsp:txXfrm>
        <a:off x="2585412" y="1384320"/>
        <a:ext cx="1729687" cy="1167539"/>
      </dsp:txXfrm>
    </dsp:sp>
    <dsp:sp modelId="{AB1F27B8-2B51-4CD0-96A5-92FA24D21CA9}">
      <dsp:nvSpPr>
        <dsp:cNvPr id="0" name=""/>
        <dsp:cNvSpPr/>
      </dsp:nvSpPr>
      <dsp:spPr>
        <a:xfrm>
          <a:off x="4955084" y="570"/>
          <a:ext cx="1055109" cy="1055109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DE311-FB8D-4580-B490-CBBCD4BCC31E}">
      <dsp:nvSpPr>
        <dsp:cNvPr id="0" name=""/>
        <dsp:cNvSpPr/>
      </dsp:nvSpPr>
      <dsp:spPr>
        <a:xfrm>
          <a:off x="5179943" y="225429"/>
          <a:ext cx="605390" cy="605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FE748-359A-4067-8EB9-966436F97EFE}">
      <dsp:nvSpPr>
        <dsp:cNvPr id="0" name=""/>
        <dsp:cNvSpPr/>
      </dsp:nvSpPr>
      <dsp:spPr>
        <a:xfrm>
          <a:off x="4617795" y="1384320"/>
          <a:ext cx="1729687" cy="116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Perform statistical tests to identify CIS and structure the causal graph.</a:t>
          </a:r>
        </a:p>
      </dsp:txBody>
      <dsp:txXfrm>
        <a:off x="4617795" y="1384320"/>
        <a:ext cx="1729687" cy="1167539"/>
      </dsp:txXfrm>
    </dsp:sp>
    <dsp:sp modelId="{78B74F58-5454-4C7F-83DC-5CBB1F5D4FFC}">
      <dsp:nvSpPr>
        <dsp:cNvPr id="0" name=""/>
        <dsp:cNvSpPr/>
      </dsp:nvSpPr>
      <dsp:spPr>
        <a:xfrm>
          <a:off x="2922701" y="2984281"/>
          <a:ext cx="1055109" cy="1055109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5A908-F7DB-4C7E-971D-E3C7237462D9}">
      <dsp:nvSpPr>
        <dsp:cNvPr id="0" name=""/>
        <dsp:cNvSpPr/>
      </dsp:nvSpPr>
      <dsp:spPr>
        <a:xfrm>
          <a:off x="3147560" y="3209140"/>
          <a:ext cx="605390" cy="605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85CEA-8DCE-4D8F-A204-510027F844AA}">
      <dsp:nvSpPr>
        <dsp:cNvPr id="0" name=""/>
        <dsp:cNvSpPr/>
      </dsp:nvSpPr>
      <dsp:spPr>
        <a:xfrm>
          <a:off x="2585412" y="4368031"/>
          <a:ext cx="1729687" cy="1167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PC Algorithm</a:t>
          </a:r>
        </a:p>
      </dsp:txBody>
      <dsp:txXfrm>
        <a:off x="2585412" y="4368031"/>
        <a:ext cx="1729687" cy="116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CA53E-9B39-854A-BD84-2D3CB240B804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A9D4-FB25-AC4D-A4B6-761CE136ED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65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CA9D4-FB25-AC4D-A4B6-761CE136ED1C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32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</a:t>
            </a:r>
            <a:r>
              <a:rPr lang="en-DE"/>
              <a:t>xplain a short example – only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CA9D4-FB25-AC4D-A4B6-761CE136ED1C}" type="slidenum">
              <a:rPr lang="en-DE" smtClean="0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03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</a:t>
            </a:r>
            <a:r>
              <a:rPr lang="en-DE"/>
              <a:t>hink better- an image or a small video to end , tell this is a model but it also has limitations which need to be worked out as future work…..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CA9D4-FB25-AC4D-A4B6-761CE136ED1C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876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EDA7-9DFC-85F0-F7F3-20375808F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F426-37A3-9FFB-1C27-821A2752B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3D25-533F-33F0-E35E-62E61D53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EF9C-DC8D-2477-835D-7B066F00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FA8C-0269-2486-C3FA-B3250A2E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2345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F5E0-DBAF-01DD-C8C7-A6E76E20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B47B9-3846-782D-808C-AE8C201B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9439-D470-B757-01F7-5A16133B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CC02-4E24-01FF-D83C-17874CFE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4EA1-3CA2-7545-D483-659A5A17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8120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B9F0E-D793-573F-B31A-FFD1F8A23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8F7D4-D3C0-0E29-4EE6-29F825D24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5C82-AEDE-1729-B401-0A671F76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439A-515D-28A9-BFF9-CD504CC4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F74B-E60D-2AD7-F137-16E51875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2470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B24C-8158-79E2-AD49-DF737C3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2C56-8A40-69C4-D693-88105305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8D5F-8992-3CEB-81A7-6695AC3B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3456-2339-9DF7-3D0B-BF9BB02C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63F4-B052-9FA9-B845-E16EC2AA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2307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EA77-1240-B741-423A-9FD0720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F26B1-B116-79C6-D48C-1930727E6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F8ED-FD7D-E33E-BAB1-CC641734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FA78-AAC6-00B0-F36E-865D5164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1059-A4F1-7041-3B94-F9C8380B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7163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09F4-3A95-19EB-3662-89FA7C5C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7443-A112-7F06-6B87-8FBACB1E0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E263-AA8F-069D-8B00-C55DABA8E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5BCD5-31DE-4422-4F72-4EA4C675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6E059-B1A8-613A-B878-157E0C70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D40C3-6997-5CED-A0EA-AFEDB324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723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4625-5C99-92D4-180D-0E38665E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9A7F-3937-737E-9F1D-D483A803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4F760-7E80-060B-0CF3-D1BA80ACA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01929-B095-5F0F-77D1-92D3DFE6A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ABCC6-1A39-73C0-EB7E-D670FBEA5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535F3-7BF8-7804-7577-FA4B11A5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78420-F789-B07A-9BA1-AE24B0FD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61ADC-4A2B-392B-D0C8-DA4A75CA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4102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D257-A676-F70B-00C1-96073BEA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2505-B16F-BEDD-08FA-4373BB8B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5FECA-2E3A-23DB-4419-128BF542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CEE51-C3A4-F3AF-BD8D-8AD7F98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2706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815C9-816E-819D-C8AD-086D385E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71FD1-E184-D3A3-809B-CA01E3D0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5F0E-6525-8C68-C189-61BAC261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2693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38BE-9979-2A5E-1F54-9FB45FA9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FD9E-9901-2ABF-D713-BAAAB7D6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2DAF8-1F99-EEA1-33F5-EF2FA4EF2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343A3-D640-620B-43A2-25CE9B2B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87F93-E074-017F-09DB-A1FE2AB7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394E-A806-1A68-4978-186B3881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4586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2737-E584-D972-D661-9FB4D3F5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C658C-0F02-9998-322F-E75E6F1C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A13C2-2969-366C-54CA-D6D84523C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F939-EDC8-54B0-582A-C086F0C3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B4AB-AC9A-EB1F-1A16-F2127046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B367-7A5E-518C-96E4-F0A6B046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7519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930F5-F6C1-3725-0304-C0286B88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2873-72FE-2CDC-7A06-D455C4F14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4654-4061-214B-2A84-7E8253FE8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CDEBD-BE31-654E-AAF3-5246C59E5DDC}" type="datetimeFigureOut">
              <a:rPr lang="en-DE" smtClean="0"/>
              <a:t>30.06.24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DAD3-A87C-EEB6-8534-E6E07B64A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C4DE-8375-DF0B-F713-A50A02FE4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1D3FEE-29F6-D44A-BB16-9B8E6D04EE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57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9781119186847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7551/mitpress/11444.001.0001" TargetMode="External"/><Relationship Id="rId5" Type="http://schemas.openxmlformats.org/officeDocument/2006/relationships/hyperlink" Target="https://www.youtube.com/playlist?list=PL_5SuHtr8fsrK9NqWWSL4YL8urMAHLsvU" TargetMode="External"/><Relationship Id="rId4" Type="http://schemas.openxmlformats.org/officeDocument/2006/relationships/hyperlink" Target="https://hpi.de/fileadmin/user_upload/fachgebiete/plattner/teaching/CausalInference/04_17_Causal_Inference-Theory_and_Applications.pd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FD26-4F58-43AB-D133-612D4162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5" y="4272493"/>
            <a:ext cx="4052300" cy="1836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Causal Discovery</a:t>
            </a:r>
            <a:br>
              <a:rPr lang="en-US" sz="4000" b="1" i="1" kern="1200"/>
            </a:br>
            <a:br>
              <a:rPr lang="en-US" sz="4000" b="1"/>
            </a:br>
            <a:r>
              <a:rPr lang="en-US" sz="2200">
                <a:solidFill>
                  <a:schemeClr val="bg1"/>
                </a:solidFill>
                <a:latin typeface="Segoe UI"/>
                <a:cs typeface="Segoe UI"/>
              </a:rPr>
              <a:t>Introduction to Control and Machine Learning</a:t>
            </a:r>
            <a:br>
              <a:rPr lang="en-US" sz="2200">
                <a:latin typeface="Segoe UI"/>
                <a:cs typeface="Segoe UI"/>
              </a:rPr>
            </a:br>
            <a:br>
              <a:rPr lang="en-US" sz="2200">
                <a:latin typeface="Segoe UI"/>
                <a:cs typeface="Segoe UI"/>
              </a:rPr>
            </a:br>
            <a:r>
              <a:rPr lang="en-US" sz="1800">
                <a:solidFill>
                  <a:schemeClr val="bg1"/>
                </a:solidFill>
                <a:latin typeface="Segoe UI"/>
                <a:cs typeface="Segoe UI"/>
              </a:rPr>
              <a:t>Summer Semester 2024</a:t>
            </a:r>
            <a:endParaRPr lang="en-US">
              <a:solidFill>
                <a:schemeClr val="bg1"/>
              </a:solidFill>
            </a:endParaRPr>
          </a:p>
          <a:p>
            <a:pPr algn="r"/>
            <a:br>
              <a:rPr lang="en-US" sz="4000" b="1" kern="1200"/>
            </a:br>
            <a:br>
              <a:rPr lang="en-US" sz="4000" b="1"/>
            </a:br>
            <a:endParaRPr lang="en-US" sz="4000" b="1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6C26-52A6-9C30-CDB9-86BBD36EDC82}"/>
              </a:ext>
            </a:extLst>
          </p:cNvPr>
          <p:cNvSpPr>
            <a:spLocks/>
          </p:cNvSpPr>
          <p:nvPr/>
        </p:nvSpPr>
        <p:spPr>
          <a:xfrm>
            <a:off x="1219200" y="4075139"/>
            <a:ext cx="3837296" cy="133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3E300A0-367E-67C2-2254-3DA51B84FCF8}"/>
              </a:ext>
            </a:extLst>
          </p:cNvPr>
          <p:cNvSpPr/>
          <p:nvPr/>
        </p:nvSpPr>
        <p:spPr>
          <a:xfrm>
            <a:off x="6111875" y="1146332"/>
            <a:ext cx="1299411" cy="1293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AA0DB9-1097-BD95-5A1D-B170DA025376}"/>
              </a:ext>
            </a:extLst>
          </p:cNvPr>
          <p:cNvSpPr/>
          <p:nvPr/>
        </p:nvSpPr>
        <p:spPr>
          <a:xfrm>
            <a:off x="10076195" y="1146332"/>
            <a:ext cx="1299411" cy="1293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" name="Picture 5" descr="A person in a suit&#10;&#10;Description automatically generated">
            <a:extLst>
              <a:ext uri="{FF2B5EF4-FFF2-40B4-BE49-F238E27FC236}">
                <a16:creationId xmlns:a16="http://schemas.microsoft.com/office/drawing/2014/main" id="{EF8B977B-A3D0-711B-F7F0-E80B970B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954" y="1005566"/>
            <a:ext cx="1567954" cy="14695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C6A62-19FF-B517-F1DE-71DC9294930A}"/>
              </a:ext>
            </a:extLst>
          </p:cNvPr>
          <p:cNvSpPr txBox="1"/>
          <p:nvPr/>
        </p:nvSpPr>
        <p:spPr>
          <a:xfrm>
            <a:off x="7982254" y="2496686"/>
            <a:ext cx="17090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Rahul </a:t>
            </a:r>
            <a:r>
              <a:rPr lang="en-US" dirty="0" err="1"/>
              <a:t>Ramraje</a:t>
            </a:r>
            <a:r>
              <a:rPr lang="en-US" dirty="0"/>
              <a:t> (23081510)</a:t>
            </a: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9C54AC62-4861-89D3-485F-C23B2EC8F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p:pic>
        <p:nvPicPr>
          <p:cNvPr id="4" name="Picture 3" descr="A person with a mustache wearing glasses and a checkered shirt&#10;&#10;Description automatically generated">
            <a:extLst>
              <a:ext uri="{FF2B5EF4-FFF2-40B4-BE49-F238E27FC236}">
                <a16:creationId xmlns:a16="http://schemas.microsoft.com/office/drawing/2014/main" id="{5B7A0E16-27B0-DD0E-6474-AE455CBA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745" y="3843570"/>
            <a:ext cx="1651000" cy="170815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79ABA2-F218-7C20-8A64-C1EF90FDDEE4}"/>
              </a:ext>
            </a:extLst>
          </p:cNvPr>
          <p:cNvSpPr txBox="1"/>
          <p:nvPr/>
        </p:nvSpPr>
        <p:spPr>
          <a:xfrm>
            <a:off x="9142745" y="5636218"/>
            <a:ext cx="1922236" cy="659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Swarnendu</a:t>
            </a:r>
            <a:r>
              <a:rPr lang="en-US" dirty="0"/>
              <a:t> Saha</a:t>
            </a:r>
          </a:p>
          <a:p>
            <a:pPr algn="ctr"/>
            <a:r>
              <a:rPr lang="en-US" dirty="0"/>
              <a:t>(22929020)</a:t>
            </a:r>
          </a:p>
        </p:txBody>
      </p:sp>
      <p:pic>
        <p:nvPicPr>
          <p:cNvPr id="10" name="Picture 9" descr="A person wearing glasses and a red shirt&#10;&#10;Description automatically generated">
            <a:extLst>
              <a:ext uri="{FF2B5EF4-FFF2-40B4-BE49-F238E27FC236}">
                <a16:creationId xmlns:a16="http://schemas.microsoft.com/office/drawing/2014/main" id="{82EB3794-A1FF-9441-D80E-35A8B806C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8245" y="1073493"/>
            <a:ext cx="1574348" cy="1417671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0A056A-A4A6-3576-3E88-506A0B2CB35C}"/>
              </a:ext>
            </a:extLst>
          </p:cNvPr>
          <p:cNvSpPr txBox="1"/>
          <p:nvPr/>
        </p:nvSpPr>
        <p:spPr>
          <a:xfrm>
            <a:off x="9801548" y="2493200"/>
            <a:ext cx="20818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Neelima </a:t>
            </a:r>
            <a:r>
              <a:rPr lang="en-US" dirty="0" err="1"/>
              <a:t>Kawatra</a:t>
            </a:r>
            <a:r>
              <a:rPr lang="en-US" dirty="0"/>
              <a:t> </a:t>
            </a:r>
          </a:p>
          <a:p>
            <a:pPr algn="ctr"/>
            <a:r>
              <a:rPr lang="en-US" dirty="0"/>
              <a:t>(22931138)</a:t>
            </a:r>
          </a:p>
        </p:txBody>
      </p:sp>
      <p:pic>
        <p:nvPicPr>
          <p:cNvPr id="12" name="Picture 11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E5E29302-F603-8324-92BC-273522295E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341" r="14758"/>
          <a:stretch/>
        </p:blipFill>
        <p:spPr>
          <a:xfrm>
            <a:off x="6038309" y="1051894"/>
            <a:ext cx="1517675" cy="138788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9F1C53-C6F8-F669-E9E1-0812F81EEA8E}"/>
              </a:ext>
            </a:extLst>
          </p:cNvPr>
          <p:cNvSpPr txBox="1"/>
          <p:nvPr/>
        </p:nvSpPr>
        <p:spPr>
          <a:xfrm>
            <a:off x="6038309" y="2493200"/>
            <a:ext cx="17916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Apurwa Agrawal</a:t>
            </a:r>
          </a:p>
          <a:p>
            <a:pPr algn="ctr"/>
            <a:r>
              <a:rPr lang="en-US" dirty="0"/>
              <a:t>(23161645)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1A49B-CEA6-0B8D-104E-8DA1C1FBFEBB}"/>
              </a:ext>
            </a:extLst>
          </p:cNvPr>
          <p:cNvSpPr txBox="1"/>
          <p:nvPr/>
        </p:nvSpPr>
        <p:spPr>
          <a:xfrm>
            <a:off x="6795733" y="5631194"/>
            <a:ext cx="1922236" cy="659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Sachin</a:t>
            </a:r>
          </a:p>
          <a:p>
            <a:pPr algn="ctr"/>
            <a:r>
              <a:rPr lang="en-US" dirty="0"/>
              <a:t>(23276228)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446D2B-9B4C-99D6-338A-1B424AB7D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9583" y="3839348"/>
            <a:ext cx="1785258" cy="179961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83BE2-2B10-BD53-F81F-89F5D4D3927A}"/>
              </a:ext>
            </a:extLst>
          </p:cNvPr>
          <p:cNvCxnSpPr/>
          <p:nvPr/>
        </p:nvCxnSpPr>
        <p:spPr>
          <a:xfrm>
            <a:off x="1112062" y="2955636"/>
            <a:ext cx="37647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87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B5DF8-10B2-6A0E-14A2-B46DDA30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Faithfulness Assumption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FFA-FA17-A993-A579-E8C3211DC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		</a:t>
                </a:r>
                <a:r>
                  <a:rPr lang="en-US" sz="2000" dirty="0"/>
                  <a:t>Markov assumption: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G</m:t>
                    </m:r>
                    <m:r>
                      <m:rPr>
                        <m:nor/>
                      </m:rPr>
                      <a:rPr lang="en-US" sz="2000"/>
                      <m:t> 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| 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i="1" dirty="0"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P</m:t>
                    </m:r>
                    <m:r>
                      <m:rPr>
                        <m:nor/>
                      </m:rPr>
                      <a:rPr lang="en-US" sz="2000"/>
                      <m:t>  </m:t>
                    </m:r>
                    <m:r>
                      <m:rPr>
                        <m:nor/>
                      </m:rPr>
                      <a:rPr lang="en-US" sz="2000" i="1"/>
                      <m:t>Y</m:t>
                    </m:r>
                    <m:r>
                      <m:rPr>
                        <m:nor/>
                      </m:rPr>
                      <a:rPr lang="en-US" sz="2000" i="1"/>
                      <m:t>  |  </m:t>
                    </m:r>
                    <m:r>
                      <m:rPr>
                        <m:nor/>
                      </m:rPr>
                      <a:rPr lang="en-US" sz="2000" i="1"/>
                      <m:t>Z</m:t>
                    </m:r>
                    <m:r>
                      <m:rPr>
                        <m:nor/>
                      </m:rPr>
                      <a:rPr lang="en-US" sz="2000" i="1"/>
                      <m:t> </m:t>
                    </m:r>
                  </m:oMath>
                </a14:m>
                <a:endParaRPr lang="en-US" sz="2000" i="1" baseline="-25000" dirty="0"/>
              </a:p>
              <a:p>
                <a:pPr marL="0" indent="0">
                  <a:buNone/>
                </a:pPr>
                <a:endParaRPr lang="en-US" sz="2000" i="1" baseline="-25000" dirty="0"/>
              </a:p>
              <a:p>
                <a:pPr marL="0" indent="0">
                  <a:buNone/>
                </a:pPr>
                <a:r>
                  <a:rPr lang="en-US" sz="2000" baseline="-25000" dirty="0"/>
                  <a:t>                                                                                                                                </a:t>
                </a:r>
                <a:r>
                  <a:rPr lang="en-US" sz="2400" baseline="-25000" dirty="0"/>
                  <a:t>Causal graph                        Data</a:t>
                </a:r>
              </a:p>
              <a:p>
                <a:pPr marL="0" indent="0">
                  <a:buNone/>
                </a:pPr>
                <a:r>
                  <a:rPr lang="en-US" sz="2400" baseline="-25000" dirty="0"/>
                  <a:t>             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400" baseline="-25000" dirty="0"/>
                  <a:t>                                                                                                              Causal graph                        Data</a:t>
                </a:r>
              </a:p>
              <a:p>
                <a:pPr marL="0" indent="0">
                  <a:buNone/>
                </a:pPr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baseline="-25000" dirty="0"/>
                  <a:t>                                                         </a:t>
                </a:r>
                <a:endParaRPr lang="en-US" sz="2200" i="1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FFA-FA17-A993-A579-E8C3211DC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t="-59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453398B5-90A5-8E55-D9FA-F8585A1AFF60}"/>
              </a:ext>
            </a:extLst>
          </p:cNvPr>
          <p:cNvSpPr/>
          <p:nvPr/>
        </p:nvSpPr>
        <p:spPr>
          <a:xfrm rot="10800000">
            <a:off x="6809641" y="3586667"/>
            <a:ext cx="539931" cy="3877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A989DEC-09AC-8DC3-4FEF-736ADB5E0847}"/>
              </a:ext>
            </a:extLst>
          </p:cNvPr>
          <p:cNvSpPr/>
          <p:nvPr/>
        </p:nvSpPr>
        <p:spPr>
          <a:xfrm>
            <a:off x="6809640" y="2890623"/>
            <a:ext cx="539931" cy="38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F069154D-6098-E70D-7A8A-3958EBC2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5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B5DF8-10B2-6A0E-14A2-B46DDA30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Faithfulness Assumption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FFA-FA17-A993-A579-E8C3211DC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		</a:t>
                </a:r>
                <a:r>
                  <a:rPr lang="en-US" sz="2000" dirty="0"/>
                  <a:t>Markov assumption: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G</m:t>
                    </m:r>
                    <m:r>
                      <m:rPr>
                        <m:nor/>
                      </m:rPr>
                      <a:rPr lang="en-US" sz="2000"/>
                      <m:t> 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| 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i="1" dirty="0"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P</m:t>
                    </m:r>
                    <m:r>
                      <m:rPr>
                        <m:nor/>
                      </m:rPr>
                      <a:rPr lang="en-US" sz="2000"/>
                      <m:t>  </m:t>
                    </m:r>
                    <m:r>
                      <m:rPr>
                        <m:nor/>
                      </m:rPr>
                      <a:rPr lang="en-US" sz="2000" i="1"/>
                      <m:t>Y</m:t>
                    </m:r>
                    <m:r>
                      <m:rPr>
                        <m:nor/>
                      </m:rPr>
                      <a:rPr lang="en-US" sz="2000" i="1"/>
                      <m:t>  |  </m:t>
                    </m:r>
                    <m:r>
                      <m:rPr>
                        <m:nor/>
                      </m:rPr>
                      <a:rPr lang="en-US" sz="2000" i="1"/>
                      <m:t>Z</m:t>
                    </m:r>
                    <m:r>
                      <m:rPr>
                        <m:nor/>
                      </m:rPr>
                      <a:rPr lang="en-US" sz="2000" i="1"/>
                      <m:t> </m:t>
                    </m:r>
                  </m:oMath>
                </a14:m>
                <a:endParaRPr lang="en-US" sz="2000" i="1" baseline="-25000" dirty="0"/>
              </a:p>
              <a:p>
                <a:pPr marL="0" indent="0">
                  <a:buNone/>
                </a:pPr>
                <a:endParaRPr lang="en-US" sz="2000" i="1" baseline="-25000" dirty="0"/>
              </a:p>
              <a:p>
                <a:pPr marL="0" indent="0">
                  <a:buNone/>
                </a:pPr>
                <a:r>
                  <a:rPr lang="en-US" sz="2000" baseline="-25000" dirty="0"/>
                  <a:t>                                                                                                                                </a:t>
                </a:r>
                <a:r>
                  <a:rPr lang="en-US" sz="2400" baseline="-25000" dirty="0"/>
                  <a:t>Causal graph                        Data</a:t>
                </a:r>
              </a:p>
              <a:p>
                <a:pPr marL="0" indent="0">
                  <a:buNone/>
                </a:pPr>
                <a:r>
                  <a:rPr lang="en-US" sz="2400" baseline="-25000" dirty="0"/>
                  <a:t>             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400" baseline="-25000" dirty="0"/>
                  <a:t>                                                                                                              Causal graph                        Data</a:t>
                </a:r>
              </a:p>
              <a:p>
                <a:pPr marL="0" indent="0" algn="ctr">
                  <a:buNone/>
                </a:pPr>
                <a:endParaRPr lang="en-US" sz="2400" baseline="-25000" dirty="0"/>
              </a:p>
              <a:p>
                <a:pPr marL="0" indent="0" algn="ctr">
                  <a:buNone/>
                </a:pPr>
                <a:r>
                  <a:rPr lang="en-US" sz="2000" dirty="0"/>
                  <a:t>Faithfulness: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G</m:t>
                    </m:r>
                    <m:r>
                      <a:rPr lang="en-US" sz="20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 | 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⟸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P</m:t>
                    </m:r>
                    <m:r>
                      <m:rPr>
                        <m:nor/>
                      </m:rPr>
                      <a:rPr lang="en-US" sz="2000" b="0" i="0" baseline="-25000" smtClean="0"/>
                      <m:t> </m:t>
                    </m:r>
                    <m:r>
                      <m:rPr>
                        <m:nor/>
                      </m:rPr>
                      <a:rPr lang="en-US" sz="2000"/>
                      <m:t>Y</m:t>
                    </m:r>
                    <m:r>
                      <m:rPr>
                        <m:nor/>
                      </m:rPr>
                      <a:rPr lang="en-US" sz="2000"/>
                      <m:t>  |  </m:t>
                    </m:r>
                    <m:r>
                      <m:rPr>
                        <m:nor/>
                      </m:rPr>
                      <a:rPr lang="en-US" sz="2000"/>
                      <m:t>Z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baseline="-25000" dirty="0"/>
                  <a:t>                                                         </a:t>
                </a:r>
                <a:endParaRPr lang="en-US" sz="2200" i="1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6FFA-FA17-A993-A579-E8C3211DC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t="-59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453398B5-90A5-8E55-D9FA-F8585A1AFF60}"/>
              </a:ext>
            </a:extLst>
          </p:cNvPr>
          <p:cNvSpPr/>
          <p:nvPr/>
        </p:nvSpPr>
        <p:spPr>
          <a:xfrm rot="10800000">
            <a:off x="6809641" y="3586667"/>
            <a:ext cx="539931" cy="3877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A989DEC-09AC-8DC3-4FEF-736ADB5E0847}"/>
              </a:ext>
            </a:extLst>
          </p:cNvPr>
          <p:cNvSpPr/>
          <p:nvPr/>
        </p:nvSpPr>
        <p:spPr>
          <a:xfrm>
            <a:off x="6809640" y="2890623"/>
            <a:ext cx="539931" cy="38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F069154D-6098-E70D-7A8A-3958EBC2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2F60D-E84B-83C1-5301-3BAF0723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Violation of Faithfulness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24502" y="2228087"/>
                <a:ext cx="9542996" cy="3948876"/>
              </a:xfrm>
              <a:prstGeom prst="rect">
                <a:avLst/>
              </a:prstGeom>
            </p:spPr>
            <p:txBody>
              <a:bodyPr/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2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Faithfulness: </a:t>
                </a:r>
                <a14:m>
                  <m:oMath xmlns:m="http://schemas.openxmlformats.org/officeDocument/2006/math">
                    <m:r>
                      <a:rPr lang="en-US" sz="252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520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52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52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520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G</m:t>
                    </m:r>
                    <m:r>
                      <m:rPr>
                        <m:nor/>
                      </m:rPr>
                      <a:rPr lang="en-US" sz="252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|  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𝑍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⟸ </m:t>
                    </m:r>
                    <m:r>
                      <a:rPr lang="en-US" sz="252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520" i="1" kern="1200" dirty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52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520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P</m:t>
                    </m:r>
                    <m:r>
                      <m:rPr>
                        <m:nor/>
                      </m:rPr>
                      <a:rPr lang="en-US" sz="252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520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Y</m:t>
                    </m:r>
                    <m:r>
                      <m:rPr>
                        <m:nor/>
                      </m:rPr>
                      <a:rPr lang="en-US" sz="2520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|  </m:t>
                    </m:r>
                    <m:r>
                      <m:rPr>
                        <m:nor/>
                      </m:rPr>
                      <a:rPr lang="en-US" sz="2520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Z</m:t>
                    </m:r>
                  </m:oMath>
                </a14:m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                                           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502" y="2228087"/>
                <a:ext cx="9542996" cy="3948876"/>
              </a:xfrm>
              <a:prstGeom prst="rect">
                <a:avLst/>
              </a:prstGeom>
              <a:blipFill>
                <a:blip r:embed="rId2"/>
                <a:stretch>
                  <a:fillRect l="-1064" t="-12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60058D6-9D3D-08FB-FC21-EF39D1E335A9}"/>
              </a:ext>
            </a:extLst>
          </p:cNvPr>
          <p:cNvSpPr/>
          <p:nvPr/>
        </p:nvSpPr>
        <p:spPr>
          <a:xfrm>
            <a:off x="5430925" y="3332181"/>
            <a:ext cx="462182" cy="483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en-US" i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A93C2-D6CA-99F4-52B5-D86B2132B47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703510" y="3744609"/>
            <a:ext cx="795100" cy="506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117EFB-8DFC-9CAB-4AAC-CA7832677511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5600943" y="4705950"/>
            <a:ext cx="863738" cy="639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698B3-B496-3A40-A127-5AE8D8C7897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842766" y="3741586"/>
            <a:ext cx="646630" cy="63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E2A115-B552-8ECE-71EE-4F23C77BBC0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671882" y="4677075"/>
            <a:ext cx="602249" cy="668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1D14B76-5840-1443-02DA-BE4FCD38FC7B}"/>
              </a:ext>
            </a:extLst>
          </p:cNvPr>
          <p:cNvSpPr/>
          <p:nvPr/>
        </p:nvSpPr>
        <p:spPr>
          <a:xfrm>
            <a:off x="4361733" y="4193886"/>
            <a:ext cx="462182" cy="483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endParaRPr lang="en-US" i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3BC7FC-DF19-87BA-B659-FC4EA2D99511}"/>
              </a:ext>
            </a:extLst>
          </p:cNvPr>
          <p:cNvSpPr/>
          <p:nvPr/>
        </p:nvSpPr>
        <p:spPr>
          <a:xfrm>
            <a:off x="5218803" y="5275046"/>
            <a:ext cx="462182" cy="483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US" i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A47EEB-3645-2F20-3F44-51E37E101BC9}"/>
              </a:ext>
            </a:extLst>
          </p:cNvPr>
          <p:cNvSpPr/>
          <p:nvPr/>
        </p:nvSpPr>
        <p:spPr>
          <a:xfrm>
            <a:off x="6421711" y="4282100"/>
            <a:ext cx="462182" cy="483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en-US" i="1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6F57A6E-F4BF-A6BA-182B-E8B05687F57F}"/>
              </a:ext>
            </a:extLst>
          </p:cNvPr>
          <p:cNvCxnSpPr>
            <a:cxnSpLocks noChangeAspect="1"/>
          </p:cNvCxnSpPr>
          <p:nvPr/>
        </p:nvCxnSpPr>
        <p:spPr>
          <a:xfrm rot="10800000" flipV="1">
            <a:off x="5207880" y="3510142"/>
            <a:ext cx="228692" cy="1985890"/>
          </a:xfrm>
          <a:prstGeom prst="curvedConnector3">
            <a:avLst>
              <a:gd name="adj1" fmla="val 567037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734B98E-0A95-C5AA-BC66-033EFC3F541B}"/>
              </a:ext>
            </a:extLst>
          </p:cNvPr>
          <p:cNvCxnSpPr>
            <a:cxnSpLocks noChangeAspect="1"/>
          </p:cNvCxnSpPr>
          <p:nvPr/>
        </p:nvCxnSpPr>
        <p:spPr>
          <a:xfrm rot="10800000" flipV="1">
            <a:off x="5681735" y="3530750"/>
            <a:ext cx="228692" cy="1985890"/>
          </a:xfrm>
          <a:prstGeom prst="curvedConnector3">
            <a:avLst>
              <a:gd name="adj1" fmla="val -521535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D153604F-EB88-81D8-119C-4811842E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4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2F60D-E84B-83C1-5301-3BAF0723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Violation of Faithfulness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8316" y="2274243"/>
                <a:ext cx="9415712" cy="3896207"/>
              </a:xfrm>
              <a:prstGeom prst="rect">
                <a:avLst/>
              </a:prstGeom>
            </p:spPr>
            <p:txBody>
              <a:bodyPr/>
              <a:lstStyle/>
              <a:p>
                <a:pPr defTabSz="813816">
                  <a:spcAft>
                    <a:spcPts val="600"/>
                  </a:spcAft>
                </a:pPr>
                <a:r>
                  <a:rPr lang="en-US" sz="249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Faithfulness: </a:t>
                </a:r>
                <a14:m>
                  <m:oMath xmlns:m="http://schemas.openxmlformats.org/officeDocument/2006/math">
                    <m:r>
                      <a:rPr lang="en-US" sz="2492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492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492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492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G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|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𝑍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⟸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492" i="1" kern="1200" dirty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492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P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Y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|  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Z</m:t>
                    </m:r>
                  </m:oMath>
                </a14:m>
                <a:endParaRPr lang="en-US" sz="249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:endParaRPr lang="en-US" sz="249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:r>
                  <a:rPr lang="en-US" sz="2136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36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136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136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136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D</m:t>
                    </m:r>
                  </m:oMath>
                </a14:m>
                <a:endParaRPr lang="en-US" sz="2136" i="1" dirty="0"/>
              </a:p>
              <a:p>
                <a:pPr defTabSz="813816">
                  <a:spcAft>
                    <a:spcPts val="600"/>
                  </a:spcAft>
                </a:pPr>
                <a:endParaRPr lang="en-US" sz="2136" i="1" dirty="0"/>
              </a:p>
              <a:p>
                <a:pPr defTabSz="813816">
                  <a:spcAft>
                    <a:spcPts val="600"/>
                  </a:spcAft>
                </a:pPr>
                <a:r>
                  <a:rPr lang="en-US" sz="160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but A and D aren’t d-separated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16" y="2274243"/>
                <a:ext cx="9415712" cy="3896207"/>
              </a:xfrm>
              <a:prstGeom prst="rect">
                <a:avLst/>
              </a:prstGeom>
              <a:blipFill>
                <a:blip r:embed="rId2"/>
                <a:stretch>
                  <a:fillRect l="-1078" t="-16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60058D6-9D3D-08FB-FC21-EF39D1E335A9}"/>
              </a:ext>
            </a:extLst>
          </p:cNvPr>
          <p:cNvSpPr/>
          <p:nvPr/>
        </p:nvSpPr>
        <p:spPr>
          <a:xfrm>
            <a:off x="5171262" y="3320002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en-US" i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A93C2-D6CA-99F4-52B5-D86B2132B47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436460" y="3726929"/>
            <a:ext cx="801584" cy="549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117EFB-8DFC-9CAB-4AAC-CA7832677511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5346308" y="4725570"/>
            <a:ext cx="852218" cy="631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698B3-B496-3A40-A127-5AE8D8C78970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5560498" y="3726929"/>
            <a:ext cx="638028" cy="650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E2A115-B552-8ECE-71EE-4F23C77BBC0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29638" y="4697080"/>
            <a:ext cx="594216" cy="65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1D14B76-5840-1443-02DA-BE4FCD38FC7B}"/>
              </a:ext>
            </a:extLst>
          </p:cNvPr>
          <p:cNvSpPr/>
          <p:nvPr/>
        </p:nvSpPr>
        <p:spPr>
          <a:xfrm>
            <a:off x="4099242" y="4220335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endParaRPr lang="en-US" i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3BC7FC-DF19-87BA-B659-FC4EA2D99511}"/>
              </a:ext>
            </a:extLst>
          </p:cNvPr>
          <p:cNvSpPr/>
          <p:nvPr/>
        </p:nvSpPr>
        <p:spPr>
          <a:xfrm>
            <a:off x="4957072" y="5287075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US" i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A47EEB-3645-2F20-3F44-51E37E101BC9}"/>
              </a:ext>
            </a:extLst>
          </p:cNvPr>
          <p:cNvSpPr/>
          <p:nvPr/>
        </p:nvSpPr>
        <p:spPr>
          <a:xfrm>
            <a:off x="6131744" y="4307373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en-US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03135-1F86-E19A-18F2-16C6C8DC12F6}"/>
              </a:ext>
            </a:extLst>
          </p:cNvPr>
          <p:cNvSpPr txBox="1"/>
          <p:nvPr/>
        </p:nvSpPr>
        <p:spPr>
          <a:xfrm>
            <a:off x="4467552" y="3768811"/>
            <a:ext cx="348172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56D19-37BE-8B7F-493D-82E166C0253E}"/>
              </a:ext>
            </a:extLst>
          </p:cNvPr>
          <p:cNvSpPr txBox="1"/>
          <p:nvPr/>
        </p:nvSpPr>
        <p:spPr>
          <a:xfrm>
            <a:off x="5704531" y="4997711"/>
            <a:ext cx="332142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𝛿</a:t>
            </a: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50051-E9FE-86D5-C0B2-C374296023B8}"/>
              </a:ext>
            </a:extLst>
          </p:cNvPr>
          <p:cNvSpPr txBox="1"/>
          <p:nvPr/>
        </p:nvSpPr>
        <p:spPr>
          <a:xfrm>
            <a:off x="4389693" y="4956374"/>
            <a:ext cx="335348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63CF1-F6DC-66E7-448A-339B7C6DA7B5}"/>
              </a:ext>
            </a:extLst>
          </p:cNvPr>
          <p:cNvSpPr txBox="1"/>
          <p:nvPr/>
        </p:nvSpPr>
        <p:spPr>
          <a:xfrm>
            <a:off x="5847503" y="3735095"/>
            <a:ext cx="349776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𝜸</a:t>
            </a:r>
            <a:endParaRPr lang="en-US" sz="2400" i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AC2FF-D513-F920-79B6-536C49C4484A}"/>
              </a:ext>
            </a:extLst>
          </p:cNvPr>
          <p:cNvSpPr txBox="1"/>
          <p:nvPr/>
        </p:nvSpPr>
        <p:spPr>
          <a:xfrm>
            <a:off x="7514213" y="2228087"/>
            <a:ext cx="3575266" cy="412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:=  </a:t>
            </a: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  A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:=  𝜸 A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:=  </a:t>
            </a: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 B + </a:t>
            </a: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𝛿 C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endParaRPr lang="en-US" sz="21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endParaRPr lang="en-US" sz="21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1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13816">
              <a:spcAft>
                <a:spcPts val="600"/>
              </a:spcAft>
            </a:pPr>
            <a:endParaRPr lang="en-US" sz="21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endParaRPr lang="en-US" sz="240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A596735-521D-0E1A-31E8-426FE943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2F60D-E84B-83C1-5301-3BAF0723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Violation of Faithfulness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8316" y="2274243"/>
                <a:ext cx="9850916" cy="3896207"/>
              </a:xfrm>
              <a:prstGeom prst="rect">
                <a:avLst/>
              </a:prstGeom>
            </p:spPr>
            <p:txBody>
              <a:bodyPr/>
              <a:lstStyle/>
              <a:p>
                <a:pPr defTabSz="813816">
                  <a:spcAft>
                    <a:spcPts val="600"/>
                  </a:spcAft>
                </a:pPr>
                <a:r>
                  <a:rPr lang="en-US" sz="249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Faithfulness: </a:t>
                </a:r>
                <a14:m>
                  <m:oMath xmlns:m="http://schemas.openxmlformats.org/officeDocument/2006/math">
                    <m:r>
                      <a:rPr lang="en-US" sz="2492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492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492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492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G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| 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𝑍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⟸ </m:t>
                    </m:r>
                    <m:r>
                      <a:rPr lang="en-US" sz="2492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m:rPr>
                        <m:nor/>
                      </m:rPr>
                      <a:rPr lang="en-US" sz="2492" i="1" kern="1200" dirty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492" kern="1200" baseline="-250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P</m:t>
                    </m:r>
                    <m:r>
                      <m:rPr>
                        <m:nor/>
                      </m:rPr>
                      <a:rPr lang="en-US" sz="2492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Y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|  </m:t>
                    </m:r>
                    <m:r>
                      <m:rPr>
                        <m:nor/>
                      </m:rPr>
                      <a:rPr lang="en-US" sz="2492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Z</m:t>
                    </m:r>
                  </m:oMath>
                </a14:m>
                <a:endParaRPr lang="en-US" sz="249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:endParaRPr lang="en-US" sz="249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:r>
                  <a:rPr lang="en-US" sz="2136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36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136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⫫</m:t>
                    </m:r>
                    <m:r>
                      <m:rPr>
                        <m:nor/>
                      </m:rPr>
                      <a:rPr lang="en-US" sz="2136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nor/>
                      </m:rPr>
                      <a:rPr lang="en-US" sz="2136" i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rPr>
                      <m:t>D</m:t>
                    </m:r>
                  </m:oMath>
                </a14:m>
                <a:endParaRPr lang="en-US" sz="2136" i="1" dirty="0"/>
              </a:p>
              <a:p>
                <a:pPr defTabSz="813816">
                  <a:spcAft>
                    <a:spcPts val="600"/>
                  </a:spcAft>
                </a:pPr>
                <a:endParaRPr lang="en-US" sz="2136" i="1" dirty="0"/>
              </a:p>
              <a:p>
                <a:pPr defTabSz="813816">
                  <a:spcAft>
                    <a:spcPts val="600"/>
                  </a:spcAft>
                </a:pPr>
                <a:r>
                  <a:rPr lang="en-US" sz="160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but A and D aren’t d-separated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8202-762A-419B-8825-679CA784F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16" y="2274243"/>
                <a:ext cx="9850916" cy="3896207"/>
              </a:xfrm>
              <a:prstGeom prst="rect">
                <a:avLst/>
              </a:prstGeom>
              <a:blipFill>
                <a:blip r:embed="rId2"/>
                <a:stretch>
                  <a:fillRect l="-1030" t="-16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60058D6-9D3D-08FB-FC21-EF39D1E335A9}"/>
              </a:ext>
            </a:extLst>
          </p:cNvPr>
          <p:cNvSpPr/>
          <p:nvPr/>
        </p:nvSpPr>
        <p:spPr>
          <a:xfrm>
            <a:off x="5171262" y="3320002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en-US" i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A93C2-D6CA-99F4-52B5-D86B2132B47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436460" y="3726929"/>
            <a:ext cx="801584" cy="549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117EFB-8DFC-9CAB-4AAC-CA7832677511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5346308" y="4725570"/>
            <a:ext cx="852218" cy="631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698B3-B496-3A40-A127-5AE8D8C78970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5560498" y="3726929"/>
            <a:ext cx="638028" cy="650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E2A115-B552-8ECE-71EE-4F23C77BBC0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29638" y="4697080"/>
            <a:ext cx="594216" cy="65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1D14B76-5840-1443-02DA-BE4FCD38FC7B}"/>
              </a:ext>
            </a:extLst>
          </p:cNvPr>
          <p:cNvSpPr/>
          <p:nvPr/>
        </p:nvSpPr>
        <p:spPr>
          <a:xfrm>
            <a:off x="4099242" y="4220335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endParaRPr lang="en-US" i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3BC7FC-DF19-87BA-B659-FC4EA2D99511}"/>
              </a:ext>
            </a:extLst>
          </p:cNvPr>
          <p:cNvSpPr/>
          <p:nvPr/>
        </p:nvSpPr>
        <p:spPr>
          <a:xfrm>
            <a:off x="4957072" y="5287075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US" i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A47EEB-3645-2F20-3F44-51E37E101BC9}"/>
              </a:ext>
            </a:extLst>
          </p:cNvPr>
          <p:cNvSpPr/>
          <p:nvPr/>
        </p:nvSpPr>
        <p:spPr>
          <a:xfrm>
            <a:off x="6131744" y="4307373"/>
            <a:ext cx="456018" cy="476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en-US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03135-1F86-E19A-18F2-16C6C8DC12F6}"/>
              </a:ext>
            </a:extLst>
          </p:cNvPr>
          <p:cNvSpPr txBox="1"/>
          <p:nvPr/>
        </p:nvSpPr>
        <p:spPr>
          <a:xfrm>
            <a:off x="4467552" y="3768811"/>
            <a:ext cx="348172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56D19-37BE-8B7F-493D-82E166C0253E}"/>
              </a:ext>
            </a:extLst>
          </p:cNvPr>
          <p:cNvSpPr txBox="1"/>
          <p:nvPr/>
        </p:nvSpPr>
        <p:spPr>
          <a:xfrm>
            <a:off x="5704531" y="4997711"/>
            <a:ext cx="332142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𝛿</a:t>
            </a: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50051-E9FE-86D5-C0B2-C374296023B8}"/>
              </a:ext>
            </a:extLst>
          </p:cNvPr>
          <p:cNvSpPr txBox="1"/>
          <p:nvPr/>
        </p:nvSpPr>
        <p:spPr>
          <a:xfrm>
            <a:off x="4389693" y="4956374"/>
            <a:ext cx="335348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63CF1-F6DC-66E7-448A-339B7C6DA7B5}"/>
              </a:ext>
            </a:extLst>
          </p:cNvPr>
          <p:cNvSpPr txBox="1"/>
          <p:nvPr/>
        </p:nvSpPr>
        <p:spPr>
          <a:xfrm>
            <a:off x="5847503" y="3735095"/>
            <a:ext cx="349776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𝜸</a:t>
            </a:r>
            <a:endParaRPr lang="en-US" sz="2400" i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AC2FF-D513-F920-79B6-536C49C4484A}"/>
              </a:ext>
            </a:extLst>
          </p:cNvPr>
          <p:cNvSpPr txBox="1"/>
          <p:nvPr/>
        </p:nvSpPr>
        <p:spPr>
          <a:xfrm>
            <a:off x="7514213" y="2228087"/>
            <a:ext cx="3575266" cy="281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:=  </a:t>
            </a:r>
            <a:r>
              <a:rPr lang="en-US" sz="2136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  A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:=  𝜸 A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:=  </a:t>
            </a:r>
            <a:r>
              <a:rPr lang="en-US" sz="2136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 B + </a:t>
            </a:r>
            <a:r>
              <a:rPr lang="en-US" sz="21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𝛿 C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dirty="0"/>
              <a:t>D = (</a:t>
            </a:r>
            <a:r>
              <a:rPr lang="en-US" sz="2136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r>
              <a:rPr lang="en-US" sz="2136" dirty="0"/>
              <a:t> β + 𝜸 𝛿) A</a:t>
            </a:r>
          </a:p>
          <a:p>
            <a:pPr algn="ctr" defTabSz="813816">
              <a:lnSpc>
                <a:spcPct val="150000"/>
              </a:lnSpc>
              <a:spcAft>
                <a:spcPts val="600"/>
              </a:spcAft>
            </a:pPr>
            <a:r>
              <a:rPr lang="en-US" sz="2136" dirty="0"/>
              <a:t>Paths cancel if </a:t>
            </a:r>
            <a:r>
              <a:rPr lang="en-US" sz="2136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𝛼</a:t>
            </a:r>
            <a:r>
              <a:rPr lang="en-US" sz="2136" dirty="0"/>
              <a:t> β = - 𝜸  𝛿</a:t>
            </a:r>
            <a:r>
              <a:rPr lang="en-US" sz="2136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13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A596735-521D-0E1A-31E8-426FE943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BA99B-5B74-C2B5-420D-64CEF316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Causal Sufficiency and Acyclicity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E70FAED-BB9E-561F-C7D5-0DDF3C8AB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043853"/>
              </p:ext>
            </p:extLst>
          </p:nvPr>
        </p:nvGraphicFramePr>
        <p:xfrm>
          <a:off x="746760" y="2203449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033D991E-EE7A-5A62-0F38-CC96D663D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5AF74-7991-4168-CC83-52381E7A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DE" sz="4600"/>
              <a:t>Causal discovery methods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DE6F-DF1E-AC61-72D7-969D8DB4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DE" sz="2200" dirty="0"/>
              <a:t>Constraint-based</a:t>
            </a:r>
          </a:p>
          <a:p>
            <a:pPr algn="just"/>
            <a:r>
              <a:rPr lang="en-DE" sz="2200" dirty="0"/>
              <a:t>Score-based</a:t>
            </a: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338D6D44-211C-5046-B83D-4DF28F6BD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9" r="208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57ED4111-1108-B7B0-BC06-4F581F12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1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DA51F-DFD4-AB3A-5030-DF651439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DE" sz="5400"/>
              <a:t>Constraint-based method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A blue and white logo&#10;&#10;Description automatically generated">
            <a:extLst>
              <a:ext uri="{FF2B5EF4-FFF2-40B4-BE49-F238E27FC236}">
                <a16:creationId xmlns:a16="http://schemas.microsoft.com/office/drawing/2014/main" id="{7964A3D7-F823-3655-96DF-E11D063F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0F6883-6FF6-7DFA-4248-6135A34AB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924251"/>
              </p:ext>
            </p:extLst>
          </p:nvPr>
        </p:nvGraphicFramePr>
        <p:xfrm>
          <a:off x="4656488" y="956791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9081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FFC47-B32B-FF5B-0BD7-6A0C175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D-separation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68A4D6-6E0E-A1CF-8D60-59EA44525DDF}"/>
              </a:ext>
            </a:extLst>
          </p:cNvPr>
          <p:cNvSpPr/>
          <p:nvPr/>
        </p:nvSpPr>
        <p:spPr>
          <a:xfrm>
            <a:off x="5803338" y="2228087"/>
            <a:ext cx="644234" cy="53379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>
                <a:solidFill>
                  <a:srgbClr val="FFFFFF"/>
                </a:solidFill>
                <a:latin typeface="Aptos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9C3A6E-E945-25E2-ECF7-92221008DDE1}"/>
              </a:ext>
            </a:extLst>
          </p:cNvPr>
          <p:cNvSpPr/>
          <p:nvPr/>
        </p:nvSpPr>
        <p:spPr>
          <a:xfrm>
            <a:off x="4562640" y="2237511"/>
            <a:ext cx="524591" cy="52459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293121-1B71-3B31-83CC-7F24DC9BB9E3}"/>
              </a:ext>
            </a:extLst>
          </p:cNvPr>
          <p:cNvSpPr/>
          <p:nvPr/>
        </p:nvSpPr>
        <p:spPr>
          <a:xfrm>
            <a:off x="7150128" y="2228264"/>
            <a:ext cx="542998" cy="5337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CA073D-CDAD-587E-245D-85C59A750A0B}"/>
              </a:ext>
            </a:extLst>
          </p:cNvPr>
          <p:cNvSpPr/>
          <p:nvPr/>
        </p:nvSpPr>
        <p:spPr>
          <a:xfrm>
            <a:off x="5740449" y="3107647"/>
            <a:ext cx="706686" cy="57192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C59FF2-6648-DF25-AA29-976988A54455}"/>
              </a:ext>
            </a:extLst>
          </p:cNvPr>
          <p:cNvSpPr/>
          <p:nvPr/>
        </p:nvSpPr>
        <p:spPr>
          <a:xfrm>
            <a:off x="4737867" y="3982865"/>
            <a:ext cx="589014" cy="524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135F1B-0D23-8603-EF9B-5F9E086D3A24}"/>
              </a:ext>
            </a:extLst>
          </p:cNvPr>
          <p:cNvSpPr/>
          <p:nvPr/>
        </p:nvSpPr>
        <p:spPr>
          <a:xfrm>
            <a:off x="6902954" y="3985722"/>
            <a:ext cx="648180" cy="562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C77C60-FB70-D013-780B-133E68C94024}"/>
              </a:ext>
            </a:extLst>
          </p:cNvPr>
          <p:cNvSpPr/>
          <p:nvPr/>
        </p:nvSpPr>
        <p:spPr>
          <a:xfrm>
            <a:off x="4498874" y="5031658"/>
            <a:ext cx="650955" cy="546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4E1476-D183-5B4E-4B2E-137F305F157B}"/>
              </a:ext>
            </a:extLst>
          </p:cNvPr>
          <p:cNvSpPr/>
          <p:nvPr/>
        </p:nvSpPr>
        <p:spPr>
          <a:xfrm>
            <a:off x="7079026" y="4939333"/>
            <a:ext cx="610636" cy="5473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9867F0-60D8-3A91-451B-A2F549AEF6BB}"/>
              </a:ext>
            </a:extLst>
          </p:cNvPr>
          <p:cNvSpPr/>
          <p:nvPr/>
        </p:nvSpPr>
        <p:spPr>
          <a:xfrm>
            <a:off x="5806335" y="5621840"/>
            <a:ext cx="659866" cy="55512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04B90BB-C22D-AE1D-535C-3D7BB5B48053}"/>
              </a:ext>
            </a:extLst>
          </p:cNvPr>
          <p:cNvSpPr/>
          <p:nvPr/>
        </p:nvSpPr>
        <p:spPr>
          <a:xfrm>
            <a:off x="5124176" y="2375406"/>
            <a:ext cx="671845" cy="2484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BB17B13-34D3-FA1E-BB33-A3E802CA1225}"/>
              </a:ext>
            </a:extLst>
          </p:cNvPr>
          <p:cNvSpPr/>
          <p:nvPr/>
        </p:nvSpPr>
        <p:spPr>
          <a:xfrm>
            <a:off x="6458661" y="2375405"/>
            <a:ext cx="625828" cy="230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32B24-FCFB-E237-B5EF-0DE7B402A38B}"/>
              </a:ext>
            </a:extLst>
          </p:cNvPr>
          <p:cNvSpPr/>
          <p:nvPr/>
        </p:nvSpPr>
        <p:spPr>
          <a:xfrm rot="8340000">
            <a:off x="5145160" y="3684671"/>
            <a:ext cx="697409" cy="2349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BDBAD57-20D1-85A9-D49E-E51E7A772CCD}"/>
              </a:ext>
            </a:extLst>
          </p:cNvPr>
          <p:cNvSpPr/>
          <p:nvPr/>
        </p:nvSpPr>
        <p:spPr>
          <a:xfrm rot="2340000">
            <a:off x="6377282" y="3683463"/>
            <a:ext cx="706904" cy="2254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D3426-24CD-E798-9DC1-76676BB4223A}"/>
              </a:ext>
            </a:extLst>
          </p:cNvPr>
          <p:cNvSpPr txBox="1"/>
          <p:nvPr/>
        </p:nvSpPr>
        <p:spPr>
          <a:xfrm>
            <a:off x="879962" y="2234048"/>
            <a:ext cx="23750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A</a:t>
            </a:r>
            <a:r>
              <a:rPr lang="en-US" sz="2800" b="1">
                <a:ea typeface="+mn-lt"/>
                <a:cs typeface="+mn-lt"/>
              </a:rPr>
              <a:t> </a:t>
            </a:r>
            <a:r>
              <a:rPr lang="en-US" sz="3600"/>
              <a:t>⫫</a:t>
            </a:r>
            <a:r>
              <a:rPr lang="en-US" sz="2800" b="1" i="1">
                <a:ea typeface="+mn-lt"/>
                <a:cs typeface="+mn-lt"/>
              </a:rPr>
              <a:t> C</a:t>
            </a:r>
            <a:r>
              <a:rPr lang="en-US" sz="2800" b="1">
                <a:ea typeface="+mn-lt"/>
                <a:cs typeface="+mn-lt"/>
              </a:rPr>
              <a:t> | </a:t>
            </a:r>
            <a:r>
              <a:rPr lang="en-US" sz="2800" b="1" i="1">
                <a:ea typeface="+mn-lt"/>
                <a:cs typeface="+mn-lt"/>
              </a:rPr>
              <a:t>B</a:t>
            </a:r>
            <a:endParaRPr lang="en-US" i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4ED5E-57B1-7C5C-82BB-AC0A3AC603F2}"/>
              </a:ext>
            </a:extLst>
          </p:cNvPr>
          <p:cNvSpPr txBox="1"/>
          <p:nvPr/>
        </p:nvSpPr>
        <p:spPr>
          <a:xfrm>
            <a:off x="874355" y="36310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A</a:t>
            </a:r>
            <a:r>
              <a:rPr lang="en-US" sz="2800" b="1">
                <a:ea typeface="+mn-lt"/>
                <a:cs typeface="+mn-lt"/>
              </a:rPr>
              <a:t> </a:t>
            </a:r>
            <a:r>
              <a:rPr lang="en-US" sz="3600"/>
              <a:t>⫫</a:t>
            </a:r>
            <a:r>
              <a:rPr lang="en-US" sz="2800" b="1" i="1">
                <a:ea typeface="+mn-lt"/>
                <a:cs typeface="+mn-lt"/>
              </a:rPr>
              <a:t> C</a:t>
            </a:r>
            <a:r>
              <a:rPr lang="en-US" sz="2800" b="1">
                <a:ea typeface="+mn-lt"/>
                <a:cs typeface="+mn-lt"/>
              </a:rPr>
              <a:t> | </a:t>
            </a:r>
            <a:r>
              <a:rPr lang="en-US" sz="2800" b="1" i="1">
                <a:ea typeface="+mn-lt"/>
                <a:cs typeface="+mn-lt"/>
              </a:rPr>
              <a:t>B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5E299C-1042-674B-C51C-11F1B160B5E0}"/>
              </a:ext>
            </a:extLst>
          </p:cNvPr>
          <p:cNvSpPr txBox="1"/>
          <p:nvPr/>
        </p:nvSpPr>
        <p:spPr>
          <a:xfrm>
            <a:off x="874355" y="530505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A</a:t>
            </a:r>
            <a:r>
              <a:rPr lang="en-US" sz="2800" b="1">
                <a:ea typeface="+mn-lt"/>
                <a:cs typeface="+mn-lt"/>
              </a:rPr>
              <a:t> </a:t>
            </a:r>
            <a:r>
              <a:rPr lang="en-US" sz="3600"/>
              <a:t>⫫</a:t>
            </a:r>
            <a:r>
              <a:rPr lang="en-US" sz="2800" b="1" i="1">
                <a:ea typeface="+mn-lt"/>
                <a:cs typeface="+mn-lt"/>
              </a:rPr>
              <a:t> C</a:t>
            </a:r>
            <a:r>
              <a:rPr lang="en-US" sz="2800" b="1">
                <a:ea typeface="+mn-lt"/>
                <a:cs typeface="+mn-lt"/>
              </a:rPr>
              <a:t> | </a:t>
            </a:r>
            <a:r>
              <a:rPr lang="en-US" sz="2800" b="1" i="1">
                <a:ea typeface="+mn-lt"/>
                <a:cs typeface="+mn-lt"/>
              </a:rPr>
              <a:t>B</a:t>
            </a:r>
            <a:endParaRPr lang="en-US" sz="2800">
              <a:ea typeface="+mn-lt"/>
              <a:cs typeface="+mn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30A490-A649-6C63-0C06-897254F0F8FD}"/>
              </a:ext>
            </a:extLst>
          </p:cNvPr>
          <p:cNvCxnSpPr>
            <a:cxnSpLocks/>
          </p:cNvCxnSpPr>
          <p:nvPr/>
        </p:nvCxnSpPr>
        <p:spPr>
          <a:xfrm>
            <a:off x="1317024" y="5489231"/>
            <a:ext cx="215214" cy="29256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9F747D-3BBE-99E0-5723-057D4C35897B}"/>
              </a:ext>
            </a:extLst>
          </p:cNvPr>
          <p:cNvSpPr txBox="1"/>
          <p:nvPr/>
        </p:nvSpPr>
        <p:spPr>
          <a:xfrm>
            <a:off x="9501809" y="2305878"/>
            <a:ext cx="77617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DE"/>
              <a:t>Chain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71F3C-C97C-2572-75F9-869858AF4285}"/>
              </a:ext>
            </a:extLst>
          </p:cNvPr>
          <p:cNvSpPr txBox="1"/>
          <p:nvPr/>
        </p:nvSpPr>
        <p:spPr>
          <a:xfrm>
            <a:off x="9563995" y="3790330"/>
            <a:ext cx="61933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DE"/>
              <a:t>Fork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93E96-8D3F-69B6-21B5-99AAD524AA28}"/>
              </a:ext>
            </a:extLst>
          </p:cNvPr>
          <p:cNvSpPr txBox="1"/>
          <p:nvPr/>
        </p:nvSpPr>
        <p:spPr>
          <a:xfrm>
            <a:off x="9504701" y="5437174"/>
            <a:ext cx="9733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DE" dirty="0"/>
              <a:t>Collider</a:t>
            </a:r>
          </a:p>
        </p:txBody>
      </p:sp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862CAC68-7C1C-0673-F58F-48F6CE2E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A8BF0C-D518-D861-C0D7-F1DFBCEA6345}"/>
              </a:ext>
            </a:extLst>
          </p:cNvPr>
          <p:cNvSpPr/>
          <p:nvPr/>
        </p:nvSpPr>
        <p:spPr>
          <a:xfrm>
            <a:off x="4383074" y="1995055"/>
            <a:ext cx="3453561" cy="885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78AFE-E619-A70E-66AF-B48694AF8E16}"/>
              </a:ext>
            </a:extLst>
          </p:cNvPr>
          <p:cNvSpPr/>
          <p:nvPr/>
        </p:nvSpPr>
        <p:spPr>
          <a:xfrm>
            <a:off x="4383074" y="3022810"/>
            <a:ext cx="3453561" cy="169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356999-EB75-5427-5C03-10EFAEF06CA6}"/>
              </a:ext>
            </a:extLst>
          </p:cNvPr>
          <p:cNvSpPr/>
          <p:nvPr/>
        </p:nvSpPr>
        <p:spPr>
          <a:xfrm>
            <a:off x="4383073" y="4856091"/>
            <a:ext cx="3453561" cy="169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Arrow: Right 18">
            <a:extLst>
              <a:ext uri="{FF2B5EF4-FFF2-40B4-BE49-F238E27FC236}">
                <a16:creationId xmlns:a16="http://schemas.microsoft.com/office/drawing/2014/main" id="{E35A7192-6F1F-FC02-430C-5DE8D20B64EE}"/>
              </a:ext>
            </a:extLst>
          </p:cNvPr>
          <p:cNvSpPr/>
          <p:nvPr/>
        </p:nvSpPr>
        <p:spPr>
          <a:xfrm rot="8340000">
            <a:off x="6457098" y="5553026"/>
            <a:ext cx="697409" cy="2349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19">
            <a:extLst>
              <a:ext uri="{FF2B5EF4-FFF2-40B4-BE49-F238E27FC236}">
                <a16:creationId xmlns:a16="http://schemas.microsoft.com/office/drawing/2014/main" id="{DFF15EC8-29D5-F5E1-20EE-CE3D3163EE9A}"/>
              </a:ext>
            </a:extLst>
          </p:cNvPr>
          <p:cNvSpPr/>
          <p:nvPr/>
        </p:nvSpPr>
        <p:spPr>
          <a:xfrm rot="2340000">
            <a:off x="5068194" y="5621279"/>
            <a:ext cx="706904" cy="2254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C4C3C-5C29-E090-987E-DA4EBA11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</a:t>
            </a:r>
            <a:r>
              <a:rPr lang="en-DE" sz="5400" dirty="0"/>
              <a:t>core based method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0462-9093-738B-2027-082F13BA7E3F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 defTabSz="82296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Greedy Equivalent Search (GES) Algorithm</a:t>
            </a:r>
          </a:p>
          <a:p>
            <a:pPr algn="just" defTabSz="822960">
              <a:spcAft>
                <a:spcPts val="600"/>
              </a:spcAft>
            </a:pPr>
            <a:endParaRPr lang="en-US" sz="2400" dirty="0">
              <a:ea typeface="+mn-lt"/>
              <a:cs typeface="+mn-lt"/>
            </a:endParaRPr>
          </a:p>
          <a:p>
            <a:pPr marL="342900" indent="-342900" algn="just" defTabSz="822960">
              <a:spcAft>
                <a:spcPts val="600"/>
              </a:spcAft>
              <a:buFont typeface="Arial"/>
              <a:buChar char="•"/>
            </a:pPr>
            <a:r>
              <a:rPr lang="en-US" sz="2400" kern="1200" dirty="0">
                <a:latin typeface="+mn-lt"/>
                <a:ea typeface="+mn-lt"/>
                <a:cs typeface="+mn-lt"/>
              </a:rPr>
              <a:t>Score-based algorithms aim to find the best causal graph by maximizing a fitness measure </a:t>
            </a:r>
            <a:r>
              <a:rPr lang="en-US" sz="2400" i="1" kern="1200" dirty="0">
                <a:latin typeface="+mn-lt"/>
                <a:ea typeface="+mn-lt"/>
                <a:cs typeface="+mn-lt"/>
              </a:rPr>
              <a:t>S(G,D)</a:t>
            </a:r>
            <a:r>
              <a:rPr lang="en-US" sz="2400" kern="1200" dirty="0">
                <a:latin typeface="+mn-lt"/>
                <a:ea typeface="+mn-lt"/>
                <a:cs typeface="+mn-lt"/>
              </a:rPr>
              <a:t> across possible graphs </a:t>
            </a:r>
            <a:r>
              <a:rPr lang="en-US" sz="2400" i="1" kern="1200" dirty="0">
                <a:latin typeface="+mn-lt"/>
                <a:ea typeface="+mn-lt"/>
                <a:cs typeface="+mn-lt"/>
              </a:rPr>
              <a:t>G</a:t>
            </a:r>
            <a:r>
              <a:rPr lang="en-US" sz="2400" kern="1200" dirty="0">
                <a:latin typeface="+mn-lt"/>
                <a:ea typeface="+mn-lt"/>
                <a:cs typeface="+mn-lt"/>
              </a:rPr>
              <a:t>.</a:t>
            </a:r>
          </a:p>
          <a:p>
            <a:pPr algn="just" defTabSz="822960">
              <a:spcAft>
                <a:spcPts val="600"/>
              </a:spcAft>
            </a:pPr>
            <a:endParaRPr lang="en-US" sz="2400" dirty="0">
              <a:ea typeface="+mn-lt"/>
              <a:cs typeface="+mn-lt"/>
            </a:endParaRPr>
          </a:p>
          <a:p>
            <a:pPr marL="342900" indent="-342900" algn="just" defTabSz="822960">
              <a:spcAft>
                <a:spcPts val="600"/>
              </a:spcAft>
              <a:buFont typeface="Arial"/>
              <a:buChar char="•"/>
            </a:pPr>
            <a:r>
              <a:rPr lang="en-US" sz="2400" kern="1200" dirty="0">
                <a:latin typeface="+mn-lt"/>
                <a:ea typeface="+mn-lt"/>
                <a:cs typeface="+mn-lt"/>
              </a:rPr>
              <a:t>This measure evaluates how well a graph explains the relationships observed in the data.</a:t>
            </a:r>
            <a:endParaRPr lang="en-US" sz="2400" i="1" dirty="0">
              <a:latin typeface="Consolas"/>
            </a:endParaRPr>
          </a:p>
          <a:p>
            <a:pPr marL="342900" indent="-342900" algn="just">
              <a:spcAft>
                <a:spcPts val="600"/>
              </a:spcAft>
              <a:buFont typeface="Arial"/>
              <a:buChar char="•"/>
            </a:pPr>
            <a:endParaRPr lang="en-US" sz="2400" dirty="0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E3CC7928-3EE8-0A6B-7BCF-E0486873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EF1ED-3161-F573-005F-CE9F9259760B}"/>
              </a:ext>
            </a:extLst>
          </p:cNvPr>
          <p:cNvSpPr txBox="1"/>
          <p:nvPr/>
        </p:nvSpPr>
        <p:spPr>
          <a:xfrm>
            <a:off x="5118462" y="5973285"/>
            <a:ext cx="9404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/>
              <a:t>G ∈</a:t>
            </a:r>
            <a:r>
              <a:rPr lang="en-US" i="1" dirty="0"/>
              <a:t> 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4C8EB-7B23-69B4-4099-4EC4CA5CAC7D}"/>
              </a:ext>
            </a:extLst>
          </p:cNvPr>
          <p:cNvSpPr txBox="1"/>
          <p:nvPr/>
        </p:nvSpPr>
        <p:spPr>
          <a:xfrm>
            <a:off x="3904980" y="5398064"/>
            <a:ext cx="52443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i="1" dirty="0">
                <a:latin typeface="Baskerville Old Face"/>
              </a:rPr>
              <a:t>G = argmax S(G, D)</a:t>
            </a:r>
            <a:endParaRPr lang="en-US" sz="4000" dirty="0">
              <a:latin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163803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FD26-4F58-43AB-D133-612D4162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10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BE464919-FC31-47E7-A937-E70594CC1498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b="0" i="0" u="none" strike="noStrike">
                <a:effectLst/>
              </a:rPr>
              <a:t>Causal Discovery, the process of identifying causal relationships from data, is crucial in understanding the underlying mechanisms of various phenomena. </a:t>
            </a:r>
          </a:p>
          <a:p>
            <a:pPr marL="0"/>
            <a:r>
              <a:rPr lang="en-US" sz="2200" b="0" i="0" u="none" strike="noStrike">
                <a:effectLst/>
              </a:rPr>
              <a:t>This presentation will be focused on the mathematical foundations of Causal Discovery, including graphical models like Bayesian Networks and Structural Equation Models (SEMs). </a:t>
            </a:r>
          </a:p>
          <a:p>
            <a:pPr marL="0"/>
            <a:r>
              <a:rPr lang="en-US" sz="2200" b="0" i="0" u="none" strike="noStrike">
                <a:effectLst/>
              </a:rPr>
              <a:t>We explore constraint-based approaches like the PC algorithm. </a:t>
            </a:r>
          </a:p>
          <a:p>
            <a:pPr marL="0"/>
            <a:r>
              <a:rPr lang="en-US" sz="2200" b="0" i="0" u="none" strike="noStrike">
                <a:effectLst/>
              </a:rPr>
              <a:t>Through theoretical insights and practical examples, we aim to provide a clear understanding of how mathematical rigor underpins effective Causal Discovery.</a:t>
            </a:r>
            <a:endParaRPr lang="en-US" sz="2200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C042E33A-2E8A-A2B9-26BF-0A8CDE7C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40635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8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4E7F3-7B22-973F-8B33-E03F4198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Calculus of Causality!!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4CA5AF4C-8D4D-6938-2F9F-26D9507F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43FC3-712E-E91D-1DA8-5614FAE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DE" sz="5000"/>
              <a:t>The Calculus of causality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39E-2536-7AB9-90A0-0E3F692E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algn="just"/>
            <a:r>
              <a:rPr lang="en-DE" sz="1700" dirty="0"/>
              <a:t>Causality – not well defined ?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DE" sz="1700" dirty="0"/>
              <a:t>Probability theory has an associational, and not a causal nature</a:t>
            </a:r>
          </a:p>
          <a:p>
            <a:pPr algn="just"/>
            <a:r>
              <a:rPr lang="en-DE" sz="1700" dirty="0"/>
              <a:t>Assume that the data is generated by model G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DE" sz="1700" dirty="0"/>
              <a:t>The recovery of scurvy is casually influenced by the treatment with lemons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1700" dirty="0"/>
              <a:t>B</a:t>
            </a:r>
            <a:r>
              <a:rPr lang="en-DE" sz="1700" dirty="0"/>
              <a:t>ut now both the recovery of scurvy as well as the treatment with lemons  are causally influenced by the age of the sailors</a:t>
            </a:r>
          </a:p>
          <a:p>
            <a:pPr algn="just"/>
            <a:r>
              <a:rPr lang="en-DE" sz="1700" dirty="0"/>
              <a:t>The question remains: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DE" sz="1700" dirty="0"/>
              <a:t>Should we treat scurvy with Lemons?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8CE23-F1F7-B6AD-3086-7FE6A85A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29897"/>
            <a:ext cx="5458968" cy="33982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BE27C047-B7F0-C24A-8C51-1A7D7DA61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9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3FC3-712E-E91D-1DA8-5614FAE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DE" sz="5000"/>
              <a:t>The Calculus of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39E-2536-7AB9-90A0-0E3F692E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960213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run an experiment </a:t>
            </a:r>
            <a:r>
              <a:rPr lang="en-US" sz="2000" dirty="0" err="1"/>
              <a:t>w.r.t.</a:t>
            </a:r>
            <a:r>
              <a:rPr lang="en-US" sz="2000" dirty="0"/>
              <a:t> the model G,</a:t>
            </a:r>
            <a:r>
              <a:rPr lang="en-DE" sz="2000" dirty="0"/>
              <a:t> i.e., we favor old sailors for treatment with lemons</a:t>
            </a:r>
          </a:p>
          <a:p>
            <a:r>
              <a:rPr lang="en-DE" sz="2000" dirty="0"/>
              <a:t>The observed data for all sailors: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E3AE7-C2FF-5B85-0DF1-F5245021C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22535"/>
              </p:ext>
            </p:extLst>
          </p:nvPr>
        </p:nvGraphicFramePr>
        <p:xfrm>
          <a:off x="6304787" y="2499115"/>
          <a:ext cx="5167186" cy="15966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14289">
                  <a:extLst>
                    <a:ext uri="{9D8B030D-6E8A-4147-A177-3AD203B41FA5}">
                      <a16:colId xmlns:a16="http://schemas.microsoft.com/office/drawing/2014/main" val="2940877406"/>
                    </a:ext>
                  </a:extLst>
                </a:gridCol>
                <a:gridCol w="1085109">
                  <a:extLst>
                    <a:ext uri="{9D8B030D-6E8A-4147-A177-3AD203B41FA5}">
                      <a16:colId xmlns:a16="http://schemas.microsoft.com/office/drawing/2014/main" val="2494149001"/>
                    </a:ext>
                  </a:extLst>
                </a:gridCol>
                <a:gridCol w="1085109">
                  <a:extLst>
                    <a:ext uri="{9D8B030D-6E8A-4147-A177-3AD203B41FA5}">
                      <a16:colId xmlns:a16="http://schemas.microsoft.com/office/drawing/2014/main" val="1447637996"/>
                    </a:ext>
                  </a:extLst>
                </a:gridCol>
                <a:gridCol w="697570">
                  <a:extLst>
                    <a:ext uri="{9D8B030D-6E8A-4147-A177-3AD203B41FA5}">
                      <a16:colId xmlns:a16="http://schemas.microsoft.com/office/drawing/2014/main" val="3510777493"/>
                    </a:ext>
                  </a:extLst>
                </a:gridCol>
                <a:gridCol w="1085109">
                  <a:extLst>
                    <a:ext uri="{9D8B030D-6E8A-4147-A177-3AD203B41FA5}">
                      <a16:colId xmlns:a16="http://schemas.microsoft.com/office/drawing/2014/main" val="1958585185"/>
                    </a:ext>
                  </a:extLst>
                </a:gridCol>
              </a:tblGrid>
              <a:tr h="573558">
                <a:tc>
                  <a:txBody>
                    <a:bodyPr/>
                    <a:lstStyle/>
                    <a:p>
                      <a:r>
                        <a:rPr lang="en-DE" sz="1500" b="1"/>
                        <a:t>Combined</a:t>
                      </a:r>
                      <a:endParaRPr lang="en-DE" sz="1500" b="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No 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 Rate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05365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 dirty="0"/>
                        <a:t>No 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50 %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1753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16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24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16354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36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44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80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sz="1500" dirty="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3628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50385D-9EB4-5C1B-AF57-A7305E1BF1B8}"/>
              </a:ext>
            </a:extLst>
          </p:cNvPr>
          <p:cNvSpPr txBox="1">
            <a:spLocks/>
          </p:cNvSpPr>
          <p:nvPr/>
        </p:nvSpPr>
        <p:spPr>
          <a:xfrm>
            <a:off x="6186619" y="4406515"/>
            <a:ext cx="5178960" cy="4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Hence, we see that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D842D2-3EFC-EBD6-0B3F-BD57C64E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941614"/>
            <a:ext cx="4114800" cy="252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581DD1-96BC-9FE0-12FD-B0F0710A6B3C}"/>
              </a:ext>
            </a:extLst>
          </p:cNvPr>
          <p:cNvSpPr/>
          <p:nvPr/>
        </p:nvSpPr>
        <p:spPr>
          <a:xfrm>
            <a:off x="6096000" y="5004618"/>
            <a:ext cx="5584760" cy="58538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b="1" i="1"/>
              <a:t>P</a:t>
            </a:r>
            <a:r>
              <a:rPr lang="en-US" sz="2000"/>
              <a:t>(</a:t>
            </a:r>
            <a:r>
              <a:rPr lang="en-US" sz="2000" i="1"/>
              <a:t>recovery </a:t>
            </a:r>
            <a:r>
              <a:rPr lang="en-US" sz="2000" b="1"/>
              <a:t>| </a:t>
            </a:r>
            <a:r>
              <a:rPr lang="en-US" sz="2000" i="1"/>
              <a:t>lemons</a:t>
            </a:r>
            <a:r>
              <a:rPr lang="en-US" sz="2000"/>
              <a:t>) </a:t>
            </a:r>
            <a:r>
              <a:rPr lang="en-US" sz="2000" b="1"/>
              <a:t>&lt; </a:t>
            </a:r>
            <a:r>
              <a:rPr lang="en-US" sz="2000" b="1" i="1"/>
              <a:t>P</a:t>
            </a:r>
            <a:r>
              <a:rPr lang="en-US" sz="2000"/>
              <a:t>(</a:t>
            </a:r>
            <a:r>
              <a:rPr lang="en-US" sz="2000" i="1"/>
              <a:t>recovery </a:t>
            </a:r>
            <a:r>
              <a:rPr lang="en-US" sz="2000" b="1"/>
              <a:t>| </a:t>
            </a:r>
            <a:r>
              <a:rPr lang="en-US" sz="2000" i="1"/>
              <a:t>no lemons</a:t>
            </a:r>
            <a:r>
              <a:rPr lang="en-US" sz="2000"/>
              <a:t>)</a:t>
            </a:r>
            <a:endParaRPr lang="en-DE" sz="2000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962F8AED-A224-46E7-CB6E-987D38FB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041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4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43FC3-712E-E91D-1DA8-5614FAE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>
                <a:solidFill>
                  <a:srgbClr val="FFFFFF"/>
                </a:solidFill>
              </a:rPr>
              <a:t>The Calculus of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39E-2536-7AB9-90A0-0E3F692EA110}"/>
              </a:ext>
            </a:extLst>
          </p:cNvPr>
          <p:cNvSpPr>
            <a:spLocks/>
          </p:cNvSpPr>
          <p:nvPr/>
        </p:nvSpPr>
        <p:spPr>
          <a:xfrm>
            <a:off x="838200" y="2719297"/>
            <a:ext cx="4946526" cy="55911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868680">
              <a:spcAft>
                <a:spcPts val="600"/>
              </a:spcAft>
            </a:pPr>
            <a:r>
              <a:rPr lang="en-DE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data for old sailors:</a:t>
            </a:r>
            <a:endParaRPr lang="en-DE" sz="2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E3AE7-C2FF-5B85-0DF1-F5245021C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88958"/>
              </p:ext>
            </p:extLst>
          </p:nvPr>
        </p:nvGraphicFramePr>
        <p:xfrm>
          <a:off x="838200" y="3340000"/>
          <a:ext cx="5007387" cy="15966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76737">
                  <a:extLst>
                    <a:ext uri="{9D8B030D-6E8A-4147-A177-3AD203B41FA5}">
                      <a16:colId xmlns:a16="http://schemas.microsoft.com/office/drawing/2014/main" val="2940877406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2494149001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1447637996"/>
                    </a:ext>
                  </a:extLst>
                </a:gridCol>
                <a:gridCol w="675997">
                  <a:extLst>
                    <a:ext uri="{9D8B030D-6E8A-4147-A177-3AD203B41FA5}">
                      <a16:colId xmlns:a16="http://schemas.microsoft.com/office/drawing/2014/main" val="3510777493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1958585185"/>
                    </a:ext>
                  </a:extLst>
                </a:gridCol>
              </a:tblGrid>
              <a:tr h="573558">
                <a:tc>
                  <a:txBody>
                    <a:bodyPr/>
                    <a:lstStyle/>
                    <a:p>
                      <a:r>
                        <a:rPr lang="en-DE" sz="1500" b="1"/>
                        <a:t>Combined</a:t>
                      </a:r>
                      <a:endParaRPr lang="en-DE" sz="1500" b="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No 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 Rate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05365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No 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8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 dirty="0"/>
                        <a:t>20 %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1753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9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21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30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 dirty="0"/>
                        <a:t>30 %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16354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11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29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sz="1500" dirty="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3628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50385D-9EB4-5C1B-AF57-A7305E1BF1B8}"/>
              </a:ext>
            </a:extLst>
          </p:cNvPr>
          <p:cNvSpPr txBox="1">
            <a:spLocks/>
          </p:cNvSpPr>
          <p:nvPr/>
        </p:nvSpPr>
        <p:spPr>
          <a:xfrm>
            <a:off x="6243401" y="2719298"/>
            <a:ext cx="4946526" cy="559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None/>
            </a:pPr>
            <a:r>
              <a:rPr lang="en-DE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data for young sailors:</a:t>
            </a:r>
            <a:endParaRPr lang="en-DE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BBA12-B2D5-47DC-BC81-463BB7641E74}"/>
              </a:ext>
            </a:extLst>
          </p:cNvPr>
          <p:cNvSpPr/>
          <p:nvPr/>
        </p:nvSpPr>
        <p:spPr>
          <a:xfrm>
            <a:off x="838200" y="5129917"/>
            <a:ext cx="5007386" cy="675908"/>
          </a:xfrm>
          <a:prstGeom prst="rect">
            <a:avLst/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520" b="1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52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 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sz="1520" i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lemons,old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52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520" b="1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52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 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sz="152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 lemons, old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DE" sz="16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BFBBFA-2565-55B5-7E6C-31E5D05C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75919"/>
              </p:ext>
            </p:extLst>
          </p:nvPr>
        </p:nvGraphicFramePr>
        <p:xfrm>
          <a:off x="6346412" y="3339999"/>
          <a:ext cx="5007387" cy="15966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76737">
                  <a:extLst>
                    <a:ext uri="{9D8B030D-6E8A-4147-A177-3AD203B41FA5}">
                      <a16:colId xmlns:a16="http://schemas.microsoft.com/office/drawing/2014/main" val="2940877406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2494149001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1447637996"/>
                    </a:ext>
                  </a:extLst>
                </a:gridCol>
                <a:gridCol w="675997">
                  <a:extLst>
                    <a:ext uri="{9D8B030D-6E8A-4147-A177-3AD203B41FA5}">
                      <a16:colId xmlns:a16="http://schemas.microsoft.com/office/drawing/2014/main" val="3510777493"/>
                    </a:ext>
                  </a:extLst>
                </a:gridCol>
                <a:gridCol w="1051551">
                  <a:extLst>
                    <a:ext uri="{9D8B030D-6E8A-4147-A177-3AD203B41FA5}">
                      <a16:colId xmlns:a16="http://schemas.microsoft.com/office/drawing/2014/main" val="1958585185"/>
                    </a:ext>
                  </a:extLst>
                </a:gridCol>
              </a:tblGrid>
              <a:tr h="573558">
                <a:tc>
                  <a:txBody>
                    <a:bodyPr/>
                    <a:lstStyle/>
                    <a:p>
                      <a:r>
                        <a:rPr lang="en-DE" sz="1500" b="1"/>
                        <a:t>Combined</a:t>
                      </a:r>
                      <a:endParaRPr lang="en-DE" sz="1500" b="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No Recovery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Recovery Rate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05365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No 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18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12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30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 dirty="0"/>
                        <a:t>60 %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17530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Lemons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7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3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70 %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16354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DE" sz="1500"/>
                        <a:t>Total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25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15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DE" sz="1500"/>
                        <a:t>40</a:t>
                      </a:r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DE" sz="1500" dirty="0"/>
                    </a:p>
                  </a:txBody>
                  <a:tcPr marL="77508" marR="77508" marT="38754" marB="38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3628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1263303-F4ED-9CCD-98DD-2B51A6919468}"/>
              </a:ext>
            </a:extLst>
          </p:cNvPr>
          <p:cNvSpPr/>
          <p:nvPr/>
        </p:nvSpPr>
        <p:spPr>
          <a:xfrm>
            <a:off x="6346412" y="5129917"/>
            <a:ext cx="5007387" cy="675908"/>
          </a:xfrm>
          <a:prstGeom prst="rect">
            <a:avLst/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520" b="1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520" i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</a:t>
            </a:r>
            <a:r>
              <a:rPr lang="en-US" sz="152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|</a:t>
            </a:r>
            <a:r>
              <a:rPr lang="en-US" sz="1520" i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lemons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52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young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 &gt;</a:t>
            </a:r>
            <a:r>
              <a:rPr lang="en-US" sz="152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20" b="1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52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 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sz="152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 lemons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52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young</a:t>
            </a:r>
            <a:r>
              <a:rPr lang="en-US" sz="152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DE" sz="1600" dirty="0">
              <a:solidFill>
                <a:schemeClr val="bg1"/>
              </a:solidFill>
            </a:endParaRPr>
          </a:p>
        </p:txBody>
      </p:sp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A578860B-B0D2-770D-A4C6-A439F332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041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5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43FC3-712E-E91D-1DA8-5614FAE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DE" sz="5400" dirty="0"/>
              <a:t>The Calculus of causality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39E-2536-7AB9-90A0-0E3F692E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algn="just"/>
            <a:r>
              <a:rPr lang="en-DE" sz="2200" dirty="0"/>
              <a:t>Simpson’s Paradox : Reversal association between two variables after considering the third variable .</a:t>
            </a:r>
          </a:p>
          <a:p>
            <a:pPr algn="just"/>
            <a:r>
              <a:rPr lang="en-DE" sz="2200" dirty="0"/>
              <a:t>In an interventional regime, all influences stemming from “natural causes” of the exposure variable are removed.</a:t>
            </a:r>
          </a:p>
          <a:p>
            <a:pPr algn="just"/>
            <a:r>
              <a:rPr lang="en-DE" sz="2200" dirty="0"/>
              <a:t>New operator – </a:t>
            </a:r>
            <a:r>
              <a:rPr lang="en-DE" sz="2200" b="1" dirty="0"/>
              <a:t>Pearl’s do-operator</a:t>
            </a:r>
          </a:p>
          <a:p>
            <a:pPr algn="just"/>
            <a:endParaRPr lang="en-DE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6EA7A-A2AF-EC37-441D-D58A4382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10151"/>
            <a:ext cx="4014216" cy="2268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21CDC1-D9F4-BA4B-D9A2-12E2A278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03413"/>
            <a:ext cx="3995928" cy="21278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50385D-9EB4-5C1B-AF57-A7305E1BF1B8}"/>
              </a:ext>
            </a:extLst>
          </p:cNvPr>
          <p:cNvSpPr txBox="1">
            <a:spLocks/>
          </p:cNvSpPr>
          <p:nvPr/>
        </p:nvSpPr>
        <p:spPr>
          <a:xfrm>
            <a:off x="676926" y="3810130"/>
            <a:ext cx="10733196" cy="1503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E" sz="2000" b="1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C6CA262F-4196-1550-4292-231D3A1FF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956" y="2041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99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43FC3-712E-E91D-1DA8-5614FAEB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DE" sz="5000"/>
              <a:t>The Calculus of causality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39E-2536-7AB9-90A0-0E3F692E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7187848" cy="3547872"/>
          </a:xfrm>
        </p:spPr>
        <p:txBody>
          <a:bodyPr anchor="t">
            <a:normAutofit/>
          </a:bodyPr>
          <a:lstStyle/>
          <a:p>
            <a:r>
              <a:rPr lang="en-DE" sz="1500" dirty="0"/>
              <a:t>Resolution of the Simpson’s paradox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DE" sz="1500" dirty="0"/>
              <a:t>We should treat scurvy with lemons if</a:t>
            </a:r>
          </a:p>
          <a:p>
            <a:pPr marL="457200" lvl="1" indent="0">
              <a:buNone/>
            </a:pPr>
            <a:endParaRPr lang="en-DE" sz="1500" dirty="0"/>
          </a:p>
          <a:p>
            <a:pPr marL="914400" lvl="2" indent="0">
              <a:buNone/>
            </a:pPr>
            <a:r>
              <a:rPr lang="en-DE" sz="1500" b="1" i="1" dirty="0"/>
              <a:t>P</a:t>
            </a:r>
            <a:r>
              <a:rPr lang="en-DE" sz="1500" dirty="0"/>
              <a:t>(</a:t>
            </a:r>
            <a:r>
              <a:rPr lang="en-DE" sz="1500" i="1" dirty="0"/>
              <a:t>recovery</a:t>
            </a:r>
            <a:r>
              <a:rPr lang="en-DE" sz="1500" dirty="0"/>
              <a:t>|</a:t>
            </a:r>
            <a:r>
              <a:rPr lang="en-DE" sz="1500" i="1" dirty="0"/>
              <a:t>do</a:t>
            </a:r>
            <a:r>
              <a:rPr lang="en-DE" sz="1500" dirty="0"/>
              <a:t>(</a:t>
            </a:r>
            <a:r>
              <a:rPr lang="en-DE" sz="1500" i="1" dirty="0"/>
              <a:t>lemons</a:t>
            </a:r>
            <a:r>
              <a:rPr lang="en-DE" sz="1500" dirty="0"/>
              <a:t>)) &gt; </a:t>
            </a:r>
            <a:r>
              <a:rPr lang="en-DE" sz="1500" b="1" i="1" dirty="0"/>
              <a:t>P</a:t>
            </a:r>
            <a:r>
              <a:rPr lang="en-DE" sz="1500" dirty="0"/>
              <a:t>(</a:t>
            </a:r>
            <a:r>
              <a:rPr lang="en-DE" sz="1500" i="1" dirty="0"/>
              <a:t>recovery</a:t>
            </a:r>
            <a:r>
              <a:rPr lang="en-DE" sz="1500" dirty="0"/>
              <a:t>|</a:t>
            </a:r>
            <a:r>
              <a:rPr lang="en-DE" sz="1500" i="1" dirty="0"/>
              <a:t>do</a:t>
            </a:r>
            <a:r>
              <a:rPr lang="en-DE" sz="1500" dirty="0"/>
              <a:t>(</a:t>
            </a:r>
            <a:r>
              <a:rPr lang="en-DE" sz="1500" i="1" dirty="0"/>
              <a:t>no lemons</a:t>
            </a:r>
            <a:r>
              <a:rPr lang="en-DE" sz="1500" dirty="0"/>
              <a:t>)) </a:t>
            </a:r>
          </a:p>
          <a:p>
            <a:pPr marL="914400" lvl="2" indent="0">
              <a:buNone/>
            </a:pPr>
            <a:endParaRPr lang="en-DE" sz="1500" dirty="0"/>
          </a:p>
          <a:p>
            <a:r>
              <a:rPr lang="en-DE" sz="1500" dirty="0"/>
              <a:t>Derivation of do-operator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DE" sz="1500" dirty="0"/>
              <a:t>If identifiable,</a:t>
            </a:r>
          </a:p>
          <a:p>
            <a:pPr marL="914400" lvl="2" indent="0">
              <a:buNone/>
            </a:pPr>
            <a:r>
              <a:rPr lang="en-DE" sz="1500" dirty="0"/>
              <a:t>P(.|do(.)) can be calculated from G and observational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DE" sz="1500" dirty="0"/>
              <a:t>In our example, we have</a:t>
            </a:r>
          </a:p>
          <a:p>
            <a:pPr marL="457200" lvl="1" indent="0">
              <a:buNone/>
            </a:pPr>
            <a:endParaRPr lang="en-DE" sz="1500" dirty="0"/>
          </a:p>
          <a:p>
            <a:pPr marL="914400" lvl="2" indent="0">
              <a:buNone/>
            </a:pPr>
            <a:r>
              <a:rPr lang="en-DE" sz="1500" dirty="0"/>
              <a:t>P(recovery|do(lemons)) = ⅀P(age) P(recovery|age,lemons) = 0.5</a:t>
            </a:r>
          </a:p>
          <a:p>
            <a:pPr marL="914400" lvl="2" indent="0">
              <a:buNone/>
            </a:pPr>
            <a:r>
              <a:rPr lang="en-DE" sz="1500" dirty="0"/>
              <a:t>P(recovery|do(no lemons)) = ⅀P(age) P(recovery|age,no lemons) = 0.4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994FE-486F-6BBC-ECF7-F7FE740D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567" y="2035534"/>
            <a:ext cx="3650140" cy="2456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6F1082-61DF-C819-65AC-C298EABA4929}"/>
              </a:ext>
            </a:extLst>
          </p:cNvPr>
          <p:cNvSpPr/>
          <p:nvPr/>
        </p:nvSpPr>
        <p:spPr>
          <a:xfrm>
            <a:off x="1497496" y="3452934"/>
            <a:ext cx="4598504" cy="3041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CF599-D2FA-9742-BDBE-123A7C3F2392}"/>
              </a:ext>
            </a:extLst>
          </p:cNvPr>
          <p:cNvSpPr/>
          <p:nvPr/>
        </p:nvSpPr>
        <p:spPr>
          <a:xfrm>
            <a:off x="1497496" y="5394541"/>
            <a:ext cx="5956852" cy="56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A7F335A-C87E-16D9-7A4A-B94882E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11277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A153F-3B89-DE48-CA3F-D6EF276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DE" sz="4000"/>
              <a:t>The Concept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6EE6B-2519-F180-F1B9-6FF8B86EF219}"/>
              </a:ext>
            </a:extLst>
          </p:cNvPr>
          <p:cNvSpPr/>
          <p:nvPr/>
        </p:nvSpPr>
        <p:spPr>
          <a:xfrm>
            <a:off x="2264466" y="1841341"/>
            <a:ext cx="2012031" cy="4727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Traditional Statistical Inference Paradigm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2BC06-4342-59BA-D78D-D9FDF1C68234}"/>
              </a:ext>
            </a:extLst>
          </p:cNvPr>
          <p:cNvSpPr/>
          <p:nvPr/>
        </p:nvSpPr>
        <p:spPr>
          <a:xfrm>
            <a:off x="7825038" y="1841341"/>
            <a:ext cx="2012031" cy="4727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Paradigm of Structural Causal Models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B5478-C5F7-887A-3964-96AA9B1668BE}"/>
              </a:ext>
            </a:extLst>
          </p:cNvPr>
          <p:cNvSpPr/>
          <p:nvPr/>
        </p:nvSpPr>
        <p:spPr>
          <a:xfrm>
            <a:off x="5081859" y="4428791"/>
            <a:ext cx="2012031" cy="472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C52460-4522-61F1-19CB-E93CF058B794}"/>
              </a:ext>
            </a:extLst>
          </p:cNvPr>
          <p:cNvSpPr/>
          <p:nvPr/>
        </p:nvSpPr>
        <p:spPr>
          <a:xfrm>
            <a:off x="5081859" y="3642669"/>
            <a:ext cx="2012031" cy="472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Joint Distribution (P)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892F17-ED59-00B3-9DBB-8EBD4008950A}"/>
              </a:ext>
            </a:extLst>
          </p:cNvPr>
          <p:cNvSpPr/>
          <p:nvPr/>
        </p:nvSpPr>
        <p:spPr>
          <a:xfrm>
            <a:off x="5081859" y="2856548"/>
            <a:ext cx="2012031" cy="472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generating Model (G)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DCCEF9-A79E-7327-FA18-0A57B909FAAD}"/>
              </a:ext>
            </a:extLst>
          </p:cNvPr>
          <p:cNvSpPr/>
          <p:nvPr/>
        </p:nvSpPr>
        <p:spPr>
          <a:xfrm>
            <a:off x="7825038" y="2749349"/>
            <a:ext cx="2012031" cy="687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Aspect of G (Q(G))</a:t>
            </a:r>
            <a:endParaRPr lang="en-DE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ACE0F8-3B85-FEFC-6882-6D2CC6B498EA}"/>
              </a:ext>
            </a:extLst>
          </p:cNvPr>
          <p:cNvSpPr/>
          <p:nvPr/>
        </p:nvSpPr>
        <p:spPr>
          <a:xfrm>
            <a:off x="2388156" y="3535471"/>
            <a:ext cx="2012031" cy="687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DE" sz="147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Aspect of P (Q(P))</a:t>
            </a:r>
            <a:endParaRPr lang="en-DE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9584D2-B792-9F9D-DCBA-C5A47305E3CF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087875" y="3329320"/>
            <a:ext cx="0" cy="3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F65B7B-4B19-9129-0B6D-2DE28B46465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87875" y="4115442"/>
            <a:ext cx="0" cy="3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685C8D-9C97-B80F-3451-D9FCB748B1D3}"/>
              </a:ext>
            </a:extLst>
          </p:cNvPr>
          <p:cNvCxnSpPr>
            <a:stCxn id="7" idx="1"/>
            <a:endCxn id="11" idx="4"/>
          </p:cNvCxnSpPr>
          <p:nvPr/>
        </p:nvCxnSpPr>
        <p:spPr>
          <a:xfrm rot="10800000">
            <a:off x="3394172" y="4222641"/>
            <a:ext cx="1687688" cy="4425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200D7D4-6F0E-18A5-B8EB-51D56870F702}"/>
              </a:ext>
            </a:extLst>
          </p:cNvPr>
          <p:cNvCxnSpPr>
            <a:stCxn id="7" idx="3"/>
            <a:endCxn id="10" idx="4"/>
          </p:cNvCxnSpPr>
          <p:nvPr/>
        </p:nvCxnSpPr>
        <p:spPr>
          <a:xfrm flipV="1">
            <a:off x="7093890" y="3436518"/>
            <a:ext cx="1737164" cy="122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4809BF-7562-E7EA-52BB-529F303C12B2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7093890" y="3092934"/>
            <a:ext cx="7311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496044-87A5-0BC1-0FA5-BF9E8411C14C}"/>
              </a:ext>
            </a:extLst>
          </p:cNvPr>
          <p:cNvCxnSpPr>
            <a:stCxn id="8" idx="1"/>
            <a:endCxn id="11" idx="6"/>
          </p:cNvCxnSpPr>
          <p:nvPr/>
        </p:nvCxnSpPr>
        <p:spPr>
          <a:xfrm flipH="1">
            <a:off x="4400187" y="3879056"/>
            <a:ext cx="681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A0A547-2052-6E1A-AE66-2481A14416AA}"/>
              </a:ext>
            </a:extLst>
          </p:cNvPr>
          <p:cNvSpPr txBox="1"/>
          <p:nvPr/>
        </p:nvSpPr>
        <p:spPr>
          <a:xfrm>
            <a:off x="3907791" y="4357899"/>
            <a:ext cx="101143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DE" sz="14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Inference</a:t>
            </a:r>
            <a:endParaRPr lang="en-DE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60F6FC-6F37-B1E6-5BFB-D65CF73E6F04}"/>
              </a:ext>
            </a:extLst>
          </p:cNvPr>
          <p:cNvSpPr txBox="1"/>
          <p:nvPr/>
        </p:nvSpPr>
        <p:spPr>
          <a:xfrm>
            <a:off x="7459464" y="4355150"/>
            <a:ext cx="101143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DE" sz="14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Inference</a:t>
            </a:r>
            <a:endParaRPr lang="en-DE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F1B2BC-C503-B0CA-B52B-DE304F2B282D}"/>
              </a:ext>
            </a:extLst>
          </p:cNvPr>
          <p:cNvSpPr txBox="1"/>
          <p:nvPr/>
        </p:nvSpPr>
        <p:spPr>
          <a:xfrm>
            <a:off x="2264466" y="5278886"/>
            <a:ext cx="2814645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49808">
              <a:spcAft>
                <a:spcPts val="600"/>
              </a:spcAft>
            </a:pPr>
            <a:r>
              <a:rPr lang="en-DE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sailors’ probability of recovery when </a:t>
            </a:r>
            <a:r>
              <a:rPr lang="en-DE" sz="147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see</a:t>
            </a:r>
            <a:r>
              <a:rPr lang="en-DE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treatment with lemons?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71DF44-BA99-FED0-E756-D75650CDAD08}"/>
              </a:ext>
            </a:extLst>
          </p:cNvPr>
          <p:cNvSpPr txBox="1"/>
          <p:nvPr/>
        </p:nvSpPr>
        <p:spPr>
          <a:xfrm>
            <a:off x="7366458" y="5278885"/>
            <a:ext cx="2814645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49808">
              <a:spcAft>
                <a:spcPts val="600"/>
              </a:spcAft>
            </a:pPr>
            <a:r>
              <a:rPr lang="en-DE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sailors’ probability of recovery if </a:t>
            </a:r>
            <a:r>
              <a:rPr lang="en-DE" sz="147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do</a:t>
            </a:r>
            <a:r>
              <a:rPr lang="en-DE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treat them with lemons?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73596A-48E0-6741-C766-3FBE352AD7BF}"/>
              </a:ext>
            </a:extLst>
          </p:cNvPr>
          <p:cNvSpPr txBox="1"/>
          <p:nvPr/>
        </p:nvSpPr>
        <p:spPr>
          <a:xfrm>
            <a:off x="2264466" y="6130424"/>
            <a:ext cx="2938335" cy="319446"/>
          </a:xfrm>
          <a:prstGeom prst="rect">
            <a:avLst/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DE" sz="1476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Q(P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 = </a:t>
            </a:r>
            <a:r>
              <a:rPr lang="en-DE" sz="1476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DE" sz="1476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 | </a:t>
            </a:r>
            <a:r>
              <a:rPr lang="en-DE" sz="1476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lemons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DE" b="1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6261ED-97D2-80FE-5B50-05BC311EE6AE}"/>
              </a:ext>
            </a:extLst>
          </p:cNvPr>
          <p:cNvSpPr txBox="1"/>
          <p:nvPr/>
        </p:nvSpPr>
        <p:spPr>
          <a:xfrm>
            <a:off x="7366458" y="6130424"/>
            <a:ext cx="2929189" cy="319446"/>
          </a:xfrm>
          <a:prstGeom prst="rect">
            <a:avLst/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DE" sz="1476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Q(P)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DE" sz="1476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DE" sz="1476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DE" sz="1476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DE" sz="1476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lemons</a:t>
            </a:r>
            <a:r>
              <a:rPr lang="en-DE" sz="147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))</a:t>
            </a:r>
            <a:endParaRPr lang="en-DE" b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CF563F-B9B4-FDE5-2BD2-3AFFF85DAB59}"/>
              </a:ext>
            </a:extLst>
          </p:cNvPr>
          <p:cNvSpPr/>
          <p:nvPr/>
        </p:nvSpPr>
        <p:spPr>
          <a:xfrm>
            <a:off x="2146852" y="1699963"/>
            <a:ext cx="7898296" cy="3334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D403FE8C-5983-491F-FDCF-B6A8F090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7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0F074-9C9A-23CF-FEA5-DA9FF9CC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Applications 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0BE3-B058-0A6B-CF5D-A98378AF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499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Healthcare</a:t>
            </a:r>
            <a:endParaRPr lang="en-US" sz="2000" b="1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Personalized treatment plans, drug discovery.</a:t>
            </a:r>
          </a:p>
          <a:p>
            <a:pPr algn="just"/>
            <a:r>
              <a:rPr lang="en-US" sz="2000" b="1" dirty="0">
                <a:ea typeface="+mn-lt"/>
                <a:cs typeface="+mn-lt"/>
              </a:rPr>
              <a:t>Finance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Enhanced investment strategies, financial decision-making.</a:t>
            </a:r>
          </a:p>
          <a:p>
            <a:pPr algn="just"/>
            <a:r>
              <a:rPr lang="en-US" sz="2000" b="1" dirty="0">
                <a:ea typeface="+mn-lt"/>
                <a:cs typeface="+mn-lt"/>
              </a:rPr>
              <a:t>Marketing</a:t>
            </a:r>
            <a:endParaRPr lang="en-US" sz="20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Customer behavior analysis, marketing strategy optimization.</a:t>
            </a:r>
            <a:endParaRPr lang="en-US" sz="2000" dirty="0"/>
          </a:p>
        </p:txBody>
      </p:sp>
      <p:pic>
        <p:nvPicPr>
          <p:cNvPr id="4" name="Picture 3" descr="A person in a white coat and hat touching a transparent screen&#10;&#10;Description automatically generated">
            <a:extLst>
              <a:ext uri="{FF2B5EF4-FFF2-40B4-BE49-F238E27FC236}">
                <a16:creationId xmlns:a16="http://schemas.microsoft.com/office/drawing/2014/main" id="{5884AB61-2777-E568-23E3-EA3A8728A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49" r="854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BF9ACA3B-1EBE-4381-F983-67FF78687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7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15BC3-44E8-A97A-7AA9-19F626E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 dirty="0"/>
              <a:t>Limitations and Future Works</a:t>
            </a:r>
          </a:p>
        </p:txBody>
      </p:sp>
      <p:sp>
        <p:nvSpPr>
          <p:cNvPr id="18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1860-8AD1-E479-A2C1-5F3274DA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1700" b="1" dirty="0">
                <a:ea typeface="+mn-lt"/>
                <a:cs typeface="+mn-lt"/>
              </a:rPr>
              <a:t> </a:t>
            </a:r>
            <a:r>
              <a:rPr lang="en-US" sz="1700" b="1" u="sng" dirty="0">
                <a:ea typeface="+mn-lt"/>
                <a:cs typeface="+mn-lt"/>
              </a:rPr>
              <a:t>Limitations:</a:t>
            </a:r>
            <a:endParaRPr lang="en-US" sz="1700" dirty="0"/>
          </a:p>
          <a:p>
            <a:pPr algn="just"/>
            <a:r>
              <a:rPr lang="en-US" sz="1700" b="1" dirty="0">
                <a:ea typeface="+mn-lt"/>
                <a:cs typeface="+mn-lt"/>
              </a:rPr>
              <a:t>Data Dependency:</a:t>
            </a:r>
            <a:r>
              <a:rPr lang="en-US" sz="1700" dirty="0">
                <a:ea typeface="+mn-lt"/>
                <a:cs typeface="+mn-lt"/>
              </a:rPr>
              <a:t> Requires high-quality, unbiased data.</a:t>
            </a:r>
            <a:endParaRPr lang="en-US" sz="1700" dirty="0"/>
          </a:p>
          <a:p>
            <a:pPr algn="just"/>
            <a:r>
              <a:rPr lang="en-US" sz="1700" b="1" dirty="0">
                <a:ea typeface="+mn-lt"/>
                <a:cs typeface="+mn-lt"/>
              </a:rPr>
              <a:t>Assumption Sensitivity:</a:t>
            </a:r>
            <a:r>
              <a:rPr lang="en-US" sz="1700" dirty="0">
                <a:ea typeface="+mn-lt"/>
                <a:cs typeface="+mn-lt"/>
              </a:rPr>
              <a:t> Incorrect assumptions can lead to wrong conclusions.</a:t>
            </a:r>
          </a:p>
          <a:p>
            <a:pPr algn="just"/>
            <a:r>
              <a:rPr lang="en-US" sz="1700" b="1" dirty="0">
                <a:ea typeface="+mn-lt"/>
                <a:cs typeface="+mn-lt"/>
              </a:rPr>
              <a:t>Limited Generalizability:</a:t>
            </a:r>
            <a:r>
              <a:rPr lang="en-US" sz="1700" dirty="0">
                <a:ea typeface="+mn-lt"/>
                <a:cs typeface="+mn-lt"/>
              </a:rPr>
              <a:t> Models may not work well in different contexts.</a:t>
            </a:r>
            <a:endParaRPr lang="en-US" sz="1700" dirty="0">
              <a:latin typeface="Aptos"/>
              <a:ea typeface="+mn-lt"/>
              <a:cs typeface="Arial"/>
            </a:endParaRPr>
          </a:p>
          <a:p>
            <a:pPr algn="just"/>
            <a:endParaRPr lang="en-US" sz="1700" dirty="0">
              <a:latin typeface="Aptos"/>
              <a:ea typeface="+mn-lt"/>
              <a:cs typeface="Arial"/>
            </a:endParaRPr>
          </a:p>
          <a:p>
            <a:pPr marL="0" indent="0" algn="just">
              <a:buNone/>
            </a:pPr>
            <a:r>
              <a:rPr lang="en-US" sz="1700" b="1" dirty="0">
                <a:ea typeface="+mn-lt"/>
                <a:cs typeface="Arial"/>
              </a:rPr>
              <a:t> </a:t>
            </a:r>
            <a:r>
              <a:rPr lang="en-US" sz="1700" b="1" u="sng" dirty="0">
                <a:ea typeface="+mn-lt"/>
                <a:cs typeface="Arial"/>
              </a:rPr>
              <a:t>Future Solutions:</a:t>
            </a:r>
          </a:p>
          <a:p>
            <a:pPr algn="just"/>
            <a:r>
              <a:rPr lang="en-US" sz="1700" b="1" dirty="0">
                <a:ea typeface="+mn-lt"/>
                <a:cs typeface="+mn-lt"/>
              </a:rPr>
              <a:t>Enhanced Data Collection and Cleaning:</a:t>
            </a:r>
            <a:r>
              <a:rPr lang="en-US" sz="1700" dirty="0">
                <a:ea typeface="+mn-lt"/>
                <a:cs typeface="+mn-lt"/>
              </a:rPr>
              <a:t> Advanced tools and techniques to ensure unbiased, high-quality data.</a:t>
            </a:r>
            <a:endParaRPr lang="en-US" sz="1700" dirty="0">
              <a:latin typeface="Aptos"/>
              <a:ea typeface="+mn-lt"/>
              <a:cs typeface="Arial"/>
            </a:endParaRPr>
          </a:p>
          <a:p>
            <a:pPr algn="just"/>
            <a:r>
              <a:rPr lang="en-US" sz="1700" b="1" dirty="0">
                <a:ea typeface="+mn-lt"/>
                <a:cs typeface="+mn-lt"/>
              </a:rPr>
              <a:t>Dynamic Assumption Testing:</a:t>
            </a:r>
            <a:r>
              <a:rPr lang="en-US" sz="1700" dirty="0">
                <a:ea typeface="+mn-lt"/>
                <a:cs typeface="+mn-lt"/>
              </a:rPr>
              <a:t> Continuous validation and updating of assumptions with real-time data.</a:t>
            </a:r>
            <a:endParaRPr lang="en-US" sz="1700" dirty="0">
              <a:latin typeface="Aptos"/>
              <a:ea typeface="+mn-lt"/>
              <a:cs typeface="Arial"/>
            </a:endParaRPr>
          </a:p>
          <a:p>
            <a:pPr algn="just"/>
            <a:r>
              <a:rPr lang="en-US" sz="1700" b="1" dirty="0">
                <a:ea typeface="+mn-lt"/>
                <a:cs typeface="+mn-lt"/>
              </a:rPr>
              <a:t>Efficient Algorithms:</a:t>
            </a:r>
            <a:r>
              <a:rPr lang="en-US" sz="1700" dirty="0">
                <a:ea typeface="+mn-lt"/>
                <a:cs typeface="+mn-lt"/>
              </a:rPr>
              <a:t> Development of more efficient algorithms.</a:t>
            </a:r>
            <a:endParaRPr lang="en-US" sz="1700" dirty="0">
              <a:latin typeface="Aptos"/>
              <a:ea typeface="+mn-lt"/>
              <a:cs typeface="Arial"/>
            </a:endParaRPr>
          </a:p>
          <a:p>
            <a:pPr algn="just"/>
            <a:r>
              <a:rPr lang="en-US" sz="1700" b="1" dirty="0">
                <a:ea typeface="+mn-lt"/>
                <a:cs typeface="+mn-lt"/>
              </a:rPr>
              <a:t>Transfer Learning and Diverse Training Data:</a:t>
            </a:r>
            <a:r>
              <a:rPr lang="en-US" sz="1700" dirty="0">
                <a:ea typeface="+mn-lt"/>
                <a:cs typeface="+mn-lt"/>
              </a:rPr>
              <a:t> Use transfer learning and diverse datasets to improve model adaptability.</a:t>
            </a:r>
            <a:endParaRPr lang="en-US" sz="1700" dirty="0">
              <a:latin typeface="Aptos"/>
              <a:ea typeface="+mn-lt"/>
              <a:cs typeface="Arial"/>
            </a:endParaRP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2E4EDD79-3D2E-223E-3539-BDAB4E0B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9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8E250-609B-A76C-CE9E-8906FCD4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 sz="4800"/>
              <a:t>Conclusion</a:t>
            </a:r>
          </a:p>
        </p:txBody>
      </p:sp>
      <p:pic>
        <p:nvPicPr>
          <p:cNvPr id="4" name="Picture 3" descr="A robot with a blue background&#10;&#10;Description automatically generated">
            <a:extLst>
              <a:ext uri="{FF2B5EF4-FFF2-40B4-BE49-F238E27FC236}">
                <a16:creationId xmlns:a16="http://schemas.microsoft.com/office/drawing/2014/main" id="{C3F93C3C-3EA1-1A8F-C182-C230FC6E7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76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38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A88D6512-9D35-8988-FEAE-56A62052B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924792"/>
            <a:ext cx="6897626" cy="13992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/>
              <a:t>Improves decision accuracy</a:t>
            </a:r>
            <a:r>
              <a:rPr lang="en-US" sz="2000"/>
              <a:t> by understanding true cause-and-effect relationships.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Enhances outcome across industries </a:t>
            </a:r>
            <a:r>
              <a:rPr lang="en-US" sz="2000"/>
              <a:t>like healthcare, finance and, more.</a:t>
            </a:r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101B5B9C-5360-4177-9A3E-04DE63249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87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FD26-4F58-43AB-D133-612D4162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pic>
        <p:nvPicPr>
          <p:cNvPr id="109" name="Graphic 108" descr="Head with Gears">
            <a:extLst>
              <a:ext uri="{FF2B5EF4-FFF2-40B4-BE49-F238E27FC236}">
                <a16:creationId xmlns:a16="http://schemas.microsoft.com/office/drawing/2014/main" id="{5A3175CB-519A-9256-52BC-C9DE2081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366" y="699516"/>
            <a:ext cx="5458968" cy="5458968"/>
          </a:xfrm>
          <a:prstGeom prst="rect">
            <a:avLst/>
          </a:prstGeom>
        </p:spPr>
      </p:pic>
      <p:sp>
        <p:nvSpPr>
          <p:cNvPr id="12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BE464919-FC31-47E7-A937-E70594CC1498}"/>
              </a:ext>
            </a:extLst>
          </p:cNvPr>
          <p:cNvSpPr txBox="1">
            <a:spLocks/>
          </p:cNvSpPr>
          <p:nvPr/>
        </p:nvSpPr>
        <p:spPr>
          <a:xfrm>
            <a:off x="5745893" y="2664886"/>
            <a:ext cx="6091524" cy="3512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b="1" i="0" u="none" strike="noStrike" dirty="0">
                <a:effectLst/>
              </a:rPr>
              <a:t>What?</a:t>
            </a:r>
            <a:r>
              <a:rPr lang="en-US" sz="2200" dirty="0"/>
              <a:t>	</a:t>
            </a:r>
            <a:r>
              <a:rPr lang="en-US" sz="2200" b="0" i="0" u="none" strike="noStrike" dirty="0">
                <a:effectLst/>
              </a:rPr>
              <a:t>Introduction to Causal AI</a:t>
            </a:r>
          </a:p>
          <a:p>
            <a:pPr marL="0"/>
            <a:r>
              <a:rPr lang="en-US" sz="2200" b="1" i="0" u="none" strike="noStrike" dirty="0">
                <a:effectLst/>
              </a:rPr>
              <a:t>Oh no!	</a:t>
            </a:r>
            <a:r>
              <a:rPr lang="en-US" sz="2200" b="0" i="0" u="none" strike="noStrike" dirty="0">
                <a:effectLst/>
              </a:rPr>
              <a:t>Assumptions in Causal Discovery</a:t>
            </a:r>
          </a:p>
          <a:p>
            <a:pPr marL="0"/>
            <a:r>
              <a:rPr lang="en-US" sz="2200" b="1" dirty="0"/>
              <a:t>Why?	</a:t>
            </a:r>
            <a:r>
              <a:rPr lang="en-US" sz="2200" dirty="0"/>
              <a:t>Causal Discovery Methods</a:t>
            </a:r>
          </a:p>
          <a:p>
            <a:pPr marL="0"/>
            <a:r>
              <a:rPr lang="en-US" sz="2200" b="1" i="0" u="none" strike="noStrike" dirty="0">
                <a:effectLst/>
              </a:rPr>
              <a:t>How?</a:t>
            </a:r>
            <a:r>
              <a:rPr lang="en-US" sz="2200" dirty="0"/>
              <a:t>	</a:t>
            </a:r>
            <a:r>
              <a:rPr lang="en-US" sz="2200" b="0" i="0" u="none" strike="noStrike" dirty="0">
                <a:effectLst/>
              </a:rPr>
              <a:t>Calculus of Causality</a:t>
            </a:r>
          </a:p>
          <a:p>
            <a:pPr marL="0"/>
            <a:r>
              <a:rPr lang="en-US" sz="2200" b="1" dirty="0"/>
              <a:t>Where?	</a:t>
            </a:r>
            <a:r>
              <a:rPr lang="en-US" sz="2200" dirty="0"/>
              <a:t>Applications</a:t>
            </a:r>
          </a:p>
          <a:p>
            <a:pPr marL="0"/>
            <a:r>
              <a:rPr lang="en-US" sz="2200" b="1" dirty="0"/>
              <a:t>Alas!	</a:t>
            </a:r>
            <a:r>
              <a:rPr lang="en-US" sz="2200" dirty="0"/>
              <a:t>	Limitations		</a:t>
            </a:r>
          </a:p>
          <a:p>
            <a:pPr marL="0"/>
            <a:r>
              <a:rPr lang="en-US" sz="2200" b="1" dirty="0"/>
              <a:t>Wow!	</a:t>
            </a:r>
            <a:r>
              <a:rPr lang="en-US" sz="2200" dirty="0"/>
              <a:t>Future work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A47D0F39-5F9E-204A-82D9-0A7341619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353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08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D68E28E0-8F42-6505-F20D-521CBC058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8" b="-1"/>
          <a:stretch/>
        </p:blipFill>
        <p:spPr>
          <a:xfrm>
            <a:off x="6989" y="2041"/>
            <a:ext cx="9669642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97EC7-7551-8CB2-474A-F84FDF73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C8463-DD27-1023-F48D-F70B78318C6E}"/>
              </a:ext>
            </a:extLst>
          </p:cNvPr>
          <p:cNvSpPr txBox="1"/>
          <p:nvPr/>
        </p:nvSpPr>
        <p:spPr>
          <a:xfrm>
            <a:off x="7084291" y="1930400"/>
            <a:ext cx="4638963" cy="42927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Pearl, J., </a:t>
            </a:r>
            <a:r>
              <a:rPr lang="en-US" sz="1400" err="1"/>
              <a:t>Glymour</a:t>
            </a:r>
            <a:r>
              <a:rPr lang="en-US" sz="1400"/>
              <a:t>, M., &amp; Jewell, N. P. (2016).</a:t>
            </a:r>
            <a:r>
              <a:rPr lang="en-US" sz="1400" b="1"/>
              <a:t> Causal Inference in Statistics: A Primer. John Wiley &amp; Sons.</a:t>
            </a:r>
            <a:r>
              <a:rPr lang="en-US" sz="1400"/>
              <a:t> </a:t>
            </a:r>
            <a:r>
              <a:rPr lang="en-US" sz="1400">
                <a:hlinkClick r:id="rId3"/>
              </a:rPr>
              <a:t>https://doi.org/10.1002/9781119186847</a:t>
            </a:r>
            <a:endParaRPr lang="en-US" sz="140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Plattner, H. (2017). </a:t>
            </a:r>
            <a:r>
              <a:rPr lang="en-US" sz="1400" b="1"/>
              <a:t>Causal Inference: Theory and Applications. </a:t>
            </a:r>
            <a:r>
              <a:rPr lang="en-US" sz="1400"/>
              <a:t> </a:t>
            </a:r>
            <a:r>
              <a:rPr lang="en-US" sz="1400">
                <a:hlinkClick r:id="rId4"/>
              </a:rPr>
              <a:t>https://hpi.de/fileadmin/user_upload/fachgebiete/plattner/teaching/CausalInference/04_17_Causal_Inference-Theory_and_Applications.pdf</a:t>
            </a:r>
            <a:r>
              <a:rPr lang="en-US" sz="1400"/>
              <a:t> 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CMPT 727 Spring 2023. Mathematical, Statistical, and Probabilistic Foundations of Machine Learning.</a:t>
            </a:r>
            <a:r>
              <a:rPr lang="en-US" sz="1400"/>
              <a:t> </a:t>
            </a:r>
            <a:r>
              <a:rPr lang="en-US" sz="1400">
                <a:hlinkClick r:id="rId5"/>
              </a:rPr>
              <a:t>https://www.youtube.com/playlist?list=PL_5SuHtr8fsrK9NqWWSL4YL8urMAHLsvU</a:t>
            </a:r>
            <a:r>
              <a:rPr lang="en-US" sz="1400"/>
              <a:t> 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Peters, J., </a:t>
            </a:r>
            <a:r>
              <a:rPr lang="en-US" sz="1400" err="1"/>
              <a:t>Janzing</a:t>
            </a:r>
            <a:r>
              <a:rPr lang="en-US" sz="1400"/>
              <a:t>, D., &amp; </a:t>
            </a:r>
            <a:r>
              <a:rPr lang="en-US" sz="1400" err="1"/>
              <a:t>Schölkopf</a:t>
            </a:r>
            <a:r>
              <a:rPr lang="en-US" sz="1400"/>
              <a:t>, B. (2017). </a:t>
            </a:r>
            <a:r>
              <a:rPr lang="en-US" sz="1400" b="1"/>
              <a:t>Elements of Causal Inference: Foundations and Learning Algorithms</a:t>
            </a:r>
            <a:r>
              <a:rPr lang="en-US" sz="1400"/>
              <a:t>. MIT Press. </a:t>
            </a:r>
            <a:r>
              <a:rPr lang="en-US" sz="1400">
                <a:hlinkClick r:id="rId6"/>
              </a:rPr>
              <a:t>https://doi.org/10.7551/mitpress/11444.001.0001</a:t>
            </a:r>
            <a:endParaRPr lang="en-US" sz="14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10C8D4A9-4BEF-6C45-35B7-B4686A142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1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2C533-A8C8-2607-4320-56A5A531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 </a:t>
            </a:r>
          </a:p>
        </p:txBody>
      </p:sp>
      <p:sp>
        <p:nvSpPr>
          <p:cNvPr id="7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6EF5-D268-0930-2C9B-5223C94C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We are open for questions now!</a:t>
            </a:r>
          </a:p>
        </p:txBody>
      </p:sp>
      <p:pic>
        <p:nvPicPr>
          <p:cNvPr id="48" name="Picture 47" descr="Magnifying glass on clear background">
            <a:extLst>
              <a:ext uri="{FF2B5EF4-FFF2-40B4-BE49-F238E27FC236}">
                <a16:creationId xmlns:a16="http://schemas.microsoft.com/office/drawing/2014/main" id="{C4FE2840-F951-0B8F-BCE7-143125CB6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5" r="1652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489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FEF99-015F-79D1-829B-FA3E01F7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Motivation: Answering what?</a:t>
            </a:r>
          </a:p>
        </p:txBody>
      </p:sp>
      <p:pic>
        <p:nvPicPr>
          <p:cNvPr id="4" name="Content Placeholder 3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D0E126F3-8B8E-451B-0CF0-63051BC6B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0" r="1400" b="386"/>
          <a:stretch/>
        </p:blipFill>
        <p:spPr>
          <a:xfrm>
            <a:off x="630936" y="2236600"/>
            <a:ext cx="5458968" cy="2384799"/>
          </a:xfrm>
          <a:prstGeom prst="rect">
            <a:avLst/>
          </a:prstGeom>
        </p:spPr>
      </p:pic>
      <p:sp>
        <p:nvSpPr>
          <p:cNvPr id="13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AD6F9-8EE6-8AE6-7374-71A625C9A6BD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Figure: Recognition algorithms generalize poorly to new environments. 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Top five labels and confidence produced by </a:t>
            </a:r>
            <a:r>
              <a:rPr lang="en-US" sz="2200" dirty="0" err="1"/>
              <a:t>ClarifAI.com</a:t>
            </a:r>
            <a:r>
              <a:rPr lang="en-US" sz="2200" dirty="0"/>
              <a:t> shown.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Interpolation is great, but we need to extrapolate. 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E76B382E-D663-8796-8659-D7A9C2EA9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720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C8FB9-DEB5-5E57-647D-AC90500A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Introduction to our hero: Causality!</a:t>
            </a:r>
          </a:p>
        </p:txBody>
      </p:sp>
      <p:sp>
        <p:nvSpPr>
          <p:cNvPr id="7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4BC41-CDA2-AC4E-8E40-1C727AF802D2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Causality is central notion in science, decision-taking and daily life.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just">
              <a:lnSpc>
                <a:spcPct val="90000"/>
              </a:lnSpc>
            </a:pPr>
            <a:r>
              <a:rPr lang="en-US" sz="2000" b="1" dirty="0"/>
              <a:t>How do you define cause and effect?</a:t>
            </a: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Cause and Effect:</a:t>
            </a:r>
          </a:p>
          <a:p>
            <a:pPr marL="571500" lvl="1" indent="-342900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Cause: An event or factor that brings about a change.</a:t>
            </a:r>
          </a:p>
          <a:p>
            <a:pPr marL="571500" lvl="1" indent="-342900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Effect: The change that results from a cause.</a:t>
            </a:r>
          </a:p>
          <a:p>
            <a:pPr marL="571500" lvl="1" indent="-342900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Example: A medication (cause) leads to improved health outcomes (effect).</a:t>
            </a:r>
          </a:p>
          <a:p>
            <a:pPr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Judea Pearl : “A is the cause of B if B ‘listens to’ A”</a:t>
            </a:r>
            <a:endParaRPr lang="en-US" sz="2000" dirty="0"/>
          </a:p>
        </p:txBody>
      </p:sp>
      <p:pic>
        <p:nvPicPr>
          <p:cNvPr id="4" name="Picture 3" descr="A hand stopping dominoes&#10;&#10;Description automatically generated">
            <a:extLst>
              <a:ext uri="{FF2B5EF4-FFF2-40B4-BE49-F238E27FC236}">
                <a16:creationId xmlns:a16="http://schemas.microsoft.com/office/drawing/2014/main" id="{9516D57C-CFA1-C92E-9B7A-E37B43DD5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75" r="2537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401C433E-FC5A-DC14-41EB-23D4B0EA0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5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25933-21A4-CC54-AB84-77EEB1B9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Causal Inference</a:t>
            </a:r>
            <a:endParaRPr lang="en-US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5CCC-E27C-3888-A1B8-EDE2D431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575855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Causal Inference refers to the process of determining the effect of one variable on another. It aims to establish a cause-and-effect relationship using statistical methods, often from observational or experimental data.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It helps in determining whether and how a change in one variable influences another.</a:t>
            </a:r>
            <a:endParaRPr lang="en-US" sz="2000" dirty="0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B7CD12FE-47B6-0204-ACB8-90AE92B4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p:pic>
        <p:nvPicPr>
          <p:cNvPr id="5" name="Picture 4" descr="Causal Inference: Introduction to Causal Effect Estimation - inovex GmbH">
            <a:extLst>
              <a:ext uri="{FF2B5EF4-FFF2-40B4-BE49-F238E27FC236}">
                <a16:creationId xmlns:a16="http://schemas.microsoft.com/office/drawing/2014/main" id="{D2B2426E-5971-9626-7019-7C3B22B91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62" y="1330935"/>
            <a:ext cx="5448586" cy="34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7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8B748-85DE-2DD4-FE5A-203138B4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Causal Discovery</a:t>
            </a:r>
            <a:endParaRPr lang="en-US" sz="540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0930-B611-6B3F-47E2-6A6ED9DC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757223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Causal discovery aims to uncover the underlying causal structure from the data. 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It involves identifying which variables are causes and which are effects without necessarily having prior knowledge of the relationships.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It involves using algorithms and statistical methods to identify potential causal relationships.</a:t>
            </a:r>
            <a:endParaRPr lang="en-US" sz="2000" dirty="0"/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EADEF6DD-7E8B-C4E6-6344-36AED4ED6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94"/>
          <a:stretch/>
        </p:blipFill>
        <p:spPr>
          <a:xfrm>
            <a:off x="6158974" y="1651293"/>
            <a:ext cx="5399041" cy="2166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E4E651-0274-8124-0979-403A73DDB8F7}"/>
              </a:ext>
            </a:extLst>
          </p:cNvPr>
          <p:cNvSpPr txBox="1"/>
          <p:nvPr/>
        </p:nvSpPr>
        <p:spPr>
          <a:xfrm>
            <a:off x="6574611" y="4090047"/>
            <a:ext cx="498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/>
              <a:t>Big picture goal of causal discovery: translate data into a causal model. Image by author.</a:t>
            </a: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124C11D1-76D3-27FF-D380-EA7600E6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5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4E7F3-7B22-973F-8B33-E03F4198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Assumptions!</a:t>
            </a:r>
          </a:p>
        </p:txBody>
      </p:sp>
      <p:sp>
        <p:nvSpPr>
          <p:cNvPr id="51" name="Rectangle: Rounded Corners 4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4CA5AF4C-8D4D-6938-2F9F-26D9507F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B5DF8-10B2-6A0E-14A2-B46DDA30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Faithfulness Assumption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1BDD4D40-6DE3-6272-6995-8D9EAB96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956" y="29749"/>
            <a:ext cx="1574347" cy="561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93AE4ED-F74E-6BB3-5E41-DE69EC9F7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		</a:t>
                </a:r>
                <a:r>
                  <a:rPr lang="en-US" sz="2000" dirty="0"/>
                  <a:t>Markov assumption: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G</m:t>
                    </m:r>
                    <m:r>
                      <m:rPr>
                        <m:nor/>
                      </m:rPr>
                      <a:rPr lang="en-US" sz="2000"/>
                      <m:t> 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| 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sz="2000" i="1" dirty="0"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000"/>
                      <m:t>⫫</m:t>
                    </m:r>
                    <m:r>
                      <m:rPr>
                        <m:nor/>
                      </m:rPr>
                      <a:rPr lang="en-US" sz="2000" baseline="-25000"/>
                      <m:t>P</m:t>
                    </m:r>
                    <m:r>
                      <m:rPr>
                        <m:nor/>
                      </m:rPr>
                      <a:rPr lang="en-US" sz="2000"/>
                      <m:t>  </m:t>
                    </m:r>
                    <m:r>
                      <m:rPr>
                        <m:nor/>
                      </m:rPr>
                      <a:rPr lang="en-US" sz="2000" i="1"/>
                      <m:t>Y</m:t>
                    </m:r>
                    <m:r>
                      <m:rPr>
                        <m:nor/>
                      </m:rPr>
                      <a:rPr lang="en-US" sz="2000" i="1"/>
                      <m:t>  |  </m:t>
                    </m:r>
                    <m:r>
                      <m:rPr>
                        <m:nor/>
                      </m:rPr>
                      <a:rPr lang="en-US" sz="2000" i="1"/>
                      <m:t>Z</m:t>
                    </m:r>
                    <m:r>
                      <m:rPr>
                        <m:nor/>
                      </m:rPr>
                      <a:rPr lang="en-US" sz="2000" i="1"/>
                      <m:t> 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baseline="-25000" dirty="0"/>
                  <a:t>                                                         </a:t>
                </a:r>
                <a:endParaRPr lang="en-US" sz="2200" i="1" baseline="-250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93AE4ED-F74E-6BB3-5E41-DE69EC9F7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t="-59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19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CE21DE28A6BB4EAA548FBF994419C7" ma:contentTypeVersion="6" ma:contentTypeDescription="Ein neues Dokument erstellen." ma:contentTypeScope="" ma:versionID="897e5218e01241a3706ee92a94686d79">
  <xsd:schema xmlns:xsd="http://www.w3.org/2001/XMLSchema" xmlns:xs="http://www.w3.org/2001/XMLSchema" xmlns:p="http://schemas.microsoft.com/office/2006/metadata/properties" xmlns:ns2="fb0906d3-7bcd-4d42-9c96-b3787261adf8" xmlns:ns3="a7b95c3c-efbf-4d0c-9aba-1f1d246d420f" targetNamespace="http://schemas.microsoft.com/office/2006/metadata/properties" ma:root="true" ma:fieldsID="62805409144ba860d308d03a2e93b1b7" ns2:_="" ns3:_="">
    <xsd:import namespace="fb0906d3-7bcd-4d42-9c96-b3787261adf8"/>
    <xsd:import namespace="a7b95c3c-efbf-4d0c-9aba-1f1d246d4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906d3-7bcd-4d42-9c96-b3787261ad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95c3c-efbf-4d0c-9aba-1f1d246d4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441496-143F-4DD6-A59B-6DDE073D2483}">
  <ds:schemaRefs>
    <ds:schemaRef ds:uri="a7b95c3c-efbf-4d0c-9aba-1f1d246d420f"/>
    <ds:schemaRef ds:uri="http://purl.org/dc/terms/"/>
    <ds:schemaRef ds:uri="fb0906d3-7bcd-4d42-9c96-b3787261adf8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EDA8249-7CF1-40E0-827C-DBAA5B701A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7992E2-B153-490D-B7C0-CA63D5063EA4}">
  <ds:schemaRefs>
    <ds:schemaRef ds:uri="a7b95c3c-efbf-4d0c-9aba-1f1d246d420f"/>
    <ds:schemaRef ds:uri="fb0906d3-7bcd-4d42-9c96-b3787261ad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1692</Words>
  <Application>Microsoft Macintosh PowerPoint</Application>
  <PresentationFormat>Widescreen</PresentationFormat>
  <Paragraphs>296</Paragraphs>
  <Slides>31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Aptos</vt:lpstr>
      <vt:lpstr>Aptos Display</vt:lpstr>
      <vt:lpstr>Arial</vt:lpstr>
      <vt:lpstr>Baskerville Old Face</vt:lpstr>
      <vt:lpstr>Calibri</vt:lpstr>
      <vt:lpstr>Cambria Math</vt:lpstr>
      <vt:lpstr>Consolas</vt:lpstr>
      <vt:lpstr>Courier New</vt:lpstr>
      <vt:lpstr>Segoe UI</vt:lpstr>
      <vt:lpstr>Office Theme</vt:lpstr>
      <vt:lpstr>Causal Discovery  Introduction to Control and Machine Learning  Summer Semester 2024   </vt:lpstr>
      <vt:lpstr>Abstract</vt:lpstr>
      <vt:lpstr>Objective</vt:lpstr>
      <vt:lpstr>Motivation: Answering what?</vt:lpstr>
      <vt:lpstr>Introduction to our hero: Causality!</vt:lpstr>
      <vt:lpstr>Causal Inference</vt:lpstr>
      <vt:lpstr>Causal Discovery</vt:lpstr>
      <vt:lpstr>Assumptions!</vt:lpstr>
      <vt:lpstr>Faithfulness Assumption</vt:lpstr>
      <vt:lpstr>Faithfulness Assumption</vt:lpstr>
      <vt:lpstr>Faithfulness Assumption</vt:lpstr>
      <vt:lpstr>Violation of Faithfulness</vt:lpstr>
      <vt:lpstr>Violation of Faithfulness</vt:lpstr>
      <vt:lpstr>Violation of Faithfulness</vt:lpstr>
      <vt:lpstr>Causal Sufficiency and Acyclicity</vt:lpstr>
      <vt:lpstr>Causal discovery methods</vt:lpstr>
      <vt:lpstr>Constraint-based method</vt:lpstr>
      <vt:lpstr>D-separation</vt:lpstr>
      <vt:lpstr>Score based method</vt:lpstr>
      <vt:lpstr>The Calculus of Causality!!</vt:lpstr>
      <vt:lpstr>The Calculus of causality</vt:lpstr>
      <vt:lpstr>The Calculus of causality</vt:lpstr>
      <vt:lpstr>The Calculus of causality</vt:lpstr>
      <vt:lpstr>The Calculus of causality</vt:lpstr>
      <vt:lpstr>The Calculus of causality</vt:lpstr>
      <vt:lpstr>The Concept</vt:lpstr>
      <vt:lpstr>Applications </vt:lpstr>
      <vt:lpstr>Limitations and Future Works</vt:lpstr>
      <vt:lpstr>Conclusion</vt:lpstr>
      <vt:lpstr>References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Discovery</dc:title>
  <dc:creator>Agrawal, Apurwa</dc:creator>
  <cp:lastModifiedBy>Agrawal, Apurwa</cp:lastModifiedBy>
  <cp:revision>4</cp:revision>
  <dcterms:created xsi:type="dcterms:W3CDTF">2024-05-30T20:30:42Z</dcterms:created>
  <dcterms:modified xsi:type="dcterms:W3CDTF">2024-06-30T17:13:44Z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0x0101001ACE21DE28A6BB4EAA548FBF994419C7</vt:lpwstr>
  </property>
</Properties>
</file>