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319" r:id="rId3"/>
    <p:sldId id="257" r:id="rId4"/>
    <p:sldId id="318" r:id="rId5"/>
    <p:sldId id="279" r:id="rId6"/>
    <p:sldId id="264" r:id="rId7"/>
    <p:sldId id="263" r:id="rId8"/>
    <p:sldId id="340" r:id="rId9"/>
    <p:sldId id="324" r:id="rId10"/>
    <p:sldId id="331" r:id="rId11"/>
    <p:sldId id="332" r:id="rId12"/>
    <p:sldId id="339" r:id="rId13"/>
    <p:sldId id="323" r:id="rId14"/>
    <p:sldId id="333" r:id="rId15"/>
    <p:sldId id="322" r:id="rId16"/>
    <p:sldId id="328" r:id="rId17"/>
    <p:sldId id="330" r:id="rId18"/>
    <p:sldId id="337" r:id="rId19"/>
    <p:sldId id="267" r:id="rId20"/>
    <p:sldId id="34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7336C"/>
    <a:srgbClr val="133CD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B69DE-1C71-44D1-94E7-027F41C75930}" v="174" dt="2023-07-19T23:39:27.407"/>
    <p1510:client id="{2C76B4FE-D468-3548-9EAA-7E254A7B4A62}" v="1336" dt="2023-07-20T11:28:56.565"/>
    <p1510:client id="{34114205-282A-41EC-8125-FBF2068A4096}" v="44" dt="2023-07-20T10:39:00.825"/>
    <p1510:client id="{7C35A438-3F94-45BC-B8A2-A53402A5FFC7}" v="213" dt="2023-07-19T15:17:14.739"/>
    <p1510:client id="{955E3235-A960-4FFB-BAF2-643508A7CCA9}" v="161" dt="2023-07-20T09:46:33.828"/>
    <p1510:client id="{9A8847E8-36E7-4B7C-A281-59268D39A960}" v="47" dt="2023-07-19T15:57:48.937"/>
    <p1510:client id="{A66CB852-8B49-441C-9F27-03BCBE5976CB}" v="26" dt="2023-07-19T11:34:58.883"/>
    <p1510:client id="{B055C818-2011-4028-AD6F-AD708269E4BD}" v="187" dt="2023-07-19T15:41:14.770"/>
    <p1510:client id="{B2199AE0-D2C9-4500-A1D9-43E7DAC906C7}" v="1" dt="2023-07-20T10:13:22.695"/>
    <p1510:client id="{CD183B0C-CA8B-45EF-9E2E-8945E4354D29}" v="112" dt="2023-07-19T16:58:24.739"/>
    <p1510:client id="{F0520C3B-037E-4D41-AA63-5CF29B8C4AB0}" v="11" dt="2023-07-19T15:19:34.498"/>
    <p1510:client id="{F6A9F3FE-B3B8-4651-8B3C-C8CFC7CD793C}" v="342" dt="2023-07-19T23:11:28.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A7075-799A-40CB-BF84-A6CBCCFAAB3C}" type="datetimeFigureOut">
              <a:rPr lang="en-IN" smtClean="0"/>
              <a:t>20-07-2023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C1343-A75A-4C3E-9FA6-78EA4C5E7E7A}" type="slidenum">
              <a:rPr lang="en-IN" smtClean="0"/>
              <a:t>‹#›</a:t>
            </a:fld>
            <a:endParaRPr lang="en-IN"/>
          </a:p>
        </p:txBody>
      </p:sp>
    </p:spTree>
    <p:extLst>
      <p:ext uri="{BB962C8B-B14F-4D97-AF65-F5344CB8AC3E}">
        <p14:creationId xmlns:p14="http://schemas.microsoft.com/office/powerpoint/2010/main" val="371620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What is VA doing in our project</a:t>
            </a:r>
          </a:p>
          <a:p>
            <a:r>
              <a:rPr lang="en-US">
                <a:cs typeface="Calibri"/>
              </a:rPr>
              <a:t>Since we hv prior </a:t>
            </a:r>
            <a:r>
              <a:rPr lang="en-US" err="1">
                <a:cs typeface="Calibri"/>
              </a:rPr>
              <a:t>implimentation</a:t>
            </a:r>
            <a:r>
              <a:rPr lang="en-US">
                <a:cs typeface="Calibri"/>
              </a:rPr>
              <a:t> it used be </a:t>
            </a:r>
            <a:r>
              <a:rPr lang="en-US" err="1">
                <a:cs typeface="Calibri"/>
              </a:rPr>
              <a:t>stARETED</a:t>
            </a:r>
            <a:r>
              <a:rPr lang="en-US">
                <a:cs typeface="Calibri"/>
              </a:rPr>
              <a:t> </a:t>
            </a:r>
            <a:r>
              <a:rPr lang="en-US" err="1">
                <a:cs typeface="Calibri"/>
              </a:rPr>
              <a:t>manuly</a:t>
            </a:r>
            <a:r>
              <a:rPr lang="en-US">
                <a:cs typeface="Calibri"/>
              </a:rPr>
              <a:t> this one can be </a:t>
            </a:r>
            <a:r>
              <a:rPr lang="en-US" err="1">
                <a:cs typeface="Calibri"/>
              </a:rPr>
              <a:t>swtchd</a:t>
            </a:r>
            <a:r>
              <a:rPr lang="en-US">
                <a:cs typeface="Calibri"/>
              </a:rPr>
              <a:t> to speech </a:t>
            </a:r>
            <a:r>
              <a:rPr lang="en-US" err="1">
                <a:cs typeface="Calibri"/>
              </a:rPr>
              <a:t>inpts</a:t>
            </a:r>
            <a:endParaRPr lang="en-US">
              <a:cs typeface="Calibri"/>
            </a:endParaRPr>
          </a:p>
          <a:p>
            <a:r>
              <a:rPr lang="en-US">
                <a:cs typeface="Calibri"/>
              </a:rPr>
              <a:t>Intro NLP more Accurate to </a:t>
            </a:r>
            <a:r>
              <a:rPr lang="en-US" err="1">
                <a:cs typeface="Calibri"/>
              </a:rPr>
              <a:t>recognice</a:t>
            </a:r>
            <a:r>
              <a:rPr lang="en-US">
                <a:cs typeface="Calibri"/>
              </a:rPr>
              <a:t> different accent  </a:t>
            </a:r>
            <a:r>
              <a:rPr lang="en-US" err="1">
                <a:cs typeface="Calibri"/>
              </a:rPr>
              <a:t>dlcts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A2C1343-A75A-4C3E-9FA6-78EA4C5E7E7A}" type="slidenum">
              <a:rPr lang="en-IN" smtClean="0"/>
              <a:t>5</a:t>
            </a:fld>
            <a:endParaRPr lang="en-IN"/>
          </a:p>
        </p:txBody>
      </p:sp>
    </p:spTree>
    <p:extLst>
      <p:ext uri="{BB962C8B-B14F-4D97-AF65-F5344CB8AC3E}">
        <p14:creationId xmlns:p14="http://schemas.microsoft.com/office/powerpoint/2010/main" val="327363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Sans-Serif"/>
              <a:buChar char="•"/>
            </a:pPr>
            <a:r>
              <a:rPr lang="en-GB"/>
              <a:t>There are lot of technologies that converts spoken language into written text.</a:t>
            </a:r>
            <a:endParaRPr lang="en-US"/>
          </a:p>
          <a:p>
            <a:pPr algn="just"/>
            <a:endParaRPr lang="en-GB"/>
          </a:p>
          <a:p>
            <a:pPr marL="285750" indent="-285750" algn="just">
              <a:buFont typeface="Arial,Sans-Serif"/>
              <a:buChar char="•"/>
            </a:pPr>
            <a:r>
              <a:rPr lang="en-GB"/>
              <a:t>It takes audio input, such as recorded speech or live speech, and transcribes it into written form.</a:t>
            </a:r>
            <a:endParaRPr lang="en-US"/>
          </a:p>
          <a:p>
            <a:pPr marL="285750" indent="-285750" algn="just">
              <a:buFont typeface="Arial,Sans-Serif"/>
              <a:buChar char="•"/>
            </a:pPr>
            <a:endParaRPr lang="en-GB"/>
          </a:p>
          <a:p>
            <a:pPr marL="285750" indent="-285750" algn="just">
              <a:buFont typeface="Arial,Sans-Serif"/>
              <a:buChar char="•"/>
            </a:pPr>
            <a:r>
              <a:rPr lang="en-GB"/>
              <a:t>The commonly used applications are Voice Assistants, Transcription services, Voice recognition services etc.</a:t>
            </a:r>
            <a:endParaRPr lang="en-US"/>
          </a:p>
          <a:p>
            <a:pPr marL="285750" indent="-285750" algn="just">
              <a:buFont typeface="Arial,Sans-Serif"/>
              <a:buChar char="•"/>
            </a:pPr>
            <a:endParaRPr lang="en-GB"/>
          </a:p>
          <a:p>
            <a:pPr marL="285750" indent="-285750" algn="just">
              <a:buFont typeface="Arial,Sans-Serif"/>
              <a:buChar char="•"/>
            </a:pPr>
            <a:r>
              <a:rPr lang="en-GB"/>
              <a:t>This will enable us to dictate text, convert the audio into written format and interact using voice commands. </a:t>
            </a:r>
            <a:endParaRPr lang="en-US"/>
          </a:p>
        </p:txBody>
      </p:sp>
      <p:sp>
        <p:nvSpPr>
          <p:cNvPr id="4" name="Slide Number Placeholder 3"/>
          <p:cNvSpPr>
            <a:spLocks noGrp="1"/>
          </p:cNvSpPr>
          <p:nvPr>
            <p:ph type="sldNum" sz="quarter" idx="5"/>
          </p:nvPr>
        </p:nvSpPr>
        <p:spPr/>
        <p:txBody>
          <a:bodyPr/>
          <a:lstStyle/>
          <a:p>
            <a:fld id="{1A2C1343-A75A-4C3E-9FA6-78EA4C5E7E7A}" type="slidenum">
              <a:rPr lang="en-IN" smtClean="0"/>
              <a:t>7</a:t>
            </a:fld>
            <a:endParaRPr lang="en-IN"/>
          </a:p>
        </p:txBody>
      </p:sp>
    </p:spTree>
    <p:extLst>
      <p:ext uri="{BB962C8B-B14F-4D97-AF65-F5344CB8AC3E}">
        <p14:creationId xmlns:p14="http://schemas.microsoft.com/office/powerpoint/2010/main" val="30854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Sans-Serif"/>
              <a:buChar char="•"/>
            </a:pPr>
            <a:r>
              <a:rPr lang="en-GB"/>
              <a:t>There are lot of technologies that converts spoken language into written text.</a:t>
            </a:r>
            <a:endParaRPr lang="en-US"/>
          </a:p>
          <a:p>
            <a:pPr algn="just"/>
            <a:endParaRPr lang="en-GB"/>
          </a:p>
          <a:p>
            <a:pPr marL="285750" indent="-285750" algn="just">
              <a:buFont typeface="Arial,Sans-Serif"/>
              <a:buChar char="•"/>
            </a:pPr>
            <a:r>
              <a:rPr lang="en-GB"/>
              <a:t>It takes audio input, such as recorded speech or live speech, and transcribes it into written form.</a:t>
            </a:r>
            <a:endParaRPr lang="en-US"/>
          </a:p>
          <a:p>
            <a:pPr marL="285750" indent="-285750" algn="just">
              <a:buFont typeface="Arial,Sans-Serif"/>
              <a:buChar char="•"/>
            </a:pPr>
            <a:endParaRPr lang="en-GB"/>
          </a:p>
          <a:p>
            <a:pPr marL="285750" indent="-285750" algn="just">
              <a:buFont typeface="Arial,Sans-Serif"/>
              <a:buChar char="•"/>
            </a:pPr>
            <a:r>
              <a:rPr lang="en-GB"/>
              <a:t>The commonly used applications are Voice Assistants, Transcription services, Voice recognition services etc.</a:t>
            </a:r>
            <a:endParaRPr lang="en-US"/>
          </a:p>
          <a:p>
            <a:pPr marL="285750" indent="-285750" algn="just">
              <a:buFont typeface="Arial,Sans-Serif"/>
              <a:buChar char="•"/>
            </a:pPr>
            <a:endParaRPr lang="en-GB"/>
          </a:p>
          <a:p>
            <a:pPr marL="285750" indent="-285750" algn="just">
              <a:buFont typeface="Arial,Sans-Serif"/>
              <a:buChar char="•"/>
            </a:pPr>
            <a:r>
              <a:rPr lang="en-GB"/>
              <a:t>This will enable us to dictate text, convert the audio into written format and interact using voice commands. </a:t>
            </a:r>
            <a:endParaRPr lang="en-US"/>
          </a:p>
        </p:txBody>
      </p:sp>
      <p:sp>
        <p:nvSpPr>
          <p:cNvPr id="4" name="Slide Number Placeholder 3"/>
          <p:cNvSpPr>
            <a:spLocks noGrp="1"/>
          </p:cNvSpPr>
          <p:nvPr>
            <p:ph type="sldNum" sz="quarter" idx="5"/>
          </p:nvPr>
        </p:nvSpPr>
        <p:spPr/>
        <p:txBody>
          <a:bodyPr/>
          <a:lstStyle/>
          <a:p>
            <a:fld id="{1A2C1343-A75A-4C3E-9FA6-78EA4C5E7E7A}" type="slidenum">
              <a:rPr lang="en-IN" smtClean="0"/>
              <a:t>8</a:t>
            </a:fld>
            <a:endParaRPr lang="en-IN"/>
          </a:p>
        </p:txBody>
      </p:sp>
    </p:spTree>
    <p:extLst>
      <p:ext uri="{BB962C8B-B14F-4D97-AF65-F5344CB8AC3E}">
        <p14:creationId xmlns:p14="http://schemas.microsoft.com/office/powerpoint/2010/main" val="288922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a:t>leon Espnet</a:t>
            </a:r>
          </a:p>
        </p:txBody>
      </p:sp>
      <p:sp>
        <p:nvSpPr>
          <p:cNvPr id="4" name="Slide Number Placeholder 3"/>
          <p:cNvSpPr>
            <a:spLocks noGrp="1"/>
          </p:cNvSpPr>
          <p:nvPr>
            <p:ph type="sldNum" sz="quarter" idx="5"/>
          </p:nvPr>
        </p:nvSpPr>
        <p:spPr/>
        <p:txBody>
          <a:bodyPr/>
          <a:lstStyle/>
          <a:p>
            <a:fld id="{1A2C1343-A75A-4C3E-9FA6-78EA4C5E7E7A}" type="slidenum">
              <a:rPr lang="en-IN" smtClean="0"/>
              <a:t>11</a:t>
            </a:fld>
            <a:endParaRPr lang="en-IN"/>
          </a:p>
        </p:txBody>
      </p:sp>
    </p:spTree>
    <p:extLst>
      <p:ext uri="{BB962C8B-B14F-4D97-AF65-F5344CB8AC3E}">
        <p14:creationId xmlns:p14="http://schemas.microsoft.com/office/powerpoint/2010/main" val="37817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cs typeface="Calibri"/>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cs typeface="Calibri"/>
              </a:rPr>
              <a:t>- Open Ai whisper works on the t</a:t>
            </a:r>
            <a:r>
              <a:rPr lang="en-US"/>
              <a:t>ransformer model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t>- It has encoder and decoder layers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t>- The input to the transformer model is usually tokenized into smaller units, such as words or </a:t>
            </a:r>
            <a:r>
              <a:rPr lang="en-US" err="1"/>
              <a:t>subwords</a:t>
            </a:r>
            <a:endParaRPr lang="en-US"/>
          </a:p>
          <a:p>
            <a:pPr marL="0" marR="0" lvl="0" indent="0" algn="just" defTabSz="914400" rtl="0" eaLnBrk="1" fontAlgn="auto" latinLnBrk="0" hangingPunct="1">
              <a:lnSpc>
                <a:spcPct val="100000"/>
              </a:lnSpc>
              <a:spcBef>
                <a:spcPts val="0"/>
              </a:spcBef>
              <a:spcAft>
                <a:spcPts val="0"/>
              </a:spcAft>
              <a:buClrTx/>
              <a:buSzTx/>
              <a:buFontTx/>
              <a:buNone/>
              <a:tabLst/>
              <a:defRPr/>
            </a:pPr>
            <a:r>
              <a:rPr lang="en-US"/>
              <a:t>- </a:t>
            </a:r>
            <a:r>
              <a:rPr lang="en-US" err="1"/>
              <a:t>eg</a:t>
            </a:r>
            <a:endParaRPr lang="en-US"/>
          </a:p>
          <a:p>
            <a:pPr marL="0" marR="0" lvl="0" indent="0" algn="just" defTabSz="914400" rtl="0" eaLnBrk="1" fontAlgn="auto" latinLnBrk="0" hangingPunct="1">
              <a:lnSpc>
                <a:spcPct val="100000"/>
              </a:lnSpc>
              <a:spcBef>
                <a:spcPts val="0"/>
              </a:spcBef>
              <a:spcAft>
                <a:spcPts val="0"/>
              </a:spcAft>
              <a:buClrTx/>
              <a:buSzTx/>
              <a:buFontTx/>
              <a:buNone/>
              <a:tabLst/>
              <a:defRPr/>
            </a:pPr>
            <a:r>
              <a:rPr lang="en-US"/>
              <a:t>-pretraining and fine tuning</a:t>
            </a:r>
          </a:p>
          <a:p>
            <a:pPr marL="285750" indent="-285750" algn="just">
              <a:buFont typeface="Arial"/>
              <a:buChar char="•"/>
            </a:pPr>
            <a:endParaRPr lang="en-US"/>
          </a:p>
          <a:p>
            <a:pPr marL="285750" indent="-285750" algn="just">
              <a:buFont typeface="Arial"/>
              <a:buChar char="•"/>
            </a:pPr>
            <a:endParaRPr lang="en-US"/>
          </a:p>
          <a:p>
            <a:pPr marL="285750" indent="-285750" algn="just">
              <a:buFont typeface="Arial"/>
              <a:buChar char="•"/>
            </a:pPr>
            <a:endParaRPr lang="en-US"/>
          </a:p>
          <a:p>
            <a:pPr marL="285750" indent="-285750" algn="just">
              <a:buFont typeface="Arial"/>
              <a:buChar char="•"/>
            </a:pPr>
            <a:endParaRPr lang="en-US"/>
          </a:p>
          <a:p>
            <a:pPr marL="285750" indent="-285750" algn="just">
              <a:buFont typeface="Arial"/>
              <a:buChar char="•"/>
            </a:pPr>
            <a:endParaRPr lang="en-US"/>
          </a:p>
          <a:p>
            <a:pPr marL="285750" indent="-285750" algn="just">
              <a:buFont typeface="Arial"/>
              <a:buChar char="•"/>
            </a:pPr>
            <a:r>
              <a:rPr lang="en-US" err="1"/>
              <a:t>OpenAI</a:t>
            </a:r>
            <a:r>
              <a:rPr lang="en-US"/>
              <a:t> models are based on a deep learning technique called a transformer.</a:t>
            </a:r>
          </a:p>
          <a:p>
            <a:pPr marL="285750" indent="-285750" algn="just">
              <a:buFont typeface="Arial"/>
              <a:buChar char="•"/>
            </a:pPr>
            <a:r>
              <a:rPr lang="en-US"/>
              <a:t>Transformers are a type of neural network architecture that has been highly successful in natural language processing tasks.</a:t>
            </a:r>
            <a:endParaRPr lang="en-US">
              <a:cs typeface="Calibri"/>
            </a:endParaRPr>
          </a:p>
          <a:p>
            <a:pPr marL="285750" indent="-285750" algn="just">
              <a:buFont typeface="Arial"/>
              <a:buChar char="•"/>
            </a:pPr>
            <a:r>
              <a:rPr lang="en-US"/>
              <a:t> The key idea behind transformers is self-attention, which allows the model to focus on different parts of the input sequence when generating an output.</a:t>
            </a:r>
            <a:endParaRPr lang="en-US">
              <a:cs typeface="Calibri"/>
            </a:endParaRPr>
          </a:p>
          <a:p>
            <a:pPr algn="just"/>
            <a:r>
              <a:rPr lang="en-US"/>
              <a:t>The architecture of a transformer consists of multiple layers, typically called encoder and decoder layers. </a:t>
            </a:r>
            <a:endParaRPr lang="en-US">
              <a:cs typeface="Calibri"/>
            </a:endParaRPr>
          </a:p>
          <a:p>
            <a:pPr algn="just"/>
            <a:r>
              <a:rPr lang="en-US"/>
              <a:t>The encoder processes the input sequence,</a:t>
            </a:r>
            <a:endParaRPr lang="en-US">
              <a:cs typeface="Calibri"/>
            </a:endParaRPr>
          </a:p>
          <a:p>
            <a:pPr algn="just"/>
            <a:r>
              <a:rPr lang="en-US"/>
              <a:t> while the decoder generates the output sequence.</a:t>
            </a:r>
            <a:endParaRPr lang="en-US">
              <a:cs typeface="Calibri"/>
            </a:endParaRPr>
          </a:p>
          <a:p>
            <a:pPr algn="just"/>
            <a:r>
              <a:rPr lang="en-US"/>
              <a:t> Each layer within the encoder or decoder is composed of multiple attention heads, which enable the model to capture different types of relationships and dependencies in the data.</a:t>
            </a:r>
            <a:endParaRPr lang="en-US">
              <a:cs typeface="Calibri"/>
            </a:endParaRPr>
          </a:p>
          <a:p>
            <a:pPr algn="just"/>
            <a:r>
              <a:rPr lang="en-US"/>
              <a:t>The input to the transformer model is usually tokenized into smaller units, such as words or </a:t>
            </a:r>
            <a:r>
              <a:rPr lang="en-US" err="1"/>
              <a:t>subwords</a:t>
            </a:r>
            <a:r>
              <a:rPr lang="en-US"/>
              <a:t>,  Once trained, the models can be fine-tuned on specific tasks or domains to further improve their performance. Overall, </a:t>
            </a:r>
            <a:r>
              <a:rPr lang="en-US" err="1"/>
              <a:t>OpenAI's</a:t>
            </a:r>
            <a:r>
              <a:rPr lang="en-US"/>
              <a:t> architecture, based on transformers, enables their models to understand and generate human-like text, making them powerful tools for a wide range of natural language processing tasks.</a:t>
            </a:r>
          </a:p>
          <a:p>
            <a:pPr algn="just"/>
            <a:endParaRPr lang="en-US">
              <a:cs typeface="Calibri"/>
            </a:endParaRPr>
          </a:p>
          <a:p>
            <a:pPr algn="just"/>
            <a:endParaRPr lang="en-US">
              <a:cs typeface="Calibri"/>
            </a:endParaRPr>
          </a:p>
          <a:p>
            <a:br>
              <a:rPr lang="en-US"/>
            </a:br>
            <a:endParaRPr lang="en-US"/>
          </a:p>
        </p:txBody>
      </p:sp>
      <p:sp>
        <p:nvSpPr>
          <p:cNvPr id="4" name="Slide Number Placeholder 3"/>
          <p:cNvSpPr>
            <a:spLocks noGrp="1"/>
          </p:cNvSpPr>
          <p:nvPr>
            <p:ph type="sldNum" sz="quarter" idx="5"/>
          </p:nvPr>
        </p:nvSpPr>
        <p:spPr/>
        <p:txBody>
          <a:bodyPr/>
          <a:lstStyle/>
          <a:p>
            <a:fld id="{1A2C1343-A75A-4C3E-9FA6-78EA4C5E7E7A}" type="slidenum">
              <a:rPr lang="en-IN" smtClean="0"/>
              <a:t>15</a:t>
            </a:fld>
            <a:endParaRPr lang="en-IN"/>
          </a:p>
        </p:txBody>
      </p:sp>
    </p:spTree>
    <p:extLst>
      <p:ext uri="{BB962C8B-B14F-4D97-AF65-F5344CB8AC3E}">
        <p14:creationId xmlns:p14="http://schemas.microsoft.com/office/powerpoint/2010/main" val="300670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Pyttsx3 is a Python library that provides a simple yet powerful interface for performing text-to-speech conversion. It allows you to generate spoken output from text, making it useful in various applications, including presentations. Here's an overview of pyttsx3's key features:</a:t>
            </a:r>
          </a:p>
          <a:p>
            <a:r>
              <a:rPr lang="en-US"/>
              <a:t>1.Easy installation and usage: Pyttsx3 can be easily installed using the pip package manager, making it accessible to Python developers. Its intuitive API allows you to convert text to speech with just a few lines of code.</a:t>
            </a:r>
            <a:endParaRPr lang="en-US">
              <a:cs typeface="Calibri"/>
            </a:endParaRPr>
          </a:p>
          <a:p>
            <a:r>
              <a:rPr lang="en-US"/>
              <a:t>2.Platform independence: Pyttsx3 is platform-independent, which means it can be used on different operating systems such as Windows, macOS, and Linux without any modifications.</a:t>
            </a:r>
            <a:endParaRPr lang="en-US">
              <a:cs typeface="Calibri" panose="020F0502020204030204"/>
            </a:endParaRPr>
          </a:p>
          <a:p>
            <a:r>
              <a:rPr lang="en-US">
                <a:cs typeface="Calibri" panose="020F0502020204030204"/>
              </a:rPr>
              <a:t>3. multiple search engines: It supports multiple search engines ,including Microsoft speech platform ,</a:t>
            </a:r>
            <a:r>
              <a:rPr lang="en-US" err="1">
                <a:cs typeface="Calibri" panose="020F0502020204030204"/>
              </a:rPr>
              <a:t>espeak</a:t>
            </a:r>
            <a:r>
              <a:rPr lang="en-US">
                <a:cs typeface="Calibri" panose="020F0502020204030204"/>
              </a:rPr>
              <a:t> .This  flexibility allows us to chose the engine that best suits our needs or that is </a:t>
            </a:r>
            <a:r>
              <a:rPr lang="en-US" err="1">
                <a:cs typeface="Calibri" panose="020F0502020204030204"/>
              </a:rPr>
              <a:t>compatabile</a:t>
            </a:r>
            <a:r>
              <a:rPr lang="en-US">
                <a:cs typeface="Calibri" panose="020F0502020204030204"/>
              </a:rPr>
              <a:t> with our system.</a:t>
            </a:r>
          </a:p>
          <a:p>
            <a:r>
              <a:rPr lang="en-US"/>
              <a:t>4.Customizable voice settings: You have control over various voice parameters, including speech rate (speed), volume, and voice type. This allows you to fine-tune the generated speech to suit your requirement.</a:t>
            </a:r>
            <a:endParaRPr lang="en-US">
              <a:cs typeface="Calibri" panose="020F0502020204030204"/>
            </a:endParaRPr>
          </a:p>
          <a:p>
            <a:r>
              <a:rPr lang="en-US"/>
              <a:t>5 . Compatibility with Python versions: Pyttsx3 is compatible with both Python 2.x and 3.x versions, making it accessible to a wide range of developers and projects.</a:t>
            </a:r>
            <a:endParaRPr lang="en-US">
              <a:cs typeface="Calibri" panose="020F0502020204030204"/>
            </a:endParaRPr>
          </a:p>
          <a:p>
            <a:endParaRPr lang="en-US">
              <a:cs typeface="Calibri" panose="020F0502020204030204"/>
            </a:endParaRPr>
          </a:p>
          <a:p>
            <a:endParaRPr lang="en-US">
              <a:cs typeface="Calibri" panose="020F0502020204030204"/>
            </a:endParaRPr>
          </a:p>
          <a:p>
            <a:r>
              <a:rPr lang="en-US">
                <a:cs typeface="Calibri" panose="020F0502020204030204"/>
              </a:rPr>
              <a:t> </a:t>
            </a:r>
            <a:endParaRPr lang="en-US"/>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A2C1343-A75A-4C3E-9FA6-78EA4C5E7E7A}" type="slidenum">
              <a:rPr lang="en-IN" smtClean="0"/>
              <a:t>16</a:t>
            </a:fld>
            <a:endParaRPr lang="en-IN"/>
          </a:p>
        </p:txBody>
      </p:sp>
    </p:spTree>
    <p:extLst>
      <p:ext uri="{BB962C8B-B14F-4D97-AF65-F5344CB8AC3E}">
        <p14:creationId xmlns:p14="http://schemas.microsoft.com/office/powerpoint/2010/main" val="322843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 In conclusion, the implementation of a voice assistant system for the SENSATION system represents a significant advancement in improving the usability        and functionality of the system for blind or visually impaired persons (BVIPs).</a:t>
            </a:r>
            <a:endParaRPr lang="en-US" b="1">
              <a:cs typeface="Calibri"/>
            </a:endParaRPr>
          </a:p>
          <a:p>
            <a:pPr marL="171450" indent="-171450" algn="just">
              <a:buFont typeface="Wingdings,Sans-Serif"/>
              <a:buChar char="Ø"/>
            </a:pPr>
            <a:r>
              <a:rPr lang="en-US">
                <a:cs typeface="Calibri"/>
              </a:rPr>
              <a:t>2.This sensation system provides </a:t>
            </a:r>
            <a:r>
              <a:rPr lang="en-US"/>
              <a:t>Hands-free interaction to start , stop or shutdown the system using speech input</a:t>
            </a:r>
            <a:endParaRPr lang="en-US">
              <a:cs typeface="Calibri"/>
            </a:endParaRPr>
          </a:p>
          <a:p>
            <a:pPr algn="just"/>
            <a:r>
              <a:rPr lang="en-US"/>
              <a:t>5. The voice assistant system leverages voice recognition technology, allowing BVIPs to interact with the SENSATION system hands-free. This feature is particularly valuable in situations where manual input may be challenging or impossible for BVIPs, enhancing their independence and freedom of movement.</a:t>
            </a:r>
            <a:endParaRPr lang="en-US">
              <a:cs typeface="Calibri"/>
            </a:endParaRPr>
          </a:p>
          <a:p>
            <a:pPr algn="just"/>
            <a:r>
              <a:rPr lang="en-US">
                <a:cs typeface="Calibri"/>
              </a:rPr>
              <a:t>6.</a:t>
            </a:r>
            <a:r>
              <a:rPr lang="en-US"/>
              <a:t>By integrating voice commands into the SENSATION system, we aim to improve the overall user experience for BVIPs, promoting increased adoption and user satisfaction. The voice assistant system enhances the usability and convenience of the system, making it more accessible and efficient for BVIPs to navigate and walk on sidewalks.</a:t>
            </a:r>
            <a:endParaRPr lang="en-US">
              <a:cs typeface="Calibri"/>
            </a:endParaRPr>
          </a:p>
          <a:p>
            <a:pPr algn="just"/>
            <a:endParaRPr lang="en-US">
              <a:cs typeface="Calibri"/>
            </a:endParaRPr>
          </a:p>
          <a:p>
            <a:pPr marL="171450" indent="-171450" algn="just">
              <a:buFont typeface="Wingdings,Sans-Serif"/>
              <a:buChar char="Ø"/>
            </a:pPr>
            <a:endParaRPr lang="en-US"/>
          </a:p>
          <a:p>
            <a:pPr marL="171450" indent="-171450" algn="just">
              <a:buFont typeface="Wingdings,Sans-Serif"/>
              <a:buChar char="Ø"/>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A2C1343-A75A-4C3E-9FA6-78EA4C5E7E7A}" type="slidenum">
              <a:rPr lang="en-IN" smtClean="0"/>
              <a:t>17</a:t>
            </a:fld>
            <a:endParaRPr lang="en-IN"/>
          </a:p>
        </p:txBody>
      </p:sp>
    </p:spTree>
    <p:extLst>
      <p:ext uri="{BB962C8B-B14F-4D97-AF65-F5344CB8AC3E}">
        <p14:creationId xmlns:p14="http://schemas.microsoft.com/office/powerpoint/2010/main" val="156772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Fine tuning- We can do fine tuning to our system, means we can add more datasets, train the system more according to the datasets.  Multi model implementation- we can add multiple types of inputs to our system according to system efficiency like putting pictures, videos etc. Auto detection of language- We are working here with English language. If we give input in other language the system will not take it. So in future we can work on our system to detect multiple languages.  Training the system to understand natural language- the system should understand natural languages, the commands and can able to automatically detect it and work according to it. We can work on that in future.</a:t>
            </a:r>
          </a:p>
        </p:txBody>
      </p:sp>
      <p:sp>
        <p:nvSpPr>
          <p:cNvPr id="4" name="Slide Number Placeholder 3"/>
          <p:cNvSpPr>
            <a:spLocks noGrp="1"/>
          </p:cNvSpPr>
          <p:nvPr>
            <p:ph type="sldNum" sz="quarter" idx="5"/>
          </p:nvPr>
        </p:nvSpPr>
        <p:spPr/>
        <p:txBody>
          <a:bodyPr/>
          <a:lstStyle/>
          <a:p>
            <a:fld id="{1A2C1343-A75A-4C3E-9FA6-78EA4C5E7E7A}" type="slidenum">
              <a:rPr lang="en-IN" smtClean="0"/>
              <a:t>18</a:t>
            </a:fld>
            <a:endParaRPr lang="en-IN"/>
          </a:p>
        </p:txBody>
      </p:sp>
    </p:spTree>
    <p:extLst>
      <p:ext uri="{BB962C8B-B14F-4D97-AF65-F5344CB8AC3E}">
        <p14:creationId xmlns:p14="http://schemas.microsoft.com/office/powerpoint/2010/main" val="392717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15D3D2-59AF-4C5C-975E-85B5B3117E99}"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2039652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08218C-F4DC-4B11-B0DB-FBE7B81C660B}"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3520826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694AF-92C0-421F-AB64-E6A98CF28E81}"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1125499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EF809-106F-4F3E-B121-04F486B44477}"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163426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5DD0E-1A35-4EA2-A516-00B0BC349E2B}"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3628573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3FAFB3-0F11-430B-9C04-401087ECC8CF}" type="datetime3">
              <a:rPr lang="en-IN" smtClean="0"/>
              <a:t>20 July 2023</a:t>
            </a:fld>
            <a:endParaRPr lang="en-IN"/>
          </a:p>
        </p:txBody>
      </p:sp>
      <p:sp>
        <p:nvSpPr>
          <p:cNvPr id="6" name="Footer Placeholder 5"/>
          <p:cNvSpPr>
            <a:spLocks noGrp="1"/>
          </p:cNvSpPr>
          <p:nvPr>
            <p:ph type="ftr" sz="quarter" idx="11"/>
          </p:nvPr>
        </p:nvSpPr>
        <p:spPr/>
        <p:txBody>
          <a:bodyPr/>
          <a:lstStyle/>
          <a:p>
            <a:r>
              <a:rPr lang="en-IN"/>
              <a:t>FAU</a:t>
            </a:r>
          </a:p>
        </p:txBody>
      </p:sp>
      <p:sp>
        <p:nvSpPr>
          <p:cNvPr id="7" name="Slide Number Placeholder 6"/>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653486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022EE6-C079-42B8-9742-C5CEA58BB94F}" type="datetime3">
              <a:rPr lang="en-IN" smtClean="0"/>
              <a:t>20 July 2023</a:t>
            </a:fld>
            <a:endParaRPr lang="en-IN"/>
          </a:p>
        </p:txBody>
      </p:sp>
      <p:sp>
        <p:nvSpPr>
          <p:cNvPr id="8" name="Footer Placeholder 7"/>
          <p:cNvSpPr>
            <a:spLocks noGrp="1"/>
          </p:cNvSpPr>
          <p:nvPr>
            <p:ph type="ftr" sz="quarter" idx="11"/>
          </p:nvPr>
        </p:nvSpPr>
        <p:spPr/>
        <p:txBody>
          <a:bodyPr/>
          <a:lstStyle/>
          <a:p>
            <a:r>
              <a:rPr lang="en-IN"/>
              <a:t>FAU</a:t>
            </a:r>
          </a:p>
        </p:txBody>
      </p:sp>
      <p:sp>
        <p:nvSpPr>
          <p:cNvPr id="9" name="Slide Number Placeholder 8"/>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866096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BC90B7-37A9-407C-AB77-F26B0B93D1DE}" type="datetime3">
              <a:rPr lang="en-IN" smtClean="0"/>
              <a:t>20 July 2023</a:t>
            </a:fld>
            <a:endParaRPr lang="en-IN"/>
          </a:p>
        </p:txBody>
      </p:sp>
      <p:sp>
        <p:nvSpPr>
          <p:cNvPr id="4" name="Footer Placeholder 3"/>
          <p:cNvSpPr>
            <a:spLocks noGrp="1"/>
          </p:cNvSpPr>
          <p:nvPr>
            <p:ph type="ftr" sz="quarter" idx="11"/>
          </p:nvPr>
        </p:nvSpPr>
        <p:spPr/>
        <p:txBody>
          <a:bodyPr/>
          <a:lstStyle/>
          <a:p>
            <a:r>
              <a:rPr lang="en-IN"/>
              <a:t>FAU</a:t>
            </a:r>
          </a:p>
        </p:txBody>
      </p:sp>
      <p:sp>
        <p:nvSpPr>
          <p:cNvPr id="5" name="Slide Number Placeholder 4"/>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1477108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5056C-177E-4520-A8A6-E8D706F27516}" type="datetime3">
              <a:rPr lang="en-IN" smtClean="0"/>
              <a:t>20 July 2023</a:t>
            </a:fld>
            <a:endParaRPr lang="en-IN"/>
          </a:p>
        </p:txBody>
      </p:sp>
      <p:sp>
        <p:nvSpPr>
          <p:cNvPr id="3" name="Footer Placeholder 2"/>
          <p:cNvSpPr>
            <a:spLocks noGrp="1"/>
          </p:cNvSpPr>
          <p:nvPr>
            <p:ph type="ftr" sz="quarter" idx="11"/>
          </p:nvPr>
        </p:nvSpPr>
        <p:spPr/>
        <p:txBody>
          <a:bodyPr/>
          <a:lstStyle/>
          <a:p>
            <a:r>
              <a:rPr lang="en-IN"/>
              <a:t>FAU</a:t>
            </a:r>
          </a:p>
        </p:txBody>
      </p:sp>
      <p:sp>
        <p:nvSpPr>
          <p:cNvPr id="4" name="Slide Number Placeholder 3"/>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252923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B9BA5B-8690-45DB-B891-17C3E58047AF}" type="datetime3">
              <a:rPr lang="en-IN" smtClean="0"/>
              <a:t>20 July 2023</a:t>
            </a:fld>
            <a:endParaRPr lang="en-IN"/>
          </a:p>
        </p:txBody>
      </p:sp>
      <p:sp>
        <p:nvSpPr>
          <p:cNvPr id="6" name="Footer Placeholder 5"/>
          <p:cNvSpPr>
            <a:spLocks noGrp="1"/>
          </p:cNvSpPr>
          <p:nvPr>
            <p:ph type="ftr" sz="quarter" idx="11"/>
          </p:nvPr>
        </p:nvSpPr>
        <p:spPr/>
        <p:txBody>
          <a:bodyPr/>
          <a:lstStyle/>
          <a:p>
            <a:r>
              <a:rPr lang="en-IN"/>
              <a:t>FAU</a:t>
            </a:r>
          </a:p>
        </p:txBody>
      </p:sp>
      <p:sp>
        <p:nvSpPr>
          <p:cNvPr id="7" name="Slide Number Placeholder 6"/>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3851662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25CFAF-D87F-4F53-97AF-CBED9B811FF1}" type="datetime3">
              <a:rPr lang="en-IN" smtClean="0"/>
              <a:t>20 July 2023</a:t>
            </a:fld>
            <a:endParaRPr lang="en-IN"/>
          </a:p>
        </p:txBody>
      </p:sp>
      <p:sp>
        <p:nvSpPr>
          <p:cNvPr id="6" name="Footer Placeholder 5"/>
          <p:cNvSpPr>
            <a:spLocks noGrp="1"/>
          </p:cNvSpPr>
          <p:nvPr>
            <p:ph type="ftr" sz="quarter" idx="11"/>
          </p:nvPr>
        </p:nvSpPr>
        <p:spPr/>
        <p:txBody>
          <a:bodyPr/>
          <a:lstStyle/>
          <a:p>
            <a:r>
              <a:rPr lang="en-IN"/>
              <a:t>FAU</a:t>
            </a:r>
          </a:p>
        </p:txBody>
      </p:sp>
      <p:sp>
        <p:nvSpPr>
          <p:cNvPr id="7" name="Slide Number Placeholder 6"/>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2200650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1C2A1-BC0F-4A5A-8872-AA28770E6ABD}" type="datetime3">
              <a:rPr lang="en-IN" smtClean="0"/>
              <a:t>20 July 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FAU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98136-9748-4757-9F06-D9B5DD8A3FA8}" type="slidenum">
              <a:rPr lang="en-IN" smtClean="0"/>
              <a:t>‹#›</a:t>
            </a:fld>
            <a:endParaRPr lang="en-IN"/>
          </a:p>
        </p:txBody>
      </p:sp>
    </p:spTree>
    <p:extLst>
      <p:ext uri="{BB962C8B-B14F-4D97-AF65-F5344CB8AC3E}">
        <p14:creationId xmlns:p14="http://schemas.microsoft.com/office/powerpoint/2010/main" val="971046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gif"/><Relationship Id="rId2" Type="http://schemas.openxmlformats.org/officeDocument/2006/relationships/image" Target="../media/image15.gif"/><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1EF054-0CEE-2946-FEDE-5B9C332081BE}"/>
              </a:ext>
            </a:extLst>
          </p:cNvPr>
          <p:cNvPicPr>
            <a:picLocks noChangeAspect="1"/>
          </p:cNvPicPr>
          <p:nvPr/>
        </p:nvPicPr>
        <p:blipFill>
          <a:blip r:embed="rId2"/>
          <a:stretch>
            <a:fillRect/>
          </a:stretch>
        </p:blipFill>
        <p:spPr>
          <a:xfrm>
            <a:off x="-1" y="0"/>
            <a:ext cx="12192000" cy="6832429"/>
          </a:xfrm>
          <a:prstGeom prst="rect">
            <a:avLst/>
          </a:prstGeom>
        </p:spPr>
      </p:pic>
      <p:sp>
        <p:nvSpPr>
          <p:cNvPr id="6" name="Rectangle 5">
            <a:extLst>
              <a:ext uri="{FF2B5EF4-FFF2-40B4-BE49-F238E27FC236}">
                <a16:creationId xmlns:a16="http://schemas.microsoft.com/office/drawing/2014/main" id="{65A01E50-D872-1F21-8158-5FFEC04172B2}"/>
              </a:ext>
            </a:extLst>
          </p:cNvPr>
          <p:cNvSpPr/>
          <p:nvPr/>
        </p:nvSpPr>
        <p:spPr>
          <a:xfrm>
            <a:off x="1232396" y="1291919"/>
            <a:ext cx="9727205" cy="1054135"/>
          </a:xfrm>
          <a:prstGeom prst="rect">
            <a:avLst/>
          </a:prstGeom>
          <a:noFill/>
        </p:spPr>
        <p:txBody>
          <a:bodyPr wrap="square" lIns="68580" tIns="34290" rIns="68580" bIns="34290" anchor="t">
            <a:spAutoFit/>
          </a:bodyPr>
          <a:lstStyle/>
          <a:p>
            <a:pPr algn="ctr"/>
            <a:r>
              <a:rPr lang="en-US" sz="3200" b="1" i="0" u="none" strike="noStrike">
                <a:solidFill>
                  <a:schemeClr val="bg1"/>
                </a:solidFill>
                <a:effectLst/>
                <a:latin typeface="Quire Sans"/>
                <a:cs typeface="Quire Sans"/>
              </a:rPr>
              <a:t>Road Scene Understanding for the Visually Impaired</a:t>
            </a:r>
            <a:r>
              <a:rPr lang="en-US" sz="3200" b="1">
                <a:solidFill>
                  <a:schemeClr val="bg1"/>
                </a:solidFill>
                <a:latin typeface="Quire Sans"/>
                <a:cs typeface="Quire Sans"/>
              </a:rPr>
              <a:t> </a:t>
            </a:r>
            <a:endParaRPr lang="en-US" sz="3200" b="1" i="0" u="none" strike="noStrike">
              <a:solidFill>
                <a:schemeClr val="bg1"/>
              </a:solidFill>
              <a:effectLst/>
              <a:latin typeface="Quire Sans"/>
              <a:cs typeface="Quire Sans"/>
            </a:endParaRPr>
          </a:p>
          <a:p>
            <a:pPr algn="ctr"/>
            <a:r>
              <a:rPr lang="en-US" sz="3200" b="1" i="0" u="none" strike="noStrike">
                <a:solidFill>
                  <a:schemeClr val="bg1"/>
                </a:solidFill>
                <a:effectLst/>
                <a:latin typeface="Quire Sans"/>
                <a:cs typeface="Quire Sans"/>
              </a:rPr>
              <a:t>(RSU-VI)</a:t>
            </a:r>
            <a:endParaRPr lang="en-US" sz="3200" b="1" i="0">
              <a:solidFill>
                <a:schemeClr val="bg1"/>
              </a:solidFill>
              <a:effectLst/>
              <a:latin typeface="Quire Sans"/>
              <a:cs typeface="Quire Sans"/>
            </a:endParaRPr>
          </a:p>
        </p:txBody>
      </p:sp>
      <p:sp>
        <p:nvSpPr>
          <p:cNvPr id="7" name="Rectangle 6">
            <a:extLst>
              <a:ext uri="{FF2B5EF4-FFF2-40B4-BE49-F238E27FC236}">
                <a16:creationId xmlns:a16="http://schemas.microsoft.com/office/drawing/2014/main" id="{FAB261C6-AEC6-F670-9C67-BC81D2F38598}"/>
              </a:ext>
            </a:extLst>
          </p:cNvPr>
          <p:cNvSpPr/>
          <p:nvPr/>
        </p:nvSpPr>
        <p:spPr>
          <a:xfrm>
            <a:off x="4676517" y="3150187"/>
            <a:ext cx="2908235" cy="561692"/>
          </a:xfrm>
          <a:prstGeom prst="rect">
            <a:avLst/>
          </a:prstGeom>
          <a:noFill/>
        </p:spPr>
        <p:txBody>
          <a:bodyPr wrap="square" lIns="68580" tIns="34290" rIns="68580" bIns="34290" anchor="t">
            <a:spAutoFit/>
          </a:bodyPr>
          <a:lstStyle/>
          <a:p>
            <a:pPr algn="ctr"/>
            <a:r>
              <a:rPr lang="en-US" sz="3200" b="1">
                <a:ln w="0"/>
                <a:solidFill>
                  <a:schemeClr val="bg1"/>
                </a:solidFill>
                <a:effectLst>
                  <a:outerShdw blurRad="38100" dist="19050" dir="2700000" algn="tl" rotWithShape="0">
                    <a:prstClr val="black">
                      <a:alpha val="40000"/>
                    </a:prstClr>
                  </a:outerShdw>
                </a:effectLst>
                <a:latin typeface="Quire Sans"/>
                <a:cs typeface="Quire Sans"/>
              </a:rPr>
              <a:t>Team 1</a:t>
            </a:r>
          </a:p>
        </p:txBody>
      </p:sp>
      <p:pic>
        <p:nvPicPr>
          <p:cNvPr id="3" name="Picture 7" descr="A logo with white text&#10;&#10;Description automatically generated">
            <a:extLst>
              <a:ext uri="{FF2B5EF4-FFF2-40B4-BE49-F238E27FC236}">
                <a16:creationId xmlns:a16="http://schemas.microsoft.com/office/drawing/2014/main" id="{11A1FC6D-36D3-5D71-4A00-C2C28A9D3FDD}"/>
              </a:ext>
            </a:extLst>
          </p:cNvPr>
          <p:cNvPicPr>
            <a:picLocks noChangeAspect="1"/>
          </p:cNvPicPr>
          <p:nvPr/>
        </p:nvPicPr>
        <p:blipFill>
          <a:blip r:embed="rId3"/>
          <a:stretch>
            <a:fillRect/>
          </a:stretch>
        </p:blipFill>
        <p:spPr>
          <a:xfrm>
            <a:off x="420833" y="4092288"/>
            <a:ext cx="3349335" cy="3150176"/>
          </a:xfrm>
          <a:prstGeom prst="rect">
            <a:avLst/>
          </a:prstGeom>
        </p:spPr>
      </p:pic>
      <p:pic>
        <p:nvPicPr>
          <p:cNvPr id="8" name="Picture 8" descr="A black and white logo&#10;&#10;Description automatically generated">
            <a:extLst>
              <a:ext uri="{FF2B5EF4-FFF2-40B4-BE49-F238E27FC236}">
                <a16:creationId xmlns:a16="http://schemas.microsoft.com/office/drawing/2014/main" id="{9342740E-04CD-979C-BE79-F03257C1CDA0}"/>
              </a:ext>
            </a:extLst>
          </p:cNvPr>
          <p:cNvPicPr>
            <a:picLocks noChangeAspect="1"/>
          </p:cNvPicPr>
          <p:nvPr/>
        </p:nvPicPr>
        <p:blipFill>
          <a:blip r:embed="rId4"/>
          <a:stretch>
            <a:fillRect/>
          </a:stretch>
        </p:blipFill>
        <p:spPr>
          <a:xfrm>
            <a:off x="9175174" y="4334742"/>
            <a:ext cx="3020290" cy="3020290"/>
          </a:xfrm>
          <a:prstGeom prst="rect">
            <a:avLst/>
          </a:prstGeom>
        </p:spPr>
      </p:pic>
    </p:spTree>
    <p:extLst>
      <p:ext uri="{BB962C8B-B14F-4D97-AF65-F5344CB8AC3E}">
        <p14:creationId xmlns:p14="http://schemas.microsoft.com/office/powerpoint/2010/main" val="4065039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10</a:t>
            </a:fld>
            <a:endParaRPr lang="en-GB"/>
          </a:p>
        </p:txBody>
      </p:sp>
      <p:sp>
        <p:nvSpPr>
          <p:cNvPr id="2" name="TextBox 1">
            <a:extLst>
              <a:ext uri="{FF2B5EF4-FFF2-40B4-BE49-F238E27FC236}">
                <a16:creationId xmlns:a16="http://schemas.microsoft.com/office/drawing/2014/main" id="{38581FD3-E4E0-19FD-91EE-BFBB34AF61E2}"/>
              </a:ext>
            </a:extLst>
          </p:cNvPr>
          <p:cNvSpPr txBox="1"/>
          <p:nvPr/>
        </p:nvSpPr>
        <p:spPr>
          <a:xfrm>
            <a:off x="757164" y="1419871"/>
            <a:ext cx="11044704" cy="4093428"/>
          </a:xfrm>
          <a:prstGeom prst="rect">
            <a:avLst/>
          </a:prstGeom>
          <a:noFill/>
        </p:spPr>
        <p:txBody>
          <a:bodyPr wrap="square" lIns="91440" tIns="45720" rIns="91440" bIns="45720" rtlCol="0" anchor="t">
            <a:spAutoFit/>
          </a:bodyPr>
          <a:lstStyle/>
          <a:p>
            <a:r>
              <a:rPr lang="en-DE" sz="2000" b="1" u="sng">
                <a:solidFill>
                  <a:srgbClr val="07336C"/>
                </a:solidFill>
                <a:latin typeface="Quire Sans"/>
                <a:cs typeface="Calibri"/>
              </a:rPr>
              <a:t>ASR Tools</a:t>
            </a:r>
            <a:endParaRPr lang="en-US" sz="2000" b="1" u="sng">
              <a:solidFill>
                <a:srgbClr val="07336C"/>
              </a:solidFill>
              <a:latin typeface="Quire Sans"/>
              <a:cs typeface="Calibri"/>
            </a:endParaRPr>
          </a:p>
          <a:p>
            <a:r>
              <a:rPr lang="en-DE" sz="2000" b="1">
                <a:solidFill>
                  <a:srgbClr val="07336C"/>
                </a:solidFill>
                <a:latin typeface="Quire Sans"/>
                <a:cs typeface="Calibri"/>
              </a:rPr>
              <a:t>	</a:t>
            </a:r>
          </a:p>
          <a:p>
            <a:r>
              <a:rPr lang="en-DE" sz="2000" b="1">
                <a:solidFill>
                  <a:srgbClr val="07336C"/>
                </a:solidFill>
                <a:latin typeface="Quire Sans"/>
                <a:cs typeface="Calibri"/>
              </a:rPr>
              <a:t>	Kaldi:</a:t>
            </a:r>
          </a:p>
          <a:p>
            <a:pPr marL="1257300" lvl="2" indent="-342900">
              <a:buFont typeface="Arial" panose="020B0604020202020204" pitchFamily="34" charset="0"/>
              <a:buChar char="•"/>
            </a:pPr>
            <a:r>
              <a:rPr lang="en-DE" sz="2000">
                <a:solidFill>
                  <a:srgbClr val="07336C"/>
                </a:solidFill>
                <a:latin typeface="Quire Sans"/>
                <a:cs typeface="Calibri"/>
              </a:rPr>
              <a:t>One of the important dependencies – Python 2.7</a:t>
            </a:r>
          </a:p>
          <a:p>
            <a:pPr marL="1257300" lvl="2" indent="-342900">
              <a:buFont typeface="Arial" panose="020B0604020202020204" pitchFamily="34" charset="0"/>
              <a:buChar char="•"/>
            </a:pPr>
            <a:r>
              <a:rPr lang="en-US" sz="2000">
                <a:solidFill>
                  <a:srgbClr val="07336C"/>
                </a:solidFill>
                <a:latin typeface="Quire Sans"/>
                <a:cs typeface="Calibri"/>
              </a:rPr>
              <a:t>About 40 GB of space is required</a:t>
            </a:r>
          </a:p>
          <a:p>
            <a:pPr marL="1257300" lvl="2" indent="-342900">
              <a:buFont typeface="Arial" panose="020B0604020202020204" pitchFamily="34" charset="0"/>
              <a:buChar char="•"/>
            </a:pPr>
            <a:r>
              <a:rPr lang="en-US" sz="2000">
                <a:solidFill>
                  <a:srgbClr val="07336C"/>
                </a:solidFill>
                <a:latin typeface="Quire Sans"/>
                <a:cs typeface="Calibri"/>
              </a:rPr>
              <a:t>Huge setup time</a:t>
            </a:r>
          </a:p>
          <a:p>
            <a:pPr marL="1257300" lvl="2" indent="-342900">
              <a:buFont typeface="Arial" panose="020B0604020202020204" pitchFamily="34" charset="0"/>
              <a:buChar char="•"/>
            </a:pPr>
            <a:r>
              <a:rPr lang="en-US" sz="2000">
                <a:solidFill>
                  <a:srgbClr val="07336C"/>
                </a:solidFill>
                <a:latin typeface="Quire Sans"/>
                <a:cs typeface="Calibri"/>
              </a:rPr>
              <a:t>Not accurate speech recognition</a:t>
            </a:r>
          </a:p>
          <a:p>
            <a:pPr marL="1257300" lvl="2" indent="-342900">
              <a:buFont typeface="Arial" panose="020B0604020202020204" pitchFamily="34" charset="0"/>
              <a:buChar char="•"/>
            </a:pPr>
            <a:endParaRPr lang="en-US" sz="2000" b="1">
              <a:solidFill>
                <a:srgbClr val="07336C"/>
              </a:solidFill>
              <a:latin typeface="Quire Sans"/>
              <a:cs typeface="Calibri"/>
            </a:endParaRPr>
          </a:p>
          <a:p>
            <a:pPr lvl="1"/>
            <a:r>
              <a:rPr lang="en-DE" sz="2000" b="1">
                <a:solidFill>
                  <a:srgbClr val="07336C"/>
                </a:solidFill>
                <a:latin typeface="Quire Sans"/>
                <a:cs typeface="Calibri"/>
              </a:rPr>
              <a:t>Speech recognition:</a:t>
            </a:r>
          </a:p>
          <a:p>
            <a:pPr lvl="1"/>
            <a:endParaRPr lang="en-DE" sz="2000" b="1">
              <a:solidFill>
                <a:srgbClr val="07336C"/>
              </a:solidFill>
              <a:latin typeface="Quire Sans"/>
              <a:cs typeface="Calibri"/>
            </a:endParaRPr>
          </a:p>
          <a:p>
            <a:pPr marL="1257300" lvl="2" indent="-342900">
              <a:buFont typeface="Arial" panose="020B0604020202020204" pitchFamily="34" charset="0"/>
              <a:buChar char="•"/>
            </a:pPr>
            <a:r>
              <a:rPr lang="en-DE" sz="2000">
                <a:solidFill>
                  <a:srgbClr val="07336C"/>
                </a:solidFill>
                <a:latin typeface="Quire Sans"/>
                <a:cs typeface="Calibri"/>
              </a:rPr>
              <a:t>Background noise</a:t>
            </a:r>
          </a:p>
          <a:p>
            <a:pPr marL="1257300" lvl="2" indent="-342900">
              <a:buFont typeface="Arial" panose="020B0604020202020204" pitchFamily="34" charset="0"/>
              <a:buChar char="•"/>
            </a:pPr>
            <a:r>
              <a:rPr lang="en-DE" sz="2000">
                <a:solidFill>
                  <a:srgbClr val="07336C"/>
                </a:solidFill>
                <a:latin typeface="Quire Sans"/>
                <a:cs typeface="Calibri"/>
              </a:rPr>
              <a:t>Performance based on accent, dialect and speaking speed</a:t>
            </a:r>
          </a:p>
          <a:p>
            <a:pPr marL="1257300" lvl="2" indent="-342900">
              <a:buFont typeface="Arial" panose="020B0604020202020204" pitchFamily="34" charset="0"/>
              <a:buChar char="•"/>
            </a:pPr>
            <a:r>
              <a:rPr lang="en-DE" sz="2000">
                <a:solidFill>
                  <a:srgbClr val="07336C"/>
                </a:solidFill>
                <a:latin typeface="Quire Sans"/>
                <a:cs typeface="Calibri"/>
              </a:rPr>
              <a:t>Homophones  - ‘two’ and ‘to’</a:t>
            </a:r>
          </a:p>
        </p:txBody>
      </p:sp>
    </p:spTree>
    <p:extLst>
      <p:ext uri="{BB962C8B-B14F-4D97-AF65-F5344CB8AC3E}">
        <p14:creationId xmlns:p14="http://schemas.microsoft.com/office/powerpoint/2010/main" val="3823472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11</a:t>
            </a:fld>
            <a:endParaRPr lang="en-GB"/>
          </a:p>
        </p:txBody>
      </p:sp>
      <p:sp>
        <p:nvSpPr>
          <p:cNvPr id="2" name="TextBox 1">
            <a:extLst>
              <a:ext uri="{FF2B5EF4-FFF2-40B4-BE49-F238E27FC236}">
                <a16:creationId xmlns:a16="http://schemas.microsoft.com/office/drawing/2014/main" id="{38581FD3-E4E0-19FD-91EE-BFBB34AF61E2}"/>
              </a:ext>
            </a:extLst>
          </p:cNvPr>
          <p:cNvSpPr txBox="1"/>
          <p:nvPr/>
        </p:nvSpPr>
        <p:spPr>
          <a:xfrm>
            <a:off x="724692" y="1387400"/>
            <a:ext cx="11044704" cy="4401205"/>
          </a:xfrm>
          <a:prstGeom prst="rect">
            <a:avLst/>
          </a:prstGeom>
          <a:noFill/>
        </p:spPr>
        <p:txBody>
          <a:bodyPr wrap="square" lIns="91440" tIns="45720" rIns="91440" bIns="45720" rtlCol="0" anchor="t">
            <a:spAutoFit/>
          </a:bodyPr>
          <a:lstStyle/>
          <a:p>
            <a:r>
              <a:rPr lang="en-DE" sz="2000" b="1" u="sng">
                <a:solidFill>
                  <a:srgbClr val="07336C"/>
                </a:solidFill>
                <a:latin typeface="Quire Sans"/>
                <a:cs typeface="Calibri"/>
              </a:rPr>
              <a:t>ASR Tools</a:t>
            </a:r>
            <a:endParaRPr lang="en-US" sz="2000" b="1" u="sng">
              <a:solidFill>
                <a:srgbClr val="07336C"/>
              </a:solidFill>
              <a:latin typeface="Quire Sans"/>
              <a:cs typeface="Calibri"/>
            </a:endParaRPr>
          </a:p>
          <a:p>
            <a:r>
              <a:rPr lang="en-DE" sz="2000" b="1">
                <a:solidFill>
                  <a:srgbClr val="07336C"/>
                </a:solidFill>
                <a:latin typeface="Quire Sans"/>
                <a:cs typeface="Calibri"/>
              </a:rPr>
              <a:t>	</a:t>
            </a:r>
          </a:p>
          <a:p>
            <a:r>
              <a:rPr lang="en-DE" sz="2000" b="1">
                <a:solidFill>
                  <a:srgbClr val="07336C"/>
                </a:solidFill>
                <a:latin typeface="Quire Sans"/>
                <a:cs typeface="Calibri"/>
              </a:rPr>
              <a:t>	Sphinx:</a:t>
            </a:r>
          </a:p>
          <a:p>
            <a:pPr marL="1257300" lvl="2" indent="-342900">
              <a:buFont typeface="Arial" panose="020B0604020202020204" pitchFamily="34" charset="0"/>
              <a:buChar char="•"/>
            </a:pPr>
            <a:r>
              <a:rPr lang="en-US" sz="2000">
                <a:solidFill>
                  <a:srgbClr val="07336C"/>
                </a:solidFill>
                <a:latin typeface="Quire Sans"/>
                <a:cs typeface="Calibri"/>
              </a:rPr>
              <a:t>Reduced accuracy in complex acoustic environment, noisy recordings, accents </a:t>
            </a:r>
            <a:r>
              <a:rPr lang="en-US" sz="2000" err="1">
                <a:solidFill>
                  <a:srgbClr val="07336C"/>
                </a:solidFill>
                <a:latin typeface="Quire Sans"/>
                <a:cs typeface="Calibri"/>
              </a:rPr>
              <a:t>etc</a:t>
            </a:r>
            <a:endParaRPr lang="en-US" sz="2000">
              <a:solidFill>
                <a:srgbClr val="07336C"/>
              </a:solidFill>
              <a:latin typeface="Quire Sans"/>
              <a:cs typeface="Calibri"/>
            </a:endParaRPr>
          </a:p>
          <a:p>
            <a:pPr marL="1257300" lvl="2" indent="-342900">
              <a:buFont typeface="Arial" panose="020B0604020202020204" pitchFamily="34" charset="0"/>
              <a:buChar char="•"/>
            </a:pPr>
            <a:r>
              <a:rPr lang="en-US" sz="2000">
                <a:solidFill>
                  <a:srgbClr val="07336C"/>
                </a:solidFill>
                <a:latin typeface="Quire Sans"/>
                <a:cs typeface="Calibri"/>
              </a:rPr>
              <a:t>Adaptation to speaker variability</a:t>
            </a:r>
          </a:p>
          <a:p>
            <a:pPr marL="1257300" lvl="2" indent="-342900">
              <a:buFont typeface="Arial" panose="020B0604020202020204" pitchFamily="34" charset="0"/>
              <a:buChar char="•"/>
            </a:pPr>
            <a:r>
              <a:rPr lang="en-US" sz="2000">
                <a:solidFill>
                  <a:srgbClr val="07336C"/>
                </a:solidFill>
                <a:latin typeface="Quire Sans"/>
                <a:cs typeface="Calibri"/>
              </a:rPr>
              <a:t>Difficult to handle complex sentences</a:t>
            </a:r>
          </a:p>
          <a:p>
            <a:pPr marL="1257300" lvl="2" indent="-342900">
              <a:buFont typeface="Arial" panose="020B0604020202020204" pitchFamily="34" charset="0"/>
              <a:buChar char="•"/>
            </a:pPr>
            <a:r>
              <a:rPr lang="en-US" sz="2000">
                <a:solidFill>
                  <a:srgbClr val="07336C"/>
                </a:solidFill>
                <a:latin typeface="Quire Sans"/>
                <a:cs typeface="Calibri"/>
              </a:rPr>
              <a:t>Complex Fine-tuning</a:t>
            </a:r>
          </a:p>
          <a:p>
            <a:pPr marL="1257300" lvl="2" indent="-342900">
              <a:buFont typeface="Arial" panose="020B0604020202020204" pitchFamily="34" charset="0"/>
              <a:buChar char="•"/>
            </a:pPr>
            <a:r>
              <a:rPr lang="en-US" sz="2000">
                <a:solidFill>
                  <a:srgbClr val="07336C"/>
                </a:solidFill>
                <a:latin typeface="Quire Sans"/>
                <a:cs typeface="Calibri"/>
              </a:rPr>
              <a:t>Bad output speech quality</a:t>
            </a:r>
          </a:p>
          <a:p>
            <a:pPr lvl="2"/>
            <a:endParaRPr lang="en-US" sz="2000">
              <a:solidFill>
                <a:srgbClr val="07336C"/>
              </a:solidFill>
              <a:latin typeface="Quire Sans"/>
              <a:cs typeface="Calibri"/>
            </a:endParaRPr>
          </a:p>
          <a:p>
            <a:pPr lvl="1"/>
            <a:r>
              <a:rPr lang="en-DE" sz="2000" b="1" err="1">
                <a:solidFill>
                  <a:srgbClr val="07336C"/>
                </a:solidFill>
                <a:latin typeface="Quire Sans"/>
                <a:cs typeface="Calibri"/>
              </a:rPr>
              <a:t>HuggingFace</a:t>
            </a:r>
            <a:r>
              <a:rPr lang="en-DE" sz="2000" b="1">
                <a:solidFill>
                  <a:srgbClr val="07336C"/>
                </a:solidFill>
                <a:latin typeface="Quire Sans"/>
                <a:cs typeface="Calibri"/>
              </a:rPr>
              <a:t> :</a:t>
            </a:r>
          </a:p>
          <a:p>
            <a:pPr lvl="1"/>
            <a:endParaRPr lang="en-DE" sz="2000" b="1">
              <a:solidFill>
                <a:srgbClr val="07336C"/>
              </a:solidFill>
              <a:latin typeface="Quire Sans"/>
              <a:cs typeface="Calibri"/>
            </a:endParaRPr>
          </a:p>
          <a:p>
            <a:pPr marL="1257300" lvl="2" indent="-342900">
              <a:buFont typeface="Arial" panose="020B0604020202020204" pitchFamily="34" charset="0"/>
              <a:buChar char="•"/>
            </a:pPr>
            <a:r>
              <a:rPr lang="en-DE" sz="2000">
                <a:solidFill>
                  <a:srgbClr val="07336C"/>
                </a:solidFill>
                <a:latin typeface="Quire Sans"/>
                <a:cs typeface="Calibri"/>
              </a:rPr>
              <a:t>Limited language selection</a:t>
            </a:r>
          </a:p>
          <a:p>
            <a:pPr marL="1257300" lvl="2" indent="-342900">
              <a:buFont typeface="Arial" panose="020B0604020202020204" pitchFamily="34" charset="0"/>
              <a:buChar char="•"/>
            </a:pPr>
            <a:r>
              <a:rPr lang="en-DE" sz="2000">
                <a:solidFill>
                  <a:srgbClr val="07336C"/>
                </a:solidFill>
                <a:latin typeface="Quire Sans"/>
                <a:cs typeface="Calibri"/>
              </a:rPr>
              <a:t>The data capturing was not accurate</a:t>
            </a:r>
          </a:p>
          <a:p>
            <a:pPr marL="1257300" lvl="2" indent="-342900">
              <a:buFont typeface="Arial" panose="020B0604020202020204" pitchFamily="34" charset="0"/>
              <a:buChar char="•"/>
            </a:pPr>
            <a:r>
              <a:rPr lang="en-DE" sz="2000">
                <a:solidFill>
                  <a:srgbClr val="07336C"/>
                </a:solidFill>
                <a:latin typeface="Quire Sans"/>
                <a:cs typeface="Calibri"/>
              </a:rPr>
              <a:t>Download different dataset</a:t>
            </a:r>
          </a:p>
        </p:txBody>
      </p:sp>
    </p:spTree>
    <p:extLst>
      <p:ext uri="{BB962C8B-B14F-4D97-AF65-F5344CB8AC3E}">
        <p14:creationId xmlns:p14="http://schemas.microsoft.com/office/powerpoint/2010/main" val="3800637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12</a:t>
            </a:fld>
            <a:endParaRPr lang="en-GB"/>
          </a:p>
        </p:txBody>
      </p:sp>
      <p:sp>
        <p:nvSpPr>
          <p:cNvPr id="3" name="TextBox 2">
            <a:extLst>
              <a:ext uri="{FF2B5EF4-FFF2-40B4-BE49-F238E27FC236}">
                <a16:creationId xmlns:a16="http://schemas.microsoft.com/office/drawing/2014/main" id="{570F7096-46C2-35A5-A3B0-3E98234929E0}"/>
              </a:ext>
            </a:extLst>
          </p:cNvPr>
          <p:cNvSpPr txBox="1"/>
          <p:nvPr/>
        </p:nvSpPr>
        <p:spPr>
          <a:xfrm>
            <a:off x="3625189" y="1208810"/>
            <a:ext cx="49902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7336C"/>
                </a:solidFill>
                <a:latin typeface="Quire Sans"/>
                <a:cs typeface="Quire Sans"/>
              </a:rPr>
              <a:t>When ASR became a battle of giants</a:t>
            </a:r>
          </a:p>
        </p:txBody>
      </p:sp>
      <p:pic>
        <p:nvPicPr>
          <p:cNvPr id="10" name="Picture 8" descr="Two men wearing boxing gloves&#10;&#10;Description automatically generated">
            <a:extLst>
              <a:ext uri="{FF2B5EF4-FFF2-40B4-BE49-F238E27FC236}">
                <a16:creationId xmlns:a16="http://schemas.microsoft.com/office/drawing/2014/main" id="{8A76F85A-D4A0-D92E-AA2C-A2AFC1850FA5}"/>
              </a:ext>
            </a:extLst>
          </p:cNvPr>
          <p:cNvPicPr>
            <a:picLocks noChangeAspect="1"/>
          </p:cNvPicPr>
          <p:nvPr/>
        </p:nvPicPr>
        <p:blipFill>
          <a:blip r:embed="rId4"/>
          <a:stretch>
            <a:fillRect/>
          </a:stretch>
        </p:blipFill>
        <p:spPr>
          <a:xfrm>
            <a:off x="3047725" y="2132708"/>
            <a:ext cx="6140266" cy="4087274"/>
          </a:xfrm>
          <a:prstGeom prst="rect">
            <a:avLst/>
          </a:prstGeom>
        </p:spPr>
      </p:pic>
    </p:spTree>
    <p:extLst>
      <p:ext uri="{BB962C8B-B14F-4D97-AF65-F5344CB8AC3E}">
        <p14:creationId xmlns:p14="http://schemas.microsoft.com/office/powerpoint/2010/main" val="1281463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A white paper with black text&#10;&#10;Description automatically generated">
            <a:extLst>
              <a:ext uri="{FF2B5EF4-FFF2-40B4-BE49-F238E27FC236}">
                <a16:creationId xmlns:a16="http://schemas.microsoft.com/office/drawing/2014/main" id="{D5D19125-F48B-932E-41C0-7D12FCE3F134}"/>
              </a:ext>
            </a:extLst>
          </p:cNvPr>
          <p:cNvPicPr>
            <a:picLocks noChangeAspect="1"/>
          </p:cNvPicPr>
          <p:nvPr/>
        </p:nvPicPr>
        <p:blipFill>
          <a:blip r:embed="rId2"/>
          <a:stretch>
            <a:fillRect/>
          </a:stretch>
        </p:blipFill>
        <p:spPr>
          <a:xfrm>
            <a:off x="3130259" y="3632490"/>
            <a:ext cx="1783772" cy="1783772"/>
          </a:xfrm>
          <a:prstGeom prst="rect">
            <a:avLst/>
          </a:prstGeom>
        </p:spPr>
      </p:pic>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13</a:t>
            </a:fld>
            <a:endParaRPr lang="en-GB"/>
          </a:p>
        </p:txBody>
      </p:sp>
      <p:pic>
        <p:nvPicPr>
          <p:cNvPr id="13" name="Picture 13" descr="A black text with black letters&#10;&#10;Description automatically generated">
            <a:extLst>
              <a:ext uri="{FF2B5EF4-FFF2-40B4-BE49-F238E27FC236}">
                <a16:creationId xmlns:a16="http://schemas.microsoft.com/office/drawing/2014/main" id="{E55475B1-7677-48F2-5CFF-BC520FDBFCCE}"/>
              </a:ext>
            </a:extLst>
          </p:cNvPr>
          <p:cNvPicPr>
            <a:picLocks noChangeAspect="1"/>
          </p:cNvPicPr>
          <p:nvPr/>
        </p:nvPicPr>
        <p:blipFill>
          <a:blip r:embed="rId5"/>
          <a:stretch>
            <a:fillRect/>
          </a:stretch>
        </p:blipFill>
        <p:spPr>
          <a:xfrm>
            <a:off x="626918" y="2739636"/>
            <a:ext cx="2695576" cy="654316"/>
          </a:xfrm>
          <a:prstGeom prst="rect">
            <a:avLst/>
          </a:prstGeom>
        </p:spPr>
      </p:pic>
      <p:cxnSp>
        <p:nvCxnSpPr>
          <p:cNvPr id="14" name="Straight Arrow Connector 13">
            <a:extLst>
              <a:ext uri="{FF2B5EF4-FFF2-40B4-BE49-F238E27FC236}">
                <a16:creationId xmlns:a16="http://schemas.microsoft.com/office/drawing/2014/main" id="{7608B32F-F372-C94C-9C57-2480E5844841}"/>
              </a:ext>
            </a:extLst>
          </p:cNvPr>
          <p:cNvCxnSpPr/>
          <p:nvPr/>
        </p:nvCxnSpPr>
        <p:spPr>
          <a:xfrm flipH="1">
            <a:off x="3451398" y="2728537"/>
            <a:ext cx="182880" cy="711200"/>
          </a:xfrm>
          <a:prstGeom prst="straightConnector1">
            <a:avLst/>
          </a:prstGeom>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295DDEF5-6F84-B4FF-AB56-7E26F1B3DCD9}"/>
              </a:ext>
            </a:extLst>
          </p:cNvPr>
          <p:cNvSpPr txBox="1"/>
          <p:nvPr/>
        </p:nvSpPr>
        <p:spPr>
          <a:xfrm>
            <a:off x="3685078" y="2774257"/>
            <a:ext cx="20929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b="1">
                <a:latin typeface="Quire Sans"/>
                <a:cs typeface="Calibri"/>
              </a:rPr>
              <a:t>Whisper</a:t>
            </a:r>
            <a:endParaRPr lang="en-GB" sz="3600" b="1">
              <a:latin typeface="Quire Sans"/>
              <a:cs typeface="Quire Sans"/>
            </a:endParaRPr>
          </a:p>
        </p:txBody>
      </p:sp>
      <p:cxnSp>
        <p:nvCxnSpPr>
          <p:cNvPr id="16" name="Straight Arrow Connector 15">
            <a:extLst>
              <a:ext uri="{FF2B5EF4-FFF2-40B4-BE49-F238E27FC236}">
                <a16:creationId xmlns:a16="http://schemas.microsoft.com/office/drawing/2014/main" id="{3D69FEBD-1E84-5482-1EE9-8E7BAE9283E2}"/>
              </a:ext>
            </a:extLst>
          </p:cNvPr>
          <p:cNvCxnSpPr>
            <a:cxnSpLocks/>
          </p:cNvCxnSpPr>
          <p:nvPr/>
        </p:nvCxnSpPr>
        <p:spPr>
          <a:xfrm>
            <a:off x="6358428" y="2526377"/>
            <a:ext cx="17318" cy="2335876"/>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17" name="Picture 17" descr="A blue and yellow cubes&#10;&#10;Description automatically generated">
            <a:extLst>
              <a:ext uri="{FF2B5EF4-FFF2-40B4-BE49-F238E27FC236}">
                <a16:creationId xmlns:a16="http://schemas.microsoft.com/office/drawing/2014/main" id="{459EF385-C487-9BB6-B496-6DEC30F17C88}"/>
              </a:ext>
            </a:extLst>
          </p:cNvPr>
          <p:cNvPicPr>
            <a:picLocks noChangeAspect="1"/>
          </p:cNvPicPr>
          <p:nvPr/>
        </p:nvPicPr>
        <p:blipFill>
          <a:blip r:embed="rId6"/>
          <a:stretch>
            <a:fillRect/>
          </a:stretch>
        </p:blipFill>
        <p:spPr>
          <a:xfrm>
            <a:off x="7354974" y="2694651"/>
            <a:ext cx="963930" cy="826770"/>
          </a:xfrm>
          <a:prstGeom prst="rect">
            <a:avLst/>
          </a:prstGeom>
        </p:spPr>
      </p:pic>
      <p:sp>
        <p:nvSpPr>
          <p:cNvPr id="18" name="TextBox 17">
            <a:extLst>
              <a:ext uri="{FF2B5EF4-FFF2-40B4-BE49-F238E27FC236}">
                <a16:creationId xmlns:a16="http://schemas.microsoft.com/office/drawing/2014/main" id="{75252F8D-69F8-8E89-DE08-E4992FB108C5}"/>
              </a:ext>
            </a:extLst>
          </p:cNvPr>
          <p:cNvSpPr txBox="1"/>
          <p:nvPr/>
        </p:nvSpPr>
        <p:spPr>
          <a:xfrm>
            <a:off x="8553218" y="2752435"/>
            <a:ext cx="20929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b="1">
                <a:latin typeface="Quire Sans"/>
                <a:cs typeface="Calibri"/>
              </a:rPr>
              <a:t>PYTTSX3</a:t>
            </a:r>
            <a:endParaRPr lang="en-GB" sz="3600" b="1">
              <a:latin typeface="Quire Sans"/>
              <a:cs typeface="Quire Sans"/>
            </a:endParaRPr>
          </a:p>
        </p:txBody>
      </p:sp>
      <p:sp>
        <p:nvSpPr>
          <p:cNvPr id="2" name="TextBox 1">
            <a:extLst>
              <a:ext uri="{FF2B5EF4-FFF2-40B4-BE49-F238E27FC236}">
                <a16:creationId xmlns:a16="http://schemas.microsoft.com/office/drawing/2014/main" id="{1E32F9EE-5CC2-90B5-41B2-AC718328DCDB}"/>
              </a:ext>
            </a:extLst>
          </p:cNvPr>
          <p:cNvSpPr txBox="1"/>
          <p:nvPr/>
        </p:nvSpPr>
        <p:spPr>
          <a:xfrm>
            <a:off x="4005580" y="261305"/>
            <a:ext cx="4613764"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Finally, we figured it out !!</a:t>
            </a:r>
            <a:endParaRPr lang="en-DE" sz="3000">
              <a:latin typeface="Quire Sans"/>
            </a:endParaRPr>
          </a:p>
        </p:txBody>
      </p:sp>
      <p:pic>
        <p:nvPicPr>
          <p:cNvPr id="3" name="Picture 3" descr="A blue and white logo&#10;&#10;Description automatically generated">
            <a:extLst>
              <a:ext uri="{FF2B5EF4-FFF2-40B4-BE49-F238E27FC236}">
                <a16:creationId xmlns:a16="http://schemas.microsoft.com/office/drawing/2014/main" id="{497E3AFD-193B-F52B-683C-1E164EEDC76A}"/>
              </a:ext>
            </a:extLst>
          </p:cNvPr>
          <p:cNvPicPr>
            <a:picLocks noChangeAspect="1"/>
          </p:cNvPicPr>
          <p:nvPr/>
        </p:nvPicPr>
        <p:blipFill>
          <a:blip r:embed="rId7"/>
          <a:stretch>
            <a:fillRect/>
          </a:stretch>
        </p:blipFill>
        <p:spPr>
          <a:xfrm>
            <a:off x="1796761" y="4013488"/>
            <a:ext cx="1290205" cy="1290205"/>
          </a:xfrm>
          <a:prstGeom prst="rect">
            <a:avLst/>
          </a:prstGeom>
        </p:spPr>
      </p:pic>
      <p:pic>
        <p:nvPicPr>
          <p:cNvPr id="12" name="Picture 11" descr="A white paper with black text&#10;&#10;Description automatically generated">
            <a:extLst>
              <a:ext uri="{FF2B5EF4-FFF2-40B4-BE49-F238E27FC236}">
                <a16:creationId xmlns:a16="http://schemas.microsoft.com/office/drawing/2014/main" id="{B757D960-6691-D3FC-3904-B0454BE60B28}"/>
              </a:ext>
            </a:extLst>
          </p:cNvPr>
          <p:cNvPicPr>
            <a:picLocks noChangeAspect="1"/>
          </p:cNvPicPr>
          <p:nvPr/>
        </p:nvPicPr>
        <p:blipFill>
          <a:blip r:embed="rId2"/>
          <a:stretch>
            <a:fillRect/>
          </a:stretch>
        </p:blipFill>
        <p:spPr>
          <a:xfrm>
            <a:off x="7485781" y="3623831"/>
            <a:ext cx="1783772" cy="1783772"/>
          </a:xfrm>
          <a:prstGeom prst="rect">
            <a:avLst/>
          </a:prstGeom>
        </p:spPr>
      </p:pic>
      <p:pic>
        <p:nvPicPr>
          <p:cNvPr id="19" name="Picture 3" descr="A blue and white logo&#10;&#10;Description automatically generated">
            <a:extLst>
              <a:ext uri="{FF2B5EF4-FFF2-40B4-BE49-F238E27FC236}">
                <a16:creationId xmlns:a16="http://schemas.microsoft.com/office/drawing/2014/main" id="{E775420A-4D36-981E-DE4D-1F26E6867CD0}"/>
              </a:ext>
            </a:extLst>
          </p:cNvPr>
          <p:cNvPicPr>
            <a:picLocks noChangeAspect="1"/>
          </p:cNvPicPr>
          <p:nvPr/>
        </p:nvPicPr>
        <p:blipFill>
          <a:blip r:embed="rId7"/>
          <a:stretch>
            <a:fillRect/>
          </a:stretch>
        </p:blipFill>
        <p:spPr>
          <a:xfrm>
            <a:off x="9200284" y="4004828"/>
            <a:ext cx="1290205" cy="1290205"/>
          </a:xfrm>
          <a:prstGeom prst="rect">
            <a:avLst/>
          </a:prstGeom>
        </p:spPr>
      </p:pic>
      <p:sp>
        <p:nvSpPr>
          <p:cNvPr id="22" name="Arrow: Striped Right 21">
            <a:extLst>
              <a:ext uri="{FF2B5EF4-FFF2-40B4-BE49-F238E27FC236}">
                <a16:creationId xmlns:a16="http://schemas.microsoft.com/office/drawing/2014/main" id="{041D9CD3-5DA2-38B8-DEEB-7A871512F137}"/>
              </a:ext>
            </a:extLst>
          </p:cNvPr>
          <p:cNvSpPr/>
          <p:nvPr/>
        </p:nvSpPr>
        <p:spPr>
          <a:xfrm>
            <a:off x="3073977" y="4433453"/>
            <a:ext cx="355022" cy="190500"/>
          </a:xfrm>
          <a:prstGeom prst="stripedRightArrow">
            <a:avLst/>
          </a:prstGeom>
          <a:solidFill>
            <a:srgbClr val="07336C"/>
          </a:solidFill>
          <a:ln>
            <a:solidFill>
              <a:srgbClr val="0733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Striped Right 23">
            <a:extLst>
              <a:ext uri="{FF2B5EF4-FFF2-40B4-BE49-F238E27FC236}">
                <a16:creationId xmlns:a16="http://schemas.microsoft.com/office/drawing/2014/main" id="{90C4B65A-4B92-32F6-C7F1-78DFDF51839E}"/>
              </a:ext>
            </a:extLst>
          </p:cNvPr>
          <p:cNvSpPr/>
          <p:nvPr/>
        </p:nvSpPr>
        <p:spPr>
          <a:xfrm>
            <a:off x="8849590" y="4424793"/>
            <a:ext cx="355022" cy="190500"/>
          </a:xfrm>
          <a:prstGeom prst="stripedRightArrow">
            <a:avLst/>
          </a:prstGeom>
          <a:solidFill>
            <a:srgbClr val="07336C"/>
          </a:solidFill>
          <a:ln>
            <a:solidFill>
              <a:srgbClr val="0733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114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14</a:t>
            </a:fld>
            <a:endParaRPr lang="en-GB"/>
          </a:p>
        </p:txBody>
      </p:sp>
      <p:sp>
        <p:nvSpPr>
          <p:cNvPr id="2" name="TextBox 1">
            <a:extLst>
              <a:ext uri="{FF2B5EF4-FFF2-40B4-BE49-F238E27FC236}">
                <a16:creationId xmlns:a16="http://schemas.microsoft.com/office/drawing/2014/main" id="{1E32F9EE-5CC2-90B5-41B2-AC718328DCDB}"/>
              </a:ext>
            </a:extLst>
          </p:cNvPr>
          <p:cNvSpPr txBox="1"/>
          <p:nvPr/>
        </p:nvSpPr>
        <p:spPr>
          <a:xfrm>
            <a:off x="3553510" y="258541"/>
            <a:ext cx="5684569"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Open AI Whisper – an Overview</a:t>
            </a:r>
            <a:endParaRPr lang="en-DE" sz="3000">
              <a:latin typeface="Quire Sans"/>
            </a:endParaRPr>
          </a:p>
        </p:txBody>
      </p:sp>
      <p:sp>
        <p:nvSpPr>
          <p:cNvPr id="4" name="TextBox 3">
            <a:extLst>
              <a:ext uri="{FF2B5EF4-FFF2-40B4-BE49-F238E27FC236}">
                <a16:creationId xmlns:a16="http://schemas.microsoft.com/office/drawing/2014/main" id="{B287638C-E9CE-969E-478B-1966334024FB}"/>
              </a:ext>
            </a:extLst>
          </p:cNvPr>
          <p:cNvSpPr txBox="1"/>
          <p:nvPr/>
        </p:nvSpPr>
        <p:spPr>
          <a:xfrm>
            <a:off x="883552" y="1570327"/>
            <a:ext cx="11023995"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000">
              <a:latin typeface="Quire Sans"/>
              <a:cs typeface="Quire Sans"/>
            </a:endParaRPr>
          </a:p>
          <a:p>
            <a:pPr marL="285750" indent="-285750" algn="just">
              <a:buFont typeface="Arial"/>
              <a:buChar char="•"/>
            </a:pPr>
            <a:r>
              <a:rPr lang="en-US" sz="2000">
                <a:solidFill>
                  <a:srgbClr val="07336C"/>
                </a:solidFill>
                <a:latin typeface="Quire Sans"/>
                <a:ea typeface="+mn-lt"/>
                <a:cs typeface="+mn-lt"/>
              </a:rPr>
              <a:t>According to OpenAI, Whisper is a </a:t>
            </a:r>
            <a:r>
              <a:rPr lang="en-US" sz="2000">
                <a:solidFill>
                  <a:srgbClr val="07336C"/>
                </a:solidFill>
                <a:latin typeface="Quire Sans"/>
                <a:cs typeface="Quire Sans"/>
              </a:rPr>
              <a:t>general-purpose speech(</a:t>
            </a:r>
            <a:r>
              <a:rPr lang="en-US" sz="2000" b="1">
                <a:solidFill>
                  <a:srgbClr val="07336C"/>
                </a:solidFill>
                <a:latin typeface="Quire Sans"/>
                <a:ea typeface="+mn-lt"/>
                <a:cs typeface="+mn-lt"/>
              </a:rPr>
              <a:t>automatic voice recognition system</a:t>
            </a:r>
            <a:r>
              <a:rPr lang="en-US" sz="2000" b="1">
                <a:solidFill>
                  <a:srgbClr val="07336C"/>
                </a:solidFill>
                <a:latin typeface="Quire Sans"/>
                <a:cs typeface="Calibri"/>
              </a:rPr>
              <a:t>)</a:t>
            </a:r>
            <a:r>
              <a:rPr lang="en-US" sz="2000">
                <a:solidFill>
                  <a:srgbClr val="07336C"/>
                </a:solidFill>
                <a:latin typeface="Quire Sans"/>
                <a:cs typeface="Quire Sans"/>
              </a:rPr>
              <a:t> recognition model</a:t>
            </a:r>
          </a:p>
          <a:p>
            <a:pPr algn="just"/>
            <a:endParaRPr lang="en-US" sz="2000">
              <a:solidFill>
                <a:srgbClr val="07336C"/>
              </a:solidFill>
              <a:latin typeface="Quire Sans"/>
              <a:cs typeface="Quire Sans"/>
            </a:endParaRPr>
          </a:p>
          <a:p>
            <a:pPr marL="285750" indent="-285750" algn="just">
              <a:buFont typeface="Arial"/>
              <a:buChar char="•"/>
            </a:pPr>
            <a:r>
              <a:rPr lang="en-US" sz="2000">
                <a:solidFill>
                  <a:srgbClr val="07336C"/>
                </a:solidFill>
                <a:latin typeface="Quire Sans"/>
                <a:cs typeface="Quire Sans"/>
              </a:rPr>
              <a:t>It is trained on a large dataset of diverse audio</a:t>
            </a:r>
          </a:p>
          <a:p>
            <a:pPr algn="just"/>
            <a:endParaRPr lang="en-US" sz="2000">
              <a:solidFill>
                <a:srgbClr val="07336C"/>
              </a:solidFill>
              <a:latin typeface="Quire Sans"/>
              <a:cs typeface="Quire Sans"/>
            </a:endParaRPr>
          </a:p>
          <a:p>
            <a:pPr marL="285750" indent="-285750" algn="just">
              <a:buFont typeface="Arial"/>
              <a:buChar char="•"/>
            </a:pPr>
            <a:r>
              <a:rPr lang="en-US" sz="2000">
                <a:solidFill>
                  <a:srgbClr val="07336C"/>
                </a:solidFill>
                <a:latin typeface="Quire Sans"/>
                <a:cs typeface="Quire Sans"/>
              </a:rPr>
              <a:t>It is also a multitasking model that can perform multilingual speech recognition, speech translation, and language identification</a:t>
            </a:r>
          </a:p>
          <a:p>
            <a:pPr marL="285750" indent="-285750" algn="just">
              <a:buFont typeface="Arial"/>
              <a:buChar char="•"/>
            </a:pPr>
            <a:endParaRPr lang="en-US" sz="2000">
              <a:solidFill>
                <a:srgbClr val="07336C"/>
              </a:solidFill>
              <a:latin typeface="Quire Sans"/>
              <a:cs typeface="Quire Sans"/>
            </a:endParaRPr>
          </a:p>
          <a:p>
            <a:pPr marL="285750" indent="-285750" algn="just">
              <a:buFont typeface="Arial"/>
              <a:buChar char="•"/>
            </a:pPr>
            <a:r>
              <a:rPr lang="en-US" sz="2000">
                <a:solidFill>
                  <a:srgbClr val="07336C"/>
                </a:solidFill>
                <a:latin typeface="Quire Sans"/>
                <a:cs typeface="Calibri" panose="020F0502020204030204"/>
              </a:rPr>
              <a:t>OpenAI Whisper is very fast.</a:t>
            </a:r>
          </a:p>
          <a:p>
            <a:pPr algn="just"/>
            <a:endParaRPr lang="en-US">
              <a:solidFill>
                <a:srgbClr val="000000"/>
              </a:solidFill>
              <a:latin typeface="Calibri" panose="020F0502020204030204"/>
              <a:cs typeface="Calibri" panose="020F0502020204030204"/>
            </a:endParaRPr>
          </a:p>
          <a:p>
            <a:pPr algn="just"/>
            <a:endParaRPr lang="en-US" b="1">
              <a:solidFill>
                <a:srgbClr val="E6EDF3"/>
              </a:solidFill>
              <a:latin typeface="-apple-system"/>
            </a:endParaRPr>
          </a:p>
        </p:txBody>
      </p:sp>
    </p:spTree>
    <p:extLst>
      <p:ext uri="{BB962C8B-B14F-4D97-AF65-F5344CB8AC3E}">
        <p14:creationId xmlns:p14="http://schemas.microsoft.com/office/powerpoint/2010/main" val="3951226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4758" y="212059"/>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3831" y="212001"/>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15</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804789" y="1127697"/>
            <a:ext cx="184731" cy="584775"/>
          </a:xfrm>
          <a:prstGeom prst="rect">
            <a:avLst/>
          </a:prstGeom>
          <a:noFill/>
        </p:spPr>
        <p:txBody>
          <a:bodyPr wrap="none" lIns="91440" tIns="45720" rIns="91440" bIns="45720" rtlCol="0" anchor="t">
            <a:spAutoFit/>
          </a:bodyPr>
          <a:lstStyle/>
          <a:p>
            <a:endParaRPr lang="en-US" sz="3200" b="1">
              <a:solidFill>
                <a:srgbClr val="07336C"/>
              </a:solidFill>
              <a:latin typeface="Book Antiqua"/>
              <a:cs typeface="Calibri"/>
            </a:endParaRPr>
          </a:p>
        </p:txBody>
      </p:sp>
      <p:pic>
        <p:nvPicPr>
          <p:cNvPr id="2" name="Picture 2" descr="A diagram of a decodection block&#10;&#10;Description automatically generated">
            <a:extLst>
              <a:ext uri="{FF2B5EF4-FFF2-40B4-BE49-F238E27FC236}">
                <a16:creationId xmlns:a16="http://schemas.microsoft.com/office/drawing/2014/main" id="{02E096E0-1A8F-FFE7-54EE-472DF372D1F4}"/>
              </a:ext>
            </a:extLst>
          </p:cNvPr>
          <p:cNvPicPr>
            <a:picLocks noChangeAspect="1"/>
          </p:cNvPicPr>
          <p:nvPr/>
        </p:nvPicPr>
        <p:blipFill>
          <a:blip r:embed="rId5"/>
          <a:stretch>
            <a:fillRect/>
          </a:stretch>
        </p:blipFill>
        <p:spPr>
          <a:xfrm>
            <a:off x="1984154" y="1231686"/>
            <a:ext cx="7612855" cy="4571377"/>
          </a:xfrm>
          <a:prstGeom prst="rect">
            <a:avLst/>
          </a:prstGeom>
        </p:spPr>
      </p:pic>
      <p:sp>
        <p:nvSpPr>
          <p:cNvPr id="3" name="TextBox 2">
            <a:extLst>
              <a:ext uri="{FF2B5EF4-FFF2-40B4-BE49-F238E27FC236}">
                <a16:creationId xmlns:a16="http://schemas.microsoft.com/office/drawing/2014/main" id="{3C9B6AF8-C9EE-7371-7FD2-2CEE7F596160}"/>
              </a:ext>
            </a:extLst>
          </p:cNvPr>
          <p:cNvSpPr txBox="1"/>
          <p:nvPr/>
        </p:nvSpPr>
        <p:spPr>
          <a:xfrm>
            <a:off x="3322377" y="5958812"/>
            <a:ext cx="52863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ctr">
              <a:buFont typeface="Arial"/>
              <a:buChar char="•"/>
            </a:pPr>
            <a:r>
              <a:rPr lang="en-US" sz="2000">
                <a:latin typeface="Quire Sans"/>
                <a:cs typeface="Calibri"/>
              </a:rPr>
              <a:t>Source:</a:t>
            </a:r>
            <a:r>
              <a:rPr lang="en-US" sz="2000">
                <a:latin typeface="Quire Sans"/>
                <a:ea typeface="+mn-lt"/>
                <a:cs typeface="+mn-lt"/>
              </a:rPr>
              <a:t> https://openai.com/research/whisper</a:t>
            </a:r>
            <a:endParaRPr lang="en-US" sz="2000">
              <a:latin typeface="Quire Sans"/>
              <a:cs typeface="Quire Sans"/>
            </a:endParaRPr>
          </a:p>
        </p:txBody>
      </p:sp>
      <p:sp>
        <p:nvSpPr>
          <p:cNvPr id="9" name="TextBox 8">
            <a:extLst>
              <a:ext uri="{FF2B5EF4-FFF2-40B4-BE49-F238E27FC236}">
                <a16:creationId xmlns:a16="http://schemas.microsoft.com/office/drawing/2014/main" id="{6FEC8CD9-96CC-6A7E-997A-F8955A367B8D}"/>
              </a:ext>
            </a:extLst>
          </p:cNvPr>
          <p:cNvSpPr txBox="1"/>
          <p:nvPr/>
        </p:nvSpPr>
        <p:spPr>
          <a:xfrm>
            <a:off x="4014064" y="278604"/>
            <a:ext cx="4284461" cy="553998"/>
          </a:xfrm>
          <a:prstGeom prst="rect">
            <a:avLst/>
          </a:prstGeom>
          <a:noFill/>
        </p:spPr>
        <p:txBody>
          <a:bodyPr wrap="square" lIns="91440" tIns="45720" rIns="91440" bIns="45720" rtlCol="0" anchor="t">
            <a:spAutoFit/>
          </a:bodyPr>
          <a:lstStyle/>
          <a:p>
            <a:r>
              <a:rPr lang="en-US" sz="3000" b="1">
                <a:solidFill>
                  <a:srgbClr val="07336C"/>
                </a:solidFill>
                <a:latin typeface="Quire Sans"/>
                <a:cs typeface="Calibri"/>
              </a:rPr>
              <a:t>Architecture of Whisper</a:t>
            </a:r>
            <a:endParaRPr lang="en-US" sz="3000">
              <a:latin typeface="Quire Sans"/>
              <a:cs typeface="Quire Sans"/>
            </a:endParaRPr>
          </a:p>
        </p:txBody>
      </p:sp>
    </p:spTree>
    <p:extLst>
      <p:ext uri="{BB962C8B-B14F-4D97-AF65-F5344CB8AC3E}">
        <p14:creationId xmlns:p14="http://schemas.microsoft.com/office/powerpoint/2010/main" val="3372396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4758" y="212059"/>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3831" y="212001"/>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16</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5628984" y="278024"/>
            <a:ext cx="1443024" cy="553998"/>
          </a:xfrm>
          <a:prstGeom prst="rect">
            <a:avLst/>
          </a:prstGeom>
          <a:noFill/>
        </p:spPr>
        <p:txBody>
          <a:bodyPr wrap="none" lIns="91440" tIns="45720" rIns="91440" bIns="45720" rtlCol="0" anchor="t">
            <a:spAutoFit/>
          </a:bodyPr>
          <a:lstStyle/>
          <a:p>
            <a:r>
              <a:rPr lang="en-US" sz="3000" b="1">
                <a:solidFill>
                  <a:schemeClr val="accent1">
                    <a:lumMod val="75000"/>
                  </a:schemeClr>
                </a:solidFill>
                <a:latin typeface="Quire Sans"/>
                <a:ea typeface="Segoe UI"/>
                <a:cs typeface="Segoe UI"/>
              </a:rPr>
              <a:t>Pyttsx3</a:t>
            </a:r>
            <a:endParaRPr lang="en-US" sz="3200" b="1">
              <a:solidFill>
                <a:schemeClr val="accent1">
                  <a:lumMod val="75000"/>
                </a:schemeClr>
              </a:solidFill>
              <a:latin typeface="Book Antiqua"/>
              <a:cs typeface="Segoe UI"/>
            </a:endParaRPr>
          </a:p>
        </p:txBody>
      </p:sp>
      <p:sp>
        <p:nvSpPr>
          <p:cNvPr id="2" name="TextBox 1">
            <a:extLst>
              <a:ext uri="{FF2B5EF4-FFF2-40B4-BE49-F238E27FC236}">
                <a16:creationId xmlns:a16="http://schemas.microsoft.com/office/drawing/2014/main" id="{CA811125-7222-968E-242D-414F66719D0E}"/>
              </a:ext>
            </a:extLst>
          </p:cNvPr>
          <p:cNvSpPr txBox="1"/>
          <p:nvPr/>
        </p:nvSpPr>
        <p:spPr>
          <a:xfrm>
            <a:off x="225552" y="1895856"/>
            <a:ext cx="72420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endParaRPr lang="en-US" sz="1200" kern="0">
              <a:latin typeface="Times New Roman"/>
              <a:cs typeface="Times New Roman"/>
            </a:endParaRPr>
          </a:p>
        </p:txBody>
      </p:sp>
      <p:sp>
        <p:nvSpPr>
          <p:cNvPr id="3" name="TextBox 2">
            <a:extLst>
              <a:ext uri="{FF2B5EF4-FFF2-40B4-BE49-F238E27FC236}">
                <a16:creationId xmlns:a16="http://schemas.microsoft.com/office/drawing/2014/main" id="{A5B370B0-DEDA-5153-421C-EEDC04B8B753}"/>
              </a:ext>
            </a:extLst>
          </p:cNvPr>
          <p:cNvSpPr txBox="1"/>
          <p:nvPr/>
        </p:nvSpPr>
        <p:spPr>
          <a:xfrm>
            <a:off x="556736" y="1312450"/>
            <a:ext cx="659587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7336C"/>
                </a:solidFill>
                <a:latin typeface="Quire Sans"/>
                <a:cs typeface="Segoe UI"/>
              </a:rPr>
              <a:t>Pyttsx3 is a Python library that provides a simple yet powerful interface for performing text-to-speech conversion. </a:t>
            </a:r>
            <a:endParaRPr lang="en-US" sz="2000">
              <a:solidFill>
                <a:srgbClr val="07336C"/>
              </a:solidFill>
              <a:latin typeface="Quire Sans"/>
              <a:cs typeface="Quire Sans"/>
            </a:endParaRPr>
          </a:p>
        </p:txBody>
      </p:sp>
      <p:sp>
        <p:nvSpPr>
          <p:cNvPr id="9" name="TextBox 8">
            <a:extLst>
              <a:ext uri="{FF2B5EF4-FFF2-40B4-BE49-F238E27FC236}">
                <a16:creationId xmlns:a16="http://schemas.microsoft.com/office/drawing/2014/main" id="{F7508F12-1509-04F3-41DC-C27DD899215B}"/>
              </a:ext>
            </a:extLst>
          </p:cNvPr>
          <p:cNvSpPr txBox="1"/>
          <p:nvPr/>
        </p:nvSpPr>
        <p:spPr>
          <a:xfrm>
            <a:off x="556736" y="2536425"/>
            <a:ext cx="5791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7336C"/>
                </a:solidFill>
                <a:latin typeface="Quire Sans"/>
                <a:cs typeface="Segoe UI"/>
              </a:rPr>
              <a:t>Here's an overview of pyttsx3's key features:</a:t>
            </a:r>
          </a:p>
        </p:txBody>
      </p:sp>
      <p:sp>
        <p:nvSpPr>
          <p:cNvPr id="10" name="TextBox 9">
            <a:extLst>
              <a:ext uri="{FF2B5EF4-FFF2-40B4-BE49-F238E27FC236}">
                <a16:creationId xmlns:a16="http://schemas.microsoft.com/office/drawing/2014/main" id="{0CF827A7-1B1D-0A7D-12B4-B0855FE97CC3}"/>
              </a:ext>
            </a:extLst>
          </p:cNvPr>
          <p:cNvSpPr txBox="1"/>
          <p:nvPr/>
        </p:nvSpPr>
        <p:spPr>
          <a:xfrm>
            <a:off x="728472" y="3188469"/>
            <a:ext cx="4243578"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Ø"/>
            </a:pPr>
            <a:r>
              <a:rPr lang="en-US" sz="2000">
                <a:solidFill>
                  <a:srgbClr val="07336C"/>
                </a:solidFill>
                <a:latin typeface="Quire Sans"/>
                <a:cs typeface="Segoe UI"/>
              </a:rPr>
              <a:t>Easy installation</a:t>
            </a:r>
            <a:endParaRPr lang="en-US" sz="2000">
              <a:solidFill>
                <a:srgbClr val="07336C"/>
              </a:solidFill>
              <a:latin typeface="Quire Sans"/>
              <a:cs typeface="Calibri" panose="020F0502020204030204"/>
            </a:endParaRPr>
          </a:p>
          <a:p>
            <a:endParaRPr lang="en-US" sz="2000">
              <a:solidFill>
                <a:srgbClr val="07336C"/>
              </a:solidFill>
              <a:latin typeface="Quire Sans"/>
              <a:cs typeface="Segoe UI"/>
            </a:endParaRPr>
          </a:p>
          <a:p>
            <a:pPr marL="171450" indent="-171450">
              <a:buFont typeface="Wingdings"/>
              <a:buChar char="Ø"/>
            </a:pPr>
            <a:r>
              <a:rPr lang="en-US" sz="2000">
                <a:solidFill>
                  <a:srgbClr val="07336C"/>
                </a:solidFill>
                <a:latin typeface="Quire Sans"/>
                <a:cs typeface="Segoe UI"/>
              </a:rPr>
              <a:t>Platform independence</a:t>
            </a:r>
            <a:endParaRPr lang="en-US" sz="2000">
              <a:solidFill>
                <a:srgbClr val="07336C"/>
              </a:solidFill>
              <a:latin typeface="Quire Sans"/>
              <a:cs typeface="Calibri"/>
            </a:endParaRPr>
          </a:p>
          <a:p>
            <a:endParaRPr lang="en-US" sz="2000">
              <a:solidFill>
                <a:srgbClr val="07336C"/>
              </a:solidFill>
              <a:latin typeface="Quire Sans"/>
              <a:cs typeface="Segoe UI"/>
            </a:endParaRPr>
          </a:p>
          <a:p>
            <a:pPr marL="171450" indent="-171450">
              <a:buFont typeface="Wingdings"/>
              <a:buChar char="Ø"/>
            </a:pPr>
            <a:r>
              <a:rPr lang="en-US" sz="2000">
                <a:solidFill>
                  <a:srgbClr val="07336C"/>
                </a:solidFill>
                <a:latin typeface="Quire Sans"/>
                <a:cs typeface="Segoe UI"/>
              </a:rPr>
              <a:t>Multiple speech engines</a:t>
            </a:r>
            <a:endParaRPr lang="en-US" sz="2000">
              <a:solidFill>
                <a:srgbClr val="07336C"/>
              </a:solidFill>
              <a:latin typeface="Quire Sans"/>
              <a:cs typeface="Calibri"/>
            </a:endParaRPr>
          </a:p>
          <a:p>
            <a:endParaRPr lang="en-US" sz="2000">
              <a:solidFill>
                <a:srgbClr val="07336C"/>
              </a:solidFill>
              <a:latin typeface="Quire Sans"/>
              <a:cs typeface="Segoe UI"/>
            </a:endParaRPr>
          </a:p>
          <a:p>
            <a:pPr marL="171450" indent="-171450">
              <a:buFont typeface="Wingdings"/>
              <a:buChar char="Ø"/>
            </a:pPr>
            <a:r>
              <a:rPr lang="en-US" sz="2000">
                <a:solidFill>
                  <a:srgbClr val="07336C"/>
                </a:solidFill>
                <a:latin typeface="Quire Sans"/>
                <a:cs typeface="Segoe UI"/>
              </a:rPr>
              <a:t>Voice customization</a:t>
            </a:r>
            <a:endParaRPr lang="en-US" sz="2000">
              <a:solidFill>
                <a:srgbClr val="07336C"/>
              </a:solidFill>
              <a:latin typeface="Quire Sans"/>
              <a:cs typeface="Calibri"/>
            </a:endParaRPr>
          </a:p>
          <a:p>
            <a:endParaRPr lang="en-US" sz="2000">
              <a:solidFill>
                <a:srgbClr val="07336C"/>
              </a:solidFill>
              <a:latin typeface="Quire Sans"/>
              <a:cs typeface="Segoe UI"/>
            </a:endParaRPr>
          </a:p>
          <a:p>
            <a:pPr marL="171450" indent="-171450">
              <a:buFont typeface="Wingdings"/>
              <a:buChar char="Ø"/>
            </a:pPr>
            <a:r>
              <a:rPr lang="en-US" sz="2000">
                <a:solidFill>
                  <a:srgbClr val="07336C"/>
                </a:solidFill>
                <a:latin typeface="Quire Sans"/>
                <a:cs typeface="Segoe UI"/>
              </a:rPr>
              <a:t>Compatibility with Python versions</a:t>
            </a:r>
            <a:endParaRPr lang="en-US" sz="2000">
              <a:solidFill>
                <a:srgbClr val="07336C"/>
              </a:solidFill>
              <a:cs typeface="Calibri"/>
            </a:endParaRPr>
          </a:p>
          <a:p>
            <a:endParaRPr lang="en-US" sz="1400">
              <a:solidFill>
                <a:srgbClr val="374151"/>
              </a:solidFill>
              <a:latin typeface="Book Antiqua"/>
              <a:cs typeface="Segoe UI"/>
            </a:endParaRPr>
          </a:p>
        </p:txBody>
      </p:sp>
      <p:pic>
        <p:nvPicPr>
          <p:cNvPr id="17" name="Picture 17" descr="A close-up of a phone&#10;&#10;Description automatically generated">
            <a:extLst>
              <a:ext uri="{FF2B5EF4-FFF2-40B4-BE49-F238E27FC236}">
                <a16:creationId xmlns:a16="http://schemas.microsoft.com/office/drawing/2014/main" id="{ECB2D731-98DB-2256-D7B8-8A6F027F5C91}"/>
              </a:ext>
            </a:extLst>
          </p:cNvPr>
          <p:cNvPicPr>
            <a:picLocks noChangeAspect="1"/>
          </p:cNvPicPr>
          <p:nvPr/>
        </p:nvPicPr>
        <p:blipFill>
          <a:blip r:embed="rId5"/>
          <a:stretch>
            <a:fillRect/>
          </a:stretch>
        </p:blipFill>
        <p:spPr>
          <a:xfrm>
            <a:off x="7048310" y="2328975"/>
            <a:ext cx="4390591" cy="2482559"/>
          </a:xfrm>
          <a:prstGeom prst="rect">
            <a:avLst/>
          </a:prstGeom>
        </p:spPr>
      </p:pic>
    </p:spTree>
    <p:extLst>
      <p:ext uri="{BB962C8B-B14F-4D97-AF65-F5344CB8AC3E}">
        <p14:creationId xmlns:p14="http://schemas.microsoft.com/office/powerpoint/2010/main" val="2444329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4758" y="212059"/>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3831" y="212001"/>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17</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5125675" y="295688"/>
            <a:ext cx="2117482" cy="553998"/>
          </a:xfrm>
          <a:prstGeom prst="rect">
            <a:avLst/>
          </a:prstGeom>
          <a:noFill/>
        </p:spPr>
        <p:txBody>
          <a:bodyPr wrap="square" lIns="91440" tIns="45720" rIns="91440" bIns="45720" rtlCol="0" anchor="t">
            <a:spAutoFit/>
          </a:bodyPr>
          <a:lstStyle/>
          <a:p>
            <a:r>
              <a:rPr lang="en-US" sz="3000" b="1">
                <a:solidFill>
                  <a:srgbClr val="07336C"/>
                </a:solidFill>
                <a:latin typeface="Quire Sans"/>
                <a:cs typeface="Calibri"/>
              </a:rPr>
              <a:t>Conclusion</a:t>
            </a:r>
          </a:p>
        </p:txBody>
      </p:sp>
      <p:sp>
        <p:nvSpPr>
          <p:cNvPr id="9" name="TextBox 8">
            <a:extLst>
              <a:ext uri="{FF2B5EF4-FFF2-40B4-BE49-F238E27FC236}">
                <a16:creationId xmlns:a16="http://schemas.microsoft.com/office/drawing/2014/main" id="{81F96263-5FCC-0F3A-283D-BE5B01F15BAE}"/>
              </a:ext>
            </a:extLst>
          </p:cNvPr>
          <p:cNvSpPr txBox="1"/>
          <p:nvPr/>
        </p:nvSpPr>
        <p:spPr>
          <a:xfrm>
            <a:off x="798576" y="2386085"/>
            <a:ext cx="94183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latin typeface="Segoe UI"/>
              <a:cs typeface="Segoe UI"/>
            </a:endParaRPr>
          </a:p>
        </p:txBody>
      </p:sp>
      <p:sp>
        <p:nvSpPr>
          <p:cNvPr id="10" name="TextBox 9">
            <a:extLst>
              <a:ext uri="{FF2B5EF4-FFF2-40B4-BE49-F238E27FC236}">
                <a16:creationId xmlns:a16="http://schemas.microsoft.com/office/drawing/2014/main" id="{C49889D6-6907-BBEF-14C7-7C4638FF4E4B}"/>
              </a:ext>
            </a:extLst>
          </p:cNvPr>
          <p:cNvSpPr txBox="1"/>
          <p:nvPr/>
        </p:nvSpPr>
        <p:spPr>
          <a:xfrm>
            <a:off x="763940" y="2087668"/>
            <a:ext cx="11176919"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srgbClr val="07336C"/>
              </a:solidFill>
              <a:latin typeface="Segoe UI"/>
              <a:cs typeface="Segoe UI"/>
            </a:endParaRPr>
          </a:p>
          <a:p>
            <a:pPr marL="171450" indent="-171450" algn="just">
              <a:buFont typeface="Wingdings"/>
              <a:buChar char="Ø"/>
            </a:pPr>
            <a:r>
              <a:rPr lang="en-US" sz="2000">
                <a:solidFill>
                  <a:srgbClr val="07336C"/>
                </a:solidFill>
                <a:latin typeface="Quire Sans"/>
                <a:cs typeface="Segoe UI"/>
              </a:rPr>
              <a:t>Improved usability and functionality of the system for blind or visually impaired persons (BVIPs). </a:t>
            </a:r>
            <a:r>
              <a:rPr lang="en-US" sz="2000">
                <a:solidFill>
                  <a:srgbClr val="07336C"/>
                </a:solidFill>
                <a:latin typeface="Quire Sans"/>
                <a:cs typeface="Calibri" panose="020F0502020204030204"/>
              </a:rPr>
              <a:t> </a:t>
            </a:r>
            <a:endParaRPr lang="en-US" sz="2000">
              <a:solidFill>
                <a:srgbClr val="07336C"/>
              </a:solidFill>
              <a:latin typeface="Quire Sans"/>
              <a:ea typeface="Calibri" panose="020F0502020204030204"/>
              <a:cs typeface="Calibri" panose="020F0502020204030204"/>
            </a:endParaRPr>
          </a:p>
          <a:p>
            <a:pPr algn="just"/>
            <a:endParaRPr lang="en-US" sz="2000">
              <a:solidFill>
                <a:srgbClr val="07336C"/>
              </a:solidFill>
              <a:latin typeface="Quire Sans"/>
              <a:ea typeface="Calibri" panose="020F0502020204030204"/>
              <a:cs typeface="Calibri" panose="020F0502020204030204"/>
            </a:endParaRPr>
          </a:p>
          <a:p>
            <a:pPr marL="171450" indent="-171450" algn="just">
              <a:buFont typeface="Wingdings"/>
              <a:buChar char="Ø"/>
            </a:pPr>
            <a:r>
              <a:rPr lang="en-US" sz="2000">
                <a:solidFill>
                  <a:srgbClr val="07336C"/>
                </a:solidFill>
                <a:latin typeface="Quire Sans"/>
                <a:ea typeface="Calibri" panose="020F0502020204030204"/>
                <a:cs typeface="Calibri" panose="020F0502020204030204"/>
              </a:rPr>
              <a:t>Hands-free interaction to start , stop or shutdown the system using speech input</a:t>
            </a:r>
          </a:p>
          <a:p>
            <a:pPr algn="just"/>
            <a:endParaRPr lang="en-US" sz="2000">
              <a:solidFill>
                <a:srgbClr val="07336C"/>
              </a:solidFill>
              <a:latin typeface="Quire Sans"/>
              <a:ea typeface="Calibri" panose="020F0502020204030204"/>
              <a:cs typeface="Calibri" panose="020F0502020204030204"/>
            </a:endParaRPr>
          </a:p>
          <a:p>
            <a:pPr marL="171450" indent="-171450" algn="just">
              <a:buFont typeface="Wingdings"/>
              <a:buChar char="Ø"/>
            </a:pPr>
            <a:r>
              <a:rPr lang="en-US" sz="2000">
                <a:solidFill>
                  <a:srgbClr val="07336C"/>
                </a:solidFill>
                <a:latin typeface="Quire Sans"/>
                <a:ea typeface="Calibri" panose="020F0502020204030204"/>
                <a:cs typeface="Calibri" panose="020F0502020204030204"/>
              </a:rPr>
              <a:t> Can be integrated with Jetson Nano as this is supported in all 3 OS – Windows, MacOS, Linux</a:t>
            </a:r>
          </a:p>
          <a:p>
            <a:pPr marL="171450" indent="-171450" algn="just">
              <a:buFont typeface="Wingdings"/>
              <a:buChar char="Ø"/>
            </a:pPr>
            <a:endParaRPr lang="en-US" sz="2000">
              <a:solidFill>
                <a:srgbClr val="07336C"/>
              </a:solidFill>
              <a:latin typeface="Quire Sans"/>
              <a:ea typeface="Calibri" panose="020F0502020204030204"/>
              <a:cs typeface="Calibri" panose="020F0502020204030204"/>
            </a:endParaRPr>
          </a:p>
          <a:p>
            <a:pPr marL="171450" indent="-171450" algn="just">
              <a:buFont typeface="Wingdings"/>
              <a:buChar char="Ø"/>
            </a:pPr>
            <a:r>
              <a:rPr lang="en-US" sz="2000">
                <a:solidFill>
                  <a:srgbClr val="07336C"/>
                </a:solidFill>
                <a:latin typeface="Quire Sans"/>
                <a:ea typeface="Calibri" panose="020F0502020204030204"/>
                <a:cs typeface="Calibri" panose="020F0502020204030204"/>
              </a:rPr>
              <a:t> Space required is around 30 MB which is very less compared to Kaldi which required about 40 GB </a:t>
            </a:r>
          </a:p>
        </p:txBody>
      </p:sp>
      <p:sp>
        <p:nvSpPr>
          <p:cNvPr id="3" name="TextBox 2">
            <a:extLst>
              <a:ext uri="{FF2B5EF4-FFF2-40B4-BE49-F238E27FC236}">
                <a16:creationId xmlns:a16="http://schemas.microsoft.com/office/drawing/2014/main" id="{A164450F-C5BE-456D-0DB3-2DC3A62A3505}"/>
              </a:ext>
            </a:extLst>
          </p:cNvPr>
          <p:cNvSpPr txBox="1"/>
          <p:nvPr/>
        </p:nvSpPr>
        <p:spPr>
          <a:xfrm>
            <a:off x="1074420" y="3737610"/>
            <a:ext cx="184731" cy="369332"/>
          </a:xfrm>
          <a:prstGeom prst="rect">
            <a:avLst/>
          </a:prstGeom>
          <a:noFill/>
        </p:spPr>
        <p:txBody>
          <a:bodyPr wrap="none" rtlCol="0">
            <a:spAutoFit/>
          </a:bodyPr>
          <a:lstStyle/>
          <a:p>
            <a:endParaRPr lang="en-DE"/>
          </a:p>
        </p:txBody>
      </p:sp>
    </p:spTree>
    <p:extLst>
      <p:ext uri="{BB962C8B-B14F-4D97-AF65-F5344CB8AC3E}">
        <p14:creationId xmlns:p14="http://schemas.microsoft.com/office/powerpoint/2010/main" val="795370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4758" y="212059"/>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3831" y="212001"/>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18</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5044496" y="213622"/>
            <a:ext cx="2411238"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Future scope</a:t>
            </a:r>
            <a:endParaRPr lang="en-US" sz="3000">
              <a:latin typeface="Quire Sans"/>
            </a:endParaRPr>
          </a:p>
        </p:txBody>
      </p:sp>
      <p:sp>
        <p:nvSpPr>
          <p:cNvPr id="3" name="TextBox 2">
            <a:extLst>
              <a:ext uri="{FF2B5EF4-FFF2-40B4-BE49-F238E27FC236}">
                <a16:creationId xmlns:a16="http://schemas.microsoft.com/office/drawing/2014/main" id="{2BF3408F-325D-5E6E-6932-AC6A96AC5285}"/>
              </a:ext>
            </a:extLst>
          </p:cNvPr>
          <p:cNvSpPr txBox="1"/>
          <p:nvPr/>
        </p:nvSpPr>
        <p:spPr>
          <a:xfrm>
            <a:off x="699791" y="1889586"/>
            <a:ext cx="10939213" cy="3447098"/>
          </a:xfrm>
          <a:prstGeom prst="rect">
            <a:avLst/>
          </a:prstGeom>
          <a:noFill/>
        </p:spPr>
        <p:txBody>
          <a:bodyPr wrap="none" lIns="91440" tIns="45720" rIns="91440" bIns="45720" rtlCol="0" anchor="t">
            <a:spAutoFit/>
          </a:bodyPr>
          <a:lstStyle/>
          <a:p>
            <a:pPr marL="342900" indent="-342900" algn="just">
              <a:buAutoNum type="arabicPeriod"/>
            </a:pPr>
            <a:r>
              <a:rPr lang="en-DE" sz="2000">
                <a:solidFill>
                  <a:srgbClr val="07336C"/>
                </a:solidFill>
                <a:latin typeface="Quire Sans"/>
                <a:cs typeface="Quire Sans"/>
              </a:rPr>
              <a:t>Future work in Sensation</a:t>
            </a:r>
            <a:endParaRPr lang="en-US" sz="2000">
              <a:solidFill>
                <a:srgbClr val="07336C"/>
              </a:solidFill>
              <a:latin typeface="Quire Sans"/>
              <a:cs typeface="Quire Sans"/>
            </a:endParaRPr>
          </a:p>
          <a:p>
            <a:pPr algn="just"/>
            <a:endParaRPr lang="en-GB" sz="2000">
              <a:solidFill>
                <a:srgbClr val="07336C"/>
              </a:solidFill>
              <a:latin typeface="Quire Sans"/>
              <a:cs typeface="Quire Sans"/>
            </a:endParaRPr>
          </a:p>
          <a:p>
            <a:pPr marL="914400" lvl="1" indent="-457200" algn="just">
              <a:buAutoNum type="alphaLcPeriod"/>
            </a:pPr>
            <a:r>
              <a:rPr lang="en-GB" sz="2000">
                <a:solidFill>
                  <a:srgbClr val="07336C"/>
                </a:solidFill>
                <a:latin typeface="Quire Sans"/>
                <a:cs typeface="Quire Sans"/>
              </a:rPr>
              <a:t>I</a:t>
            </a:r>
            <a:r>
              <a:rPr lang="en-DE" sz="2000" err="1">
                <a:solidFill>
                  <a:srgbClr val="07336C"/>
                </a:solidFill>
                <a:latin typeface="Quire Sans"/>
                <a:cs typeface="Quire Sans"/>
              </a:rPr>
              <a:t>ntegration</a:t>
            </a:r>
            <a:r>
              <a:rPr lang="en-DE" sz="2000">
                <a:solidFill>
                  <a:srgbClr val="07336C"/>
                </a:solidFill>
                <a:latin typeface="Quire Sans"/>
                <a:cs typeface="Quire Sans"/>
              </a:rPr>
              <a:t> with sensation/ chest box.</a:t>
            </a:r>
            <a:endParaRPr lang="en-DE" sz="2000">
              <a:solidFill>
                <a:srgbClr val="07336C"/>
              </a:solidFill>
              <a:latin typeface="Quire Sans"/>
              <a:ea typeface="Calibri"/>
              <a:cs typeface="Quire Sans"/>
            </a:endParaRPr>
          </a:p>
          <a:p>
            <a:pPr lvl="1" algn="just"/>
            <a:r>
              <a:rPr lang="en-GB" sz="2000">
                <a:solidFill>
                  <a:srgbClr val="07336C"/>
                </a:solidFill>
                <a:latin typeface="Quire Sans"/>
                <a:cs typeface="Quire Sans"/>
              </a:rPr>
              <a:t>b.     F</a:t>
            </a:r>
            <a:r>
              <a:rPr lang="en-DE" sz="2000" err="1">
                <a:solidFill>
                  <a:srgbClr val="07336C"/>
                </a:solidFill>
                <a:latin typeface="Quire Sans"/>
                <a:cs typeface="Quire Sans"/>
              </a:rPr>
              <a:t>urther</a:t>
            </a:r>
            <a:r>
              <a:rPr lang="en-DE" sz="2000">
                <a:solidFill>
                  <a:srgbClr val="07336C"/>
                </a:solidFill>
                <a:latin typeface="Quire Sans"/>
                <a:cs typeface="Quire Sans"/>
              </a:rPr>
              <a:t> implementation of code to handle different def according to requirement.</a:t>
            </a:r>
            <a:endParaRPr lang="en-DE" sz="2000">
              <a:solidFill>
                <a:srgbClr val="07336C"/>
              </a:solidFill>
              <a:latin typeface="Quire Sans"/>
              <a:ea typeface="Calibri"/>
              <a:cs typeface="Quire Sans"/>
            </a:endParaRPr>
          </a:p>
          <a:p>
            <a:pPr lvl="1" algn="just"/>
            <a:r>
              <a:rPr lang="en-GB" sz="2000">
                <a:solidFill>
                  <a:srgbClr val="07336C"/>
                </a:solidFill>
                <a:latin typeface="Quire Sans"/>
                <a:cs typeface="Quire Sans"/>
              </a:rPr>
              <a:t>c.     Training the system to understand natural language -  few things are hard coded right now.</a:t>
            </a:r>
            <a:endParaRPr lang="en-DE" sz="2000">
              <a:solidFill>
                <a:srgbClr val="07336C"/>
              </a:solidFill>
              <a:latin typeface="Quire Sans"/>
              <a:cs typeface="Quire Sans"/>
            </a:endParaRPr>
          </a:p>
          <a:p>
            <a:pPr marL="800100" lvl="1" indent="-342900" algn="just">
              <a:buAutoNum type="arabicPeriod"/>
            </a:pPr>
            <a:endParaRPr lang="en-GB" sz="2000">
              <a:solidFill>
                <a:srgbClr val="07336C"/>
              </a:solidFill>
              <a:latin typeface="Quire Sans"/>
              <a:cs typeface="Quire Sans"/>
            </a:endParaRPr>
          </a:p>
          <a:p>
            <a:pPr lvl="1" algn="just"/>
            <a:endParaRPr lang="en-GB" sz="2000">
              <a:solidFill>
                <a:srgbClr val="07336C"/>
              </a:solidFill>
              <a:latin typeface="Quire Sans"/>
              <a:cs typeface="Quire Sans"/>
            </a:endParaRPr>
          </a:p>
          <a:p>
            <a:pPr algn="just"/>
            <a:r>
              <a:rPr lang="en-DE" sz="2000">
                <a:solidFill>
                  <a:srgbClr val="07336C"/>
                </a:solidFill>
                <a:latin typeface="Quire Sans"/>
                <a:cs typeface="Quire Sans"/>
              </a:rPr>
              <a:t>2.   Fine tuning.</a:t>
            </a:r>
            <a:endParaRPr lang="en-DE" sz="2000">
              <a:solidFill>
                <a:srgbClr val="07336C"/>
              </a:solidFill>
              <a:latin typeface="Quire Sans"/>
              <a:ea typeface="Calibri"/>
              <a:cs typeface="Quire Sans"/>
            </a:endParaRPr>
          </a:p>
          <a:p>
            <a:pPr algn="just"/>
            <a:r>
              <a:rPr lang="en-DE" sz="2000">
                <a:solidFill>
                  <a:srgbClr val="07336C"/>
                </a:solidFill>
                <a:latin typeface="Quire Sans"/>
                <a:cs typeface="Quire Sans"/>
              </a:rPr>
              <a:t>3.   Auto –detection of language.</a:t>
            </a:r>
          </a:p>
          <a:p>
            <a:pPr algn="just"/>
            <a:r>
              <a:rPr lang="en-DE" sz="2000">
                <a:solidFill>
                  <a:srgbClr val="07336C"/>
                </a:solidFill>
                <a:latin typeface="Quire Sans"/>
                <a:cs typeface="Quire Sans"/>
              </a:rPr>
              <a:t>4.  Multi model implementation of Whisper.</a:t>
            </a:r>
            <a:endParaRPr lang="en-DE" sz="2000">
              <a:solidFill>
                <a:srgbClr val="07336C"/>
              </a:solidFill>
              <a:latin typeface="Quire Sans"/>
              <a:ea typeface="Calibri"/>
              <a:cs typeface="Quire Sans"/>
            </a:endParaRPr>
          </a:p>
          <a:p>
            <a:pPr marL="342900" indent="-342900" algn="just">
              <a:buAutoNum type="arabicPeriod"/>
            </a:pPr>
            <a:endParaRPr lang="en-DE">
              <a:cs typeface="Calibri" panose="020F0502020204030204"/>
            </a:endParaRPr>
          </a:p>
        </p:txBody>
      </p:sp>
    </p:spTree>
    <p:extLst>
      <p:ext uri="{BB962C8B-B14F-4D97-AF65-F5344CB8AC3E}">
        <p14:creationId xmlns:p14="http://schemas.microsoft.com/office/powerpoint/2010/main" val="2558625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1EF054-0CEE-2946-FEDE-5B9C332081BE}"/>
              </a:ext>
            </a:extLst>
          </p:cNvPr>
          <p:cNvPicPr>
            <a:picLocks noChangeAspect="1"/>
          </p:cNvPicPr>
          <p:nvPr/>
        </p:nvPicPr>
        <p:blipFill rotWithShape="1">
          <a:blip r:embed="rId2"/>
          <a:srcRect t="24076"/>
          <a:stretch/>
        </p:blipFill>
        <p:spPr>
          <a:xfrm>
            <a:off x="0" y="0"/>
            <a:ext cx="12192000" cy="5187457"/>
          </a:xfrm>
          <a:prstGeom prst="rect">
            <a:avLst/>
          </a:prstGeom>
        </p:spPr>
      </p:pic>
      <p:pic>
        <p:nvPicPr>
          <p:cNvPr id="5" name="Picture 4">
            <a:extLst>
              <a:ext uri="{FF2B5EF4-FFF2-40B4-BE49-F238E27FC236}">
                <a16:creationId xmlns:a16="http://schemas.microsoft.com/office/drawing/2014/main" id="{C147A45E-13C2-D097-BE0A-AE4266761B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6429" y="5455173"/>
            <a:ext cx="3419364" cy="1187779"/>
          </a:xfrm>
          <a:prstGeom prst="rect">
            <a:avLst/>
          </a:prstGeom>
        </p:spPr>
      </p:pic>
      <p:pic>
        <p:nvPicPr>
          <p:cNvPr id="1026" name="Picture 2" descr="The oldest university in Germany, FAU announced a new vision of its mission">
            <a:extLst>
              <a:ext uri="{FF2B5EF4-FFF2-40B4-BE49-F238E27FC236}">
                <a16:creationId xmlns:a16="http://schemas.microsoft.com/office/drawing/2014/main" id="{C4E660B7-116A-7DCB-F4F0-CBB2CE452238}"/>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9440581" y="5415827"/>
            <a:ext cx="2240000" cy="126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AB261C6-AEC6-F670-9C67-BC81D2F38598}"/>
              </a:ext>
            </a:extLst>
          </p:cNvPr>
          <p:cNvSpPr/>
          <p:nvPr/>
        </p:nvSpPr>
        <p:spPr>
          <a:xfrm>
            <a:off x="10954332" y="4645636"/>
            <a:ext cx="901529" cy="346249"/>
          </a:xfrm>
          <a:prstGeom prst="rect">
            <a:avLst/>
          </a:prstGeom>
          <a:noFill/>
        </p:spPr>
        <p:txBody>
          <a:bodyPr wrap="none" lIns="68580" tIns="34290" rIns="68580" bIns="34290">
            <a:spAutoFit/>
          </a:bodyPr>
          <a:lstStyle/>
          <a:p>
            <a:pPr algn="r"/>
            <a:r>
              <a:rPr lang="en-US" b="1">
                <a:ln w="0"/>
                <a:solidFill>
                  <a:schemeClr val="bg1"/>
                </a:solidFill>
                <a:effectLst>
                  <a:outerShdw blurRad="38100" dist="19050" dir="2700000" algn="tl" rotWithShape="0">
                    <a:schemeClr val="dk1">
                      <a:alpha val="40000"/>
                    </a:schemeClr>
                  </a:outerShdw>
                </a:effectLst>
                <a:latin typeface="Book Antiqua" panose="02040602050305030304" pitchFamily="18" charset="0"/>
              </a:rPr>
              <a:t>Team 1</a:t>
            </a:r>
          </a:p>
        </p:txBody>
      </p:sp>
      <p:sp>
        <p:nvSpPr>
          <p:cNvPr id="2" name="Rectangle 1">
            <a:extLst>
              <a:ext uri="{FF2B5EF4-FFF2-40B4-BE49-F238E27FC236}">
                <a16:creationId xmlns:a16="http://schemas.microsoft.com/office/drawing/2014/main" id="{4FB7F4D5-756A-ACC1-5DE0-D8F52DD092C2}"/>
              </a:ext>
            </a:extLst>
          </p:cNvPr>
          <p:cNvSpPr/>
          <p:nvPr/>
        </p:nvSpPr>
        <p:spPr>
          <a:xfrm>
            <a:off x="3880329" y="1642679"/>
            <a:ext cx="4431342" cy="1838965"/>
          </a:xfrm>
          <a:prstGeom prst="rect">
            <a:avLst/>
          </a:prstGeom>
          <a:noFill/>
        </p:spPr>
        <p:txBody>
          <a:bodyPr wrap="none" lIns="68580" tIns="34290" rIns="68580" bIns="34290" anchor="t">
            <a:spAutoFit/>
          </a:bodyPr>
          <a:lstStyle/>
          <a:p>
            <a:pPr algn="ctr"/>
            <a:r>
              <a:rPr lang="en-US" sz="11500" b="1">
                <a:ln w="0"/>
                <a:solidFill>
                  <a:schemeClr val="bg1"/>
                </a:solidFill>
                <a:effectLst>
                  <a:outerShdw blurRad="38100" dist="19050" dir="2700000" algn="tl" rotWithShape="0">
                    <a:schemeClr val="dk1">
                      <a:alpha val="40000"/>
                    </a:schemeClr>
                  </a:outerShdw>
                </a:effectLst>
                <a:latin typeface="Quire Sans"/>
                <a:cs typeface="Quire Sans"/>
              </a:rPr>
              <a:t>DEMO</a:t>
            </a:r>
          </a:p>
        </p:txBody>
      </p:sp>
      <p:sp>
        <p:nvSpPr>
          <p:cNvPr id="9" name="Slide Number Placeholder 8">
            <a:extLst>
              <a:ext uri="{FF2B5EF4-FFF2-40B4-BE49-F238E27FC236}">
                <a16:creationId xmlns:a16="http://schemas.microsoft.com/office/drawing/2014/main" id="{760C7441-AE67-1C57-55DA-21C21FBF3863}"/>
              </a:ext>
            </a:extLst>
          </p:cNvPr>
          <p:cNvSpPr>
            <a:spLocks noGrp="1"/>
          </p:cNvSpPr>
          <p:nvPr>
            <p:ph type="sldNum" sz="quarter" idx="12"/>
          </p:nvPr>
        </p:nvSpPr>
        <p:spPr/>
        <p:txBody>
          <a:bodyPr/>
          <a:lstStyle/>
          <a:p>
            <a:fld id="{C9B98136-9748-4757-9F06-D9B5DD8A3FA8}" type="slidenum">
              <a:rPr lang="en-IN" smtClean="0"/>
              <a:t>19</a:t>
            </a:fld>
            <a:endParaRPr lang="en-GB"/>
          </a:p>
        </p:txBody>
      </p:sp>
    </p:spTree>
    <p:extLst>
      <p:ext uri="{BB962C8B-B14F-4D97-AF65-F5344CB8AC3E}">
        <p14:creationId xmlns:p14="http://schemas.microsoft.com/office/powerpoint/2010/main" val="3275521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8881676-2CE5-92A7-57D3-1D8A99E042DD}"/>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728938-B95E-ACDC-C58D-047AE13BA7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4" name="Picture 2" descr="The oldest university in Germany, FAU announced a new vision of its mission">
            <a:extLst>
              <a:ext uri="{FF2B5EF4-FFF2-40B4-BE49-F238E27FC236}">
                <a16:creationId xmlns:a16="http://schemas.microsoft.com/office/drawing/2014/main" id="{A9A8421C-E244-96AB-D3A0-892B5B37819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FD0BA3C-B916-73BA-80FB-026981027A0E}"/>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10" name="Date Placeholder 9">
            <a:extLst>
              <a:ext uri="{FF2B5EF4-FFF2-40B4-BE49-F238E27FC236}">
                <a16:creationId xmlns:a16="http://schemas.microsoft.com/office/drawing/2014/main" id="{EFF79F53-8AA3-B8AE-174D-EE154DC678F1}"/>
              </a:ext>
            </a:extLst>
          </p:cNvPr>
          <p:cNvSpPr>
            <a:spLocks noGrp="1"/>
          </p:cNvSpPr>
          <p:nvPr>
            <p:ph type="dt" sz="half" idx="10"/>
          </p:nvPr>
        </p:nvSpPr>
        <p:spPr/>
        <p:txBody>
          <a:bodyPr/>
          <a:lstStyle/>
          <a:p>
            <a:fld id="{FBF366A9-133A-4676-A4B8-79E73F762DEE}" type="datetime3">
              <a:rPr lang="en-IN" smtClean="0"/>
              <a:t>20 July 2023</a:t>
            </a:fld>
            <a:endParaRPr lang="en-IN"/>
          </a:p>
        </p:txBody>
      </p:sp>
      <p:sp>
        <p:nvSpPr>
          <p:cNvPr id="21" name="Slide Number Placeholder 20">
            <a:extLst>
              <a:ext uri="{FF2B5EF4-FFF2-40B4-BE49-F238E27FC236}">
                <a16:creationId xmlns:a16="http://schemas.microsoft.com/office/drawing/2014/main" id="{524E0F98-C964-CD92-0B47-D99AB0D7DF12}"/>
              </a:ext>
            </a:extLst>
          </p:cNvPr>
          <p:cNvSpPr>
            <a:spLocks noGrp="1"/>
          </p:cNvSpPr>
          <p:nvPr>
            <p:ph type="sldNum" sz="quarter" idx="12"/>
          </p:nvPr>
        </p:nvSpPr>
        <p:spPr/>
        <p:txBody>
          <a:bodyPr/>
          <a:lstStyle/>
          <a:p>
            <a:fld id="{C9B98136-9748-4757-9F06-D9B5DD8A3FA8}" type="slidenum">
              <a:rPr lang="en-IN" smtClean="0"/>
              <a:t>2</a:t>
            </a:fld>
            <a:endParaRPr lang="en-GB"/>
          </a:p>
        </p:txBody>
      </p:sp>
      <p:sp>
        <p:nvSpPr>
          <p:cNvPr id="22" name="TextBox 21">
            <a:extLst>
              <a:ext uri="{FF2B5EF4-FFF2-40B4-BE49-F238E27FC236}">
                <a16:creationId xmlns:a16="http://schemas.microsoft.com/office/drawing/2014/main" id="{E4D259BB-6341-4C7B-BC34-31F475741D98}"/>
              </a:ext>
            </a:extLst>
          </p:cNvPr>
          <p:cNvSpPr txBox="1"/>
          <p:nvPr/>
        </p:nvSpPr>
        <p:spPr>
          <a:xfrm>
            <a:off x="-59532" y="299918"/>
            <a:ext cx="12191999" cy="553998"/>
          </a:xfrm>
          <a:prstGeom prst="rect">
            <a:avLst/>
          </a:prstGeom>
          <a:noFill/>
        </p:spPr>
        <p:txBody>
          <a:bodyPr wrap="square" lIns="91440" tIns="45720" rIns="91440" bIns="45720" anchor="t">
            <a:spAutoFit/>
          </a:bodyPr>
          <a:lstStyle/>
          <a:p>
            <a:pPr algn="ctr"/>
            <a:r>
              <a:rPr lang="en-US" sz="3000" b="1">
                <a:solidFill>
                  <a:srgbClr val="07336C"/>
                </a:solidFill>
                <a:latin typeface="Quire Sans"/>
                <a:ea typeface="+mn-lt"/>
                <a:cs typeface="+mn-lt"/>
              </a:rPr>
              <a:t>Course advisors</a:t>
            </a:r>
          </a:p>
        </p:txBody>
      </p:sp>
      <p:sp>
        <p:nvSpPr>
          <p:cNvPr id="5" name="TextBox 4">
            <a:extLst>
              <a:ext uri="{FF2B5EF4-FFF2-40B4-BE49-F238E27FC236}">
                <a16:creationId xmlns:a16="http://schemas.microsoft.com/office/drawing/2014/main" id="{DC448E37-FC9F-5EB1-3D0C-882E03A08659}"/>
              </a:ext>
            </a:extLst>
          </p:cNvPr>
          <p:cNvSpPr txBox="1"/>
          <p:nvPr/>
        </p:nvSpPr>
        <p:spPr>
          <a:xfrm>
            <a:off x="7930234" y="4312548"/>
            <a:ext cx="3320999" cy="553998"/>
          </a:xfrm>
          <a:prstGeom prst="rect">
            <a:avLst/>
          </a:prstGeom>
          <a:noFill/>
        </p:spPr>
        <p:txBody>
          <a:bodyPr wrap="square" lIns="91440" tIns="45720" rIns="91440" bIns="45720" rtlCol="0" anchor="t">
            <a:spAutoFit/>
          </a:bodyPr>
          <a:lstStyle/>
          <a:p>
            <a:r>
              <a:rPr lang="en-GB" sz="3000">
                <a:solidFill>
                  <a:srgbClr val="07336C"/>
                </a:solidFill>
                <a:latin typeface="Quire Sans"/>
                <a:cs typeface="Calibri"/>
              </a:rPr>
              <a:t>Badhan Kumar Das</a:t>
            </a:r>
            <a:endParaRPr lang="en-US" sz="3000">
              <a:latin typeface="Quire Sans"/>
              <a:cs typeface="Quire Sans"/>
            </a:endParaRPr>
          </a:p>
        </p:txBody>
      </p:sp>
      <p:sp>
        <p:nvSpPr>
          <p:cNvPr id="7" name="TextBox 6">
            <a:extLst>
              <a:ext uri="{FF2B5EF4-FFF2-40B4-BE49-F238E27FC236}">
                <a16:creationId xmlns:a16="http://schemas.microsoft.com/office/drawing/2014/main" id="{EB6B8D35-D034-E36E-50FD-4A6A0D0D7F18}"/>
              </a:ext>
            </a:extLst>
          </p:cNvPr>
          <p:cNvSpPr txBox="1"/>
          <p:nvPr/>
        </p:nvSpPr>
        <p:spPr>
          <a:xfrm>
            <a:off x="1842895" y="4312548"/>
            <a:ext cx="2420453" cy="553998"/>
          </a:xfrm>
          <a:prstGeom prst="rect">
            <a:avLst/>
          </a:prstGeom>
          <a:noFill/>
        </p:spPr>
        <p:txBody>
          <a:bodyPr wrap="square" lIns="91440" tIns="45720" rIns="91440" bIns="45720" rtlCol="0" anchor="t">
            <a:spAutoFit/>
          </a:bodyPr>
          <a:lstStyle/>
          <a:p>
            <a:r>
              <a:rPr lang="en-GB" sz="3000">
                <a:solidFill>
                  <a:srgbClr val="07336C"/>
                </a:solidFill>
                <a:latin typeface="Quire Sans"/>
                <a:cs typeface="Calibri"/>
              </a:rPr>
              <a:t>Hakan </a:t>
            </a:r>
            <a:r>
              <a:rPr lang="en-GB" sz="3000" err="1">
                <a:solidFill>
                  <a:srgbClr val="07336C"/>
                </a:solidFill>
                <a:latin typeface="Quire Sans"/>
                <a:cs typeface="Calibri"/>
              </a:rPr>
              <a:t>Calim</a:t>
            </a:r>
            <a:endParaRPr lang="en-GB" sz="3000">
              <a:solidFill>
                <a:srgbClr val="07336C"/>
              </a:solidFill>
              <a:latin typeface="Quire Sans"/>
              <a:cs typeface="Calibri"/>
            </a:endParaRPr>
          </a:p>
        </p:txBody>
      </p:sp>
      <p:pic>
        <p:nvPicPr>
          <p:cNvPr id="8" name="Picture 8" descr="A blue line drawing of a person in a suit&#10;&#10;Description automatically generated">
            <a:extLst>
              <a:ext uri="{FF2B5EF4-FFF2-40B4-BE49-F238E27FC236}">
                <a16:creationId xmlns:a16="http://schemas.microsoft.com/office/drawing/2014/main" id="{B15BFE44-EF2F-E6DF-E4C6-E4ADC72A967C}"/>
              </a:ext>
            </a:extLst>
          </p:cNvPr>
          <p:cNvPicPr>
            <a:picLocks noChangeAspect="1"/>
          </p:cNvPicPr>
          <p:nvPr/>
        </p:nvPicPr>
        <p:blipFill>
          <a:blip r:embed="rId4"/>
          <a:stretch>
            <a:fillRect/>
          </a:stretch>
        </p:blipFill>
        <p:spPr>
          <a:xfrm>
            <a:off x="4862946" y="1130876"/>
            <a:ext cx="2353542" cy="2336224"/>
          </a:xfrm>
          <a:prstGeom prst="rect">
            <a:avLst/>
          </a:prstGeom>
        </p:spPr>
      </p:pic>
    </p:spTree>
    <p:extLst>
      <p:ext uri="{BB962C8B-B14F-4D97-AF65-F5344CB8AC3E}">
        <p14:creationId xmlns:p14="http://schemas.microsoft.com/office/powerpoint/2010/main" val="3217642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1EF054-0CEE-2946-FEDE-5B9C332081BE}"/>
              </a:ext>
            </a:extLst>
          </p:cNvPr>
          <p:cNvPicPr>
            <a:picLocks noChangeAspect="1"/>
          </p:cNvPicPr>
          <p:nvPr/>
        </p:nvPicPr>
        <p:blipFill rotWithShape="1">
          <a:blip r:embed="rId2"/>
          <a:srcRect t="24076"/>
          <a:stretch/>
        </p:blipFill>
        <p:spPr>
          <a:xfrm>
            <a:off x="0" y="0"/>
            <a:ext cx="12192000" cy="5187457"/>
          </a:xfrm>
          <a:prstGeom prst="rect">
            <a:avLst/>
          </a:prstGeom>
        </p:spPr>
      </p:pic>
      <p:pic>
        <p:nvPicPr>
          <p:cNvPr id="5" name="Picture 4">
            <a:extLst>
              <a:ext uri="{FF2B5EF4-FFF2-40B4-BE49-F238E27FC236}">
                <a16:creationId xmlns:a16="http://schemas.microsoft.com/office/drawing/2014/main" id="{C147A45E-13C2-D097-BE0A-AE4266761B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6429" y="5455173"/>
            <a:ext cx="3419364" cy="1187779"/>
          </a:xfrm>
          <a:prstGeom prst="rect">
            <a:avLst/>
          </a:prstGeom>
        </p:spPr>
      </p:pic>
      <p:pic>
        <p:nvPicPr>
          <p:cNvPr id="1026" name="Picture 2" descr="The oldest university in Germany, FAU announced a new vision of its mission">
            <a:extLst>
              <a:ext uri="{FF2B5EF4-FFF2-40B4-BE49-F238E27FC236}">
                <a16:creationId xmlns:a16="http://schemas.microsoft.com/office/drawing/2014/main" id="{C4E660B7-116A-7DCB-F4F0-CBB2CE452238}"/>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9440581" y="5415827"/>
            <a:ext cx="2240000" cy="126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AB261C6-AEC6-F670-9C67-BC81D2F38598}"/>
              </a:ext>
            </a:extLst>
          </p:cNvPr>
          <p:cNvSpPr/>
          <p:nvPr/>
        </p:nvSpPr>
        <p:spPr>
          <a:xfrm>
            <a:off x="10954332" y="4645636"/>
            <a:ext cx="901529" cy="346249"/>
          </a:xfrm>
          <a:prstGeom prst="rect">
            <a:avLst/>
          </a:prstGeom>
          <a:noFill/>
        </p:spPr>
        <p:txBody>
          <a:bodyPr wrap="none" lIns="68580" tIns="34290" rIns="68580" bIns="34290">
            <a:spAutoFit/>
          </a:bodyPr>
          <a:lstStyle/>
          <a:p>
            <a:pPr algn="r"/>
            <a:r>
              <a:rPr lang="en-US" b="1">
                <a:ln w="0"/>
                <a:solidFill>
                  <a:schemeClr val="bg1"/>
                </a:solidFill>
                <a:effectLst>
                  <a:outerShdw blurRad="38100" dist="19050" dir="2700000" algn="tl" rotWithShape="0">
                    <a:schemeClr val="dk1">
                      <a:alpha val="40000"/>
                    </a:schemeClr>
                  </a:outerShdw>
                </a:effectLst>
                <a:latin typeface="Book Antiqua" panose="02040602050305030304" pitchFamily="18" charset="0"/>
              </a:rPr>
              <a:t>Team 1</a:t>
            </a:r>
          </a:p>
        </p:txBody>
      </p:sp>
      <p:sp>
        <p:nvSpPr>
          <p:cNvPr id="2" name="Rectangle 1">
            <a:extLst>
              <a:ext uri="{FF2B5EF4-FFF2-40B4-BE49-F238E27FC236}">
                <a16:creationId xmlns:a16="http://schemas.microsoft.com/office/drawing/2014/main" id="{4FB7F4D5-756A-ACC1-5DE0-D8F52DD092C2}"/>
              </a:ext>
            </a:extLst>
          </p:cNvPr>
          <p:cNvSpPr/>
          <p:nvPr/>
        </p:nvSpPr>
        <p:spPr>
          <a:xfrm>
            <a:off x="2507357" y="1642679"/>
            <a:ext cx="7177286" cy="1838965"/>
          </a:xfrm>
          <a:prstGeom prst="rect">
            <a:avLst/>
          </a:prstGeom>
          <a:noFill/>
        </p:spPr>
        <p:txBody>
          <a:bodyPr wrap="none" lIns="68580" tIns="34290" rIns="68580" bIns="34290" anchor="t">
            <a:spAutoFit/>
          </a:bodyPr>
          <a:lstStyle/>
          <a:p>
            <a:pPr algn="ctr"/>
            <a:r>
              <a:rPr lang="en-US" sz="11500" b="1">
                <a:ln w="0"/>
                <a:solidFill>
                  <a:schemeClr val="bg1"/>
                </a:solidFill>
                <a:effectLst>
                  <a:outerShdw blurRad="38100" dist="19050" dir="2700000" algn="tl" rotWithShape="0">
                    <a:schemeClr val="dk1">
                      <a:alpha val="40000"/>
                    </a:schemeClr>
                  </a:outerShdw>
                </a:effectLst>
                <a:latin typeface="Quire Sans"/>
                <a:cs typeface="Quire Sans"/>
              </a:rPr>
              <a:t>Thank You</a:t>
            </a:r>
          </a:p>
        </p:txBody>
      </p:sp>
      <p:sp>
        <p:nvSpPr>
          <p:cNvPr id="9" name="Slide Number Placeholder 8">
            <a:extLst>
              <a:ext uri="{FF2B5EF4-FFF2-40B4-BE49-F238E27FC236}">
                <a16:creationId xmlns:a16="http://schemas.microsoft.com/office/drawing/2014/main" id="{760C7441-AE67-1C57-55DA-21C21FBF3863}"/>
              </a:ext>
            </a:extLst>
          </p:cNvPr>
          <p:cNvSpPr>
            <a:spLocks noGrp="1"/>
          </p:cNvSpPr>
          <p:nvPr>
            <p:ph type="sldNum" sz="quarter" idx="12"/>
          </p:nvPr>
        </p:nvSpPr>
        <p:spPr/>
        <p:txBody>
          <a:bodyPr/>
          <a:lstStyle/>
          <a:p>
            <a:fld id="{C9B98136-9748-4757-9F06-D9B5DD8A3FA8}" type="slidenum">
              <a:rPr lang="en-IN" smtClean="0"/>
              <a:t>20</a:t>
            </a:fld>
            <a:endParaRPr lang="en-GB"/>
          </a:p>
        </p:txBody>
      </p:sp>
    </p:spTree>
    <p:extLst>
      <p:ext uri="{BB962C8B-B14F-4D97-AF65-F5344CB8AC3E}">
        <p14:creationId xmlns:p14="http://schemas.microsoft.com/office/powerpoint/2010/main" val="3041021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0517724-1B7B-D2D5-0C51-10662F070E4C}"/>
              </a:ext>
            </a:extLst>
          </p:cNvPr>
          <p:cNvSpPr txBox="1"/>
          <p:nvPr/>
        </p:nvSpPr>
        <p:spPr>
          <a:xfrm>
            <a:off x="-47626" y="252293"/>
            <a:ext cx="12191999" cy="553998"/>
          </a:xfrm>
          <a:prstGeom prst="rect">
            <a:avLst/>
          </a:prstGeom>
          <a:noFill/>
        </p:spPr>
        <p:txBody>
          <a:bodyPr wrap="square" lIns="91440" tIns="45720" rIns="91440" bIns="45720" anchor="t">
            <a:spAutoFit/>
          </a:bodyPr>
          <a:lstStyle/>
          <a:p>
            <a:pPr algn="ctr"/>
            <a:r>
              <a:rPr lang="en-US" sz="3000" b="1">
                <a:solidFill>
                  <a:srgbClr val="07336C"/>
                </a:solidFill>
                <a:latin typeface="Quire Sans"/>
                <a:ea typeface="+mn-lt"/>
                <a:cs typeface="+mn-lt"/>
              </a:rPr>
              <a:t>Group Members</a:t>
            </a:r>
          </a:p>
        </p:txBody>
      </p:sp>
      <p:cxnSp>
        <p:nvCxnSpPr>
          <p:cNvPr id="2" name="Straight Connector 1">
            <a:extLst>
              <a:ext uri="{FF2B5EF4-FFF2-40B4-BE49-F238E27FC236}">
                <a16:creationId xmlns:a16="http://schemas.microsoft.com/office/drawing/2014/main" id="{38881676-2CE5-92A7-57D3-1D8A99E042DD}"/>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728938-B95E-ACDC-C58D-047AE13BA7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4" name="Picture 2" descr="The oldest university in Germany, FAU announced a new vision of its mission">
            <a:extLst>
              <a:ext uri="{FF2B5EF4-FFF2-40B4-BE49-F238E27FC236}">
                <a16:creationId xmlns:a16="http://schemas.microsoft.com/office/drawing/2014/main" id="{A9A8421C-E244-96AB-D3A0-892B5B37819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FD0BA3C-B916-73BA-80FB-026981027A0E}"/>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10" name="Date Placeholder 9">
            <a:extLst>
              <a:ext uri="{FF2B5EF4-FFF2-40B4-BE49-F238E27FC236}">
                <a16:creationId xmlns:a16="http://schemas.microsoft.com/office/drawing/2014/main" id="{EFF79F53-8AA3-B8AE-174D-EE154DC678F1}"/>
              </a:ext>
            </a:extLst>
          </p:cNvPr>
          <p:cNvSpPr>
            <a:spLocks noGrp="1"/>
          </p:cNvSpPr>
          <p:nvPr>
            <p:ph type="dt" sz="half" idx="10"/>
          </p:nvPr>
        </p:nvSpPr>
        <p:spPr/>
        <p:txBody>
          <a:bodyPr/>
          <a:lstStyle/>
          <a:p>
            <a:fld id="{FBF366A9-133A-4676-A4B8-79E73F762DEE}" type="datetime3">
              <a:rPr lang="en-IN" smtClean="0"/>
              <a:t>20 July 2023</a:t>
            </a:fld>
            <a:endParaRPr lang="en-IN"/>
          </a:p>
        </p:txBody>
      </p:sp>
      <p:sp>
        <p:nvSpPr>
          <p:cNvPr id="17" name="TextBox 16">
            <a:extLst>
              <a:ext uri="{FF2B5EF4-FFF2-40B4-BE49-F238E27FC236}">
                <a16:creationId xmlns:a16="http://schemas.microsoft.com/office/drawing/2014/main" id="{C4CBF3A8-1B39-A868-1926-1EBCEE3B40A8}"/>
              </a:ext>
            </a:extLst>
          </p:cNvPr>
          <p:cNvSpPr txBox="1"/>
          <p:nvPr/>
        </p:nvSpPr>
        <p:spPr>
          <a:xfrm>
            <a:off x="891000" y="1512543"/>
            <a:ext cx="8857248"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400" err="1">
                <a:solidFill>
                  <a:srgbClr val="07336C"/>
                </a:solidFill>
                <a:latin typeface="Quire Sans"/>
                <a:ea typeface="+mn-lt"/>
                <a:cs typeface="+mn-lt"/>
              </a:rPr>
              <a:t>Apurwa</a:t>
            </a:r>
            <a:r>
              <a:rPr lang="en-GB" sz="2400">
                <a:solidFill>
                  <a:srgbClr val="07336C"/>
                </a:solidFill>
                <a:latin typeface="Quire Sans"/>
                <a:ea typeface="+mn-lt"/>
                <a:cs typeface="+mn-lt"/>
              </a:rPr>
              <a:t> Agrawal</a:t>
            </a:r>
            <a:endParaRPr lang="en-GB" sz="2400">
              <a:solidFill>
                <a:srgbClr val="07336C"/>
              </a:solidFill>
              <a:latin typeface="Quire Sans"/>
              <a:cs typeface="Calibri"/>
            </a:endParaRPr>
          </a:p>
          <a:p>
            <a:pPr marL="457200" indent="-457200">
              <a:buFont typeface="Wingdings"/>
              <a:buChar char="Ø"/>
            </a:pPr>
            <a:endParaRPr lang="en-GB" sz="2400">
              <a:solidFill>
                <a:srgbClr val="07336C"/>
              </a:solidFill>
              <a:latin typeface="Quire Sans"/>
              <a:cs typeface="Calibri"/>
            </a:endParaRPr>
          </a:p>
          <a:p>
            <a:pPr marL="457200" indent="-457200">
              <a:buFont typeface="Wingdings,Sans-Serif"/>
              <a:buChar char="Ø"/>
            </a:pPr>
            <a:r>
              <a:rPr lang="en-GB" sz="2400">
                <a:solidFill>
                  <a:srgbClr val="07336C"/>
                </a:solidFill>
                <a:latin typeface="Quire Sans"/>
                <a:cs typeface="Arial"/>
              </a:rPr>
              <a:t>Priyanka </a:t>
            </a:r>
            <a:r>
              <a:rPr lang="en-GB" sz="2400" err="1">
                <a:solidFill>
                  <a:srgbClr val="07336C"/>
                </a:solidFill>
                <a:latin typeface="Quire Sans"/>
                <a:cs typeface="Arial"/>
              </a:rPr>
              <a:t>Muddarla</a:t>
            </a:r>
            <a:endParaRPr lang="en-US" sz="2400">
              <a:solidFill>
                <a:srgbClr val="07336C"/>
              </a:solidFill>
              <a:latin typeface="Quire Sans"/>
              <a:cs typeface="Arial"/>
            </a:endParaRPr>
          </a:p>
          <a:p>
            <a:pPr marL="457200" indent="-457200">
              <a:buFont typeface="Wingdings"/>
              <a:buChar char="Ø"/>
            </a:pPr>
            <a:endParaRPr lang="en-GB" sz="2400">
              <a:solidFill>
                <a:srgbClr val="07336C"/>
              </a:solidFill>
              <a:latin typeface="Quire Sans"/>
              <a:cs typeface="Calibri"/>
            </a:endParaRPr>
          </a:p>
          <a:p>
            <a:pPr marL="457200" indent="-457200">
              <a:buFont typeface="Wingdings"/>
              <a:buChar char="Ø"/>
            </a:pPr>
            <a:r>
              <a:rPr lang="en-GB" sz="2400">
                <a:solidFill>
                  <a:srgbClr val="07336C"/>
                </a:solidFill>
                <a:latin typeface="Quire Sans"/>
                <a:ea typeface="+mn-lt"/>
                <a:cs typeface="+mn-lt"/>
              </a:rPr>
              <a:t>Nuren Samia</a:t>
            </a:r>
            <a:endParaRPr lang="en-GB" sz="2400">
              <a:solidFill>
                <a:srgbClr val="07336C"/>
              </a:solidFill>
              <a:latin typeface="Quire Sans"/>
              <a:ea typeface="Calibri"/>
              <a:cs typeface="Calibri"/>
            </a:endParaRPr>
          </a:p>
          <a:p>
            <a:endParaRPr lang="en-GB" sz="2400">
              <a:solidFill>
                <a:srgbClr val="07336C"/>
              </a:solidFill>
              <a:latin typeface="Quire Sans"/>
              <a:ea typeface="Calibri"/>
              <a:cs typeface="Calibri"/>
            </a:endParaRPr>
          </a:p>
          <a:p>
            <a:pPr marL="457200" indent="-457200">
              <a:buFont typeface="Wingdings"/>
              <a:buChar char="Ø"/>
            </a:pPr>
            <a:r>
              <a:rPr lang="en-GB" sz="2400">
                <a:solidFill>
                  <a:srgbClr val="07336C"/>
                </a:solidFill>
                <a:latin typeface="Quire Sans"/>
                <a:cs typeface="Calibri"/>
              </a:rPr>
              <a:t> Shaun Dsilva</a:t>
            </a:r>
          </a:p>
          <a:p>
            <a:pPr marL="457200" indent="-457200">
              <a:buFont typeface="Wingdings"/>
              <a:buChar char="Ø"/>
            </a:pPr>
            <a:endParaRPr lang="en-GB" sz="2400">
              <a:solidFill>
                <a:srgbClr val="07336C"/>
              </a:solidFill>
              <a:latin typeface="Quire Sans"/>
              <a:cs typeface="Calibri"/>
            </a:endParaRPr>
          </a:p>
          <a:p>
            <a:pPr marL="457200" indent="-457200">
              <a:buFont typeface="Wingdings"/>
              <a:buChar char="Ø"/>
            </a:pPr>
            <a:r>
              <a:rPr lang="en-GB" sz="2400">
                <a:solidFill>
                  <a:srgbClr val="07336C"/>
                </a:solidFill>
                <a:latin typeface="Quire Sans"/>
                <a:ea typeface="+mn-lt"/>
                <a:cs typeface="+mn-lt"/>
              </a:rPr>
              <a:t>Sahana </a:t>
            </a:r>
            <a:r>
              <a:rPr lang="en-GB" sz="2400" err="1">
                <a:solidFill>
                  <a:srgbClr val="07336C"/>
                </a:solidFill>
                <a:latin typeface="Quire Sans"/>
                <a:ea typeface="+mn-lt"/>
                <a:cs typeface="+mn-lt"/>
              </a:rPr>
              <a:t>Byregowda</a:t>
            </a:r>
            <a:endParaRPr lang="en-GB" sz="2400">
              <a:solidFill>
                <a:srgbClr val="07336C"/>
              </a:solidFill>
              <a:latin typeface="Quire Sans"/>
              <a:ea typeface="+mn-lt"/>
              <a:cs typeface="+mn-lt"/>
            </a:endParaRPr>
          </a:p>
          <a:p>
            <a:pPr marL="457200" indent="-457200">
              <a:buFont typeface="Wingdings"/>
              <a:buChar char="Ø"/>
            </a:pPr>
            <a:endParaRPr lang="en-GB" sz="2400">
              <a:solidFill>
                <a:srgbClr val="07336C"/>
              </a:solidFill>
              <a:latin typeface="Quire Sans"/>
              <a:cs typeface="Calibri"/>
            </a:endParaRPr>
          </a:p>
          <a:p>
            <a:pPr marL="457200" indent="-457200">
              <a:buFont typeface="Wingdings"/>
              <a:buChar char="Ø"/>
            </a:pPr>
            <a:r>
              <a:rPr lang="en-GB" sz="2400">
                <a:solidFill>
                  <a:srgbClr val="07336C"/>
                </a:solidFill>
                <a:latin typeface="Quire Sans"/>
                <a:cs typeface="Calibri"/>
              </a:rPr>
              <a:t>Srusti </a:t>
            </a:r>
            <a:r>
              <a:rPr lang="en-GB" sz="2400" err="1">
                <a:solidFill>
                  <a:srgbClr val="07336C"/>
                </a:solidFill>
                <a:latin typeface="Quire Sans"/>
                <a:cs typeface="Calibri"/>
              </a:rPr>
              <a:t>Ujjini</a:t>
            </a:r>
            <a:r>
              <a:rPr lang="en-GB" sz="2400">
                <a:solidFill>
                  <a:srgbClr val="07336C"/>
                </a:solidFill>
                <a:latin typeface="Quire Sans"/>
                <a:cs typeface="Calibri"/>
              </a:rPr>
              <a:t> Math</a:t>
            </a:r>
            <a:br>
              <a:rPr lang="en-GB" sz="3200" u="sng">
                <a:cs typeface="Calibri"/>
              </a:rPr>
            </a:br>
            <a:endParaRPr lang="en-GB" b="1">
              <a:solidFill>
                <a:srgbClr val="07336C"/>
              </a:solidFill>
              <a:latin typeface="Book Antiqua"/>
              <a:cs typeface="Calibri"/>
            </a:endParaRPr>
          </a:p>
        </p:txBody>
      </p:sp>
      <p:sp>
        <p:nvSpPr>
          <p:cNvPr id="19" name="TextBox 18">
            <a:extLst>
              <a:ext uri="{FF2B5EF4-FFF2-40B4-BE49-F238E27FC236}">
                <a16:creationId xmlns:a16="http://schemas.microsoft.com/office/drawing/2014/main" id="{404D0FAA-6912-8663-64E7-E221E49AE833}"/>
              </a:ext>
            </a:extLst>
          </p:cNvPr>
          <p:cNvSpPr txBox="1"/>
          <p:nvPr/>
        </p:nvSpPr>
        <p:spPr>
          <a:xfrm>
            <a:off x="7081630" y="2236303"/>
            <a:ext cx="47763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b="1" u="sng">
              <a:solidFill>
                <a:srgbClr val="07336C"/>
              </a:solidFill>
              <a:latin typeface="Book Antiqua"/>
              <a:cs typeface="Calibri" panose="020F0502020204030204"/>
            </a:endParaRPr>
          </a:p>
        </p:txBody>
      </p:sp>
      <p:sp>
        <p:nvSpPr>
          <p:cNvPr id="21" name="Slide Number Placeholder 20">
            <a:extLst>
              <a:ext uri="{FF2B5EF4-FFF2-40B4-BE49-F238E27FC236}">
                <a16:creationId xmlns:a16="http://schemas.microsoft.com/office/drawing/2014/main" id="{B0D10253-832A-523D-5919-572C9156B160}"/>
              </a:ext>
            </a:extLst>
          </p:cNvPr>
          <p:cNvSpPr>
            <a:spLocks noGrp="1"/>
          </p:cNvSpPr>
          <p:nvPr>
            <p:ph type="sldNum" sz="quarter" idx="12"/>
          </p:nvPr>
        </p:nvSpPr>
        <p:spPr/>
        <p:txBody>
          <a:bodyPr/>
          <a:lstStyle/>
          <a:p>
            <a:fld id="{C9B98136-9748-4757-9F06-D9B5DD8A3FA8}" type="slidenum">
              <a:rPr lang="en-IN" smtClean="0"/>
              <a:t>3</a:t>
            </a:fld>
            <a:endParaRPr lang="en-GB"/>
          </a:p>
        </p:txBody>
      </p:sp>
      <p:pic>
        <p:nvPicPr>
          <p:cNvPr id="5" name="Picture 6" descr="A group of people sitting at a table with a light bulb above them&#10;&#10;Description automatically generated">
            <a:extLst>
              <a:ext uri="{FF2B5EF4-FFF2-40B4-BE49-F238E27FC236}">
                <a16:creationId xmlns:a16="http://schemas.microsoft.com/office/drawing/2014/main" id="{EBC5CB4A-83D1-13DA-6BB3-667DF0E08BE6}"/>
              </a:ext>
            </a:extLst>
          </p:cNvPr>
          <p:cNvPicPr>
            <a:picLocks noChangeAspect="1"/>
          </p:cNvPicPr>
          <p:nvPr/>
        </p:nvPicPr>
        <p:blipFill>
          <a:blip r:embed="rId4"/>
          <a:stretch>
            <a:fillRect/>
          </a:stretch>
        </p:blipFill>
        <p:spPr>
          <a:xfrm>
            <a:off x="7728238" y="2359602"/>
            <a:ext cx="2346613" cy="2355272"/>
          </a:xfrm>
          <a:prstGeom prst="rect">
            <a:avLst/>
          </a:prstGeom>
        </p:spPr>
      </p:pic>
    </p:spTree>
    <p:extLst>
      <p:ext uri="{BB962C8B-B14F-4D97-AF65-F5344CB8AC3E}">
        <p14:creationId xmlns:p14="http://schemas.microsoft.com/office/powerpoint/2010/main" val="930932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D07A34-BCE6-D218-E881-77C5CDA71AE7}"/>
              </a:ext>
            </a:extLst>
          </p:cNvPr>
          <p:cNvSpPr txBox="1"/>
          <p:nvPr/>
        </p:nvSpPr>
        <p:spPr>
          <a:xfrm>
            <a:off x="768271" y="1933586"/>
            <a:ext cx="5643576" cy="3786742"/>
          </a:xfrm>
          <a:prstGeom prst="rect">
            <a:avLst/>
          </a:prstGeom>
          <a:noFill/>
        </p:spPr>
        <p:txBody>
          <a:bodyPr wrap="square" lIns="91440" tIns="45720" rIns="91440" bIns="45720" rtlCol="0" anchor="t">
            <a:spAutoFit/>
          </a:bodyPr>
          <a:lstStyle/>
          <a:p>
            <a:pPr marL="285750" indent="-285750">
              <a:lnSpc>
                <a:spcPct val="150000"/>
              </a:lnSpc>
              <a:buFont typeface="Arial"/>
              <a:buChar char="•"/>
            </a:pPr>
            <a:r>
              <a:rPr lang="en-US">
                <a:solidFill>
                  <a:srgbClr val="07336C"/>
                </a:solidFill>
                <a:latin typeface="Quire Sans"/>
                <a:cs typeface="Quire Sans"/>
              </a:rPr>
              <a:t>Introduction to the </a:t>
            </a:r>
            <a:r>
              <a:rPr lang="en-US" i="1">
                <a:solidFill>
                  <a:srgbClr val="07336C"/>
                </a:solidFill>
                <a:latin typeface="Quire Sans"/>
                <a:cs typeface="Quire Sans"/>
              </a:rPr>
              <a:t>Voice Assistance System</a:t>
            </a:r>
          </a:p>
          <a:p>
            <a:pPr marL="285750" indent="-285750">
              <a:lnSpc>
                <a:spcPct val="150000"/>
              </a:lnSpc>
              <a:buFont typeface="Arial"/>
              <a:buChar char="•"/>
            </a:pPr>
            <a:r>
              <a:rPr lang="en-US">
                <a:solidFill>
                  <a:srgbClr val="07336C"/>
                </a:solidFill>
                <a:latin typeface="Quire Sans"/>
                <a:cs typeface="Quire Sans"/>
              </a:rPr>
              <a:t>Overview of Speech Recognition </a:t>
            </a:r>
          </a:p>
          <a:p>
            <a:pPr marL="285750" indent="-285750">
              <a:lnSpc>
                <a:spcPct val="150000"/>
              </a:lnSpc>
              <a:buFont typeface="Arial"/>
              <a:buChar char="•"/>
            </a:pPr>
            <a:r>
              <a:rPr lang="en-US">
                <a:solidFill>
                  <a:srgbClr val="07336C"/>
                </a:solidFill>
                <a:latin typeface="Quire Sans"/>
                <a:cs typeface="Calibri"/>
              </a:rPr>
              <a:t>Speech to Text and Text to Speech </a:t>
            </a:r>
          </a:p>
          <a:p>
            <a:pPr marL="285750" indent="-285750">
              <a:lnSpc>
                <a:spcPct val="150000"/>
              </a:lnSpc>
              <a:buFont typeface="Arial"/>
              <a:buChar char="•"/>
            </a:pPr>
            <a:r>
              <a:rPr lang="en-US">
                <a:solidFill>
                  <a:srgbClr val="07336C"/>
                </a:solidFill>
                <a:latin typeface="Quire Sans"/>
                <a:cs typeface="Calibri"/>
              </a:rPr>
              <a:t>Challenges </a:t>
            </a:r>
          </a:p>
          <a:p>
            <a:pPr marL="285750" indent="-285750">
              <a:lnSpc>
                <a:spcPct val="150000"/>
              </a:lnSpc>
              <a:buFont typeface="Arial"/>
              <a:buChar char="•"/>
            </a:pPr>
            <a:r>
              <a:rPr lang="en-US" b="1">
                <a:solidFill>
                  <a:srgbClr val="07336C"/>
                </a:solidFill>
                <a:latin typeface="Arial"/>
                <a:cs typeface="Arial"/>
              </a:rPr>
              <a:t>FINALLY, WE FIGURED IT!!!</a:t>
            </a:r>
            <a:r>
              <a:rPr lang="en-US">
                <a:solidFill>
                  <a:srgbClr val="07336C"/>
                </a:solidFill>
                <a:latin typeface="Arial"/>
                <a:cs typeface="Arial"/>
              </a:rPr>
              <a:t> </a:t>
            </a:r>
          </a:p>
          <a:p>
            <a:pPr marL="285750" indent="-285750">
              <a:lnSpc>
                <a:spcPct val="150000"/>
              </a:lnSpc>
              <a:buFont typeface="Arial"/>
              <a:buChar char="•"/>
            </a:pPr>
            <a:r>
              <a:rPr lang="en-US">
                <a:solidFill>
                  <a:srgbClr val="07336C"/>
                </a:solidFill>
                <a:latin typeface="Quire Sans"/>
                <a:cs typeface="Calibri"/>
              </a:rPr>
              <a:t>Text To Speech </a:t>
            </a:r>
            <a:endParaRPr lang="en-US" sz="1600"/>
          </a:p>
          <a:p>
            <a:pPr marL="285750" indent="-285750">
              <a:lnSpc>
                <a:spcPct val="150000"/>
              </a:lnSpc>
              <a:buFont typeface="Arial"/>
              <a:buChar char="•"/>
            </a:pPr>
            <a:r>
              <a:rPr lang="en-US">
                <a:solidFill>
                  <a:srgbClr val="07336C"/>
                </a:solidFill>
                <a:latin typeface="Quire Sans"/>
                <a:cs typeface="Calibri"/>
              </a:rPr>
              <a:t>Conclusion</a:t>
            </a:r>
          </a:p>
          <a:p>
            <a:pPr marL="285750" indent="-285750">
              <a:lnSpc>
                <a:spcPct val="150000"/>
              </a:lnSpc>
              <a:buFont typeface="Arial"/>
              <a:buChar char="•"/>
            </a:pPr>
            <a:r>
              <a:rPr lang="en-US">
                <a:solidFill>
                  <a:srgbClr val="07336C"/>
                </a:solidFill>
                <a:latin typeface="Quire Sans"/>
                <a:cs typeface="Calibri"/>
              </a:rPr>
              <a:t>Future Works </a:t>
            </a:r>
          </a:p>
          <a:p>
            <a:pPr marL="285750" indent="-285750">
              <a:lnSpc>
                <a:spcPct val="150000"/>
              </a:lnSpc>
              <a:buFont typeface="Arial"/>
              <a:buChar char="•"/>
            </a:pPr>
            <a:r>
              <a:rPr lang="en-US">
                <a:solidFill>
                  <a:srgbClr val="07336C"/>
                </a:solidFill>
                <a:latin typeface="Quire Sans"/>
                <a:cs typeface="Calibri"/>
              </a:rPr>
              <a:t>Demo </a:t>
            </a:r>
          </a:p>
        </p:txBody>
      </p:sp>
      <p:cxnSp>
        <p:nvCxnSpPr>
          <p:cNvPr id="2" name="Straight Connector 1">
            <a:extLst>
              <a:ext uri="{FF2B5EF4-FFF2-40B4-BE49-F238E27FC236}">
                <a16:creationId xmlns:a16="http://schemas.microsoft.com/office/drawing/2014/main" id="{38881676-2CE5-92A7-57D3-1D8A99E042DD}"/>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728938-B95E-ACDC-C58D-047AE13BA7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4" name="Picture 2" descr="The oldest university in Germany, FAU announced a new vision of its mission">
            <a:extLst>
              <a:ext uri="{FF2B5EF4-FFF2-40B4-BE49-F238E27FC236}">
                <a16:creationId xmlns:a16="http://schemas.microsoft.com/office/drawing/2014/main" id="{A9A8421C-E244-96AB-D3A0-892B5B37819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FD0BA3C-B916-73BA-80FB-026981027A0E}"/>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10" name="Date Placeholder 9">
            <a:extLst>
              <a:ext uri="{FF2B5EF4-FFF2-40B4-BE49-F238E27FC236}">
                <a16:creationId xmlns:a16="http://schemas.microsoft.com/office/drawing/2014/main" id="{EFF79F53-8AA3-B8AE-174D-EE154DC678F1}"/>
              </a:ext>
            </a:extLst>
          </p:cNvPr>
          <p:cNvSpPr>
            <a:spLocks noGrp="1"/>
          </p:cNvSpPr>
          <p:nvPr>
            <p:ph type="dt" sz="half" idx="10"/>
          </p:nvPr>
        </p:nvSpPr>
        <p:spPr/>
        <p:txBody>
          <a:bodyPr/>
          <a:lstStyle/>
          <a:p>
            <a:fld id="{FBF366A9-133A-4676-A4B8-79E73F762DEE}" type="datetime3">
              <a:rPr lang="en-IN" smtClean="0"/>
              <a:t>20 July 2023</a:t>
            </a:fld>
            <a:endParaRPr lang="en-IN"/>
          </a:p>
        </p:txBody>
      </p:sp>
      <p:sp>
        <p:nvSpPr>
          <p:cNvPr id="7" name="Slide Number Placeholder 6">
            <a:extLst>
              <a:ext uri="{FF2B5EF4-FFF2-40B4-BE49-F238E27FC236}">
                <a16:creationId xmlns:a16="http://schemas.microsoft.com/office/drawing/2014/main" id="{66CB7ED3-FD79-F971-0603-A38644A13B07}"/>
              </a:ext>
            </a:extLst>
          </p:cNvPr>
          <p:cNvSpPr>
            <a:spLocks noGrp="1"/>
          </p:cNvSpPr>
          <p:nvPr>
            <p:ph type="sldNum" sz="quarter" idx="12"/>
          </p:nvPr>
        </p:nvSpPr>
        <p:spPr/>
        <p:txBody>
          <a:bodyPr/>
          <a:lstStyle/>
          <a:p>
            <a:fld id="{C9B98136-9748-4757-9F06-D9B5DD8A3FA8}" type="slidenum">
              <a:rPr lang="en-IN" smtClean="0"/>
              <a:t>4</a:t>
            </a:fld>
            <a:endParaRPr lang="en-GB"/>
          </a:p>
        </p:txBody>
      </p:sp>
      <p:sp>
        <p:nvSpPr>
          <p:cNvPr id="13" name="TextBox 12">
            <a:extLst>
              <a:ext uri="{FF2B5EF4-FFF2-40B4-BE49-F238E27FC236}">
                <a16:creationId xmlns:a16="http://schemas.microsoft.com/office/drawing/2014/main" id="{B999F674-AC85-E7FD-66E6-7647F366E2BC}"/>
              </a:ext>
            </a:extLst>
          </p:cNvPr>
          <p:cNvSpPr txBox="1"/>
          <p:nvPr/>
        </p:nvSpPr>
        <p:spPr>
          <a:xfrm>
            <a:off x="892968" y="315541"/>
            <a:ext cx="9989344" cy="559951"/>
          </a:xfrm>
          <a:prstGeom prst="rect">
            <a:avLst/>
          </a:prstGeom>
          <a:noFill/>
        </p:spPr>
        <p:txBody>
          <a:bodyPr wrap="square" lIns="91440" tIns="45720" rIns="91440" bIns="45720" anchor="t">
            <a:spAutoFit/>
          </a:bodyPr>
          <a:lstStyle/>
          <a:p>
            <a:pPr algn="ctr"/>
            <a:r>
              <a:rPr lang="en-US" sz="3000" b="1">
                <a:solidFill>
                  <a:srgbClr val="07336C"/>
                </a:solidFill>
                <a:latin typeface="Quire Sans"/>
                <a:ea typeface="+mn-lt"/>
                <a:cs typeface="+mn-lt"/>
              </a:rPr>
              <a:t>Outline</a:t>
            </a:r>
          </a:p>
        </p:txBody>
      </p:sp>
      <p:pic>
        <p:nvPicPr>
          <p:cNvPr id="8" name="Picture 8" descr="A white background with black dots&#10;&#10;Description automatically generated">
            <a:extLst>
              <a:ext uri="{FF2B5EF4-FFF2-40B4-BE49-F238E27FC236}">
                <a16:creationId xmlns:a16="http://schemas.microsoft.com/office/drawing/2014/main" id="{A27DA84E-9DCD-E285-6400-89B7B1EECF69}"/>
              </a:ext>
            </a:extLst>
          </p:cNvPr>
          <p:cNvPicPr>
            <a:picLocks noChangeAspect="1"/>
          </p:cNvPicPr>
          <p:nvPr/>
        </p:nvPicPr>
        <p:blipFill>
          <a:blip r:embed="rId4"/>
          <a:stretch>
            <a:fillRect/>
          </a:stretch>
        </p:blipFill>
        <p:spPr>
          <a:xfrm>
            <a:off x="8074602" y="2342284"/>
            <a:ext cx="2433205" cy="2433205"/>
          </a:xfrm>
          <a:prstGeom prst="rect">
            <a:avLst/>
          </a:prstGeom>
        </p:spPr>
      </p:pic>
    </p:spTree>
    <p:extLst>
      <p:ext uri="{BB962C8B-B14F-4D97-AF65-F5344CB8AC3E}">
        <p14:creationId xmlns:p14="http://schemas.microsoft.com/office/powerpoint/2010/main" val="1901414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D07A34-BCE6-D218-E881-77C5CDA71AE7}"/>
              </a:ext>
            </a:extLst>
          </p:cNvPr>
          <p:cNvSpPr txBox="1"/>
          <p:nvPr/>
        </p:nvSpPr>
        <p:spPr>
          <a:xfrm>
            <a:off x="505901" y="1164049"/>
            <a:ext cx="9410022" cy="553998"/>
          </a:xfrm>
          <a:prstGeom prst="rect">
            <a:avLst/>
          </a:prstGeom>
          <a:noFill/>
        </p:spPr>
        <p:txBody>
          <a:bodyPr wrap="square" lIns="91440" tIns="45720" rIns="91440" bIns="45720" rtlCol="0" anchor="t">
            <a:spAutoFit/>
          </a:bodyPr>
          <a:lstStyle/>
          <a:p>
            <a:r>
              <a:rPr lang="en-US" sz="3000" b="0" i="0">
                <a:solidFill>
                  <a:srgbClr val="07336C"/>
                </a:solidFill>
                <a:effectLst/>
                <a:latin typeface="Quire Sans"/>
                <a:cs typeface="Quire Sans"/>
              </a:rPr>
              <a:t>What is a voice assistant? </a:t>
            </a:r>
            <a:r>
              <a:rPr lang="en-US" sz="2400">
                <a:solidFill>
                  <a:srgbClr val="07336C"/>
                </a:solidFill>
                <a:latin typeface="Book Antiqua"/>
              </a:rPr>
              <a:t> </a:t>
            </a:r>
            <a:endParaRPr lang="en-US" sz="2400" b="1">
              <a:solidFill>
                <a:srgbClr val="07336C"/>
              </a:solidFill>
              <a:latin typeface="Book Antiqua" panose="02040602050305030304" pitchFamily="18" charset="0"/>
            </a:endParaRPr>
          </a:p>
        </p:txBody>
      </p:sp>
      <p:grpSp>
        <p:nvGrpSpPr>
          <p:cNvPr id="14" name="Group 13">
            <a:extLst>
              <a:ext uri="{FF2B5EF4-FFF2-40B4-BE49-F238E27FC236}">
                <a16:creationId xmlns:a16="http://schemas.microsoft.com/office/drawing/2014/main" id="{EADA8BE1-478F-D293-0B54-7CCBC72BC77F}"/>
              </a:ext>
            </a:extLst>
          </p:cNvPr>
          <p:cNvGrpSpPr/>
          <p:nvPr/>
        </p:nvGrpSpPr>
        <p:grpSpPr>
          <a:xfrm>
            <a:off x="348792" y="170329"/>
            <a:ext cx="11500701" cy="6160451"/>
            <a:chOff x="348792" y="170329"/>
            <a:chExt cx="11500701" cy="6160451"/>
          </a:xfrm>
        </p:grpSpPr>
        <p:cxnSp>
          <p:nvCxnSpPr>
            <p:cNvPr id="2" name="Straight Connector 1">
              <a:extLst>
                <a:ext uri="{FF2B5EF4-FFF2-40B4-BE49-F238E27FC236}">
                  <a16:creationId xmlns:a16="http://schemas.microsoft.com/office/drawing/2014/main" id="{38881676-2CE5-92A7-57D3-1D8A99E042DD}"/>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728938-B95E-ACDC-C58D-047AE13BA7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4" name="Picture 2" descr="The oldest university in Germany, FAU announced a new vision of its mission">
              <a:extLst>
                <a:ext uri="{FF2B5EF4-FFF2-40B4-BE49-F238E27FC236}">
                  <a16:creationId xmlns:a16="http://schemas.microsoft.com/office/drawing/2014/main" id="{A9A8421C-E244-96AB-D3A0-892B5B37819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FD0BA3C-B916-73BA-80FB-026981027A0E}"/>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grpSp>
      <p:sp>
        <p:nvSpPr>
          <p:cNvPr id="10" name="Date Placeholder 9">
            <a:extLst>
              <a:ext uri="{FF2B5EF4-FFF2-40B4-BE49-F238E27FC236}">
                <a16:creationId xmlns:a16="http://schemas.microsoft.com/office/drawing/2014/main" id="{EFF79F53-8AA3-B8AE-174D-EE154DC678F1}"/>
              </a:ext>
            </a:extLst>
          </p:cNvPr>
          <p:cNvSpPr>
            <a:spLocks noGrp="1"/>
          </p:cNvSpPr>
          <p:nvPr>
            <p:ph type="dt" sz="half" idx="10"/>
          </p:nvPr>
        </p:nvSpPr>
        <p:spPr/>
        <p:txBody>
          <a:bodyPr/>
          <a:lstStyle/>
          <a:p>
            <a:fld id="{FBF366A9-133A-4676-A4B8-79E73F762DEE}" type="datetime3">
              <a:rPr lang="en-IN" smtClean="0"/>
              <a:t>20 July 2023</a:t>
            </a:fld>
            <a:endParaRPr lang="en-IN"/>
          </a:p>
        </p:txBody>
      </p:sp>
      <p:sp>
        <p:nvSpPr>
          <p:cNvPr id="7" name="Slide Number Placeholder 6">
            <a:extLst>
              <a:ext uri="{FF2B5EF4-FFF2-40B4-BE49-F238E27FC236}">
                <a16:creationId xmlns:a16="http://schemas.microsoft.com/office/drawing/2014/main" id="{BFCE027F-2996-B4CA-67AC-E39A800C50B0}"/>
              </a:ext>
            </a:extLst>
          </p:cNvPr>
          <p:cNvSpPr>
            <a:spLocks noGrp="1"/>
          </p:cNvSpPr>
          <p:nvPr>
            <p:ph type="sldNum" sz="quarter" idx="12"/>
          </p:nvPr>
        </p:nvSpPr>
        <p:spPr/>
        <p:txBody>
          <a:bodyPr/>
          <a:lstStyle/>
          <a:p>
            <a:fld id="{C9B98136-9748-4757-9F06-D9B5DD8A3FA8}" type="slidenum">
              <a:rPr lang="en-IN" smtClean="0"/>
              <a:t>5</a:t>
            </a:fld>
            <a:endParaRPr lang="en-GB"/>
          </a:p>
        </p:txBody>
      </p:sp>
      <p:sp>
        <p:nvSpPr>
          <p:cNvPr id="8" name="TextBox 7">
            <a:extLst>
              <a:ext uri="{FF2B5EF4-FFF2-40B4-BE49-F238E27FC236}">
                <a16:creationId xmlns:a16="http://schemas.microsoft.com/office/drawing/2014/main" id="{77682428-2037-72DB-5F51-F301F652462B}"/>
              </a:ext>
            </a:extLst>
          </p:cNvPr>
          <p:cNvSpPr txBox="1"/>
          <p:nvPr/>
        </p:nvSpPr>
        <p:spPr>
          <a:xfrm>
            <a:off x="4590676" y="110878"/>
            <a:ext cx="3272384" cy="707886"/>
          </a:xfrm>
          <a:prstGeom prst="rect">
            <a:avLst/>
          </a:prstGeom>
          <a:noFill/>
        </p:spPr>
        <p:txBody>
          <a:bodyPr wrap="square" lIns="91440" tIns="45720" rIns="91440" bIns="45720" rtlCol="0" anchor="t">
            <a:spAutoFit/>
          </a:bodyPr>
          <a:lstStyle/>
          <a:p>
            <a:pPr algn="ctr"/>
            <a:r>
              <a:rPr lang="en-US" sz="4000" b="1">
                <a:solidFill>
                  <a:srgbClr val="07336C"/>
                </a:solidFill>
                <a:latin typeface="Book Antiqua" panose="02040602050305030304" pitchFamily="18" charset="0"/>
              </a:rPr>
              <a:t>Introduction</a:t>
            </a:r>
            <a:endParaRPr lang="en-US"/>
          </a:p>
        </p:txBody>
      </p:sp>
      <p:pic>
        <p:nvPicPr>
          <p:cNvPr id="12" name="Picture 11" descr="A brain with a yellow circle and blue text&#10;&#10;Description automatically generated">
            <a:extLst>
              <a:ext uri="{FF2B5EF4-FFF2-40B4-BE49-F238E27FC236}">
                <a16:creationId xmlns:a16="http://schemas.microsoft.com/office/drawing/2014/main" id="{E3606095-D27E-640D-04D1-D0F9477FA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692" y="1728520"/>
            <a:ext cx="6316488" cy="1603128"/>
          </a:xfrm>
          <a:prstGeom prst="rect">
            <a:avLst/>
          </a:prstGeom>
        </p:spPr>
      </p:pic>
      <p:sp>
        <p:nvSpPr>
          <p:cNvPr id="15" name="TextBox 14">
            <a:extLst>
              <a:ext uri="{FF2B5EF4-FFF2-40B4-BE49-F238E27FC236}">
                <a16:creationId xmlns:a16="http://schemas.microsoft.com/office/drawing/2014/main" id="{47583929-647A-F773-2ABD-3F9FF78E6916}"/>
              </a:ext>
            </a:extLst>
          </p:cNvPr>
          <p:cNvSpPr txBox="1"/>
          <p:nvPr/>
        </p:nvSpPr>
        <p:spPr>
          <a:xfrm>
            <a:off x="508837" y="3506836"/>
            <a:ext cx="8097515" cy="3139321"/>
          </a:xfrm>
          <a:prstGeom prst="rect">
            <a:avLst/>
          </a:prstGeom>
          <a:noFill/>
        </p:spPr>
        <p:txBody>
          <a:bodyPr wrap="square" lIns="91440" tIns="45720" rIns="91440" bIns="45720" rtlCol="0" anchor="t">
            <a:spAutoFit/>
          </a:bodyPr>
          <a:lstStyle/>
          <a:p>
            <a:r>
              <a:rPr lang="en-US" sz="2000">
                <a:solidFill>
                  <a:srgbClr val="07336C"/>
                </a:solidFill>
                <a:latin typeface="Quire Sans"/>
                <a:cs typeface="Quire Sans"/>
              </a:rPr>
              <a:t>Examples:  Siri, Alexa</a:t>
            </a:r>
            <a:endParaRPr lang="en-US">
              <a:solidFill>
                <a:srgbClr val="07336C"/>
              </a:solidFill>
              <a:latin typeface="Calibri" panose="020F0502020204030204"/>
              <a:ea typeface="Calibri" panose="020F0502020204030204"/>
              <a:cs typeface="Calibri" panose="020F0502020204030204"/>
            </a:endParaRPr>
          </a:p>
          <a:p>
            <a:endParaRPr lang="en-US" sz="2000">
              <a:solidFill>
                <a:srgbClr val="07336C"/>
              </a:solidFill>
              <a:latin typeface="Quire Sans"/>
              <a:cs typeface="Quire Sans"/>
            </a:endParaRPr>
          </a:p>
          <a:p>
            <a:r>
              <a:rPr lang="en-US" sz="2400">
                <a:solidFill>
                  <a:srgbClr val="07336C"/>
                </a:solidFill>
                <a:latin typeface="Book Antiqua"/>
                <a:ea typeface="+mn-lt"/>
                <a:cs typeface="+mn-lt"/>
              </a:rPr>
              <a:t>What is Voice Assistant doing in our project :</a:t>
            </a:r>
            <a:endParaRPr lang="en-US" sz="2000">
              <a:solidFill>
                <a:srgbClr val="07336C"/>
              </a:solidFill>
              <a:latin typeface="Quire Sans"/>
              <a:ea typeface="+mn-lt"/>
              <a:cs typeface="Quire Sans"/>
            </a:endParaRPr>
          </a:p>
          <a:p>
            <a:endParaRPr lang="en-US" sz="2400">
              <a:solidFill>
                <a:srgbClr val="07336C"/>
              </a:solidFill>
              <a:latin typeface="Book Antiqua"/>
              <a:ea typeface="+mn-lt"/>
              <a:cs typeface="+mn-lt"/>
            </a:endParaRPr>
          </a:p>
          <a:p>
            <a:pPr marL="285750" indent="-285750">
              <a:buFont typeface="Arial"/>
              <a:buChar char="•"/>
            </a:pPr>
            <a:r>
              <a:rPr lang="en-US" sz="1600">
                <a:solidFill>
                  <a:srgbClr val="07336C"/>
                </a:solidFill>
                <a:latin typeface="Book Antiqua"/>
                <a:ea typeface="+mn-lt"/>
                <a:cs typeface="+mn-lt"/>
              </a:rPr>
              <a:t>In earlier Implementation </a:t>
            </a:r>
          </a:p>
          <a:p>
            <a:pPr marL="285750" indent="-285750">
              <a:buFont typeface="Arial"/>
              <a:buChar char="•"/>
            </a:pPr>
            <a:endParaRPr lang="en-US" sz="1600">
              <a:solidFill>
                <a:srgbClr val="07336C"/>
              </a:solidFill>
              <a:latin typeface="Book Antiqua"/>
              <a:ea typeface="+mn-lt"/>
              <a:cs typeface="+mn-lt"/>
            </a:endParaRPr>
          </a:p>
          <a:p>
            <a:pPr marL="285750" indent="-285750">
              <a:buFont typeface="Arial"/>
              <a:buChar char="•"/>
            </a:pPr>
            <a:r>
              <a:rPr lang="en-US" sz="1600">
                <a:solidFill>
                  <a:srgbClr val="07336C"/>
                </a:solidFill>
                <a:latin typeface="Book Antiqua"/>
                <a:ea typeface="+mn-lt"/>
                <a:cs typeface="+mn-lt"/>
              </a:rPr>
              <a:t>Enhancing Natural Language Processing (NLP) </a:t>
            </a:r>
            <a:endParaRPr lang="en-US" sz="1600">
              <a:solidFill>
                <a:srgbClr val="374151"/>
              </a:solidFill>
              <a:latin typeface="Book Antiqua"/>
              <a:cs typeface="Calibri"/>
            </a:endParaRPr>
          </a:p>
          <a:p>
            <a:endParaRPr lang="en-US" sz="2400">
              <a:solidFill>
                <a:srgbClr val="07336C"/>
              </a:solidFill>
              <a:latin typeface="Book Antiqua"/>
              <a:cs typeface="Calibri"/>
            </a:endParaRPr>
          </a:p>
          <a:p>
            <a:endParaRPr lang="en-US" sz="2000">
              <a:solidFill>
                <a:srgbClr val="07336C"/>
              </a:solidFill>
              <a:latin typeface="Quire Sans"/>
              <a:cs typeface="Quire Sans"/>
            </a:endParaRPr>
          </a:p>
          <a:p>
            <a:pPr marL="285750" indent="-285750">
              <a:buFont typeface="Arial" panose="020B0604020202020204" pitchFamily="34" charset="0"/>
              <a:buChar char="•"/>
            </a:pPr>
            <a:endParaRPr lang="en-US">
              <a:solidFill>
                <a:srgbClr val="000000"/>
              </a:solidFill>
              <a:latin typeface="Calibri" panose="020F0502020204030204"/>
              <a:cs typeface="Calibri" panose="020F0502020204030204"/>
            </a:endParaRPr>
          </a:p>
        </p:txBody>
      </p:sp>
    </p:spTree>
    <p:extLst>
      <p:ext uri="{BB962C8B-B14F-4D97-AF65-F5344CB8AC3E}">
        <p14:creationId xmlns:p14="http://schemas.microsoft.com/office/powerpoint/2010/main" val="199174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17" name="Straight Connector 16">
            <a:extLst>
              <a:ext uri="{FF2B5EF4-FFF2-40B4-BE49-F238E27FC236}">
                <a16:creationId xmlns:a16="http://schemas.microsoft.com/office/drawing/2014/main" id="{16A016E6-A0A0-9A4C-500B-554B8AF11E5E}"/>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06CF157A-9388-23B6-47D5-9B799A711A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23" name="Picture 2" descr="The oldest university in Germany, FAU announced a new vision of its mission">
            <a:extLst>
              <a:ext uri="{FF2B5EF4-FFF2-40B4-BE49-F238E27FC236}">
                <a16:creationId xmlns:a16="http://schemas.microsoft.com/office/drawing/2014/main" id="{28402689-0A77-B24C-C70F-9C8DD3B7C07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1AD70BB3-5E50-DD59-C96A-41F7A71F0E39}"/>
              </a:ext>
            </a:extLst>
          </p:cNvPr>
          <p:cNvCxnSpPr>
            <a:cxnSpLocks/>
          </p:cNvCxnSpPr>
          <p:nvPr/>
        </p:nvCxnSpPr>
        <p:spPr>
          <a:xfrm>
            <a:off x="165912" y="5916252"/>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7" name="Slide Number Placeholder 6">
            <a:extLst>
              <a:ext uri="{FF2B5EF4-FFF2-40B4-BE49-F238E27FC236}">
                <a16:creationId xmlns:a16="http://schemas.microsoft.com/office/drawing/2014/main" id="{49A0EE43-5B8C-E735-7C88-961C65CED10C}"/>
              </a:ext>
            </a:extLst>
          </p:cNvPr>
          <p:cNvSpPr>
            <a:spLocks noGrp="1"/>
          </p:cNvSpPr>
          <p:nvPr>
            <p:ph type="sldNum" sz="quarter" idx="12"/>
          </p:nvPr>
        </p:nvSpPr>
        <p:spPr/>
        <p:txBody>
          <a:bodyPr/>
          <a:lstStyle/>
          <a:p>
            <a:fld id="{C9B98136-9748-4757-9F06-D9B5DD8A3FA8}" type="slidenum">
              <a:rPr lang="en-IN" smtClean="0"/>
              <a:t>6</a:t>
            </a:fld>
            <a:endParaRPr lang="en-GB"/>
          </a:p>
        </p:txBody>
      </p:sp>
      <p:sp>
        <p:nvSpPr>
          <p:cNvPr id="3" name="TextBox 2">
            <a:extLst>
              <a:ext uri="{FF2B5EF4-FFF2-40B4-BE49-F238E27FC236}">
                <a16:creationId xmlns:a16="http://schemas.microsoft.com/office/drawing/2014/main" id="{F652BF89-42F2-1337-60D9-17A199748716}"/>
              </a:ext>
            </a:extLst>
          </p:cNvPr>
          <p:cNvSpPr txBox="1"/>
          <p:nvPr/>
        </p:nvSpPr>
        <p:spPr>
          <a:xfrm>
            <a:off x="346254" y="1124884"/>
            <a:ext cx="11015678" cy="461665"/>
          </a:xfrm>
          <a:prstGeom prst="rect">
            <a:avLst/>
          </a:prstGeom>
          <a:noFill/>
        </p:spPr>
        <p:txBody>
          <a:bodyPr wrap="square" lIns="91440" tIns="45720" rIns="91440" bIns="45720" rtlCol="0" anchor="t">
            <a:spAutoFit/>
          </a:bodyPr>
          <a:lstStyle/>
          <a:p>
            <a:r>
              <a:rPr lang="en-US" sz="2400" b="1">
                <a:solidFill>
                  <a:srgbClr val="07336C"/>
                </a:solidFill>
                <a:latin typeface="Book Antiqua"/>
                <a:cs typeface="Quire Sans"/>
              </a:rPr>
              <a:t>Advantages of Voice Assistance in BVIP(</a:t>
            </a:r>
            <a:r>
              <a:rPr lang="en-US" sz="2400">
                <a:solidFill>
                  <a:srgbClr val="07336C"/>
                </a:solidFill>
                <a:latin typeface="Book Antiqua"/>
                <a:ea typeface="+mn-lt"/>
                <a:cs typeface="Quire Sans"/>
              </a:rPr>
              <a:t>Blind or V</a:t>
            </a:r>
            <a:r>
              <a:rPr lang="en-US" sz="2400">
                <a:solidFill>
                  <a:srgbClr val="07336C"/>
                </a:solidFill>
                <a:latin typeface="Book Antiqua"/>
                <a:ea typeface="+mn-lt"/>
                <a:cs typeface="Calibri"/>
              </a:rPr>
              <a:t>isually</a:t>
            </a:r>
            <a:r>
              <a:rPr lang="en-US" sz="2400">
                <a:solidFill>
                  <a:srgbClr val="07336C"/>
                </a:solidFill>
                <a:latin typeface="Book Antiqua"/>
                <a:ea typeface="+mn-lt"/>
                <a:cs typeface="+mn-lt"/>
              </a:rPr>
              <a:t> impaired person) </a:t>
            </a:r>
            <a:endParaRPr lang="en-US" sz="2400" b="1">
              <a:solidFill>
                <a:srgbClr val="07336C"/>
              </a:solidFill>
              <a:latin typeface="Book Antiqua"/>
              <a:cs typeface="Quire Sans"/>
            </a:endParaRPr>
          </a:p>
        </p:txBody>
      </p:sp>
      <p:sp>
        <p:nvSpPr>
          <p:cNvPr id="2" name="TextBox 1">
            <a:extLst>
              <a:ext uri="{FF2B5EF4-FFF2-40B4-BE49-F238E27FC236}">
                <a16:creationId xmlns:a16="http://schemas.microsoft.com/office/drawing/2014/main" id="{04CD8E4E-EC93-DBD5-C332-269E1C638BBD}"/>
              </a:ext>
            </a:extLst>
          </p:cNvPr>
          <p:cNvSpPr txBox="1"/>
          <p:nvPr/>
        </p:nvSpPr>
        <p:spPr>
          <a:xfrm>
            <a:off x="300553" y="1906703"/>
            <a:ext cx="112242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374151"/>
              </a:solidFill>
              <a:latin typeface="Book Antiqua"/>
              <a:cs typeface="Quire Sans"/>
            </a:endParaRPr>
          </a:p>
          <a:p>
            <a:pPr marL="285750" indent="-285750">
              <a:buFont typeface="Wingdings"/>
              <a:buChar char="Ø"/>
            </a:pPr>
            <a:r>
              <a:rPr lang="en-US">
                <a:solidFill>
                  <a:srgbClr val="374151"/>
                </a:solidFill>
                <a:latin typeface="Book Antiqua"/>
                <a:ea typeface="+mn-lt"/>
                <a:cs typeface="+mn-lt"/>
              </a:rPr>
              <a:t>Voice-Activated Commands</a:t>
            </a:r>
          </a:p>
          <a:p>
            <a:endParaRPr lang="en-US">
              <a:solidFill>
                <a:srgbClr val="374151"/>
              </a:solidFill>
              <a:latin typeface="Book Antiqua"/>
              <a:cs typeface="Calibri" panose="020F0502020204030204"/>
            </a:endParaRPr>
          </a:p>
          <a:p>
            <a:pPr marL="285750" indent="-285750">
              <a:buFont typeface="Wingdings"/>
              <a:buChar char="Ø"/>
            </a:pPr>
            <a:r>
              <a:rPr lang="en-US">
                <a:solidFill>
                  <a:srgbClr val="374151"/>
                </a:solidFill>
                <a:latin typeface="Book Antiqua"/>
                <a:ea typeface="+mn-lt"/>
                <a:cs typeface="+mn-lt"/>
              </a:rPr>
              <a:t>Real-Time Guidance</a:t>
            </a:r>
          </a:p>
          <a:p>
            <a:endParaRPr lang="en-US">
              <a:solidFill>
                <a:srgbClr val="374151"/>
              </a:solidFill>
              <a:latin typeface="Book Antiqua"/>
              <a:ea typeface="+mn-lt"/>
              <a:cs typeface="+mn-lt"/>
            </a:endParaRPr>
          </a:p>
          <a:p>
            <a:pPr marL="285750" indent="-285750">
              <a:buFont typeface="Wingdings"/>
              <a:buChar char="Ø"/>
            </a:pPr>
            <a:r>
              <a:rPr lang="en-US">
                <a:solidFill>
                  <a:srgbClr val="374151"/>
                </a:solidFill>
                <a:latin typeface="Book Antiqua"/>
                <a:ea typeface="+mn-lt"/>
                <a:cs typeface="+mn-lt"/>
              </a:rPr>
              <a:t>Points of Interest Identification</a:t>
            </a:r>
          </a:p>
          <a:p>
            <a:endParaRPr lang="en-US">
              <a:solidFill>
                <a:srgbClr val="374151"/>
              </a:solidFill>
              <a:latin typeface="Book Antiqua"/>
              <a:cs typeface="Calibri" panose="020F0502020204030204"/>
            </a:endParaRPr>
          </a:p>
          <a:p>
            <a:pPr marL="285750" indent="-285750">
              <a:buFont typeface="Wingdings"/>
              <a:buChar char="Ø"/>
            </a:pPr>
            <a:r>
              <a:rPr lang="en-US">
                <a:solidFill>
                  <a:srgbClr val="374151"/>
                </a:solidFill>
                <a:latin typeface="Book Antiqua"/>
                <a:ea typeface="+mn-lt"/>
                <a:cs typeface="+mn-lt"/>
              </a:rPr>
              <a:t>Accessibility and Safety</a:t>
            </a:r>
          </a:p>
          <a:p>
            <a:pPr marL="285750" indent="-285750">
              <a:buFont typeface="Wingdings"/>
              <a:buChar char="Ø"/>
            </a:pPr>
            <a:endParaRPr lang="en-US">
              <a:solidFill>
                <a:srgbClr val="374151"/>
              </a:solidFill>
              <a:latin typeface="Book Antiqua"/>
              <a:cs typeface="Calibri" panose="020F0502020204030204"/>
            </a:endParaRPr>
          </a:p>
          <a:p>
            <a:pPr marL="285750" indent="-285750">
              <a:buFont typeface="Wingdings"/>
              <a:buChar char="Ø"/>
            </a:pPr>
            <a:r>
              <a:rPr lang="en-US">
                <a:solidFill>
                  <a:srgbClr val="374151"/>
                </a:solidFill>
                <a:latin typeface="Book Antiqua"/>
                <a:ea typeface="+mn-lt"/>
                <a:cs typeface="+mn-lt"/>
              </a:rPr>
              <a:t>Customization and Personalization</a:t>
            </a:r>
          </a:p>
          <a:p>
            <a:pPr marL="285750" indent="-285750">
              <a:buFont typeface="Wingdings"/>
              <a:buChar char="Ø"/>
            </a:pPr>
            <a:endParaRPr lang="en-US">
              <a:solidFill>
                <a:srgbClr val="374151"/>
              </a:solidFill>
              <a:latin typeface="Book Antiqua"/>
              <a:cs typeface="Calibri" panose="020F0502020204030204"/>
            </a:endParaRPr>
          </a:p>
          <a:p>
            <a:pPr marL="285750" indent="-285750">
              <a:buFont typeface="Wingdings"/>
              <a:buChar char="Ø"/>
            </a:pPr>
            <a:r>
              <a:rPr lang="en-US">
                <a:solidFill>
                  <a:srgbClr val="374151"/>
                </a:solidFill>
                <a:latin typeface="Book Antiqua"/>
                <a:ea typeface="+mn-lt"/>
                <a:cs typeface="+mn-lt"/>
              </a:rPr>
              <a:t>Integration with Other Accessibility Features</a:t>
            </a:r>
            <a:endParaRPr lang="en-US">
              <a:solidFill>
                <a:srgbClr val="374151"/>
              </a:solidFill>
              <a:latin typeface="Book Antiqua"/>
              <a:cs typeface="Calibri" panose="020F0502020204030204"/>
            </a:endParaRPr>
          </a:p>
        </p:txBody>
      </p:sp>
      <p:pic>
        <p:nvPicPr>
          <p:cNvPr id="105" name="Picture 105" descr="A dart in a check box&#10;&#10;Description automatically generated">
            <a:extLst>
              <a:ext uri="{FF2B5EF4-FFF2-40B4-BE49-F238E27FC236}">
                <a16:creationId xmlns:a16="http://schemas.microsoft.com/office/drawing/2014/main" id="{AC72C03C-1602-581A-70C2-FC6CBCC53029}"/>
              </a:ext>
            </a:extLst>
          </p:cNvPr>
          <p:cNvPicPr>
            <a:picLocks noChangeAspect="1"/>
          </p:cNvPicPr>
          <p:nvPr/>
        </p:nvPicPr>
        <p:blipFill>
          <a:blip r:embed="rId4"/>
          <a:stretch>
            <a:fillRect/>
          </a:stretch>
        </p:blipFill>
        <p:spPr>
          <a:xfrm>
            <a:off x="6442250" y="2424971"/>
            <a:ext cx="3244376" cy="2218717"/>
          </a:xfrm>
          <a:prstGeom prst="rect">
            <a:avLst/>
          </a:prstGeom>
        </p:spPr>
      </p:pic>
    </p:spTree>
    <p:extLst>
      <p:ext uri="{BB962C8B-B14F-4D97-AF65-F5344CB8AC3E}">
        <p14:creationId xmlns:p14="http://schemas.microsoft.com/office/powerpoint/2010/main" val="620633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7</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4829101" y="194680"/>
            <a:ext cx="2704587"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Speech to Text</a:t>
            </a:r>
            <a:endParaRPr lang="en-US" sz="3200" b="1">
              <a:solidFill>
                <a:srgbClr val="07336C"/>
              </a:solidFill>
              <a:latin typeface="Book Antiqua"/>
              <a:cs typeface="Calibri"/>
            </a:endParaRPr>
          </a:p>
        </p:txBody>
      </p:sp>
      <p:sp>
        <p:nvSpPr>
          <p:cNvPr id="3" name="TextBox 2">
            <a:extLst>
              <a:ext uri="{FF2B5EF4-FFF2-40B4-BE49-F238E27FC236}">
                <a16:creationId xmlns:a16="http://schemas.microsoft.com/office/drawing/2014/main" id="{DEDC9D15-8D00-DBD6-C8E1-C0FF6F83487A}"/>
              </a:ext>
            </a:extLst>
          </p:cNvPr>
          <p:cNvSpPr txBox="1"/>
          <p:nvPr/>
        </p:nvSpPr>
        <p:spPr>
          <a:xfrm>
            <a:off x="592487" y="2536683"/>
            <a:ext cx="620583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000">
                <a:solidFill>
                  <a:srgbClr val="07336C"/>
                </a:solidFill>
                <a:latin typeface="Quire Sans"/>
                <a:ea typeface="+mn-lt"/>
                <a:cs typeface="+mn-lt"/>
              </a:rPr>
              <a:t>Numerous technologies for STT. </a:t>
            </a:r>
            <a:endParaRPr lang="en-GB" sz="2000">
              <a:solidFill>
                <a:srgbClr val="07336C"/>
              </a:solidFill>
              <a:latin typeface="Quire Sans"/>
              <a:cs typeface="Calibri"/>
            </a:endParaRPr>
          </a:p>
          <a:p>
            <a:pPr algn="just"/>
            <a:endParaRPr lang="en-GB" sz="2000">
              <a:solidFill>
                <a:srgbClr val="07336C"/>
              </a:solidFill>
              <a:latin typeface="Quire Sans"/>
              <a:ea typeface="+mn-lt"/>
              <a:cs typeface="+mn-lt"/>
            </a:endParaRPr>
          </a:p>
          <a:p>
            <a:pPr marL="285750" indent="-285750" algn="just">
              <a:buFont typeface="Arial"/>
              <a:buChar char="•"/>
            </a:pPr>
            <a:r>
              <a:rPr lang="en-GB" sz="2000">
                <a:solidFill>
                  <a:srgbClr val="07336C"/>
                </a:solidFill>
                <a:latin typeface="Quire Sans"/>
                <a:ea typeface="+mn-lt"/>
                <a:cs typeface="+mn-lt"/>
              </a:rPr>
              <a:t>How does it function ?</a:t>
            </a:r>
          </a:p>
          <a:p>
            <a:pPr marL="285750" indent="-285750" algn="just">
              <a:buFont typeface="Arial"/>
              <a:buChar char="•"/>
            </a:pPr>
            <a:endParaRPr lang="en-GB" sz="2000">
              <a:solidFill>
                <a:srgbClr val="07336C"/>
              </a:solidFill>
              <a:latin typeface="Quire Sans"/>
              <a:cs typeface="Calibri"/>
            </a:endParaRPr>
          </a:p>
          <a:p>
            <a:pPr marL="285750" indent="-285750" algn="just">
              <a:buFont typeface="Arial"/>
              <a:buChar char="•"/>
            </a:pPr>
            <a:r>
              <a:rPr lang="en-GB" sz="2000">
                <a:solidFill>
                  <a:srgbClr val="07336C"/>
                </a:solidFill>
                <a:latin typeface="Quire Sans"/>
                <a:cs typeface="Calibri"/>
              </a:rPr>
              <a:t>Where do we have its uses. </a:t>
            </a:r>
          </a:p>
          <a:p>
            <a:pPr algn="just"/>
            <a:endParaRPr lang="en-GB" sz="2000">
              <a:solidFill>
                <a:srgbClr val="07336C"/>
              </a:solidFill>
              <a:latin typeface="Quire Sans"/>
              <a:cs typeface="Calibri"/>
            </a:endParaRPr>
          </a:p>
          <a:p>
            <a:pPr marL="285750" indent="-285750" algn="just">
              <a:buFont typeface="Arial"/>
              <a:buChar char="•"/>
            </a:pPr>
            <a:r>
              <a:rPr lang="en-GB" sz="2000">
                <a:solidFill>
                  <a:srgbClr val="07336C"/>
                </a:solidFill>
                <a:latin typeface="Quire Sans"/>
                <a:cs typeface="Calibri"/>
              </a:rPr>
              <a:t>What will this help us in. </a:t>
            </a:r>
          </a:p>
        </p:txBody>
      </p:sp>
      <p:pic>
        <p:nvPicPr>
          <p:cNvPr id="9" name="Picture 9" descr="A blue figure with a dotted line and a black arrow&#10;&#10;Description automatically generated">
            <a:extLst>
              <a:ext uri="{FF2B5EF4-FFF2-40B4-BE49-F238E27FC236}">
                <a16:creationId xmlns:a16="http://schemas.microsoft.com/office/drawing/2014/main" id="{239BC971-BC87-0250-E027-A40495F01189}"/>
              </a:ext>
            </a:extLst>
          </p:cNvPr>
          <p:cNvPicPr>
            <a:picLocks noChangeAspect="1"/>
          </p:cNvPicPr>
          <p:nvPr/>
        </p:nvPicPr>
        <p:blipFill>
          <a:blip r:embed="rId5"/>
          <a:stretch>
            <a:fillRect/>
          </a:stretch>
        </p:blipFill>
        <p:spPr>
          <a:xfrm>
            <a:off x="5299022" y="2200490"/>
            <a:ext cx="6465756" cy="3019151"/>
          </a:xfrm>
          <a:prstGeom prst="rect">
            <a:avLst/>
          </a:prstGeom>
        </p:spPr>
      </p:pic>
    </p:spTree>
    <p:extLst>
      <p:ext uri="{BB962C8B-B14F-4D97-AF65-F5344CB8AC3E}">
        <p14:creationId xmlns:p14="http://schemas.microsoft.com/office/powerpoint/2010/main" val="203140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8</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4907033" y="194681"/>
            <a:ext cx="2694969"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Text to </a:t>
            </a:r>
            <a:r>
              <a:rPr lang="en-US" sz="3000" b="1">
                <a:solidFill>
                  <a:srgbClr val="07336C"/>
                </a:solidFill>
                <a:latin typeface="Quire Sans"/>
                <a:ea typeface="+mn-lt"/>
                <a:cs typeface="+mn-lt"/>
              </a:rPr>
              <a:t>Speech</a:t>
            </a:r>
            <a:endParaRPr lang="en-US" sz="3200" b="1">
              <a:solidFill>
                <a:srgbClr val="07336C"/>
              </a:solidFill>
              <a:latin typeface="Quire Sans"/>
              <a:cs typeface="Calibri"/>
            </a:endParaRPr>
          </a:p>
        </p:txBody>
      </p:sp>
      <p:sp>
        <p:nvSpPr>
          <p:cNvPr id="3" name="TextBox 2">
            <a:extLst>
              <a:ext uri="{FF2B5EF4-FFF2-40B4-BE49-F238E27FC236}">
                <a16:creationId xmlns:a16="http://schemas.microsoft.com/office/drawing/2014/main" id="{DEDC9D15-8D00-DBD6-C8E1-C0FF6F83487A}"/>
              </a:ext>
            </a:extLst>
          </p:cNvPr>
          <p:cNvSpPr txBox="1"/>
          <p:nvPr/>
        </p:nvSpPr>
        <p:spPr>
          <a:xfrm>
            <a:off x="592487" y="1975966"/>
            <a:ext cx="620583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a:solidFill>
                  <a:srgbClr val="07336C"/>
                </a:solidFill>
                <a:latin typeface="Quire Sans"/>
                <a:cs typeface="Calibri"/>
              </a:rPr>
              <a:t>TTS converts written text into spoken words</a:t>
            </a:r>
          </a:p>
          <a:p>
            <a:pPr algn="just"/>
            <a:endParaRPr lang="en-GB">
              <a:solidFill>
                <a:srgbClr val="07336C"/>
              </a:solidFill>
              <a:latin typeface="Quire Sans"/>
              <a:ea typeface="+mn-lt"/>
              <a:cs typeface="+mn-lt"/>
            </a:endParaRPr>
          </a:p>
          <a:p>
            <a:pPr marL="285750" indent="-285750" algn="just">
              <a:buFont typeface="Arial"/>
              <a:buChar char="•"/>
            </a:pPr>
            <a:r>
              <a:rPr lang="en-GB">
                <a:solidFill>
                  <a:srgbClr val="07336C"/>
                </a:solidFill>
                <a:latin typeface="Quire Sans"/>
                <a:ea typeface="+mn-lt"/>
                <a:cs typeface="+mn-lt"/>
              </a:rPr>
              <a:t>It uses natural language processing to understand the text and generate natural-sounding speech.</a:t>
            </a:r>
            <a:endParaRPr lang="en-GB">
              <a:solidFill>
                <a:srgbClr val="07336C"/>
              </a:solidFill>
              <a:latin typeface="Quire Sans"/>
              <a:cs typeface="Quire Sans"/>
            </a:endParaRPr>
          </a:p>
          <a:p>
            <a:pPr marL="285750" indent="-285750" algn="just">
              <a:buFont typeface="Arial"/>
              <a:buChar char="•"/>
            </a:pPr>
            <a:endParaRPr lang="en-GB">
              <a:solidFill>
                <a:srgbClr val="07336C"/>
              </a:solidFill>
              <a:latin typeface="Quire Sans"/>
              <a:cs typeface="Calibri"/>
            </a:endParaRPr>
          </a:p>
          <a:p>
            <a:pPr marL="285750" indent="-285750" algn="just">
              <a:buFont typeface="Arial"/>
              <a:buChar char="•"/>
            </a:pPr>
            <a:r>
              <a:rPr lang="en-GB">
                <a:solidFill>
                  <a:srgbClr val="07336C"/>
                </a:solidFill>
                <a:latin typeface="Quire Sans"/>
                <a:ea typeface="+mn-lt"/>
                <a:cs typeface="+mn-lt"/>
              </a:rPr>
              <a:t>TTS systems employ voice synthesis techniques to produce the spoken output.</a:t>
            </a:r>
          </a:p>
          <a:p>
            <a:pPr algn="just"/>
            <a:endParaRPr lang="en-GB">
              <a:solidFill>
                <a:srgbClr val="07336C"/>
              </a:solidFill>
              <a:latin typeface="Quire Sans"/>
              <a:cs typeface="Calibri"/>
            </a:endParaRPr>
          </a:p>
          <a:p>
            <a:pPr marL="285750" indent="-285750" algn="just">
              <a:buFont typeface="Arial"/>
              <a:buChar char="•"/>
            </a:pPr>
            <a:r>
              <a:rPr lang="en-GB">
                <a:solidFill>
                  <a:srgbClr val="07336C"/>
                </a:solidFill>
                <a:latin typeface="Quire Sans"/>
                <a:ea typeface="+mn-lt"/>
                <a:cs typeface="+mn-lt"/>
              </a:rPr>
              <a:t>TTS has applications in accessibility, navigation systems, virtual assistants, and more.</a:t>
            </a:r>
          </a:p>
        </p:txBody>
      </p:sp>
      <p:pic>
        <p:nvPicPr>
          <p:cNvPr id="10" name="Picture 11" descr="A blue line drawing of a paper and a sound wave&#10;&#10;Description automatically generated">
            <a:extLst>
              <a:ext uri="{FF2B5EF4-FFF2-40B4-BE49-F238E27FC236}">
                <a16:creationId xmlns:a16="http://schemas.microsoft.com/office/drawing/2014/main" id="{3689567E-80C1-6889-BCD4-503D4EA47084}"/>
              </a:ext>
            </a:extLst>
          </p:cNvPr>
          <p:cNvPicPr>
            <a:picLocks noChangeAspect="1"/>
          </p:cNvPicPr>
          <p:nvPr/>
        </p:nvPicPr>
        <p:blipFill rotWithShape="1">
          <a:blip r:embed="rId5"/>
          <a:srcRect t="20676" b="24883"/>
          <a:stretch/>
        </p:blipFill>
        <p:spPr>
          <a:xfrm>
            <a:off x="6986677" y="2031945"/>
            <a:ext cx="5108815" cy="2781601"/>
          </a:xfrm>
          <a:prstGeom prst="rect">
            <a:avLst/>
          </a:prstGeom>
        </p:spPr>
      </p:pic>
    </p:spTree>
    <p:extLst>
      <p:ext uri="{BB962C8B-B14F-4D97-AF65-F5344CB8AC3E}">
        <p14:creationId xmlns:p14="http://schemas.microsoft.com/office/powerpoint/2010/main" val="579383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9</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4807453" y="200633"/>
            <a:ext cx="2055371"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Challenges</a:t>
            </a:r>
            <a:endParaRPr lang="en-US" sz="3000">
              <a:latin typeface="Quire Sans"/>
              <a:cs typeface="Quire Sans"/>
            </a:endParaRPr>
          </a:p>
        </p:txBody>
      </p:sp>
      <p:sp>
        <p:nvSpPr>
          <p:cNvPr id="2" name="TextBox 1">
            <a:extLst>
              <a:ext uri="{FF2B5EF4-FFF2-40B4-BE49-F238E27FC236}">
                <a16:creationId xmlns:a16="http://schemas.microsoft.com/office/drawing/2014/main" id="{38581FD3-E4E0-19FD-91EE-BFBB34AF61E2}"/>
              </a:ext>
            </a:extLst>
          </p:cNvPr>
          <p:cNvSpPr txBox="1"/>
          <p:nvPr/>
        </p:nvSpPr>
        <p:spPr>
          <a:xfrm>
            <a:off x="804789" y="1552772"/>
            <a:ext cx="11044704" cy="4197175"/>
          </a:xfrm>
          <a:prstGeom prst="rect">
            <a:avLst/>
          </a:prstGeom>
          <a:noFill/>
        </p:spPr>
        <p:txBody>
          <a:bodyPr wrap="square" lIns="91440" tIns="45720" rIns="91440" bIns="45720" rtlCol="0" anchor="t">
            <a:spAutoFit/>
          </a:bodyPr>
          <a:lstStyle/>
          <a:p>
            <a:r>
              <a:rPr lang="en-DE" sz="2000" b="1" u="sng">
                <a:solidFill>
                  <a:srgbClr val="07336C"/>
                </a:solidFill>
                <a:latin typeface="Quire Sans"/>
                <a:cs typeface="Calibri"/>
              </a:rPr>
              <a:t>Operating</a:t>
            </a:r>
            <a:r>
              <a:rPr lang="en-DE" sz="2000" u="sng">
                <a:latin typeface="Quire Sans"/>
                <a:cs typeface="Quire Sans"/>
              </a:rPr>
              <a:t> </a:t>
            </a:r>
            <a:r>
              <a:rPr lang="en-DE" sz="2000" b="1" u="sng">
                <a:solidFill>
                  <a:srgbClr val="07336C"/>
                </a:solidFill>
                <a:latin typeface="Quire Sans"/>
                <a:cs typeface="Calibri"/>
              </a:rPr>
              <a:t>Systems</a:t>
            </a:r>
            <a:endParaRPr lang="en-US" sz="2000" b="1" u="sng">
              <a:solidFill>
                <a:srgbClr val="07336C"/>
              </a:solidFill>
              <a:latin typeface="Quire Sans"/>
              <a:cs typeface="Calibri"/>
            </a:endParaRPr>
          </a:p>
          <a:p>
            <a:endParaRPr lang="en-DE" sz="2000" b="1" u="sng">
              <a:solidFill>
                <a:srgbClr val="07336C"/>
              </a:solidFill>
              <a:latin typeface="Quire Sans"/>
              <a:cs typeface="Calibri"/>
            </a:endParaRPr>
          </a:p>
          <a:p>
            <a:r>
              <a:rPr lang="en-DE" sz="2000" b="1">
                <a:solidFill>
                  <a:srgbClr val="07336C"/>
                </a:solidFill>
                <a:latin typeface="Quire Sans"/>
                <a:cs typeface="Calibri"/>
              </a:rPr>
              <a:t>Needed VM setup as none of our systems were Linux and CIP pools gives only 2GB data limit</a:t>
            </a:r>
          </a:p>
          <a:p>
            <a:r>
              <a:rPr lang="en-DE" sz="2000" b="1">
                <a:solidFill>
                  <a:srgbClr val="07336C"/>
                </a:solidFill>
                <a:latin typeface="Quire Sans"/>
                <a:cs typeface="Calibri"/>
              </a:rPr>
              <a:t>	</a:t>
            </a:r>
          </a:p>
          <a:p>
            <a:r>
              <a:rPr lang="en-DE" sz="2000" b="1">
                <a:solidFill>
                  <a:srgbClr val="07336C"/>
                </a:solidFill>
                <a:latin typeface="Quire Sans"/>
                <a:cs typeface="Calibri"/>
              </a:rPr>
              <a:t>	MacOS:</a:t>
            </a:r>
          </a:p>
          <a:p>
            <a:pPr marL="1257300" lvl="2" indent="-342900">
              <a:lnSpc>
                <a:spcPct val="150000"/>
              </a:lnSpc>
              <a:buFont typeface="Arial" panose="020B0604020202020204" pitchFamily="34" charset="0"/>
              <a:buChar char="•"/>
            </a:pPr>
            <a:r>
              <a:rPr lang="en-DE" sz="2000">
                <a:solidFill>
                  <a:srgbClr val="07336C"/>
                </a:solidFill>
                <a:latin typeface="Quire Sans"/>
                <a:cs typeface="Calibri"/>
              </a:rPr>
              <a:t>Silicon Processor of MacOS</a:t>
            </a:r>
          </a:p>
          <a:p>
            <a:pPr marL="1257300" lvl="2" indent="-342900">
              <a:lnSpc>
                <a:spcPct val="150000"/>
              </a:lnSpc>
              <a:buFont typeface="Arial" panose="020B0604020202020204" pitchFamily="34" charset="0"/>
              <a:buChar char="•"/>
            </a:pPr>
            <a:r>
              <a:rPr lang="en-DE" sz="2000">
                <a:solidFill>
                  <a:srgbClr val="07336C"/>
                </a:solidFill>
                <a:latin typeface="Quire Sans"/>
                <a:cs typeface="Calibri"/>
              </a:rPr>
              <a:t>VM – Qemu with UTM</a:t>
            </a:r>
          </a:p>
          <a:p>
            <a:pPr lvl="2">
              <a:lnSpc>
                <a:spcPct val="150000"/>
              </a:lnSpc>
            </a:pPr>
            <a:endParaRPr lang="en-DE" sz="2000">
              <a:solidFill>
                <a:srgbClr val="07336C"/>
              </a:solidFill>
              <a:latin typeface="Quire Sans"/>
              <a:cs typeface="Calibri"/>
            </a:endParaRPr>
          </a:p>
          <a:p>
            <a:pPr lvl="1"/>
            <a:r>
              <a:rPr lang="en-DE" sz="2000" b="1">
                <a:solidFill>
                  <a:srgbClr val="07336C"/>
                </a:solidFill>
                <a:latin typeface="Quire Sans"/>
                <a:cs typeface="Calibri"/>
              </a:rPr>
              <a:t>Windows:</a:t>
            </a:r>
          </a:p>
          <a:p>
            <a:pPr marL="1257300" lvl="2" indent="-342900">
              <a:lnSpc>
                <a:spcPct val="150000"/>
              </a:lnSpc>
              <a:buFont typeface="Arial" panose="020B0604020202020204" pitchFamily="34" charset="0"/>
              <a:buChar char="•"/>
            </a:pPr>
            <a:r>
              <a:rPr lang="en-DE" sz="2000">
                <a:solidFill>
                  <a:srgbClr val="07336C"/>
                </a:solidFill>
                <a:latin typeface="Quire Sans"/>
                <a:cs typeface="Calibri"/>
              </a:rPr>
              <a:t>Dependencies for different ASR tools were not same as linux.</a:t>
            </a:r>
          </a:p>
          <a:p>
            <a:pPr marL="1257300" lvl="2" indent="-342900">
              <a:lnSpc>
                <a:spcPct val="150000"/>
              </a:lnSpc>
              <a:buFont typeface="Arial" panose="020B0604020202020204" pitchFamily="34" charset="0"/>
              <a:buChar char="•"/>
            </a:pPr>
            <a:r>
              <a:rPr lang="en-DE" sz="2000">
                <a:solidFill>
                  <a:srgbClr val="07336C"/>
                </a:solidFill>
                <a:latin typeface="Quire Sans"/>
                <a:cs typeface="Calibri"/>
              </a:rPr>
              <a:t>VM setup and Microphone issue resolved</a:t>
            </a:r>
          </a:p>
        </p:txBody>
      </p:sp>
      <p:pic>
        <p:nvPicPr>
          <p:cNvPr id="3" name="Picture 9" descr="A cartoon of a blue eye&#10;&#10;Description automatically generated">
            <a:extLst>
              <a:ext uri="{FF2B5EF4-FFF2-40B4-BE49-F238E27FC236}">
                <a16:creationId xmlns:a16="http://schemas.microsoft.com/office/drawing/2014/main" id="{0C79B719-FAC9-7A88-5B51-ECDAA1C28A46}"/>
              </a:ext>
            </a:extLst>
          </p:cNvPr>
          <p:cNvPicPr>
            <a:picLocks noChangeAspect="1"/>
          </p:cNvPicPr>
          <p:nvPr/>
        </p:nvPicPr>
        <p:blipFill>
          <a:blip r:embed="rId4"/>
          <a:stretch>
            <a:fillRect/>
          </a:stretch>
        </p:blipFill>
        <p:spPr>
          <a:xfrm>
            <a:off x="6957578" y="191594"/>
            <a:ext cx="666751" cy="640774"/>
          </a:xfrm>
          <a:prstGeom prst="rect">
            <a:avLst/>
          </a:prstGeom>
        </p:spPr>
      </p:pic>
    </p:spTree>
    <p:extLst>
      <p:ext uri="{BB962C8B-B14F-4D97-AF65-F5344CB8AC3E}">
        <p14:creationId xmlns:p14="http://schemas.microsoft.com/office/powerpoint/2010/main" val="2980652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31F34A2-4CFE-1F4D-8441-E778A4FC0E38}">
  <we:reference id="wa104380278" version="1.0.0.6" store="en-US" storeType="OMEX"/>
  <we:alternateReferences>
    <we:reference id="wa104380278" version="1.0.0.6" store="wa104380278"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Widescreen</PresentationFormat>
  <Slides>20</Slides>
  <Notes>8</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Nagesh AC</dc:creator>
  <cp:revision>3</cp:revision>
  <dcterms:created xsi:type="dcterms:W3CDTF">2023-06-28T19:40:54Z</dcterms:created>
  <dcterms:modified xsi:type="dcterms:W3CDTF">2023-07-20T12:36:42Z</dcterms:modified>
</cp:coreProperties>
</file>